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2" r:id="rId2"/>
    <p:sldId id="355" r:id="rId3"/>
    <p:sldId id="354" r:id="rId4"/>
    <p:sldId id="356" r:id="rId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4"/>
    <p:restoredTop sz="94660"/>
  </p:normalViewPr>
  <p:slideViewPr>
    <p:cSldViewPr>
      <p:cViewPr varScale="1">
        <p:scale>
          <a:sx n="126" d="100"/>
          <a:sy n="126" d="100"/>
        </p:scale>
        <p:origin x="2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nowmass-nf03-bsm@listserv.fnal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Kick-Off Meeting Plan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5791200"/>
          </a:xfrm>
        </p:spPr>
        <p:txBody>
          <a:bodyPr/>
          <a:lstStyle/>
          <a:p>
            <a:r>
              <a:rPr lang="en-US" sz="2400" dirty="0"/>
              <a:t>Two 3 hour online-only days (added onto the Snowmass google calendar)</a:t>
            </a:r>
          </a:p>
          <a:p>
            <a:pPr lvl="1"/>
            <a:r>
              <a:rPr lang="en-US" sz="2000" dirty="0"/>
              <a:t>9 – 12 (CDT), Thursday, Sept. 17</a:t>
            </a:r>
          </a:p>
          <a:p>
            <a:pPr lvl="1"/>
            <a:r>
              <a:rPr lang="en-US" sz="2000" dirty="0"/>
              <a:t>9 – 12 (CDT), Thursday, Oct. 1 </a:t>
            </a:r>
          </a:p>
          <a:p>
            <a:r>
              <a:rPr lang="en-US" sz="2400" dirty="0"/>
              <a:t>Primary goals of the meeting</a:t>
            </a:r>
          </a:p>
          <a:p>
            <a:pPr lvl="1"/>
            <a:r>
              <a:rPr lang="en-US" sz="2000" dirty="0"/>
              <a:t>To prepare CPM in the week of Oct. 5</a:t>
            </a:r>
          </a:p>
          <a:p>
            <a:pPr lvl="1"/>
            <a:r>
              <a:rPr lang="en-US" sz="2000" dirty="0"/>
              <a:t>Assess and understand the received </a:t>
            </a:r>
            <a:r>
              <a:rPr lang="en-US" sz="2000" dirty="0" err="1"/>
              <a:t>LoI’s</a:t>
            </a:r>
            <a:endParaRPr lang="en-US" sz="2000" dirty="0"/>
          </a:p>
          <a:p>
            <a:pPr lvl="1"/>
            <a:r>
              <a:rPr lang="en-US" sz="2000" dirty="0"/>
              <a:t>Identify missing potential </a:t>
            </a:r>
            <a:r>
              <a:rPr lang="en-US" sz="2000" dirty="0" err="1"/>
              <a:t>LoI</a:t>
            </a:r>
            <a:r>
              <a:rPr lang="en-US" sz="2000" dirty="0"/>
              <a:t> topics</a:t>
            </a:r>
          </a:p>
          <a:p>
            <a:pPr lvl="1"/>
            <a:r>
              <a:rPr lang="en-US" sz="2000" dirty="0"/>
              <a:t>Organize sub-topical groups based on </a:t>
            </a:r>
            <a:r>
              <a:rPr lang="en-US" sz="2000" dirty="0" err="1"/>
              <a:t>LoI’s</a:t>
            </a:r>
            <a:endParaRPr lang="en-US" sz="2000" dirty="0"/>
          </a:p>
          <a:p>
            <a:r>
              <a:rPr lang="en-US" sz="2400" dirty="0"/>
              <a:t>Format of the kick-off meeting sessions</a:t>
            </a:r>
          </a:p>
          <a:p>
            <a:pPr lvl="1"/>
            <a:r>
              <a:rPr lang="en-US" sz="2000" dirty="0"/>
              <a:t>Split the two days in two large categories: BSM with neutrinos and BSM using neutrino facilities</a:t>
            </a:r>
          </a:p>
          <a:p>
            <a:pPr lvl="1"/>
            <a:r>
              <a:rPr lang="en-US" sz="2000" dirty="0"/>
              <a:t>Split each 3 </a:t>
            </a:r>
            <a:r>
              <a:rPr lang="en-US" sz="2000" dirty="0" err="1"/>
              <a:t>hr</a:t>
            </a:r>
            <a:r>
              <a:rPr lang="en-US" sz="2000" dirty="0"/>
              <a:t> day into two sessions w/ a short (~10min) break in between</a:t>
            </a:r>
          </a:p>
          <a:p>
            <a:pPr lvl="1"/>
            <a:r>
              <a:rPr lang="en-US" sz="2000" dirty="0"/>
              <a:t>Allow plenty of discussion time for the sessions with some presentations compiling the received </a:t>
            </a:r>
            <a:r>
              <a:rPr lang="en-US" sz="2000" dirty="0" err="1"/>
              <a:t>LoI’s</a:t>
            </a:r>
            <a:r>
              <a:rPr lang="en-US" sz="2000" dirty="0"/>
              <a:t> by a small number of selected speakers</a:t>
            </a:r>
          </a:p>
          <a:p>
            <a:pPr lvl="1"/>
            <a:r>
              <a:rPr lang="en-US" sz="2000" dirty="0"/>
              <a:t>Discussion focusses on assessing received topics, identifying potential missing ones and grouping similar topics keeping in mind the eventual whitepaper and its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Kick-Off Meeting Topics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5562600"/>
          </a:xfrm>
        </p:spPr>
        <p:txBody>
          <a:bodyPr/>
          <a:lstStyle/>
          <a:p>
            <a:r>
              <a:rPr lang="en-US" sz="2000" b="1" dirty="0"/>
              <a:t>Neutrino-related BSM topics (Day 1 ?):</a:t>
            </a:r>
            <a:endParaRPr lang="en-US" sz="2000" dirty="0"/>
          </a:p>
          <a:p>
            <a:pPr lvl="1"/>
            <a:r>
              <a:rPr lang="en-US" sz="1600" b="1" dirty="0"/>
              <a:t>Sterile Neutrino (aka Heavy Neutral Lepton)</a:t>
            </a:r>
            <a:r>
              <a:rPr lang="en-US" sz="1600" dirty="0"/>
              <a:t> signals in a variety of experiments: fixed targets, atmospheric neutrinos, colliders, supernovae, </a:t>
            </a:r>
            <a:r>
              <a:rPr lang="en-US" sz="1600" dirty="0" err="1"/>
              <a:t>etc</a:t>
            </a:r>
            <a:r>
              <a:rPr lang="en-US" sz="1600" dirty="0"/>
              <a:t> </a:t>
            </a:r>
          </a:p>
          <a:p>
            <a:pPr lvl="1"/>
            <a:r>
              <a:rPr lang="en-US" sz="1600" b="1" dirty="0"/>
              <a:t>Imprints of </a:t>
            </a:r>
            <a:r>
              <a:rPr lang="en-US" sz="1600" b="1" dirty="0" err="1"/>
              <a:t>Kaluza</a:t>
            </a:r>
            <a:r>
              <a:rPr lang="en-US" sz="1600" b="1" dirty="0"/>
              <a:t>-Klein modes in oscillations</a:t>
            </a:r>
            <a:r>
              <a:rPr lang="en-US" sz="1600" dirty="0"/>
              <a:t>, in models with extra dimensions.</a:t>
            </a:r>
          </a:p>
          <a:p>
            <a:pPr lvl="1"/>
            <a:r>
              <a:rPr lang="en-US" sz="1600" b="1" dirty="0"/>
              <a:t>Searches for Lorentz and CPT violation</a:t>
            </a:r>
            <a:r>
              <a:rPr lang="en-US" sz="1600" dirty="0"/>
              <a:t> signals. </a:t>
            </a:r>
          </a:p>
          <a:p>
            <a:pPr lvl="1"/>
            <a:r>
              <a:rPr lang="en-US" sz="1600" b="1" dirty="0"/>
              <a:t>Non-standard neutrino interactions</a:t>
            </a:r>
            <a:r>
              <a:rPr lang="en-US" sz="1600" dirty="0"/>
              <a:t> (NSI) and non-unitarity of the PMNS (NU), including NSI from models with new light mediators (Z') </a:t>
            </a:r>
          </a:p>
          <a:p>
            <a:pPr lvl="1"/>
            <a:r>
              <a:rPr lang="en-US" sz="1600" b="1" dirty="0"/>
              <a:t>Testable </a:t>
            </a:r>
            <a:r>
              <a:rPr lang="en-US" sz="1600" b="1" dirty="0" err="1"/>
              <a:t>Leptogenesis</a:t>
            </a:r>
            <a:r>
              <a:rPr lang="en-US" sz="1600" b="1" dirty="0"/>
              <a:t> scenarios</a:t>
            </a:r>
            <a:r>
              <a:rPr lang="en-US" sz="1600" dirty="0"/>
              <a:t>, specially those originating from low-scale seesaw models </a:t>
            </a:r>
          </a:p>
          <a:p>
            <a:pPr lvl="1"/>
            <a:r>
              <a:rPr lang="en-US" sz="1600" b="1" dirty="0"/>
              <a:t>Models leading to neutrino-dark matter portals</a:t>
            </a:r>
            <a:r>
              <a:rPr lang="en-US" sz="1600" dirty="0"/>
              <a:t> and bounds from neutrino experiments.</a:t>
            </a:r>
          </a:p>
          <a:p>
            <a:pPr lvl="1"/>
            <a:r>
              <a:rPr lang="en-US" sz="1600" b="1" dirty="0"/>
              <a:t>Neutrino tridents</a:t>
            </a:r>
            <a:r>
              <a:rPr lang="en-US" sz="1600" dirty="0"/>
              <a:t> in models with new low-mass mediators </a:t>
            </a:r>
          </a:p>
          <a:p>
            <a:pPr lvl="1"/>
            <a:r>
              <a:rPr lang="en-US" sz="1600" b="1" dirty="0"/>
              <a:t>Bounds on neutrino decay</a:t>
            </a:r>
            <a:r>
              <a:rPr lang="en-US" sz="1600" dirty="0"/>
              <a:t> from oscillation data (solar, long-baseline, short-baseline), as well as from high-energy astrophysical neutrinos.</a:t>
            </a:r>
          </a:p>
          <a:p>
            <a:r>
              <a:rPr lang="en-US" sz="2000" b="1" dirty="0"/>
              <a:t>Searches for BSM in other sectors using Neutrino Facilities (Day 2 ?):</a:t>
            </a:r>
            <a:endParaRPr lang="en-US" sz="2000" dirty="0"/>
          </a:p>
          <a:p>
            <a:pPr lvl="1"/>
            <a:r>
              <a:rPr lang="en-US" sz="1600" dirty="0"/>
              <a:t>Searches for low-mass dark matter/dark photons using neutrino beam experiments, including dark tridents </a:t>
            </a:r>
          </a:p>
          <a:p>
            <a:pPr lvl="1"/>
            <a:r>
              <a:rPr lang="en-US" sz="1600" dirty="0"/>
              <a:t>Searches for boosted dark matter in large neutrino detectors</a:t>
            </a:r>
          </a:p>
          <a:p>
            <a:pPr lvl="1"/>
            <a:r>
              <a:rPr lang="en-US" sz="1600" dirty="0"/>
              <a:t>Searches for milli-charged particles, using neutrino beam experiments as well as atmospheric neutrino detectors</a:t>
            </a:r>
          </a:p>
          <a:p>
            <a:pPr lvl="1"/>
            <a:r>
              <a:rPr lang="en-US" sz="1600" dirty="0"/>
              <a:t>Baryon number violation in large neutrino detectors, including nucleon decay and n-</a:t>
            </a:r>
            <a:r>
              <a:rPr lang="en-US" sz="1600" dirty="0" err="1"/>
              <a:t>nbar</a:t>
            </a:r>
            <a:r>
              <a:rPr lang="en-US" sz="1600" dirty="0"/>
              <a:t> oscillations</a:t>
            </a:r>
          </a:p>
          <a:p>
            <a:pPr lvl="1"/>
            <a:r>
              <a:rPr lang="en-US" sz="1600" dirty="0"/>
              <a:t>Lepton-flavor violation searches, and their consequences for neutrino mass models</a:t>
            </a:r>
          </a:p>
          <a:p>
            <a:pPr lvl="1"/>
            <a:r>
              <a:rPr lang="en-US" sz="1600" dirty="0"/>
              <a:t>Searches for Axion-like particles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0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Friday, Aug.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eaLnBrk="1" hangingPunct="1"/>
            <a:r>
              <a:rPr lang="en-US" sz="3600" b="1" dirty="0">
                <a:ea typeface="ＭＳ Ｐゴシック" pitchFamily="-84" charset="-128"/>
                <a:cs typeface="ＭＳ Ｐゴシック" pitchFamily="-84" charset="-128"/>
              </a:rPr>
              <a:t>Potential Joint F2F Workshop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534400" cy="5638800"/>
          </a:xfrm>
        </p:spPr>
        <p:txBody>
          <a:bodyPr/>
          <a:lstStyle/>
          <a:p>
            <a:r>
              <a:rPr lang="en-US" sz="2800" dirty="0"/>
              <a:t>Proposed groups for the joint meeting: NF01, NF02, NF03, RF06, TF11 and any other groups interested in joining in </a:t>
            </a:r>
          </a:p>
          <a:p>
            <a:pPr lvl="1"/>
            <a:r>
              <a:rPr lang="en-US" sz="2400" dirty="0"/>
              <a:t>Each NF03 convener liaises with an assigned frontier to coordinate this joint meeting</a:t>
            </a:r>
          </a:p>
          <a:p>
            <a:r>
              <a:rPr lang="en-US" sz="2800" dirty="0"/>
              <a:t>Tentative dates: Wed., Feb. 24 – Sat. Feb. 27, 2021</a:t>
            </a:r>
          </a:p>
          <a:p>
            <a:pPr lvl="1"/>
            <a:r>
              <a:rPr lang="en-US" sz="2400" dirty="0"/>
              <a:t>The entire week of Feb. 21, 2021 is reserved on the google calendar</a:t>
            </a:r>
          </a:p>
          <a:p>
            <a:r>
              <a:rPr lang="en-US" sz="2800" dirty="0"/>
              <a:t>Host: University of Pittsburg</a:t>
            </a:r>
          </a:p>
          <a:p>
            <a:r>
              <a:rPr lang="en-US" sz="2800" dirty="0"/>
              <a:t>Format of the workshop</a:t>
            </a:r>
          </a:p>
          <a:p>
            <a:pPr lvl="1"/>
            <a:r>
              <a:rPr lang="en-US" sz="2400" dirty="0"/>
              <a:t>Plan for an in-person workshop</a:t>
            </a:r>
          </a:p>
          <a:p>
            <a:pPr lvl="1"/>
            <a:r>
              <a:rPr lang="en-US" sz="2400" dirty="0"/>
              <a:t>Keep the options for Hybrid or fully online meeting</a:t>
            </a:r>
          </a:p>
          <a:p>
            <a:pPr lvl="1"/>
            <a:r>
              <a:rPr lang="en-US" sz="2400" dirty="0"/>
              <a:t>Monitor COVID – 19 situation through as late a stage as possible and make a decision </a:t>
            </a:r>
          </a:p>
        </p:txBody>
      </p:sp>
    </p:spTree>
    <p:extLst>
      <p:ext uri="{BB962C8B-B14F-4D97-AF65-F5344CB8AC3E}">
        <p14:creationId xmlns:p14="http://schemas.microsoft.com/office/powerpoint/2010/main" val="322992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Friday, Aug. 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eaLnBrk="1" hangingPunct="1"/>
            <a:r>
              <a:rPr lang="en-US" sz="3600" b="1" dirty="0">
                <a:ea typeface="ＭＳ Ｐゴシック" pitchFamily="-84" charset="-128"/>
                <a:cs typeface="ＭＳ Ｐゴシック" pitchFamily="-84" charset="-128"/>
              </a:rPr>
              <a:t>NF03 Plans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533400"/>
            <a:ext cx="8763000" cy="5638800"/>
          </a:xfrm>
        </p:spPr>
        <p:txBody>
          <a:bodyPr/>
          <a:lstStyle/>
          <a:p>
            <a:r>
              <a:rPr lang="en-US" sz="2800" dirty="0"/>
              <a:t>Weekly discussion to plan for the kick-off meeting and monitor </a:t>
            </a:r>
            <a:r>
              <a:rPr lang="en-US" sz="2800" dirty="0" err="1"/>
              <a:t>LoI</a:t>
            </a:r>
            <a:r>
              <a:rPr lang="en-US" sz="2800" dirty="0"/>
              <a:t> receptions</a:t>
            </a:r>
          </a:p>
          <a:p>
            <a:pPr lvl="1"/>
            <a:r>
              <a:rPr lang="en-US" sz="2400" dirty="0"/>
              <a:t>Will send a reminder to the community to encourage </a:t>
            </a:r>
            <a:r>
              <a:rPr lang="en-US" sz="2400" dirty="0" err="1"/>
              <a:t>LoI</a:t>
            </a:r>
            <a:r>
              <a:rPr lang="en-US" sz="2400" dirty="0"/>
              <a:t> submissions</a:t>
            </a:r>
          </a:p>
          <a:p>
            <a:pPr lvl="2"/>
            <a:r>
              <a:rPr lang="en-US" sz="2000" dirty="0"/>
              <a:t>Only two </a:t>
            </a:r>
            <a:r>
              <a:rPr lang="en-US" sz="2000" dirty="0" err="1"/>
              <a:t>LoI’s</a:t>
            </a:r>
            <a:r>
              <a:rPr lang="en-US" sz="2000" dirty="0"/>
              <a:t> thus far (last one was submitted on June 22!!)</a:t>
            </a:r>
          </a:p>
          <a:p>
            <a:pPr lvl="1"/>
            <a:r>
              <a:rPr lang="en-US" sz="2400" dirty="0"/>
              <a:t>Contact individually potential </a:t>
            </a:r>
            <a:r>
              <a:rPr lang="en-US" sz="2400" dirty="0" err="1"/>
              <a:t>LoI</a:t>
            </a:r>
            <a:r>
              <a:rPr lang="en-US" sz="2400" dirty="0"/>
              <a:t> topics for the submission before the deadline</a:t>
            </a:r>
          </a:p>
          <a:p>
            <a:r>
              <a:rPr lang="en-US" sz="2800" dirty="0"/>
              <a:t>Will continue meet weekly to plan for the Feb. joint workshop</a:t>
            </a:r>
          </a:p>
          <a:p>
            <a:pPr lvl="1"/>
            <a:r>
              <a:rPr lang="en-US" sz="2400" dirty="0"/>
              <a:t>Meet with U. Pitt team for preliminary discussion on workshop fundamentals</a:t>
            </a:r>
          </a:p>
          <a:p>
            <a:pPr lvl="1"/>
            <a:r>
              <a:rPr lang="en-US" sz="2400" dirty="0"/>
              <a:t>Meet with other convenors for details of the workshop organizations </a:t>
            </a:r>
          </a:p>
          <a:p>
            <a:pPr lvl="1"/>
            <a:r>
              <a:rPr lang="en-US" sz="2400" dirty="0"/>
              <a:t>Finalize the workshop organization and program by mid-Jan</a:t>
            </a:r>
          </a:p>
          <a:p>
            <a:r>
              <a:rPr lang="en-US" sz="2800" dirty="0"/>
              <a:t>Mailing list: </a:t>
            </a:r>
            <a:r>
              <a:rPr lang="en-US" sz="2800" dirty="0">
                <a:hlinkClick r:id="rId2"/>
              </a:rPr>
              <a:t>snowmass-nf03-bsm@listserv.fnal.gov</a:t>
            </a:r>
            <a:endParaRPr lang="en-US" sz="2800" dirty="0"/>
          </a:p>
          <a:p>
            <a:r>
              <a:rPr lang="en-US" sz="2800" dirty="0"/>
              <a:t>Slack channel: </a:t>
            </a:r>
            <a:r>
              <a:rPr lang="en-US" sz="2800" dirty="0" err="1"/>
              <a:t>neutrino_bsm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158727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46920</TotalTime>
  <Words>642</Words>
  <Application>Microsoft Macintosh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Narrow</vt:lpstr>
      <vt:lpstr>Times New Roman</vt:lpstr>
      <vt:lpstr>phys1443-spring02</vt:lpstr>
      <vt:lpstr>NF03 Kick-Off Meeting Plan</vt:lpstr>
      <vt:lpstr>Kick-Off Meeting Topics</vt:lpstr>
      <vt:lpstr>Potential Joint F2F Workshop </vt:lpstr>
      <vt:lpstr>NF03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2095</cp:revision>
  <cp:lastPrinted>2019-04-13T15:32:05Z</cp:lastPrinted>
  <dcterms:created xsi:type="dcterms:W3CDTF">2012-10-21T19:53:40Z</dcterms:created>
  <dcterms:modified xsi:type="dcterms:W3CDTF">2020-08-07T13:32:26Z</dcterms:modified>
</cp:coreProperties>
</file>