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24"/>
  </p:notesMasterIdLst>
  <p:handoutMasterIdLst>
    <p:handoutMasterId r:id="rId25"/>
  </p:handoutMasterIdLst>
  <p:sldIdLst>
    <p:sldId id="263" r:id="rId2"/>
    <p:sldId id="340" r:id="rId3"/>
    <p:sldId id="461" r:id="rId4"/>
    <p:sldId id="472" r:id="rId5"/>
    <p:sldId id="493" r:id="rId6"/>
    <p:sldId id="456" r:id="rId7"/>
    <p:sldId id="438" r:id="rId8"/>
    <p:sldId id="484" r:id="rId9"/>
    <p:sldId id="498" r:id="rId10"/>
    <p:sldId id="486" r:id="rId11"/>
    <p:sldId id="492" r:id="rId12"/>
    <p:sldId id="488" r:id="rId13"/>
    <p:sldId id="489" r:id="rId14"/>
    <p:sldId id="490" r:id="rId15"/>
    <p:sldId id="491" r:id="rId16"/>
    <p:sldId id="497" r:id="rId17"/>
    <p:sldId id="494" r:id="rId18"/>
    <p:sldId id="496" r:id="rId19"/>
    <p:sldId id="475" r:id="rId20"/>
    <p:sldId id="480" r:id="rId21"/>
    <p:sldId id="481" r:id="rId22"/>
    <p:sldId id="476" r:id="rId23"/>
  </p:sldIdLst>
  <p:sldSz cx="9144000" cy="6858000" type="screen4x3"/>
  <p:notesSz cx="6858000" cy="92964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p15:clr>
            <a:srgbClr val="A4A3A4"/>
          </p15:clr>
        </p15:guide>
        <p15:guide id="2" pos="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7FA"/>
    <a:srgbClr val="EBF8F9"/>
    <a:srgbClr val="FFFFFF"/>
    <a:srgbClr val="D3E7F1"/>
    <a:srgbClr val="5F5F5F"/>
    <a:srgbClr val="009900"/>
    <a:srgbClr val="FFE699"/>
    <a:srgbClr val="FFCC00"/>
    <a:srgbClr val="B4C6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265" autoAdjust="0"/>
    <p:restoredTop sz="96407" autoAdjust="0"/>
  </p:normalViewPr>
  <p:slideViewPr>
    <p:cSldViewPr snapToObjects="1" showGuides="1">
      <p:cViewPr varScale="1">
        <p:scale>
          <a:sx n="76" d="100"/>
          <a:sy n="76" d="100"/>
        </p:scale>
        <p:origin x="96" y="810"/>
      </p:cViewPr>
      <p:guideLst>
        <p:guide orient="horz" pos="4080"/>
        <p:guide pos="240"/>
      </p:guideLst>
    </p:cSldViewPr>
  </p:slideViewPr>
  <p:notesTextViewPr>
    <p:cViewPr>
      <p:scale>
        <a:sx n="3" d="2"/>
        <a:sy n="3" d="2"/>
      </p:scale>
      <p:origin x="0" y="0"/>
    </p:cViewPr>
  </p:notesTextViewPr>
  <p:sorterViewPr>
    <p:cViewPr varScale="1">
      <p:scale>
        <a:sx n="100" d="100"/>
        <a:sy n="100" d="100"/>
      </p:scale>
      <p:origin x="0" y="-27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64820"/>
          </a:xfrm>
          <a:prstGeom prst="rect">
            <a:avLst/>
          </a:prstGeom>
        </p:spPr>
        <p:txBody>
          <a:bodyPr vert="horz" lIns="91416" tIns="45707" rIns="91416" bIns="45707" rtlCol="0"/>
          <a:lstStyle>
            <a:lvl1pPr algn="l">
              <a:defRPr sz="1100"/>
            </a:lvl1pPr>
          </a:lstStyle>
          <a:p>
            <a:endParaRPr lang="fr-FR" dirty="0"/>
          </a:p>
        </p:txBody>
      </p:sp>
      <p:sp>
        <p:nvSpPr>
          <p:cNvPr id="3" name="Espace réservé de la date 2"/>
          <p:cNvSpPr>
            <a:spLocks noGrp="1"/>
          </p:cNvSpPr>
          <p:nvPr>
            <p:ph type="dt" sz="quarter" idx="1"/>
          </p:nvPr>
        </p:nvSpPr>
        <p:spPr>
          <a:xfrm>
            <a:off x="3884613" y="0"/>
            <a:ext cx="2971800" cy="464820"/>
          </a:xfrm>
          <a:prstGeom prst="rect">
            <a:avLst/>
          </a:prstGeom>
        </p:spPr>
        <p:txBody>
          <a:bodyPr vert="horz" lIns="91416" tIns="45707" rIns="91416" bIns="45707" rtlCol="0"/>
          <a:lstStyle>
            <a:lvl1pPr algn="r">
              <a:defRPr sz="1100"/>
            </a:lvl1pPr>
          </a:lstStyle>
          <a:p>
            <a:fld id="{B3F5CDDF-3246-6843-A314-FDDEB3F3DF8E}" type="datetimeFigureOut">
              <a:rPr lang="fr-FR" smtClean="0"/>
              <a:pPr/>
              <a:t>13/07/2020</a:t>
            </a:fld>
            <a:endParaRPr lang="fr-FR" dirty="0"/>
          </a:p>
        </p:txBody>
      </p:sp>
      <p:sp>
        <p:nvSpPr>
          <p:cNvPr id="4" name="Espace réservé du pied de page 3"/>
          <p:cNvSpPr>
            <a:spLocks noGrp="1"/>
          </p:cNvSpPr>
          <p:nvPr>
            <p:ph type="ftr" sz="quarter" idx="2"/>
          </p:nvPr>
        </p:nvSpPr>
        <p:spPr>
          <a:xfrm>
            <a:off x="0" y="8829966"/>
            <a:ext cx="2971800" cy="464820"/>
          </a:xfrm>
          <a:prstGeom prst="rect">
            <a:avLst/>
          </a:prstGeom>
        </p:spPr>
        <p:txBody>
          <a:bodyPr vert="horz" lIns="91416" tIns="45707" rIns="91416" bIns="45707" rtlCol="0" anchor="b"/>
          <a:lstStyle>
            <a:lvl1pPr algn="l">
              <a:defRPr sz="1100"/>
            </a:lvl1pPr>
          </a:lstStyle>
          <a:p>
            <a:endParaRPr lang="fr-FR" dirty="0"/>
          </a:p>
        </p:txBody>
      </p:sp>
      <p:sp>
        <p:nvSpPr>
          <p:cNvPr id="5" name="Espace réservé du numéro de diapositive 4"/>
          <p:cNvSpPr>
            <a:spLocks noGrp="1"/>
          </p:cNvSpPr>
          <p:nvPr>
            <p:ph type="sldNum" sz="quarter" idx="3"/>
          </p:nvPr>
        </p:nvSpPr>
        <p:spPr>
          <a:xfrm>
            <a:off x="3884613" y="8829966"/>
            <a:ext cx="2971800" cy="464820"/>
          </a:xfrm>
          <a:prstGeom prst="rect">
            <a:avLst/>
          </a:prstGeom>
        </p:spPr>
        <p:txBody>
          <a:bodyPr vert="horz" lIns="91416" tIns="45707" rIns="91416" bIns="45707" rtlCol="0" anchor="b"/>
          <a:lstStyle>
            <a:lvl1pPr algn="r">
              <a:defRPr sz="1100"/>
            </a:lvl1pPr>
          </a:lstStyle>
          <a:p>
            <a:fld id="{5C405983-79D5-E84D-A19B-6B5F52179104}" type="slidenum">
              <a:rPr lang="fr-FR" smtClean="0"/>
              <a:pPr/>
              <a:t>‹#›</a:t>
            </a:fld>
            <a:endParaRPr lang="fr-FR" dirty="0"/>
          </a:p>
        </p:txBody>
      </p:sp>
    </p:spTree>
    <p:extLst>
      <p:ext uri="{BB962C8B-B14F-4D97-AF65-F5344CB8AC3E}">
        <p14:creationId xmlns:p14="http://schemas.microsoft.com/office/powerpoint/2010/main" val="2360430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64820"/>
          </a:xfrm>
          <a:prstGeom prst="rect">
            <a:avLst/>
          </a:prstGeom>
        </p:spPr>
        <p:txBody>
          <a:bodyPr vert="horz" lIns="91416" tIns="45707" rIns="91416" bIns="45707" rtlCol="0"/>
          <a:lstStyle>
            <a:lvl1pPr algn="l">
              <a:defRPr sz="1100"/>
            </a:lvl1pPr>
          </a:lstStyle>
          <a:p>
            <a:endParaRPr lang="fr-FR" dirty="0"/>
          </a:p>
        </p:txBody>
      </p:sp>
      <p:sp>
        <p:nvSpPr>
          <p:cNvPr id="3" name="Espace réservé de la date 2"/>
          <p:cNvSpPr>
            <a:spLocks noGrp="1"/>
          </p:cNvSpPr>
          <p:nvPr>
            <p:ph type="dt" idx="1"/>
          </p:nvPr>
        </p:nvSpPr>
        <p:spPr>
          <a:xfrm>
            <a:off x="3884613" y="0"/>
            <a:ext cx="2971800" cy="464820"/>
          </a:xfrm>
          <a:prstGeom prst="rect">
            <a:avLst/>
          </a:prstGeom>
        </p:spPr>
        <p:txBody>
          <a:bodyPr vert="horz" lIns="91416" tIns="45707" rIns="91416" bIns="45707" rtlCol="0"/>
          <a:lstStyle>
            <a:lvl1pPr algn="r">
              <a:defRPr sz="1100"/>
            </a:lvl1pPr>
          </a:lstStyle>
          <a:p>
            <a:fld id="{781D8F6D-3354-BF4D-834B-467E3215D30A}" type="datetimeFigureOut">
              <a:rPr lang="fr-FR" smtClean="0"/>
              <a:pPr/>
              <a:t>13/07/2020</a:t>
            </a:fld>
            <a:endParaRPr lang="fr-FR" dirty="0"/>
          </a:p>
        </p:txBody>
      </p:sp>
      <p:sp>
        <p:nvSpPr>
          <p:cNvPr id="4" name="Espace réservé de l'image des diapositives 3"/>
          <p:cNvSpPr>
            <a:spLocks noGrp="1" noRot="1" noChangeAspect="1"/>
          </p:cNvSpPr>
          <p:nvPr>
            <p:ph type="sldImg" idx="2"/>
          </p:nvPr>
        </p:nvSpPr>
        <p:spPr>
          <a:xfrm>
            <a:off x="1106488" y="696913"/>
            <a:ext cx="4646612" cy="3486150"/>
          </a:xfrm>
          <a:prstGeom prst="rect">
            <a:avLst/>
          </a:prstGeom>
          <a:noFill/>
          <a:ln w="12700">
            <a:solidFill>
              <a:prstClr val="black"/>
            </a:solidFill>
          </a:ln>
        </p:spPr>
        <p:txBody>
          <a:bodyPr vert="horz" lIns="91416" tIns="45707" rIns="91416" bIns="45707" rtlCol="0" anchor="ctr"/>
          <a:lstStyle/>
          <a:p>
            <a:endParaRPr lang="fr-FR" dirty="0"/>
          </a:p>
        </p:txBody>
      </p:sp>
      <p:sp>
        <p:nvSpPr>
          <p:cNvPr id="5" name="Espace réservé des commentaires 4"/>
          <p:cNvSpPr>
            <a:spLocks noGrp="1"/>
          </p:cNvSpPr>
          <p:nvPr>
            <p:ph type="body" sz="quarter" idx="3"/>
          </p:nvPr>
        </p:nvSpPr>
        <p:spPr>
          <a:xfrm>
            <a:off x="685800" y="4415791"/>
            <a:ext cx="5486400" cy="4183380"/>
          </a:xfrm>
          <a:prstGeom prst="rect">
            <a:avLst/>
          </a:prstGeom>
        </p:spPr>
        <p:txBody>
          <a:bodyPr vert="horz" lIns="91416" tIns="45707" rIns="91416" bIns="45707"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829966"/>
            <a:ext cx="2971800" cy="464820"/>
          </a:xfrm>
          <a:prstGeom prst="rect">
            <a:avLst/>
          </a:prstGeom>
        </p:spPr>
        <p:txBody>
          <a:bodyPr vert="horz" lIns="91416" tIns="45707" rIns="91416" bIns="45707" rtlCol="0" anchor="b"/>
          <a:lstStyle>
            <a:lvl1pPr algn="l">
              <a:defRPr sz="1100"/>
            </a:lvl1pPr>
          </a:lstStyle>
          <a:p>
            <a:endParaRPr lang="fr-FR" dirty="0"/>
          </a:p>
        </p:txBody>
      </p:sp>
      <p:sp>
        <p:nvSpPr>
          <p:cNvPr id="7" name="Espace réservé du numéro de diapositive 6"/>
          <p:cNvSpPr>
            <a:spLocks noGrp="1"/>
          </p:cNvSpPr>
          <p:nvPr>
            <p:ph type="sldNum" sz="quarter" idx="5"/>
          </p:nvPr>
        </p:nvSpPr>
        <p:spPr>
          <a:xfrm>
            <a:off x="3884613" y="8829966"/>
            <a:ext cx="2971800" cy="464820"/>
          </a:xfrm>
          <a:prstGeom prst="rect">
            <a:avLst/>
          </a:prstGeom>
        </p:spPr>
        <p:txBody>
          <a:bodyPr vert="horz" lIns="91416" tIns="45707" rIns="91416" bIns="45707" rtlCol="0" anchor="b"/>
          <a:lstStyle>
            <a:lvl1pPr algn="r">
              <a:defRPr sz="1100"/>
            </a:lvl1pPr>
          </a:lstStyle>
          <a:p>
            <a:fld id="{624B141A-D04E-DD49-88DC-EFA90428BA41}" type="slidenum">
              <a:rPr lang="fr-FR" smtClean="0"/>
              <a:pPr/>
              <a:t>‹#›</a:t>
            </a:fld>
            <a:endParaRPr lang="fr-FR" dirty="0"/>
          </a:p>
        </p:txBody>
      </p:sp>
    </p:spTree>
    <p:extLst>
      <p:ext uri="{BB962C8B-B14F-4D97-AF65-F5344CB8AC3E}">
        <p14:creationId xmlns:p14="http://schemas.microsoft.com/office/powerpoint/2010/main" val="37535872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4B141A-D04E-DD49-88DC-EFA90428BA41}" type="slidenum">
              <a:rPr lang="fr-FR" smtClean="0"/>
              <a:pPr/>
              <a:t>1</a:t>
            </a:fld>
            <a:endParaRPr lang="fr-FR" dirty="0"/>
          </a:p>
        </p:txBody>
      </p:sp>
    </p:spTree>
    <p:extLst>
      <p:ext uri="{BB962C8B-B14F-4D97-AF65-F5344CB8AC3E}">
        <p14:creationId xmlns:p14="http://schemas.microsoft.com/office/powerpoint/2010/main" val="101449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2819400"/>
            <a:ext cx="7200000" cy="1800000"/>
          </a:xfrm>
        </p:spPr>
        <p:txBody>
          <a:bodyPr lIns="0" tIns="0" rIns="0" bIns="0" anchor="t" anchorCtr="0">
            <a:noAutofit/>
          </a:bodyPr>
          <a:lstStyle>
            <a:lvl1pPr algn="l">
              <a:defRPr sz="2800" b="1" baseline="0">
                <a:solidFill>
                  <a:schemeClr val="accent5"/>
                </a:solidFill>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371600" y="4800600"/>
            <a:ext cx="648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6" name="Espace réservé du numéro de diapositive 5"/>
          <p:cNvSpPr>
            <a:spLocks noGrp="1"/>
          </p:cNvSpPr>
          <p:nvPr>
            <p:ph type="sldNum" sz="quarter" idx="12"/>
          </p:nvPr>
        </p:nvSpPr>
        <p:spPr>
          <a:xfrm>
            <a:off x="8686800" y="6356350"/>
            <a:ext cx="360000" cy="360000"/>
          </a:xfrm>
          <a:ln>
            <a:solidFill>
              <a:srgbClr val="2BABAD"/>
            </a:solidFill>
          </a:ln>
        </p:spPr>
        <p:txBody>
          <a:bodyPr lIns="0" tIns="0" rIns="0" bIns="0" anchor="b" anchorCtr="0"/>
          <a:lstStyle>
            <a:lvl1pPr>
              <a:defRPr>
                <a:solidFill>
                  <a:schemeClr val="accent1"/>
                </a:solidFill>
              </a:defRPr>
            </a:lvl1pPr>
          </a:lstStyle>
          <a:p>
            <a:fld id="{BFDCA1C4-9514-7B4F-976F-D92F7E296653}" type="slidenum">
              <a:rPr lang="fr-FR" smtClean="0"/>
              <a:pPr/>
              <a:t>‹#›</a:t>
            </a:fld>
            <a:endParaRPr lang="fr-FR" dirty="0"/>
          </a:p>
        </p:txBody>
      </p:sp>
      <p:sp>
        <p:nvSpPr>
          <p:cNvPr id="15" name="Espace réservé du texte 14"/>
          <p:cNvSpPr>
            <a:spLocks noGrp="1"/>
          </p:cNvSpPr>
          <p:nvPr>
            <p:ph type="body" sz="quarter" idx="14" hasCustomPrompt="1"/>
          </p:nvPr>
        </p:nvSpPr>
        <p:spPr>
          <a:xfrm>
            <a:off x="1371600" y="5899150"/>
            <a:ext cx="648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a:ln>
                  <a:noFill/>
                </a:ln>
                <a:solidFill>
                  <a:schemeClr val="bg2"/>
                </a:solidFill>
                <a:effectLst/>
                <a:uLnTx/>
                <a:uFillTx/>
                <a:latin typeface="+mn-lt"/>
                <a:ea typeface="+mn-ea"/>
                <a:cs typeface="+mn-cs"/>
              </a:rPr>
              <a:t>Conference - Location - Date</a:t>
            </a:r>
          </a:p>
          <a:p>
            <a:pPr lvl="0"/>
            <a:endParaRPr lang="en-GB" noProof="0"/>
          </a:p>
        </p:txBody>
      </p:sp>
      <p:sp>
        <p:nvSpPr>
          <p:cNvPr id="14" name="Espace réservé du pied de page 4"/>
          <p:cNvSpPr>
            <a:spLocks noGrp="1"/>
          </p:cNvSpPr>
          <p:nvPr>
            <p:ph type="ftr" sz="quarter" idx="3"/>
          </p:nvPr>
        </p:nvSpPr>
        <p:spPr>
          <a:xfrm>
            <a:off x="4499992" y="6388100"/>
            <a:ext cx="3167912" cy="360000"/>
          </a:xfrm>
          <a:prstGeom prst="rect">
            <a:avLst/>
          </a:prstGeom>
        </p:spPr>
        <p:txBody>
          <a:bodyPr vert="horz" lIns="0" tIns="0" rIns="0" bIns="0" rtlCol="0" anchor="b"/>
          <a:lstStyle>
            <a:lvl1pPr algn="r">
              <a:defRPr sz="1200">
                <a:solidFill>
                  <a:schemeClr val="accent1"/>
                </a:solidFill>
              </a:defRPr>
            </a:lvl1pPr>
          </a:lstStyle>
          <a:p>
            <a:r>
              <a:rPr lang="en-US"/>
              <a:t>HL-LHC AUP CD-3 Director's Review – July 28-30, 2020</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a:t>Slide title – line 1 – Arial 30 pt – HiLumi blue</a:t>
            </a:r>
            <a:br>
              <a:rPr lang="en-GB" noProof="0"/>
            </a:br>
            <a:r>
              <a:rPr lang="en-GB" noProof="0"/>
              <a:t>Slide title – line 2 – Arial 30 pt – HiLumi blue</a:t>
            </a:r>
          </a:p>
        </p:txBody>
      </p:sp>
      <p:sp>
        <p:nvSpPr>
          <p:cNvPr id="3" name="Espace réservé du contenu 2"/>
          <p:cNvSpPr>
            <a:spLocks noGrp="1"/>
          </p:cNvSpPr>
          <p:nvPr>
            <p:ph idx="1" hasCustomPrompt="1"/>
          </p:nvPr>
        </p:nvSpPr>
        <p:spPr>
          <a:xfrm>
            <a:off x="612000" y="1219200"/>
            <a:ext cx="7920000" cy="4906963"/>
          </a:xfrm>
        </p:spPr>
        <p:txBody>
          <a:bodyPr lIns="0" tIns="0" rIns="0" bIns="0"/>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BFDCA1C4-9514-7B4F-976F-D92F7E296653}" type="slidenum">
              <a:rPr lang="fr-FR" smtClean="0"/>
              <a:pPr/>
              <a:t>‹#›</a:t>
            </a:fld>
            <a:endParaRPr lang="fr-FR" dirty="0"/>
          </a:p>
        </p:txBody>
      </p:sp>
      <p:sp>
        <p:nvSpPr>
          <p:cNvPr id="11"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AUP CD-3 Director's Review – July 28-30, 2020</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4645025" y="1215232"/>
            <a:ext cx="4041775"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pPr/>
              <a:t>‹#›</a:t>
            </a:fld>
            <a:endParaRPr lang="fr-FR" dirty="0"/>
          </a:p>
        </p:txBody>
      </p:sp>
      <p:sp>
        <p:nvSpPr>
          <p:cNvPr id="14" name="Espace réservé du pied de page 4"/>
          <p:cNvSpPr>
            <a:spLocks noGrp="1"/>
          </p:cNvSpPr>
          <p:nvPr>
            <p:ph type="ftr" sz="quarter" idx="1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AUP CD-3 Director's Review – July 28-30, 2020</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Slide title – line 1 – Arial 30 pt – HiLumi blue</a:t>
            </a:r>
            <a:br>
              <a:rPr lang="en-GB" noProof="0"/>
            </a:br>
            <a:r>
              <a:rPr lang="en-GB" noProof="0"/>
              <a:t>Slide title – line 2 – Arial 30 pt – HiLumi blue</a:t>
            </a:r>
          </a:p>
        </p:txBody>
      </p:sp>
      <p:sp>
        <p:nvSpPr>
          <p:cNvPr id="5" name="Espace réservé du numéro de diapositive 4"/>
          <p:cNvSpPr>
            <a:spLocks noGrp="1"/>
          </p:cNvSpPr>
          <p:nvPr>
            <p:ph type="sldNum" sz="quarter" idx="12"/>
          </p:nvPr>
        </p:nvSpPr>
        <p:spPr/>
        <p:txBody>
          <a:bodyPr/>
          <a:lstStyle>
            <a:lvl1pPr>
              <a:defRPr>
                <a:solidFill>
                  <a:schemeClr val="bg1"/>
                </a:solidFill>
              </a:defRPr>
            </a:lvl1pPr>
          </a:lstStyle>
          <a:p>
            <a:fld id="{BFDCA1C4-9514-7B4F-976F-D92F7E296653}" type="slidenum">
              <a:rPr lang="fr-FR" smtClean="0"/>
              <a:pPr/>
              <a:t>‹#›</a:t>
            </a:fld>
            <a:endParaRPr lang="fr-FR" dirty="0"/>
          </a:p>
        </p:txBody>
      </p:sp>
      <p:sp>
        <p:nvSpPr>
          <p:cNvPr id="10"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AUP CD-3 Director's Review – July 28-30, 2020</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FDCA1C4-9514-7B4F-976F-D92F7E296653}" type="slidenum">
              <a:rPr lang="fr-FR" smtClean="0"/>
              <a:pPr/>
              <a:t>‹#›</a:t>
            </a:fld>
            <a:endParaRPr lang="fr-FR" dirty="0"/>
          </a:p>
        </p:txBody>
      </p:sp>
      <p:sp>
        <p:nvSpPr>
          <p:cNvPr id="9"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AUP CD-3 Director's Review – July 28-30, 2020</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457200"/>
            <a:ext cx="79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dirty="0"/>
          </a:p>
        </p:txBody>
      </p:sp>
      <p:sp>
        <p:nvSpPr>
          <p:cNvPr id="4" name="Espace réservé du texte 3"/>
          <p:cNvSpPr>
            <a:spLocks noGrp="1"/>
          </p:cNvSpPr>
          <p:nvPr>
            <p:ph type="body" sz="half" idx="2" hasCustomPrompt="1"/>
          </p:nvPr>
        </p:nvSpPr>
        <p:spPr>
          <a:xfrm>
            <a:off x="612000" y="5105400"/>
            <a:ext cx="792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Text – image caption – comments ....</a:t>
            </a:r>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pPr/>
              <a:t>‹#›</a:t>
            </a:fld>
            <a:endParaRPr lang="fr-FR" dirty="0"/>
          </a:p>
        </p:txBody>
      </p:sp>
      <p:sp>
        <p:nvSpPr>
          <p:cNvPr id="9" name="Espace réservé du contenu 8"/>
          <p:cNvSpPr>
            <a:spLocks noGrp="1"/>
          </p:cNvSpPr>
          <p:nvPr>
            <p:ph sz="quarter" idx="14" hasCustomPrompt="1"/>
          </p:nvPr>
        </p:nvSpPr>
        <p:spPr>
          <a:xfrm>
            <a:off x="613550" y="4648200"/>
            <a:ext cx="7918450" cy="381000"/>
          </a:xfrm>
        </p:spPr>
        <p:txBody>
          <a:bodyPr/>
          <a:lstStyle>
            <a:lvl1pPr>
              <a:buFontTx/>
              <a:buNone/>
              <a:defRPr sz="1800">
                <a:solidFill>
                  <a:schemeClr val="bg2"/>
                </a:solidFill>
              </a:defRPr>
            </a:lvl1pPr>
          </a:lstStyle>
          <a:p>
            <a:pPr lvl="0"/>
            <a:r>
              <a:rPr lang="en-GB" dirty="0"/>
              <a:t>Image title</a:t>
            </a:r>
          </a:p>
        </p:txBody>
      </p:sp>
      <p:sp>
        <p:nvSpPr>
          <p:cNvPr id="13"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AUP CD-3 Director's Review – July 28-30, 2020</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2000" y="180000"/>
            <a:ext cx="7920000" cy="720000"/>
          </a:xfrm>
          <a:prstGeom prst="rect">
            <a:avLst/>
          </a:prstGeom>
        </p:spPr>
        <p:txBody>
          <a:bodyPr vert="horz" lIns="0" tIns="0" rIns="0" bIns="0" rtlCol="0" anchor="ctr" anchorCtr="1">
            <a:noAutofit/>
          </a:body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p:nvPr>
        </p:nvSpPr>
        <p:spPr>
          <a:xfrm>
            <a:off x="612000" y="1371600"/>
            <a:ext cx="7920000" cy="4754563"/>
          </a:xfrm>
          <a:prstGeom prst="rect">
            <a:avLst/>
          </a:prstGeom>
        </p:spPr>
        <p:txBody>
          <a:bodyPr vert="horz" lIns="0" tIns="0" rIns="0" bIns="0" rtlCol="0">
            <a:normAutofit/>
          </a:bodyPr>
          <a:lstStyle/>
          <a:p>
            <a:pPr lvl="0"/>
            <a:r>
              <a:rPr lang="en-GB" noProof="0"/>
              <a:t>Click to edit Master texts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AUP CD-3 Director's Review – July 28-30, 2020</a:t>
            </a:r>
            <a:endParaRPr lang="en-GB" dirty="0"/>
          </a:p>
        </p:txBody>
      </p:sp>
      <p:sp>
        <p:nvSpPr>
          <p:cNvPr id="6" name="Espace réservé du numéro de diapositive 5"/>
          <p:cNvSpPr>
            <a:spLocks noGrp="1"/>
          </p:cNvSpPr>
          <p:nvPr>
            <p:ph type="sldNum" sz="quarter" idx="4"/>
          </p:nvPr>
        </p:nvSpPr>
        <p:spPr>
          <a:xfrm>
            <a:off x="8686800" y="6356350"/>
            <a:ext cx="360000" cy="360000"/>
          </a:xfrm>
          <a:prstGeom prst="rect">
            <a:avLst/>
          </a:prstGeom>
        </p:spPr>
        <p:txBody>
          <a:bodyPr vert="horz" lIns="0" tIns="0" rIns="0" bIns="0" rtlCol="0" anchor="b"/>
          <a:lstStyle>
            <a:lvl1pPr algn="r">
              <a:defRPr sz="1200">
                <a:solidFill>
                  <a:schemeClr val="accent1"/>
                </a:solidFill>
              </a:defRPr>
            </a:lvl1pPr>
          </a:lstStyle>
          <a:p>
            <a:fld id="{BFDCA1C4-9514-7B4F-976F-D92F7E296653}" type="slidenum">
              <a:rPr lang="fr-FR" smtClean="0"/>
              <a:pPr/>
              <a:t>‹#›</a:t>
            </a:fld>
            <a:endParaRPr lang="fr-FR" dirty="0"/>
          </a:p>
        </p:txBody>
      </p:sp>
      <p:pic>
        <p:nvPicPr>
          <p:cNvPr id="7" name="Picture 6"/>
          <p:cNvPicPr>
            <a:picLocks noChangeAspect="1"/>
          </p:cNvPicPr>
          <p:nvPr userDrawn="1"/>
        </p:nvPicPr>
        <p:blipFill rotWithShape="1">
          <a:blip r:embed="rId9">
            <a:extLst>
              <a:ext uri="{28A0092B-C50C-407E-A947-70E740481C1C}">
                <a14:useLocalDpi xmlns:a14="http://schemas.microsoft.com/office/drawing/2010/main"/>
              </a:ext>
            </a:extLst>
          </a:blip>
          <a:srcRect/>
          <a:stretch/>
        </p:blipFill>
        <p:spPr>
          <a:xfrm>
            <a:off x="0" y="6212900"/>
            <a:ext cx="1907704" cy="645100"/>
          </a:xfrm>
          <a:prstGeom prst="rect">
            <a:avLst/>
          </a:prstGeom>
        </p:spPr>
      </p:pic>
      <p:pic>
        <p:nvPicPr>
          <p:cNvPr id="8" name="Picture 2" descr="C:\Users\jesses\Documents\BNL Logo XSmall.jp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619672" y="6277206"/>
            <a:ext cx="1407311" cy="5164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7" r:id="rId6"/>
  </p:sldLayoutIdLst>
  <p:hf hd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98915" y="2634656"/>
            <a:ext cx="7200000" cy="1658439"/>
          </a:xfrm>
        </p:spPr>
        <p:txBody>
          <a:bodyPr/>
          <a:lstStyle/>
          <a:p>
            <a:r>
              <a:rPr lang="en-US" dirty="0"/>
              <a:t>Magnets 302.2.06</a:t>
            </a:r>
            <a:br>
              <a:rPr lang="en-US" dirty="0"/>
            </a:br>
            <a:r>
              <a:rPr lang="en-US" dirty="0"/>
              <a:t>Coil Fabrication at BNL</a:t>
            </a:r>
            <a:endParaRPr lang="en-GB" sz="3600" i="1" dirty="0"/>
          </a:p>
        </p:txBody>
      </p:sp>
      <p:sp>
        <p:nvSpPr>
          <p:cNvPr id="3" name="Sous-titre 2"/>
          <p:cNvSpPr>
            <a:spLocks noGrp="1"/>
          </p:cNvSpPr>
          <p:nvPr>
            <p:ph type="subTitle" idx="1"/>
          </p:nvPr>
        </p:nvSpPr>
        <p:spPr/>
        <p:txBody>
          <a:bodyPr>
            <a:normAutofit/>
          </a:bodyPr>
          <a:lstStyle/>
          <a:p>
            <a:r>
              <a:rPr lang="en-GB" dirty="0"/>
              <a:t>Jesse </a:t>
            </a:r>
            <a:r>
              <a:rPr lang="en-GB" dirty="0" err="1"/>
              <a:t>Schmalzle</a:t>
            </a:r>
            <a:r>
              <a:rPr lang="en-GB" dirty="0"/>
              <a:t> - BNL</a:t>
            </a:r>
          </a:p>
        </p:txBody>
      </p:sp>
      <p:sp>
        <p:nvSpPr>
          <p:cNvPr id="4" name="Espace réservé du texte 3"/>
          <p:cNvSpPr>
            <a:spLocks noGrp="1"/>
          </p:cNvSpPr>
          <p:nvPr>
            <p:ph type="body" sz="quarter" idx="14"/>
          </p:nvPr>
        </p:nvSpPr>
        <p:spPr>
          <a:xfrm>
            <a:off x="1371600" y="5877272"/>
            <a:ext cx="6480000" cy="349250"/>
          </a:xfrm>
        </p:spPr>
        <p:txBody>
          <a:bodyPr>
            <a:normAutofit/>
          </a:bodyPr>
          <a:lstStyle/>
          <a:p>
            <a:r>
              <a:rPr lang="en-US" dirty="0">
                <a:solidFill>
                  <a:srgbClr val="64BCD9"/>
                </a:solidFill>
              </a:rPr>
              <a:t>HL-LHC AUP CD-3 Director's Review – July 28-30, 2020</a:t>
            </a:r>
            <a:endParaRPr lang="en-GB" dirty="0">
              <a:solidFill>
                <a:srgbClr val="64BCD9"/>
              </a:solidFill>
            </a:endParaRPr>
          </a:p>
          <a:p>
            <a:endParaRPr lang="en-GB" dirty="0"/>
          </a:p>
        </p:txBody>
      </p:sp>
      <p:sp>
        <p:nvSpPr>
          <p:cNvPr id="8" name="Freeform 7"/>
          <p:cNvSpPr/>
          <p:nvPr/>
        </p:nvSpPr>
        <p:spPr>
          <a:xfrm>
            <a:off x="871672" y="908720"/>
            <a:ext cx="604431" cy="1286727"/>
          </a:xfrm>
          <a:custGeom>
            <a:avLst/>
            <a:gdLst>
              <a:gd name="connsiteX0" fmla="*/ 460739 w 604431"/>
              <a:gd name="connsiteY0" fmla="*/ 0 h 1286727"/>
              <a:gd name="connsiteX1" fmla="*/ 460739 w 604431"/>
              <a:gd name="connsiteY1" fmla="*/ 0 h 1286727"/>
              <a:gd name="connsiteX2" fmla="*/ 447677 w 604431"/>
              <a:gd name="connsiteY2" fmla="*/ 117566 h 1286727"/>
              <a:gd name="connsiteX3" fmla="*/ 421551 w 604431"/>
              <a:gd name="connsiteY3" fmla="*/ 156754 h 1286727"/>
              <a:gd name="connsiteX4" fmla="*/ 356237 w 604431"/>
              <a:gd name="connsiteY4" fmla="*/ 274320 h 1286727"/>
              <a:gd name="connsiteX5" fmla="*/ 330111 w 604431"/>
              <a:gd name="connsiteY5" fmla="*/ 313509 h 1286727"/>
              <a:gd name="connsiteX6" fmla="*/ 251734 w 604431"/>
              <a:gd name="connsiteY6" fmla="*/ 378823 h 1286727"/>
              <a:gd name="connsiteX7" fmla="*/ 225608 w 604431"/>
              <a:gd name="connsiteY7" fmla="*/ 418011 h 1286727"/>
              <a:gd name="connsiteX8" fmla="*/ 186419 w 604431"/>
              <a:gd name="connsiteY8" fmla="*/ 444137 h 1286727"/>
              <a:gd name="connsiteX9" fmla="*/ 134168 w 604431"/>
              <a:gd name="connsiteY9" fmla="*/ 522514 h 1286727"/>
              <a:gd name="connsiteX10" fmla="*/ 108042 w 604431"/>
              <a:gd name="connsiteY10" fmla="*/ 561703 h 1286727"/>
              <a:gd name="connsiteX11" fmla="*/ 68854 w 604431"/>
              <a:gd name="connsiteY11" fmla="*/ 679269 h 1286727"/>
              <a:gd name="connsiteX12" fmla="*/ 55791 w 604431"/>
              <a:gd name="connsiteY12" fmla="*/ 718457 h 1286727"/>
              <a:gd name="connsiteX13" fmla="*/ 42728 w 604431"/>
              <a:gd name="connsiteY13" fmla="*/ 757646 h 1286727"/>
              <a:gd name="connsiteX14" fmla="*/ 16602 w 604431"/>
              <a:gd name="connsiteY14" fmla="*/ 809897 h 1286727"/>
              <a:gd name="connsiteX15" fmla="*/ 16602 w 604431"/>
              <a:gd name="connsiteY15" fmla="*/ 1045029 h 1286727"/>
              <a:gd name="connsiteX16" fmla="*/ 55791 w 604431"/>
              <a:gd name="connsiteY16" fmla="*/ 1084217 h 1286727"/>
              <a:gd name="connsiteX17" fmla="*/ 121105 w 604431"/>
              <a:gd name="connsiteY17" fmla="*/ 1162594 h 1286727"/>
              <a:gd name="connsiteX18" fmla="*/ 173357 w 604431"/>
              <a:gd name="connsiteY18" fmla="*/ 1175657 h 1286727"/>
              <a:gd name="connsiteX19" fmla="*/ 199482 w 604431"/>
              <a:gd name="connsiteY19" fmla="*/ 1214846 h 1286727"/>
              <a:gd name="connsiteX20" fmla="*/ 238671 w 604431"/>
              <a:gd name="connsiteY20" fmla="*/ 1227909 h 1286727"/>
              <a:gd name="connsiteX21" fmla="*/ 277859 w 604431"/>
              <a:gd name="connsiteY21" fmla="*/ 1254034 h 1286727"/>
              <a:gd name="connsiteX22" fmla="*/ 369299 w 604431"/>
              <a:gd name="connsiteY22" fmla="*/ 1280160 h 1286727"/>
              <a:gd name="connsiteX23" fmla="*/ 591368 w 604431"/>
              <a:gd name="connsiteY23" fmla="*/ 1227909 h 1286727"/>
              <a:gd name="connsiteX24" fmla="*/ 604431 w 604431"/>
              <a:gd name="connsiteY24" fmla="*/ 1136469 h 1286727"/>
              <a:gd name="connsiteX25" fmla="*/ 578305 w 604431"/>
              <a:gd name="connsiteY25" fmla="*/ 757646 h 1286727"/>
              <a:gd name="connsiteX26" fmla="*/ 565242 w 604431"/>
              <a:gd name="connsiteY26" fmla="*/ 718457 h 1286727"/>
              <a:gd name="connsiteX27" fmla="*/ 578305 w 604431"/>
              <a:gd name="connsiteY27" fmla="*/ 235131 h 1286727"/>
              <a:gd name="connsiteX28" fmla="*/ 486865 w 604431"/>
              <a:gd name="connsiteY28" fmla="*/ 0 h 1286727"/>
              <a:gd name="connsiteX29" fmla="*/ 460739 w 604431"/>
              <a:gd name="connsiteY29" fmla="*/ 0 h 128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4431" h="1286727">
                <a:moveTo>
                  <a:pt x="460739" y="0"/>
                </a:moveTo>
                <a:lnTo>
                  <a:pt x="460739" y="0"/>
                </a:lnTo>
                <a:cubicBezTo>
                  <a:pt x="456385" y="39189"/>
                  <a:pt x="457240" y="79313"/>
                  <a:pt x="447677" y="117566"/>
                </a:cubicBezTo>
                <a:cubicBezTo>
                  <a:pt x="443869" y="132797"/>
                  <a:pt x="429340" y="143123"/>
                  <a:pt x="421551" y="156754"/>
                </a:cubicBezTo>
                <a:cubicBezTo>
                  <a:pt x="338365" y="302328"/>
                  <a:pt x="465035" y="100242"/>
                  <a:pt x="356237" y="274320"/>
                </a:cubicBezTo>
                <a:cubicBezTo>
                  <a:pt x="347916" y="287633"/>
                  <a:pt x="340162" y="301448"/>
                  <a:pt x="330111" y="313509"/>
                </a:cubicBezTo>
                <a:cubicBezTo>
                  <a:pt x="298682" y="351224"/>
                  <a:pt x="290264" y="353136"/>
                  <a:pt x="251734" y="378823"/>
                </a:cubicBezTo>
                <a:cubicBezTo>
                  <a:pt x="243025" y="391886"/>
                  <a:pt x="236709" y="406910"/>
                  <a:pt x="225608" y="418011"/>
                </a:cubicBezTo>
                <a:cubicBezTo>
                  <a:pt x="214506" y="429112"/>
                  <a:pt x="196757" y="432322"/>
                  <a:pt x="186419" y="444137"/>
                </a:cubicBezTo>
                <a:cubicBezTo>
                  <a:pt x="165743" y="467767"/>
                  <a:pt x="151585" y="496388"/>
                  <a:pt x="134168" y="522514"/>
                </a:cubicBezTo>
                <a:cubicBezTo>
                  <a:pt x="125459" y="535577"/>
                  <a:pt x="113007" y="546809"/>
                  <a:pt x="108042" y="561703"/>
                </a:cubicBezTo>
                <a:lnTo>
                  <a:pt x="68854" y="679269"/>
                </a:lnTo>
                <a:lnTo>
                  <a:pt x="55791" y="718457"/>
                </a:lnTo>
                <a:cubicBezTo>
                  <a:pt x="51437" y="731520"/>
                  <a:pt x="48886" y="745330"/>
                  <a:pt x="42728" y="757646"/>
                </a:cubicBezTo>
                <a:lnTo>
                  <a:pt x="16602" y="809897"/>
                </a:lnTo>
                <a:cubicBezTo>
                  <a:pt x="1443" y="900852"/>
                  <a:pt x="-11575" y="939366"/>
                  <a:pt x="16602" y="1045029"/>
                </a:cubicBezTo>
                <a:cubicBezTo>
                  <a:pt x="21362" y="1062879"/>
                  <a:pt x="43964" y="1070025"/>
                  <a:pt x="55791" y="1084217"/>
                </a:cubicBezTo>
                <a:cubicBezTo>
                  <a:pt x="80384" y="1113729"/>
                  <a:pt x="84677" y="1141778"/>
                  <a:pt x="121105" y="1162594"/>
                </a:cubicBezTo>
                <a:cubicBezTo>
                  <a:pt x="136693" y="1171501"/>
                  <a:pt x="155940" y="1171303"/>
                  <a:pt x="173357" y="1175657"/>
                </a:cubicBezTo>
                <a:cubicBezTo>
                  <a:pt x="182065" y="1188720"/>
                  <a:pt x="187223" y="1205038"/>
                  <a:pt x="199482" y="1214846"/>
                </a:cubicBezTo>
                <a:cubicBezTo>
                  <a:pt x="210234" y="1223448"/>
                  <a:pt x="226355" y="1221751"/>
                  <a:pt x="238671" y="1227909"/>
                </a:cubicBezTo>
                <a:cubicBezTo>
                  <a:pt x="252713" y="1234930"/>
                  <a:pt x="263817" y="1247013"/>
                  <a:pt x="277859" y="1254034"/>
                </a:cubicBezTo>
                <a:cubicBezTo>
                  <a:pt x="296599" y="1263404"/>
                  <a:pt x="352558" y="1275975"/>
                  <a:pt x="369299" y="1280160"/>
                </a:cubicBezTo>
                <a:cubicBezTo>
                  <a:pt x="434801" y="1275793"/>
                  <a:pt x="563973" y="1319226"/>
                  <a:pt x="591368" y="1227909"/>
                </a:cubicBezTo>
                <a:cubicBezTo>
                  <a:pt x="600215" y="1198418"/>
                  <a:pt x="600077" y="1166949"/>
                  <a:pt x="604431" y="1136469"/>
                </a:cubicBezTo>
                <a:cubicBezTo>
                  <a:pt x="598352" y="990576"/>
                  <a:pt x="610202" y="885233"/>
                  <a:pt x="578305" y="757646"/>
                </a:cubicBezTo>
                <a:cubicBezTo>
                  <a:pt x="574965" y="744288"/>
                  <a:pt x="569596" y="731520"/>
                  <a:pt x="565242" y="718457"/>
                </a:cubicBezTo>
                <a:cubicBezTo>
                  <a:pt x="569596" y="557348"/>
                  <a:pt x="578305" y="396298"/>
                  <a:pt x="578305" y="235131"/>
                </a:cubicBezTo>
                <a:cubicBezTo>
                  <a:pt x="578305" y="188617"/>
                  <a:pt x="608232" y="0"/>
                  <a:pt x="486865" y="0"/>
                </a:cubicBezTo>
                <a:lnTo>
                  <a:pt x="460739" y="0"/>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Image 11" descr="HLU-logoN-titl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52050" y="585575"/>
            <a:ext cx="3540430" cy="1534388"/>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287690" y="585575"/>
            <a:ext cx="4057610" cy="16912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93369-E687-411E-9806-E5C983CE786B}"/>
              </a:ext>
            </a:extLst>
          </p:cNvPr>
          <p:cNvSpPr>
            <a:spLocks noGrp="1"/>
          </p:cNvSpPr>
          <p:nvPr>
            <p:ph type="title"/>
          </p:nvPr>
        </p:nvSpPr>
        <p:spPr>
          <a:xfrm>
            <a:off x="612000" y="180000"/>
            <a:ext cx="7056344" cy="720000"/>
          </a:xfrm>
        </p:spPr>
        <p:txBody>
          <a:bodyPr/>
          <a:lstStyle/>
          <a:p>
            <a:r>
              <a:rPr lang="en-US" dirty="0"/>
              <a:t>WBS 302.2.06 - Approved Baseline Change Requests</a:t>
            </a:r>
          </a:p>
        </p:txBody>
      </p:sp>
      <p:sp>
        <p:nvSpPr>
          <p:cNvPr id="5" name="Footer Placeholder 4">
            <a:extLst>
              <a:ext uri="{FF2B5EF4-FFF2-40B4-BE49-F238E27FC236}">
                <a16:creationId xmlns:a16="http://schemas.microsoft.com/office/drawing/2014/main" id="{D38D3B35-941A-4613-A1BE-E84A94366E8E}"/>
              </a:ext>
            </a:extLst>
          </p:cNvPr>
          <p:cNvSpPr>
            <a:spLocks noGrp="1"/>
          </p:cNvSpPr>
          <p:nvPr>
            <p:ph type="ftr" sz="quarter" idx="3"/>
          </p:nvPr>
        </p:nvSpPr>
        <p:spPr/>
        <p:txBody>
          <a:bodyPr/>
          <a:lstStyle/>
          <a:p>
            <a:r>
              <a:rPr lang="en-US" dirty="0"/>
              <a:t>HL-LHC AUP CD-3 Director's Review – July 28-30, 2020</a:t>
            </a:r>
            <a:endParaRPr lang="en-GB" dirty="0"/>
          </a:p>
        </p:txBody>
      </p:sp>
      <p:sp>
        <p:nvSpPr>
          <p:cNvPr id="3" name="Slide Number Placeholder 2"/>
          <p:cNvSpPr>
            <a:spLocks noGrp="1"/>
          </p:cNvSpPr>
          <p:nvPr>
            <p:ph type="sldNum" sz="quarter" idx="12"/>
          </p:nvPr>
        </p:nvSpPr>
        <p:spPr/>
        <p:txBody>
          <a:bodyPr/>
          <a:lstStyle/>
          <a:p>
            <a:fld id="{BFDCA1C4-9514-7B4F-976F-D92F7E296653}" type="slidenum">
              <a:rPr lang="fr-FR" smtClean="0"/>
              <a:pPr/>
              <a:t>10</a:t>
            </a:fld>
            <a:endParaRPr lang="fr-FR" dirty="0"/>
          </a:p>
        </p:txBody>
      </p:sp>
      <p:sp>
        <p:nvSpPr>
          <p:cNvPr id="12" name="Content Placeholder 2">
            <a:extLst>
              <a:ext uri="{FF2B5EF4-FFF2-40B4-BE49-F238E27FC236}">
                <a16:creationId xmlns:a16="http://schemas.microsoft.com/office/drawing/2014/main" id="{3DF8E878-A05A-4B2D-8939-006BC88EDA08}"/>
              </a:ext>
            </a:extLst>
          </p:cNvPr>
          <p:cNvSpPr txBox="1">
            <a:spLocks/>
          </p:cNvSpPr>
          <p:nvPr/>
        </p:nvSpPr>
        <p:spPr>
          <a:xfrm>
            <a:off x="384752" y="1102168"/>
            <a:ext cx="8435720" cy="5135143"/>
          </a:xfrm>
          <a:prstGeom prst="rect">
            <a:avLst/>
          </a:prstGeom>
        </p:spPr>
        <p:txBody>
          <a:bodyPr>
            <a:no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BCRs approved:</a:t>
            </a:r>
          </a:p>
          <a:p>
            <a:pPr lvl="1"/>
            <a:r>
              <a:rPr lang="en-US" sz="1600" dirty="0"/>
              <a:t>BCR 0064 – adjustment for coil 205 rejection.</a:t>
            </a:r>
          </a:p>
          <a:p>
            <a:pPr lvl="2"/>
            <a:r>
              <a:rPr lang="en-US" sz="1200" dirty="0"/>
              <a:t>Impact: cost ($232k), schedule none.</a:t>
            </a:r>
          </a:p>
          <a:p>
            <a:pPr lvl="1"/>
            <a:r>
              <a:rPr lang="en-US" sz="1600" dirty="0"/>
              <a:t> BCR 0065 – added impregnation of short coil for QH qualification.</a:t>
            </a:r>
          </a:p>
          <a:p>
            <a:pPr lvl="2"/>
            <a:r>
              <a:rPr lang="en-US" sz="1200" dirty="0"/>
              <a:t>Risk mitigation (RT-302-2-01-017).  Impact: cost $162k, schedule none.</a:t>
            </a:r>
          </a:p>
          <a:p>
            <a:pPr lvl="1"/>
            <a:r>
              <a:rPr lang="en-US" sz="1600" dirty="0"/>
              <a:t>BCR 0078 – coil mapping.</a:t>
            </a:r>
          </a:p>
          <a:p>
            <a:pPr lvl="2"/>
            <a:r>
              <a:rPr lang="en-US" sz="1200" dirty="0"/>
              <a:t>Update to assignments of coils to magnets due to coil rejections.  Impact: cost ($386k), schedule none.</a:t>
            </a:r>
          </a:p>
          <a:p>
            <a:pPr lvl="1"/>
            <a:r>
              <a:rPr lang="en-US" sz="1600" dirty="0"/>
              <a:t>BCR 0081 – administrative correction.</a:t>
            </a:r>
          </a:p>
          <a:p>
            <a:pPr lvl="2"/>
            <a:r>
              <a:rPr lang="en-US" sz="1200" dirty="0"/>
              <a:t>Correction where some actual cost were added to budget in error.  Impact: cost ($217k), schedule none.</a:t>
            </a:r>
          </a:p>
          <a:p>
            <a:pPr lvl="1"/>
            <a:r>
              <a:rPr lang="en-US" sz="1600" dirty="0"/>
              <a:t>BCR 0117 – FY20 rate update.</a:t>
            </a:r>
          </a:p>
          <a:p>
            <a:pPr lvl="2"/>
            <a:r>
              <a:rPr lang="en-US" sz="1200" dirty="0"/>
              <a:t>Update to FY20 charge rates.  Impact: cost $431k, schedule none.</a:t>
            </a:r>
          </a:p>
          <a:p>
            <a:pPr lvl="1"/>
            <a:r>
              <a:rPr lang="en-US" sz="1600" dirty="0"/>
              <a:t>BCR 0139 – one additional coil at BNL (one also at FNAL).</a:t>
            </a:r>
          </a:p>
          <a:p>
            <a:pPr lvl="2"/>
            <a:r>
              <a:rPr lang="en-US" sz="1200" dirty="0"/>
              <a:t>Impact: cost $292k.</a:t>
            </a:r>
          </a:p>
          <a:p>
            <a:pPr lvl="1"/>
            <a:r>
              <a:rPr lang="en-US" sz="1600" dirty="0"/>
              <a:t>BCR 0145 – ETC 2020</a:t>
            </a:r>
          </a:p>
          <a:p>
            <a:pPr lvl="2"/>
            <a:r>
              <a:rPr lang="en-US" sz="1200" dirty="0"/>
              <a:t>Adjusted coil fab labor estimate.  Impact: cost ($548k), schedule none.</a:t>
            </a:r>
          </a:p>
          <a:p>
            <a:pPr lvl="1"/>
            <a:r>
              <a:rPr lang="en-US" sz="1600" dirty="0"/>
              <a:t>BCR 0144, 0149, 0154 – COVID</a:t>
            </a:r>
          </a:p>
          <a:p>
            <a:pPr lvl="1"/>
            <a:endParaRPr lang="en-US" sz="1600" dirty="0"/>
          </a:p>
        </p:txBody>
      </p:sp>
      <p:sp>
        <p:nvSpPr>
          <p:cNvPr id="6" name="TextBox 5">
            <a:extLst>
              <a:ext uri="{FF2B5EF4-FFF2-40B4-BE49-F238E27FC236}">
                <a16:creationId xmlns:a16="http://schemas.microsoft.com/office/drawing/2014/main" id="{6D2ED038-B2A1-432B-A819-D6483E761C7B}"/>
              </a:ext>
            </a:extLst>
          </p:cNvPr>
          <p:cNvSpPr txBox="1"/>
          <p:nvPr/>
        </p:nvSpPr>
        <p:spPr>
          <a:xfrm>
            <a:off x="7609395" y="56813"/>
            <a:ext cx="1437125" cy="369332"/>
          </a:xfrm>
          <a:prstGeom prst="rect">
            <a:avLst/>
          </a:prstGeom>
          <a:solidFill>
            <a:schemeClr val="accent6">
              <a:lumMod val="60000"/>
              <a:lumOff val="40000"/>
            </a:schemeClr>
          </a:solidFill>
        </p:spPr>
        <p:txBody>
          <a:bodyPr wrap="none" rtlCol="0">
            <a:spAutoFit/>
          </a:bodyPr>
          <a:lstStyle/>
          <a:p>
            <a:r>
              <a:rPr lang="en-US" dirty="0"/>
              <a:t>Charge 4,11</a:t>
            </a:r>
          </a:p>
        </p:txBody>
      </p:sp>
    </p:spTree>
    <p:extLst>
      <p:ext uri="{BB962C8B-B14F-4D97-AF65-F5344CB8AC3E}">
        <p14:creationId xmlns:p14="http://schemas.microsoft.com/office/powerpoint/2010/main" val="48112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93369-E687-411E-9806-E5C983CE786B}"/>
              </a:ext>
            </a:extLst>
          </p:cNvPr>
          <p:cNvSpPr>
            <a:spLocks noGrp="1"/>
          </p:cNvSpPr>
          <p:nvPr>
            <p:ph type="title"/>
          </p:nvPr>
        </p:nvSpPr>
        <p:spPr>
          <a:xfrm>
            <a:off x="612000" y="180000"/>
            <a:ext cx="7920000" cy="720000"/>
          </a:xfrm>
        </p:spPr>
        <p:txBody>
          <a:bodyPr/>
          <a:lstStyle/>
          <a:p>
            <a:r>
              <a:rPr lang="en-US" dirty="0"/>
              <a:t>WBS 302.2.06 – COVID</a:t>
            </a:r>
          </a:p>
        </p:txBody>
      </p:sp>
      <p:sp>
        <p:nvSpPr>
          <p:cNvPr id="5" name="Footer Placeholder 4">
            <a:extLst>
              <a:ext uri="{FF2B5EF4-FFF2-40B4-BE49-F238E27FC236}">
                <a16:creationId xmlns:a16="http://schemas.microsoft.com/office/drawing/2014/main" id="{D38D3B35-941A-4613-A1BE-E84A94366E8E}"/>
              </a:ext>
            </a:extLst>
          </p:cNvPr>
          <p:cNvSpPr>
            <a:spLocks noGrp="1"/>
          </p:cNvSpPr>
          <p:nvPr>
            <p:ph type="ftr" sz="quarter" idx="3"/>
          </p:nvPr>
        </p:nvSpPr>
        <p:spPr/>
        <p:txBody>
          <a:bodyPr/>
          <a:lstStyle/>
          <a:p>
            <a:r>
              <a:rPr lang="en-US"/>
              <a:t>HL-LHC AUP CD-3 Director's Review – July 28-30, 2020</a:t>
            </a:r>
            <a:endParaRPr lang="en-GB" dirty="0"/>
          </a:p>
        </p:txBody>
      </p:sp>
      <p:sp>
        <p:nvSpPr>
          <p:cNvPr id="3" name="Slide Number Placeholder 2"/>
          <p:cNvSpPr>
            <a:spLocks noGrp="1"/>
          </p:cNvSpPr>
          <p:nvPr>
            <p:ph type="sldNum" sz="quarter" idx="12"/>
          </p:nvPr>
        </p:nvSpPr>
        <p:spPr/>
        <p:txBody>
          <a:bodyPr/>
          <a:lstStyle/>
          <a:p>
            <a:fld id="{BFDCA1C4-9514-7B4F-976F-D92F7E296653}" type="slidenum">
              <a:rPr lang="fr-FR" smtClean="0"/>
              <a:pPr/>
              <a:t>11</a:t>
            </a:fld>
            <a:endParaRPr lang="fr-FR" dirty="0"/>
          </a:p>
        </p:txBody>
      </p:sp>
      <p:sp>
        <p:nvSpPr>
          <p:cNvPr id="12" name="Content Placeholder 2">
            <a:extLst>
              <a:ext uri="{FF2B5EF4-FFF2-40B4-BE49-F238E27FC236}">
                <a16:creationId xmlns:a16="http://schemas.microsoft.com/office/drawing/2014/main" id="{3DF8E878-A05A-4B2D-8939-006BC88EDA08}"/>
              </a:ext>
            </a:extLst>
          </p:cNvPr>
          <p:cNvSpPr txBox="1">
            <a:spLocks/>
          </p:cNvSpPr>
          <p:nvPr/>
        </p:nvSpPr>
        <p:spPr>
          <a:xfrm>
            <a:off x="539552" y="1223610"/>
            <a:ext cx="7992448" cy="4941694"/>
          </a:xfrm>
          <a:prstGeom prst="rect">
            <a:avLst/>
          </a:prstGeom>
        </p:spPr>
        <p:txBody>
          <a:bodyPr>
            <a:no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t>Coil fabrication was halted for approximately 3 months while BNL was closed.</a:t>
            </a:r>
          </a:p>
          <a:p>
            <a:endParaRPr lang="en-US" sz="1600" dirty="0"/>
          </a:p>
          <a:p>
            <a:r>
              <a:rPr lang="en-US" sz="1600" dirty="0"/>
              <a:t>AUP coil fabrication was made a priority on re-start.</a:t>
            </a:r>
          </a:p>
          <a:p>
            <a:pPr lvl="1"/>
            <a:r>
              <a:rPr lang="en-US" sz="1400" dirty="0"/>
              <a:t>Coil techs were included with 1</a:t>
            </a:r>
            <a:r>
              <a:rPr lang="en-US" sz="1400" baseline="30000" dirty="0"/>
              <a:t>st</a:t>
            </a:r>
            <a:r>
              <a:rPr lang="en-US" sz="1400" dirty="0"/>
              <a:t> group to return.</a:t>
            </a:r>
          </a:p>
          <a:p>
            <a:endParaRPr lang="en-US" sz="1600" dirty="0"/>
          </a:p>
          <a:p>
            <a:r>
              <a:rPr lang="en-US" sz="1600" dirty="0"/>
              <a:t>We are currently working under guidelines.</a:t>
            </a:r>
          </a:p>
          <a:p>
            <a:pPr lvl="1"/>
            <a:r>
              <a:rPr lang="en-US" sz="1400" dirty="0"/>
              <a:t>Avoid working in close proximity wherever possible.</a:t>
            </a:r>
          </a:p>
          <a:p>
            <a:pPr lvl="1"/>
            <a:r>
              <a:rPr lang="en-US" sz="1400" dirty="0"/>
              <a:t>Require PPE for operations that require close proximity.</a:t>
            </a:r>
          </a:p>
          <a:p>
            <a:pPr lvl="2"/>
            <a:r>
              <a:rPr lang="en-US" sz="1400" dirty="0"/>
              <a:t>Face mask, glasses/face shield, gloves…</a:t>
            </a:r>
          </a:p>
          <a:p>
            <a:pPr lvl="1"/>
            <a:r>
              <a:rPr lang="en-US" sz="1400" dirty="0"/>
              <a:t>Minimize tool sharing.</a:t>
            </a:r>
          </a:p>
          <a:p>
            <a:pPr lvl="1"/>
            <a:r>
              <a:rPr lang="en-US" sz="1400" dirty="0"/>
              <a:t>Frequent hand washing.</a:t>
            </a:r>
          </a:p>
          <a:p>
            <a:pPr lvl="1"/>
            <a:endParaRPr lang="en-US" sz="1400" dirty="0"/>
          </a:p>
          <a:p>
            <a:r>
              <a:rPr lang="en-US" sz="1600" dirty="0"/>
              <a:t>We expect efficiency to be somewhat impacted.</a:t>
            </a:r>
          </a:p>
          <a:p>
            <a:pPr lvl="1"/>
            <a:r>
              <a:rPr lang="en-US" sz="1400" dirty="0"/>
              <a:t>Will be tracking coil fabrication duration and labor hours to quantify the impact.</a:t>
            </a:r>
          </a:p>
          <a:p>
            <a:pPr lvl="1"/>
            <a:r>
              <a:rPr lang="en-US" sz="1400" dirty="0"/>
              <a:t>BOE’s to be revised later this year to include COVID impact. </a:t>
            </a:r>
          </a:p>
          <a:p>
            <a:endParaRPr lang="en-US" sz="1600" dirty="0"/>
          </a:p>
        </p:txBody>
      </p:sp>
      <p:sp>
        <p:nvSpPr>
          <p:cNvPr id="6" name="TextBox 5">
            <a:extLst>
              <a:ext uri="{FF2B5EF4-FFF2-40B4-BE49-F238E27FC236}">
                <a16:creationId xmlns:a16="http://schemas.microsoft.com/office/drawing/2014/main" id="{457AD86F-F1F1-42D3-B97B-FEC4FED14EFB}"/>
              </a:ext>
            </a:extLst>
          </p:cNvPr>
          <p:cNvSpPr txBox="1"/>
          <p:nvPr/>
        </p:nvSpPr>
        <p:spPr>
          <a:xfrm>
            <a:off x="7974860" y="59780"/>
            <a:ext cx="1133644" cy="369332"/>
          </a:xfrm>
          <a:prstGeom prst="rect">
            <a:avLst/>
          </a:prstGeom>
          <a:solidFill>
            <a:schemeClr val="accent6">
              <a:lumMod val="60000"/>
              <a:lumOff val="40000"/>
            </a:schemeClr>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Charge 9</a:t>
            </a:r>
          </a:p>
        </p:txBody>
      </p:sp>
    </p:spTree>
    <p:extLst>
      <p:ext uri="{BB962C8B-B14F-4D97-AF65-F5344CB8AC3E}">
        <p14:creationId xmlns:p14="http://schemas.microsoft.com/office/powerpoint/2010/main" val="3277877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93369-E687-411E-9806-E5C983CE786B}"/>
              </a:ext>
            </a:extLst>
          </p:cNvPr>
          <p:cNvSpPr>
            <a:spLocks noGrp="1"/>
          </p:cNvSpPr>
          <p:nvPr>
            <p:ph type="title"/>
          </p:nvPr>
        </p:nvSpPr>
        <p:spPr>
          <a:xfrm>
            <a:off x="612000" y="180000"/>
            <a:ext cx="7920000" cy="720000"/>
          </a:xfrm>
        </p:spPr>
        <p:txBody>
          <a:bodyPr/>
          <a:lstStyle/>
          <a:p>
            <a:r>
              <a:rPr lang="en-US" dirty="0"/>
              <a:t>WBS 302.2.06 - Schedule</a:t>
            </a:r>
          </a:p>
        </p:txBody>
      </p:sp>
      <p:sp>
        <p:nvSpPr>
          <p:cNvPr id="5" name="Footer Placeholder 4">
            <a:extLst>
              <a:ext uri="{FF2B5EF4-FFF2-40B4-BE49-F238E27FC236}">
                <a16:creationId xmlns:a16="http://schemas.microsoft.com/office/drawing/2014/main" id="{D38D3B35-941A-4613-A1BE-E84A94366E8E}"/>
              </a:ext>
            </a:extLst>
          </p:cNvPr>
          <p:cNvSpPr>
            <a:spLocks noGrp="1"/>
          </p:cNvSpPr>
          <p:nvPr>
            <p:ph type="ftr" sz="quarter" idx="3"/>
          </p:nvPr>
        </p:nvSpPr>
        <p:spPr/>
        <p:txBody>
          <a:bodyPr/>
          <a:lstStyle/>
          <a:p>
            <a:r>
              <a:rPr lang="en-US"/>
              <a:t>HL-LHC AUP CD-3 Director's Review – July 28-30, 2020</a:t>
            </a:r>
            <a:endParaRPr lang="en-GB" dirty="0"/>
          </a:p>
        </p:txBody>
      </p:sp>
      <p:sp>
        <p:nvSpPr>
          <p:cNvPr id="3" name="Slide Number Placeholder 2"/>
          <p:cNvSpPr>
            <a:spLocks noGrp="1"/>
          </p:cNvSpPr>
          <p:nvPr>
            <p:ph type="sldNum" sz="quarter" idx="12"/>
          </p:nvPr>
        </p:nvSpPr>
        <p:spPr/>
        <p:txBody>
          <a:bodyPr/>
          <a:lstStyle/>
          <a:p>
            <a:fld id="{BFDCA1C4-9514-7B4F-976F-D92F7E296653}" type="slidenum">
              <a:rPr lang="fr-FR" smtClean="0"/>
              <a:pPr/>
              <a:t>12</a:t>
            </a:fld>
            <a:endParaRPr lang="fr-FR" dirty="0"/>
          </a:p>
        </p:txBody>
      </p:sp>
      <p:sp>
        <p:nvSpPr>
          <p:cNvPr id="12" name="Content Placeholder 2">
            <a:extLst>
              <a:ext uri="{FF2B5EF4-FFF2-40B4-BE49-F238E27FC236}">
                <a16:creationId xmlns:a16="http://schemas.microsoft.com/office/drawing/2014/main" id="{3DF8E878-A05A-4B2D-8939-006BC88EDA08}"/>
              </a:ext>
            </a:extLst>
          </p:cNvPr>
          <p:cNvSpPr txBox="1">
            <a:spLocks/>
          </p:cNvSpPr>
          <p:nvPr/>
        </p:nvSpPr>
        <p:spPr>
          <a:xfrm>
            <a:off x="683568" y="1020220"/>
            <a:ext cx="6048672" cy="4032448"/>
          </a:xfrm>
          <a:prstGeom prst="rect">
            <a:avLst/>
          </a:prstGeom>
        </p:spPr>
        <p:txBody>
          <a:bodyPr>
            <a:no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Coil fab is on / near the critical path.</a:t>
            </a:r>
            <a:endParaRPr lang="en-US" sz="1200" dirty="0"/>
          </a:p>
          <a:p>
            <a:pPr lvl="1"/>
            <a:endParaRPr lang="en-US" sz="1600" dirty="0"/>
          </a:p>
        </p:txBody>
      </p:sp>
      <p:sp>
        <p:nvSpPr>
          <p:cNvPr id="6" name="TextBox 5">
            <a:extLst>
              <a:ext uri="{FF2B5EF4-FFF2-40B4-BE49-F238E27FC236}">
                <a16:creationId xmlns:a16="http://schemas.microsoft.com/office/drawing/2014/main" id="{457AD86F-F1F1-42D3-B97B-FEC4FED14EFB}"/>
              </a:ext>
            </a:extLst>
          </p:cNvPr>
          <p:cNvSpPr txBox="1"/>
          <p:nvPr/>
        </p:nvSpPr>
        <p:spPr>
          <a:xfrm>
            <a:off x="7720796" y="56813"/>
            <a:ext cx="1326004" cy="369332"/>
          </a:xfrm>
          <a:prstGeom prst="rect">
            <a:avLst/>
          </a:prstGeom>
          <a:solidFill>
            <a:schemeClr val="accent6">
              <a:lumMod val="60000"/>
              <a:lumOff val="40000"/>
            </a:schemeClr>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Charge 2,5</a:t>
            </a:r>
          </a:p>
        </p:txBody>
      </p:sp>
      <p:pic>
        <p:nvPicPr>
          <p:cNvPr id="9" name="Picture 8" descr="A screenshot of a cell phone&#10;&#10;Description automatically generated">
            <a:extLst>
              <a:ext uri="{FF2B5EF4-FFF2-40B4-BE49-F238E27FC236}">
                <a16:creationId xmlns:a16="http://schemas.microsoft.com/office/drawing/2014/main" id="{6A4A0489-2C03-4E24-A0C5-F450560B9308}"/>
              </a:ext>
            </a:extLst>
          </p:cNvPr>
          <p:cNvPicPr>
            <a:picLocks noChangeAspect="1"/>
          </p:cNvPicPr>
          <p:nvPr/>
        </p:nvPicPr>
        <p:blipFill>
          <a:blip r:embed="rId2"/>
          <a:stretch>
            <a:fillRect/>
          </a:stretch>
        </p:blipFill>
        <p:spPr>
          <a:xfrm>
            <a:off x="1164410" y="1484784"/>
            <a:ext cx="6719957" cy="4610578"/>
          </a:xfrm>
          <a:prstGeom prst="rect">
            <a:avLst/>
          </a:prstGeom>
        </p:spPr>
      </p:pic>
    </p:spTree>
    <p:extLst>
      <p:ext uri="{BB962C8B-B14F-4D97-AF65-F5344CB8AC3E}">
        <p14:creationId xmlns:p14="http://schemas.microsoft.com/office/powerpoint/2010/main" val="3656209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26FA68D-CE0B-4EDA-B09E-1A7563B70F31}"/>
              </a:ext>
            </a:extLst>
          </p:cNvPr>
          <p:cNvPicPr>
            <a:picLocks noChangeAspect="1"/>
          </p:cNvPicPr>
          <p:nvPr/>
        </p:nvPicPr>
        <p:blipFill rotWithShape="1">
          <a:blip r:embed="rId2"/>
          <a:srcRect r="9633"/>
          <a:stretch/>
        </p:blipFill>
        <p:spPr>
          <a:xfrm>
            <a:off x="4779686" y="1002324"/>
            <a:ext cx="4060090" cy="2303265"/>
          </a:xfrm>
          <a:prstGeom prst="rect">
            <a:avLst/>
          </a:prstGeom>
        </p:spPr>
      </p:pic>
      <p:pic>
        <p:nvPicPr>
          <p:cNvPr id="7" name="Picture 6">
            <a:extLst>
              <a:ext uri="{FF2B5EF4-FFF2-40B4-BE49-F238E27FC236}">
                <a16:creationId xmlns:a16="http://schemas.microsoft.com/office/drawing/2014/main" id="{4B0322F4-A812-4B91-B060-4E86AE8DF411}"/>
              </a:ext>
            </a:extLst>
          </p:cNvPr>
          <p:cNvPicPr>
            <a:picLocks noChangeAspect="1"/>
          </p:cNvPicPr>
          <p:nvPr/>
        </p:nvPicPr>
        <p:blipFill rotWithShape="1">
          <a:blip r:embed="rId3"/>
          <a:srcRect l="-1" r="11238"/>
          <a:stretch/>
        </p:blipFill>
        <p:spPr>
          <a:xfrm>
            <a:off x="4779687" y="3605775"/>
            <a:ext cx="4060089" cy="2349552"/>
          </a:xfrm>
          <a:prstGeom prst="rect">
            <a:avLst/>
          </a:prstGeom>
        </p:spPr>
      </p:pic>
      <p:sp>
        <p:nvSpPr>
          <p:cNvPr id="2" name="Title 1">
            <a:extLst>
              <a:ext uri="{FF2B5EF4-FFF2-40B4-BE49-F238E27FC236}">
                <a16:creationId xmlns:a16="http://schemas.microsoft.com/office/drawing/2014/main" id="{66C93369-E687-411E-9806-E5C983CE786B}"/>
              </a:ext>
            </a:extLst>
          </p:cNvPr>
          <p:cNvSpPr>
            <a:spLocks noGrp="1"/>
          </p:cNvSpPr>
          <p:nvPr>
            <p:ph type="title"/>
          </p:nvPr>
        </p:nvSpPr>
        <p:spPr>
          <a:xfrm>
            <a:off x="612000" y="180000"/>
            <a:ext cx="7920000" cy="720000"/>
          </a:xfrm>
        </p:spPr>
        <p:txBody>
          <a:bodyPr/>
          <a:lstStyle/>
          <a:p>
            <a:r>
              <a:rPr lang="en-US" dirty="0"/>
              <a:t>WBS 302.2.06 – Cost &amp; Schedule Performance</a:t>
            </a:r>
          </a:p>
        </p:txBody>
      </p:sp>
      <p:sp>
        <p:nvSpPr>
          <p:cNvPr id="5" name="Footer Placeholder 4">
            <a:extLst>
              <a:ext uri="{FF2B5EF4-FFF2-40B4-BE49-F238E27FC236}">
                <a16:creationId xmlns:a16="http://schemas.microsoft.com/office/drawing/2014/main" id="{D38D3B35-941A-4613-A1BE-E84A94366E8E}"/>
              </a:ext>
            </a:extLst>
          </p:cNvPr>
          <p:cNvSpPr>
            <a:spLocks noGrp="1"/>
          </p:cNvSpPr>
          <p:nvPr>
            <p:ph type="ftr" sz="quarter" idx="3"/>
          </p:nvPr>
        </p:nvSpPr>
        <p:spPr/>
        <p:txBody>
          <a:bodyPr/>
          <a:lstStyle/>
          <a:p>
            <a:r>
              <a:rPr lang="en-US"/>
              <a:t>HL-LHC AUP CD-3 Director's Review – July 28-30, 2020</a:t>
            </a:r>
            <a:endParaRPr lang="en-GB" dirty="0"/>
          </a:p>
        </p:txBody>
      </p:sp>
      <p:sp>
        <p:nvSpPr>
          <p:cNvPr id="3" name="Slide Number Placeholder 2"/>
          <p:cNvSpPr>
            <a:spLocks noGrp="1"/>
          </p:cNvSpPr>
          <p:nvPr>
            <p:ph type="sldNum" sz="quarter" idx="12"/>
          </p:nvPr>
        </p:nvSpPr>
        <p:spPr/>
        <p:txBody>
          <a:bodyPr/>
          <a:lstStyle/>
          <a:p>
            <a:fld id="{BFDCA1C4-9514-7B4F-976F-D92F7E296653}" type="slidenum">
              <a:rPr lang="fr-FR" smtClean="0"/>
              <a:pPr/>
              <a:t>13</a:t>
            </a:fld>
            <a:endParaRPr lang="fr-FR" dirty="0"/>
          </a:p>
        </p:txBody>
      </p:sp>
      <p:sp>
        <p:nvSpPr>
          <p:cNvPr id="12" name="Content Placeholder 2">
            <a:extLst>
              <a:ext uri="{FF2B5EF4-FFF2-40B4-BE49-F238E27FC236}">
                <a16:creationId xmlns:a16="http://schemas.microsoft.com/office/drawing/2014/main" id="{3DF8E878-A05A-4B2D-8939-006BC88EDA08}"/>
              </a:ext>
            </a:extLst>
          </p:cNvPr>
          <p:cNvSpPr txBox="1">
            <a:spLocks/>
          </p:cNvSpPr>
          <p:nvPr/>
        </p:nvSpPr>
        <p:spPr>
          <a:xfrm>
            <a:off x="429971" y="1463680"/>
            <a:ext cx="4683659" cy="4032448"/>
          </a:xfrm>
          <a:prstGeom prst="rect">
            <a:avLst/>
          </a:prstGeom>
        </p:spPr>
        <p:txBody>
          <a:bodyPr>
            <a:no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endParaRPr lang="en-US" sz="800" dirty="0"/>
          </a:p>
          <a:p>
            <a:r>
              <a:rPr lang="en-US" sz="1600" dirty="0"/>
              <a:t>Early coils under budget.</a:t>
            </a:r>
          </a:p>
          <a:p>
            <a:pPr lvl="1"/>
            <a:r>
              <a:rPr lang="en-US" sz="1400" dirty="0"/>
              <a:t>Estimate for early coils included a learning curve multiplier (new activities, new techs).</a:t>
            </a:r>
          </a:p>
          <a:p>
            <a:pPr lvl="1"/>
            <a:r>
              <a:rPr lang="en-US" sz="1400" dirty="0"/>
              <a:t>Fabrication did not required the full learning curve multiplier.</a:t>
            </a:r>
          </a:p>
          <a:p>
            <a:pPr lvl="1"/>
            <a:r>
              <a:rPr lang="en-US" sz="1400" dirty="0"/>
              <a:t>Coils no longer include multiplier.</a:t>
            </a:r>
          </a:p>
          <a:p>
            <a:pPr lvl="1"/>
            <a:endParaRPr lang="en-US" sz="1600" dirty="0"/>
          </a:p>
          <a:p>
            <a:r>
              <a:rPr lang="en-US" sz="1600" dirty="0"/>
              <a:t>Additional tooling fabrication completed  under budget.</a:t>
            </a:r>
          </a:p>
        </p:txBody>
      </p:sp>
      <p:sp>
        <p:nvSpPr>
          <p:cNvPr id="8" name="Rectangle 7">
            <a:extLst>
              <a:ext uri="{FF2B5EF4-FFF2-40B4-BE49-F238E27FC236}">
                <a16:creationId xmlns:a16="http://schemas.microsoft.com/office/drawing/2014/main" id="{B413452D-388C-49F8-AFF2-475114B8F282}"/>
              </a:ext>
            </a:extLst>
          </p:cNvPr>
          <p:cNvSpPr/>
          <p:nvPr/>
        </p:nvSpPr>
        <p:spPr>
          <a:xfrm>
            <a:off x="6607495" y="2233055"/>
            <a:ext cx="556563" cy="369332"/>
          </a:xfrm>
          <a:prstGeom prst="rect">
            <a:avLst/>
          </a:prstGeom>
        </p:spPr>
        <p:txBody>
          <a:bodyPr wrap="none">
            <a:spAutoFit/>
          </a:bodyPr>
          <a:lstStyle/>
          <a:p>
            <a:r>
              <a:rPr lang="en-US" dirty="0">
                <a:solidFill>
                  <a:srgbClr val="5A5A5A"/>
                </a:solidFill>
              </a:rPr>
              <a:t>SPI</a:t>
            </a:r>
            <a:endParaRPr lang="en-US" dirty="0"/>
          </a:p>
        </p:txBody>
      </p:sp>
      <p:sp>
        <p:nvSpPr>
          <p:cNvPr id="10" name="Rectangle 9">
            <a:extLst>
              <a:ext uri="{FF2B5EF4-FFF2-40B4-BE49-F238E27FC236}">
                <a16:creationId xmlns:a16="http://schemas.microsoft.com/office/drawing/2014/main" id="{A2E0A9E7-682E-4735-B5B5-208912AE962D}"/>
              </a:ext>
            </a:extLst>
          </p:cNvPr>
          <p:cNvSpPr/>
          <p:nvPr/>
        </p:nvSpPr>
        <p:spPr>
          <a:xfrm>
            <a:off x="6607495" y="4780551"/>
            <a:ext cx="569387" cy="369332"/>
          </a:xfrm>
          <a:prstGeom prst="rect">
            <a:avLst/>
          </a:prstGeom>
        </p:spPr>
        <p:txBody>
          <a:bodyPr wrap="none">
            <a:spAutoFit/>
          </a:bodyPr>
          <a:lstStyle/>
          <a:p>
            <a:r>
              <a:rPr lang="en-US" dirty="0">
                <a:solidFill>
                  <a:srgbClr val="5A5A5A"/>
                </a:solidFill>
              </a:rPr>
              <a:t>CPI</a:t>
            </a:r>
            <a:endParaRPr lang="en-US" dirty="0"/>
          </a:p>
        </p:txBody>
      </p:sp>
      <p:sp>
        <p:nvSpPr>
          <p:cNvPr id="14" name="Content Placeholder 2">
            <a:extLst>
              <a:ext uri="{FF2B5EF4-FFF2-40B4-BE49-F238E27FC236}">
                <a16:creationId xmlns:a16="http://schemas.microsoft.com/office/drawing/2014/main" id="{9A4931DD-095C-4D2F-A04F-6CF183BCB796}"/>
              </a:ext>
            </a:extLst>
          </p:cNvPr>
          <p:cNvSpPr txBox="1">
            <a:spLocks/>
          </p:cNvSpPr>
          <p:nvPr/>
        </p:nvSpPr>
        <p:spPr>
          <a:xfrm>
            <a:off x="192933" y="1155984"/>
            <a:ext cx="4683659" cy="553382"/>
          </a:xfrm>
          <a:prstGeom prst="rect">
            <a:avLst/>
          </a:prstGeom>
        </p:spPr>
        <p:txBody>
          <a:bodyPr>
            <a:no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Variances:</a:t>
            </a:r>
            <a:endParaRPr lang="en-US" sz="1600" dirty="0"/>
          </a:p>
        </p:txBody>
      </p:sp>
      <p:pic>
        <p:nvPicPr>
          <p:cNvPr id="19" name="Picture 18" descr="A screenshot of a cell phone&#10;&#10;Description automatically generated">
            <a:extLst>
              <a:ext uri="{FF2B5EF4-FFF2-40B4-BE49-F238E27FC236}">
                <a16:creationId xmlns:a16="http://schemas.microsoft.com/office/drawing/2014/main" id="{08C22EFC-502C-430D-B303-F5C9C61A172C}"/>
              </a:ext>
            </a:extLst>
          </p:cNvPr>
          <p:cNvPicPr>
            <a:picLocks noChangeAspect="1"/>
          </p:cNvPicPr>
          <p:nvPr/>
        </p:nvPicPr>
        <p:blipFill rotWithShape="1">
          <a:blip r:embed="rId4"/>
          <a:srcRect r="15791" b="16983"/>
          <a:stretch/>
        </p:blipFill>
        <p:spPr>
          <a:xfrm>
            <a:off x="766763" y="4303795"/>
            <a:ext cx="3466316" cy="997413"/>
          </a:xfrm>
          <a:prstGeom prst="rect">
            <a:avLst/>
          </a:prstGeom>
        </p:spPr>
      </p:pic>
      <p:sp>
        <p:nvSpPr>
          <p:cNvPr id="13" name="TextBox 12">
            <a:extLst>
              <a:ext uri="{FF2B5EF4-FFF2-40B4-BE49-F238E27FC236}">
                <a16:creationId xmlns:a16="http://schemas.microsoft.com/office/drawing/2014/main" id="{2148D4AF-57FD-4514-ABF1-6FCAF3087D46}"/>
              </a:ext>
            </a:extLst>
          </p:cNvPr>
          <p:cNvSpPr txBox="1"/>
          <p:nvPr/>
        </p:nvSpPr>
        <p:spPr>
          <a:xfrm>
            <a:off x="7802036" y="56813"/>
            <a:ext cx="1244764" cy="369332"/>
          </a:xfrm>
          <a:prstGeom prst="rect">
            <a:avLst/>
          </a:prstGeom>
          <a:solidFill>
            <a:schemeClr val="accent6">
              <a:lumMod val="60000"/>
              <a:lumOff val="40000"/>
            </a:schemeClr>
          </a:solidFill>
        </p:spPr>
        <p:txBody>
          <a:bodyPr wrap="none" rtlCol="0">
            <a:spAutoFit/>
          </a:bodyPr>
          <a:lstStyle/>
          <a:p>
            <a:r>
              <a:rPr lang="en-US" dirty="0"/>
              <a:t>Charge 11</a:t>
            </a:r>
          </a:p>
        </p:txBody>
      </p:sp>
    </p:spTree>
    <p:extLst>
      <p:ext uri="{BB962C8B-B14F-4D97-AF65-F5344CB8AC3E}">
        <p14:creationId xmlns:p14="http://schemas.microsoft.com/office/powerpoint/2010/main" val="725356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93369-E687-411E-9806-E5C983CE786B}"/>
              </a:ext>
            </a:extLst>
          </p:cNvPr>
          <p:cNvSpPr>
            <a:spLocks noGrp="1"/>
          </p:cNvSpPr>
          <p:nvPr>
            <p:ph type="title"/>
          </p:nvPr>
        </p:nvSpPr>
        <p:spPr>
          <a:xfrm>
            <a:off x="612000" y="180000"/>
            <a:ext cx="7920000" cy="720000"/>
          </a:xfrm>
        </p:spPr>
        <p:txBody>
          <a:bodyPr/>
          <a:lstStyle/>
          <a:p>
            <a:r>
              <a:rPr lang="en-US" dirty="0"/>
              <a:t>WBS 302.2.06 – Estimate at Completion</a:t>
            </a:r>
          </a:p>
        </p:txBody>
      </p:sp>
      <p:sp>
        <p:nvSpPr>
          <p:cNvPr id="5" name="Footer Placeholder 4">
            <a:extLst>
              <a:ext uri="{FF2B5EF4-FFF2-40B4-BE49-F238E27FC236}">
                <a16:creationId xmlns:a16="http://schemas.microsoft.com/office/drawing/2014/main" id="{D38D3B35-941A-4613-A1BE-E84A94366E8E}"/>
              </a:ext>
            </a:extLst>
          </p:cNvPr>
          <p:cNvSpPr>
            <a:spLocks noGrp="1"/>
          </p:cNvSpPr>
          <p:nvPr>
            <p:ph type="ftr" sz="quarter" idx="3"/>
          </p:nvPr>
        </p:nvSpPr>
        <p:spPr/>
        <p:txBody>
          <a:bodyPr/>
          <a:lstStyle/>
          <a:p>
            <a:r>
              <a:rPr lang="en-US"/>
              <a:t>HL-LHC AUP CD-3 Director's Review – July 28-30, 2020</a:t>
            </a:r>
            <a:endParaRPr lang="en-GB" dirty="0"/>
          </a:p>
        </p:txBody>
      </p:sp>
      <p:sp>
        <p:nvSpPr>
          <p:cNvPr id="3" name="Slide Number Placeholder 2"/>
          <p:cNvSpPr>
            <a:spLocks noGrp="1"/>
          </p:cNvSpPr>
          <p:nvPr>
            <p:ph type="sldNum" sz="quarter" idx="12"/>
          </p:nvPr>
        </p:nvSpPr>
        <p:spPr/>
        <p:txBody>
          <a:bodyPr/>
          <a:lstStyle/>
          <a:p>
            <a:fld id="{BFDCA1C4-9514-7B4F-976F-D92F7E296653}" type="slidenum">
              <a:rPr lang="fr-FR" smtClean="0"/>
              <a:pPr/>
              <a:t>14</a:t>
            </a:fld>
            <a:endParaRPr lang="fr-FR" dirty="0"/>
          </a:p>
        </p:txBody>
      </p:sp>
      <p:sp>
        <p:nvSpPr>
          <p:cNvPr id="12" name="Content Placeholder 2">
            <a:extLst>
              <a:ext uri="{FF2B5EF4-FFF2-40B4-BE49-F238E27FC236}">
                <a16:creationId xmlns:a16="http://schemas.microsoft.com/office/drawing/2014/main" id="{3DF8E878-A05A-4B2D-8939-006BC88EDA08}"/>
              </a:ext>
            </a:extLst>
          </p:cNvPr>
          <p:cNvSpPr txBox="1">
            <a:spLocks/>
          </p:cNvSpPr>
          <p:nvPr/>
        </p:nvSpPr>
        <p:spPr>
          <a:xfrm>
            <a:off x="539552" y="1223610"/>
            <a:ext cx="6840760" cy="4032448"/>
          </a:xfrm>
          <a:prstGeom prst="rect">
            <a:avLst/>
          </a:prstGeom>
        </p:spPr>
        <p:txBody>
          <a:bodyPr>
            <a:no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1600" dirty="0"/>
              <a:t>EAC = $15.2M</a:t>
            </a:r>
          </a:p>
          <a:p>
            <a:pPr lvl="3"/>
            <a:endParaRPr lang="en-US" sz="1200" dirty="0"/>
          </a:p>
          <a:p>
            <a:pPr lvl="1"/>
            <a:r>
              <a:rPr lang="en-US" sz="1600" dirty="0"/>
              <a:t>Variance at Complete (VAC):</a:t>
            </a:r>
          </a:p>
          <a:p>
            <a:pPr lvl="2"/>
            <a:r>
              <a:rPr lang="en-US" sz="1400" dirty="0"/>
              <a:t>Early coils under budget - have not required full  learning curve multiplier.</a:t>
            </a:r>
          </a:p>
          <a:p>
            <a:pPr lvl="2"/>
            <a:r>
              <a:rPr lang="en-US" sz="1400" dirty="0"/>
              <a:t>Additional tooling fabrication completed under estimate.</a:t>
            </a:r>
          </a:p>
          <a:p>
            <a:pPr lvl="2"/>
            <a:r>
              <a:rPr lang="en-US" sz="1400" dirty="0"/>
              <a:t>Production yield variances.</a:t>
            </a:r>
          </a:p>
          <a:p>
            <a:pPr lvl="3"/>
            <a:endParaRPr lang="en-US" sz="1200" dirty="0"/>
          </a:p>
          <a:p>
            <a:pPr lvl="1"/>
            <a:r>
              <a:rPr lang="en-US" sz="1600" dirty="0"/>
              <a:t>Estimate to complete – $15.2 - $4.2 = $11.0M (EAC-Actual CTD)</a:t>
            </a:r>
          </a:p>
        </p:txBody>
      </p:sp>
      <p:pic>
        <p:nvPicPr>
          <p:cNvPr id="10" name="Picture 9" descr="A screenshot of a cell phone&#10;&#10;Description automatically generated">
            <a:extLst>
              <a:ext uri="{FF2B5EF4-FFF2-40B4-BE49-F238E27FC236}">
                <a16:creationId xmlns:a16="http://schemas.microsoft.com/office/drawing/2014/main" id="{7556FE27-32BA-432F-8170-2A806647860E}"/>
              </a:ext>
            </a:extLst>
          </p:cNvPr>
          <p:cNvPicPr>
            <a:picLocks noChangeAspect="1"/>
          </p:cNvPicPr>
          <p:nvPr/>
        </p:nvPicPr>
        <p:blipFill rotWithShape="1">
          <a:blip r:embed="rId2"/>
          <a:srcRect b="18112"/>
          <a:stretch/>
        </p:blipFill>
        <p:spPr>
          <a:xfrm>
            <a:off x="1331640" y="3880392"/>
            <a:ext cx="4325510" cy="1060776"/>
          </a:xfrm>
          <a:prstGeom prst="rect">
            <a:avLst/>
          </a:prstGeom>
        </p:spPr>
      </p:pic>
    </p:spTree>
    <p:extLst>
      <p:ext uri="{BB962C8B-B14F-4D97-AF65-F5344CB8AC3E}">
        <p14:creationId xmlns:p14="http://schemas.microsoft.com/office/powerpoint/2010/main" val="3559273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93369-E687-411E-9806-E5C983CE786B}"/>
              </a:ext>
            </a:extLst>
          </p:cNvPr>
          <p:cNvSpPr>
            <a:spLocks noGrp="1"/>
          </p:cNvSpPr>
          <p:nvPr>
            <p:ph type="title"/>
          </p:nvPr>
        </p:nvSpPr>
        <p:spPr>
          <a:xfrm>
            <a:off x="612000" y="180000"/>
            <a:ext cx="7920000" cy="720000"/>
          </a:xfrm>
        </p:spPr>
        <p:txBody>
          <a:bodyPr/>
          <a:lstStyle/>
          <a:p>
            <a:r>
              <a:rPr lang="en-US" dirty="0"/>
              <a:t>WBS 302.2.06 – Risks</a:t>
            </a:r>
          </a:p>
        </p:txBody>
      </p:sp>
      <p:sp>
        <p:nvSpPr>
          <p:cNvPr id="5" name="Footer Placeholder 4">
            <a:extLst>
              <a:ext uri="{FF2B5EF4-FFF2-40B4-BE49-F238E27FC236}">
                <a16:creationId xmlns:a16="http://schemas.microsoft.com/office/drawing/2014/main" id="{D38D3B35-941A-4613-A1BE-E84A94366E8E}"/>
              </a:ext>
            </a:extLst>
          </p:cNvPr>
          <p:cNvSpPr>
            <a:spLocks noGrp="1"/>
          </p:cNvSpPr>
          <p:nvPr>
            <p:ph type="ftr" sz="quarter" idx="3"/>
          </p:nvPr>
        </p:nvSpPr>
        <p:spPr/>
        <p:txBody>
          <a:bodyPr/>
          <a:lstStyle/>
          <a:p>
            <a:r>
              <a:rPr lang="en-US"/>
              <a:t>HL-LHC AUP CD-3 Director's Review – July 28-30, 2020</a:t>
            </a:r>
            <a:endParaRPr lang="en-GB" dirty="0"/>
          </a:p>
        </p:txBody>
      </p:sp>
      <p:sp>
        <p:nvSpPr>
          <p:cNvPr id="3" name="Slide Number Placeholder 2"/>
          <p:cNvSpPr>
            <a:spLocks noGrp="1"/>
          </p:cNvSpPr>
          <p:nvPr>
            <p:ph type="sldNum" sz="quarter" idx="12"/>
          </p:nvPr>
        </p:nvSpPr>
        <p:spPr/>
        <p:txBody>
          <a:bodyPr/>
          <a:lstStyle/>
          <a:p>
            <a:fld id="{BFDCA1C4-9514-7B4F-976F-D92F7E296653}" type="slidenum">
              <a:rPr lang="fr-FR" smtClean="0"/>
              <a:pPr/>
              <a:t>15</a:t>
            </a:fld>
            <a:endParaRPr lang="fr-FR" dirty="0"/>
          </a:p>
        </p:txBody>
      </p:sp>
      <p:sp>
        <p:nvSpPr>
          <p:cNvPr id="12" name="Content Placeholder 2">
            <a:extLst>
              <a:ext uri="{FF2B5EF4-FFF2-40B4-BE49-F238E27FC236}">
                <a16:creationId xmlns:a16="http://schemas.microsoft.com/office/drawing/2014/main" id="{3DF8E878-A05A-4B2D-8939-006BC88EDA08}"/>
              </a:ext>
            </a:extLst>
          </p:cNvPr>
          <p:cNvSpPr txBox="1">
            <a:spLocks/>
          </p:cNvSpPr>
          <p:nvPr/>
        </p:nvSpPr>
        <p:spPr>
          <a:xfrm>
            <a:off x="539552" y="1223610"/>
            <a:ext cx="7992448" cy="4032448"/>
          </a:xfrm>
          <a:prstGeom prst="rect">
            <a:avLst/>
          </a:prstGeom>
        </p:spPr>
        <p:txBody>
          <a:bodyPr>
            <a:no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Coil fab risks included in risk register (US-HiLumi-doc-79).</a:t>
            </a:r>
          </a:p>
          <a:p>
            <a:pPr lvl="1"/>
            <a:r>
              <a:rPr lang="en-US" sz="1800" dirty="0"/>
              <a:t>Equipment / Machines have been historically reliable.</a:t>
            </a:r>
          </a:p>
          <a:p>
            <a:pPr lvl="1"/>
            <a:r>
              <a:rPr lang="en-US" sz="1800" dirty="0"/>
              <a:t>Have some critical spare components on hand.</a:t>
            </a:r>
          </a:p>
          <a:p>
            <a:pPr lvl="1"/>
            <a:r>
              <a:rPr lang="en-US" sz="1800" dirty="0"/>
              <a:t>Risk of coil failure above assumption is addressed in WBS 302.2.01 (RT-302-2-01-002).</a:t>
            </a:r>
          </a:p>
          <a:p>
            <a:pPr lvl="2"/>
            <a:r>
              <a:rPr lang="en-US" sz="1600" dirty="0"/>
              <a:t>Coil production yield is assumed to be 87.5% (</a:t>
            </a:r>
            <a:r>
              <a:rPr lang="en-US" sz="1600" dirty="0" err="1"/>
              <a:t>ie</a:t>
            </a:r>
            <a:r>
              <a:rPr lang="en-US" sz="1600" dirty="0"/>
              <a:t> 1 coil out of 8 rejected).</a:t>
            </a:r>
          </a:p>
          <a:p>
            <a:pPr lvl="1"/>
            <a:endParaRPr lang="en-US" sz="1600" dirty="0"/>
          </a:p>
        </p:txBody>
      </p:sp>
      <p:sp>
        <p:nvSpPr>
          <p:cNvPr id="6" name="TextBox 5">
            <a:extLst>
              <a:ext uri="{FF2B5EF4-FFF2-40B4-BE49-F238E27FC236}">
                <a16:creationId xmlns:a16="http://schemas.microsoft.com/office/drawing/2014/main" id="{457AD86F-F1F1-42D3-B97B-FEC4FED14EFB}"/>
              </a:ext>
            </a:extLst>
          </p:cNvPr>
          <p:cNvSpPr txBox="1"/>
          <p:nvPr/>
        </p:nvSpPr>
        <p:spPr>
          <a:xfrm>
            <a:off x="7974860" y="59780"/>
            <a:ext cx="1133644" cy="369332"/>
          </a:xfrm>
          <a:prstGeom prst="rect">
            <a:avLst/>
          </a:prstGeom>
          <a:solidFill>
            <a:schemeClr val="accent6">
              <a:lumMod val="60000"/>
              <a:lumOff val="40000"/>
            </a:schemeClr>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Charge 6</a:t>
            </a:r>
          </a:p>
        </p:txBody>
      </p:sp>
      <p:pic>
        <p:nvPicPr>
          <p:cNvPr id="9" name="Picture 2">
            <a:extLst>
              <a:ext uri="{FF2B5EF4-FFF2-40B4-BE49-F238E27FC236}">
                <a16:creationId xmlns:a16="http://schemas.microsoft.com/office/drawing/2014/main" id="{4D886497-E510-4911-B883-C64966310D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2717" y="3290500"/>
            <a:ext cx="5895975"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0A60E223-7CDF-4385-8CC4-03EA74285DCD}"/>
              </a:ext>
            </a:extLst>
          </p:cNvPr>
          <p:cNvSpPr txBox="1"/>
          <p:nvPr/>
        </p:nvSpPr>
        <p:spPr>
          <a:xfrm>
            <a:off x="2195736" y="3428999"/>
            <a:ext cx="670494" cy="276999"/>
          </a:xfrm>
          <a:prstGeom prst="rect">
            <a:avLst/>
          </a:prstGeom>
          <a:solidFill>
            <a:schemeClr val="accent1"/>
          </a:solidFill>
        </p:spPr>
        <p:txBody>
          <a:bodyPr wrap="square" rtlCol="0">
            <a:spAutoFit/>
          </a:bodyPr>
          <a:lstStyle/>
          <a:p>
            <a:r>
              <a:rPr lang="en-US" sz="1200" dirty="0"/>
              <a:t>  </a:t>
            </a:r>
          </a:p>
        </p:txBody>
      </p:sp>
    </p:spTree>
    <p:extLst>
      <p:ext uri="{BB962C8B-B14F-4D97-AF65-F5344CB8AC3E}">
        <p14:creationId xmlns:p14="http://schemas.microsoft.com/office/powerpoint/2010/main" val="3146296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93369-E687-411E-9806-E5C983CE786B}"/>
              </a:ext>
            </a:extLst>
          </p:cNvPr>
          <p:cNvSpPr>
            <a:spLocks noGrp="1"/>
          </p:cNvSpPr>
          <p:nvPr>
            <p:ph type="title"/>
          </p:nvPr>
        </p:nvSpPr>
        <p:spPr>
          <a:xfrm>
            <a:off x="612000" y="180000"/>
            <a:ext cx="7920000" cy="720000"/>
          </a:xfrm>
        </p:spPr>
        <p:txBody>
          <a:bodyPr/>
          <a:lstStyle/>
          <a:p>
            <a:r>
              <a:rPr lang="en-US" dirty="0"/>
              <a:t>WBS 302.2.06 – ES&amp;H</a:t>
            </a:r>
          </a:p>
        </p:txBody>
      </p:sp>
      <p:sp>
        <p:nvSpPr>
          <p:cNvPr id="5" name="Footer Placeholder 4">
            <a:extLst>
              <a:ext uri="{FF2B5EF4-FFF2-40B4-BE49-F238E27FC236}">
                <a16:creationId xmlns:a16="http://schemas.microsoft.com/office/drawing/2014/main" id="{D38D3B35-941A-4613-A1BE-E84A94366E8E}"/>
              </a:ext>
            </a:extLst>
          </p:cNvPr>
          <p:cNvSpPr>
            <a:spLocks noGrp="1"/>
          </p:cNvSpPr>
          <p:nvPr>
            <p:ph type="ftr" sz="quarter" idx="3"/>
          </p:nvPr>
        </p:nvSpPr>
        <p:spPr/>
        <p:txBody>
          <a:bodyPr/>
          <a:lstStyle/>
          <a:p>
            <a:r>
              <a:rPr lang="en-US"/>
              <a:t>HL-LHC AUP CD-3 Director's Review – July 28-30, 2020</a:t>
            </a:r>
            <a:endParaRPr lang="en-GB" dirty="0"/>
          </a:p>
        </p:txBody>
      </p:sp>
      <p:sp>
        <p:nvSpPr>
          <p:cNvPr id="3" name="Slide Number Placeholder 2"/>
          <p:cNvSpPr>
            <a:spLocks noGrp="1"/>
          </p:cNvSpPr>
          <p:nvPr>
            <p:ph type="sldNum" sz="quarter" idx="12"/>
          </p:nvPr>
        </p:nvSpPr>
        <p:spPr/>
        <p:txBody>
          <a:bodyPr/>
          <a:lstStyle/>
          <a:p>
            <a:fld id="{BFDCA1C4-9514-7B4F-976F-D92F7E296653}" type="slidenum">
              <a:rPr lang="fr-FR" smtClean="0"/>
              <a:pPr/>
              <a:t>16</a:t>
            </a:fld>
            <a:endParaRPr lang="fr-FR" dirty="0"/>
          </a:p>
        </p:txBody>
      </p:sp>
      <p:sp>
        <p:nvSpPr>
          <p:cNvPr id="12" name="Content Placeholder 2">
            <a:extLst>
              <a:ext uri="{FF2B5EF4-FFF2-40B4-BE49-F238E27FC236}">
                <a16:creationId xmlns:a16="http://schemas.microsoft.com/office/drawing/2014/main" id="{3DF8E878-A05A-4B2D-8939-006BC88EDA08}"/>
              </a:ext>
            </a:extLst>
          </p:cNvPr>
          <p:cNvSpPr txBox="1">
            <a:spLocks/>
          </p:cNvSpPr>
          <p:nvPr/>
        </p:nvSpPr>
        <p:spPr>
          <a:xfrm>
            <a:off x="539552" y="1223610"/>
            <a:ext cx="7992448" cy="4941694"/>
          </a:xfrm>
          <a:prstGeom prst="rect">
            <a:avLst/>
          </a:prstGeom>
        </p:spPr>
        <p:txBody>
          <a:bodyPr>
            <a:no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AUP Hazard Analysis (US-HiLumi-doc-1121).</a:t>
            </a:r>
          </a:p>
          <a:p>
            <a:pPr lvl="1"/>
            <a:r>
              <a:rPr lang="en-US" sz="1600" dirty="0"/>
              <a:t>Coil fabrication ES&amp;H considerations:</a:t>
            </a:r>
          </a:p>
          <a:p>
            <a:pPr lvl="2"/>
            <a:r>
              <a:rPr lang="en-US" sz="1400" dirty="0"/>
              <a:t>Chemicals (Boron Nitride, Mold release, Epoxy, Soldering flux).</a:t>
            </a:r>
          </a:p>
          <a:p>
            <a:pPr lvl="2"/>
            <a:r>
              <a:rPr lang="en-US" sz="1400" dirty="0"/>
              <a:t>Electrical Hazards (</a:t>
            </a:r>
            <a:r>
              <a:rPr lang="en-US" sz="1400" dirty="0" err="1"/>
              <a:t>Hipot</a:t>
            </a:r>
            <a:r>
              <a:rPr lang="en-US" sz="1400" dirty="0"/>
              <a:t> checks, Impulse checks).</a:t>
            </a:r>
          </a:p>
          <a:p>
            <a:pPr lvl="2"/>
            <a:r>
              <a:rPr lang="en-US" sz="1400" dirty="0"/>
              <a:t>Liquid Argon (cryogen).</a:t>
            </a:r>
          </a:p>
          <a:p>
            <a:pPr lvl="2"/>
            <a:r>
              <a:rPr lang="en-US" sz="1400" dirty="0"/>
              <a:t>Lifting/Handling.</a:t>
            </a:r>
          </a:p>
          <a:p>
            <a:pPr lvl="1"/>
            <a:r>
              <a:rPr lang="en-US" sz="1600" dirty="0"/>
              <a:t>Precautions taken include:</a:t>
            </a:r>
          </a:p>
          <a:p>
            <a:pPr lvl="2"/>
            <a:r>
              <a:rPr lang="en-US" sz="1400" dirty="0"/>
              <a:t>Training, PPE, ventilation, etc.</a:t>
            </a:r>
          </a:p>
          <a:p>
            <a:pPr lvl="2"/>
            <a:r>
              <a:rPr lang="en-US" sz="1400" dirty="0"/>
              <a:t>Dedicated fixtures for lifting coil, react / </a:t>
            </a:r>
            <a:r>
              <a:rPr lang="en-US" sz="1400" dirty="0" err="1"/>
              <a:t>impreg</a:t>
            </a:r>
            <a:r>
              <a:rPr lang="en-US" sz="1400" dirty="0"/>
              <a:t> fixtures. Reviewed, load tested and approved.</a:t>
            </a:r>
          </a:p>
          <a:p>
            <a:r>
              <a:rPr lang="en-US" sz="1600" dirty="0"/>
              <a:t>ES&amp;H representatives review and approve all travelers.</a:t>
            </a:r>
          </a:p>
          <a:p>
            <a:pPr lvl="2"/>
            <a:endParaRPr lang="en-US" sz="1200" dirty="0"/>
          </a:p>
          <a:p>
            <a:r>
              <a:rPr lang="en-US" sz="1600" dirty="0"/>
              <a:t>COVID – preliminary plans for working under guidelines.</a:t>
            </a:r>
          </a:p>
          <a:p>
            <a:pPr lvl="1"/>
            <a:r>
              <a:rPr lang="en-US" sz="1400" dirty="0"/>
              <a:t>Avoid working in close proximity wherever possible.</a:t>
            </a:r>
          </a:p>
          <a:p>
            <a:pPr lvl="1"/>
            <a:r>
              <a:rPr lang="en-US" sz="1400" dirty="0"/>
              <a:t>Require PPE for operations that require close proximity.</a:t>
            </a:r>
          </a:p>
          <a:p>
            <a:pPr lvl="2"/>
            <a:r>
              <a:rPr lang="en-US" sz="1400" dirty="0"/>
              <a:t>Face mask, glasses/face shield, gloves…</a:t>
            </a:r>
          </a:p>
          <a:p>
            <a:pPr lvl="1"/>
            <a:r>
              <a:rPr lang="en-US" sz="1400" dirty="0"/>
              <a:t>Minimize tool sharing.</a:t>
            </a:r>
          </a:p>
          <a:p>
            <a:endParaRPr lang="en-US" sz="1800" dirty="0"/>
          </a:p>
          <a:p>
            <a:endParaRPr lang="en-US" sz="1600" dirty="0"/>
          </a:p>
          <a:p>
            <a:pPr lvl="1"/>
            <a:endParaRPr lang="en-US" sz="1600" dirty="0"/>
          </a:p>
        </p:txBody>
      </p:sp>
      <p:sp>
        <p:nvSpPr>
          <p:cNvPr id="6" name="TextBox 5">
            <a:extLst>
              <a:ext uri="{FF2B5EF4-FFF2-40B4-BE49-F238E27FC236}">
                <a16:creationId xmlns:a16="http://schemas.microsoft.com/office/drawing/2014/main" id="{457AD86F-F1F1-42D3-B97B-FEC4FED14EFB}"/>
              </a:ext>
            </a:extLst>
          </p:cNvPr>
          <p:cNvSpPr txBox="1"/>
          <p:nvPr/>
        </p:nvSpPr>
        <p:spPr>
          <a:xfrm>
            <a:off x="7974860" y="59780"/>
            <a:ext cx="1133644" cy="369332"/>
          </a:xfrm>
          <a:prstGeom prst="rect">
            <a:avLst/>
          </a:prstGeom>
          <a:solidFill>
            <a:schemeClr val="accent6">
              <a:lumMod val="60000"/>
              <a:lumOff val="40000"/>
            </a:schemeClr>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Charge 8</a:t>
            </a:r>
          </a:p>
        </p:txBody>
      </p:sp>
    </p:spTree>
    <p:extLst>
      <p:ext uri="{BB962C8B-B14F-4D97-AF65-F5344CB8AC3E}">
        <p14:creationId xmlns:p14="http://schemas.microsoft.com/office/powerpoint/2010/main" val="2837729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93369-E687-411E-9806-E5C983CE786B}"/>
              </a:ext>
            </a:extLst>
          </p:cNvPr>
          <p:cNvSpPr>
            <a:spLocks noGrp="1"/>
          </p:cNvSpPr>
          <p:nvPr>
            <p:ph type="title"/>
          </p:nvPr>
        </p:nvSpPr>
        <p:spPr>
          <a:xfrm>
            <a:off x="612000" y="180000"/>
            <a:ext cx="7920000" cy="720000"/>
          </a:xfrm>
        </p:spPr>
        <p:txBody>
          <a:bodyPr/>
          <a:lstStyle/>
          <a:p>
            <a:r>
              <a:rPr lang="en-US" dirty="0"/>
              <a:t>WBS 302.2.06 – Summary</a:t>
            </a:r>
          </a:p>
        </p:txBody>
      </p:sp>
      <p:sp>
        <p:nvSpPr>
          <p:cNvPr id="5" name="Footer Placeholder 4">
            <a:extLst>
              <a:ext uri="{FF2B5EF4-FFF2-40B4-BE49-F238E27FC236}">
                <a16:creationId xmlns:a16="http://schemas.microsoft.com/office/drawing/2014/main" id="{D38D3B35-941A-4613-A1BE-E84A94366E8E}"/>
              </a:ext>
            </a:extLst>
          </p:cNvPr>
          <p:cNvSpPr>
            <a:spLocks noGrp="1"/>
          </p:cNvSpPr>
          <p:nvPr>
            <p:ph type="ftr" sz="quarter" idx="3"/>
          </p:nvPr>
        </p:nvSpPr>
        <p:spPr/>
        <p:txBody>
          <a:bodyPr/>
          <a:lstStyle/>
          <a:p>
            <a:r>
              <a:rPr lang="en-US"/>
              <a:t>HL-LHC AUP CD-3 Director's Review – July 28-30, 2020</a:t>
            </a:r>
            <a:endParaRPr lang="en-GB" dirty="0"/>
          </a:p>
        </p:txBody>
      </p:sp>
      <p:sp>
        <p:nvSpPr>
          <p:cNvPr id="3" name="Slide Number Placeholder 2"/>
          <p:cNvSpPr>
            <a:spLocks noGrp="1"/>
          </p:cNvSpPr>
          <p:nvPr>
            <p:ph type="sldNum" sz="quarter" idx="12"/>
          </p:nvPr>
        </p:nvSpPr>
        <p:spPr/>
        <p:txBody>
          <a:bodyPr/>
          <a:lstStyle/>
          <a:p>
            <a:fld id="{BFDCA1C4-9514-7B4F-976F-D92F7E296653}" type="slidenum">
              <a:rPr lang="fr-FR" smtClean="0"/>
              <a:pPr/>
              <a:t>17</a:t>
            </a:fld>
            <a:endParaRPr lang="fr-FR" dirty="0"/>
          </a:p>
        </p:txBody>
      </p:sp>
      <p:sp>
        <p:nvSpPr>
          <p:cNvPr id="12" name="Content Placeholder 2">
            <a:extLst>
              <a:ext uri="{FF2B5EF4-FFF2-40B4-BE49-F238E27FC236}">
                <a16:creationId xmlns:a16="http://schemas.microsoft.com/office/drawing/2014/main" id="{3DF8E878-A05A-4B2D-8939-006BC88EDA08}"/>
              </a:ext>
            </a:extLst>
          </p:cNvPr>
          <p:cNvSpPr txBox="1">
            <a:spLocks/>
          </p:cNvSpPr>
          <p:nvPr/>
        </p:nvSpPr>
        <p:spPr>
          <a:xfrm>
            <a:off x="517941" y="1037224"/>
            <a:ext cx="7992448" cy="5193296"/>
          </a:xfrm>
          <a:prstGeom prst="rect">
            <a:avLst/>
          </a:prstGeom>
        </p:spPr>
        <p:txBody>
          <a:bodyPr>
            <a:no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Coil fabrication is underway.</a:t>
            </a:r>
          </a:p>
          <a:p>
            <a:pPr lvl="1"/>
            <a:r>
              <a:rPr lang="en-US" sz="1600" dirty="0"/>
              <a:t>Pre-series coils are nearly complete.</a:t>
            </a:r>
          </a:p>
          <a:p>
            <a:pPr lvl="3"/>
            <a:endParaRPr lang="en-US" sz="1000" dirty="0"/>
          </a:p>
          <a:p>
            <a:pPr lvl="1"/>
            <a:r>
              <a:rPr lang="en-US" sz="1600" dirty="0"/>
              <a:t>Series coils are underway.</a:t>
            </a:r>
          </a:p>
          <a:p>
            <a:pPr lvl="3"/>
            <a:endParaRPr lang="en-US" sz="1000" dirty="0"/>
          </a:p>
          <a:p>
            <a:pPr lvl="1"/>
            <a:r>
              <a:rPr lang="en-US" sz="1600" dirty="0"/>
              <a:t>Interfaces are flowing smoothly.</a:t>
            </a:r>
          </a:p>
          <a:p>
            <a:pPr lvl="3"/>
            <a:endParaRPr lang="en-US" sz="1000" dirty="0"/>
          </a:p>
          <a:p>
            <a:pPr lvl="1"/>
            <a:r>
              <a:rPr lang="en-US" sz="1600" dirty="0"/>
              <a:t>Early yield a bit lower than planned – tooling and procedures updated to improve yield.</a:t>
            </a:r>
          </a:p>
          <a:p>
            <a:pPr lvl="3"/>
            <a:endParaRPr lang="en-US" sz="1000" dirty="0"/>
          </a:p>
          <a:p>
            <a:pPr lvl="1"/>
            <a:r>
              <a:rPr lang="en-US" sz="1600" dirty="0"/>
              <a:t>Assessment of COVID impact ongoing.</a:t>
            </a:r>
          </a:p>
          <a:p>
            <a:pPr lvl="3"/>
            <a:endParaRPr lang="en-US" sz="1000" dirty="0"/>
          </a:p>
          <a:p>
            <a:pPr lvl="1"/>
            <a:r>
              <a:rPr lang="en-US" sz="1600" dirty="0"/>
              <a:t>ESH&amp;Q remains a priority.</a:t>
            </a:r>
          </a:p>
          <a:p>
            <a:pPr lvl="3"/>
            <a:endParaRPr lang="en-US" sz="1000" dirty="0"/>
          </a:p>
          <a:p>
            <a:pPr lvl="1"/>
            <a:r>
              <a:rPr lang="en-US" sz="1600" dirty="0"/>
              <a:t>Coil fabrication is on schedule and under budget.</a:t>
            </a:r>
          </a:p>
          <a:p>
            <a:pPr lvl="1"/>
            <a:endParaRPr lang="en-US" sz="1600" dirty="0"/>
          </a:p>
          <a:p>
            <a:pPr lvl="1"/>
            <a:endParaRPr lang="en-US" sz="1600" dirty="0"/>
          </a:p>
          <a:p>
            <a:pPr lvl="1"/>
            <a:r>
              <a:rPr lang="en-US" sz="1600" dirty="0"/>
              <a:t>Thank you.  Questions?</a:t>
            </a:r>
          </a:p>
          <a:p>
            <a:pPr lvl="1"/>
            <a:endParaRPr lang="en-US" sz="1600" dirty="0"/>
          </a:p>
        </p:txBody>
      </p:sp>
    </p:spTree>
    <p:extLst>
      <p:ext uri="{BB962C8B-B14F-4D97-AF65-F5344CB8AC3E}">
        <p14:creationId xmlns:p14="http://schemas.microsoft.com/office/powerpoint/2010/main" val="1555771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93369-E687-411E-9806-E5C983CE786B}"/>
              </a:ext>
            </a:extLst>
          </p:cNvPr>
          <p:cNvSpPr>
            <a:spLocks noGrp="1"/>
          </p:cNvSpPr>
          <p:nvPr>
            <p:ph type="title"/>
          </p:nvPr>
        </p:nvSpPr>
        <p:spPr>
          <a:xfrm>
            <a:off x="612000" y="180000"/>
            <a:ext cx="7920000" cy="720000"/>
          </a:xfrm>
        </p:spPr>
        <p:txBody>
          <a:bodyPr/>
          <a:lstStyle/>
          <a:p>
            <a:r>
              <a:rPr lang="en-US" dirty="0"/>
              <a:t>-</a:t>
            </a:r>
          </a:p>
        </p:txBody>
      </p:sp>
      <p:sp>
        <p:nvSpPr>
          <p:cNvPr id="5" name="Footer Placeholder 4">
            <a:extLst>
              <a:ext uri="{FF2B5EF4-FFF2-40B4-BE49-F238E27FC236}">
                <a16:creationId xmlns:a16="http://schemas.microsoft.com/office/drawing/2014/main" id="{D38D3B35-941A-4613-A1BE-E84A94366E8E}"/>
              </a:ext>
            </a:extLst>
          </p:cNvPr>
          <p:cNvSpPr>
            <a:spLocks noGrp="1"/>
          </p:cNvSpPr>
          <p:nvPr>
            <p:ph type="ftr" sz="quarter" idx="3"/>
          </p:nvPr>
        </p:nvSpPr>
        <p:spPr/>
        <p:txBody>
          <a:bodyPr/>
          <a:lstStyle/>
          <a:p>
            <a:r>
              <a:rPr lang="en-US"/>
              <a:t>HL-LHC AUP CD-3 Director's Review – July 28-30, 2020</a:t>
            </a:r>
            <a:endParaRPr lang="en-GB" dirty="0"/>
          </a:p>
        </p:txBody>
      </p:sp>
      <p:sp>
        <p:nvSpPr>
          <p:cNvPr id="3" name="Slide Number Placeholder 2"/>
          <p:cNvSpPr>
            <a:spLocks noGrp="1"/>
          </p:cNvSpPr>
          <p:nvPr>
            <p:ph type="sldNum" sz="quarter" idx="12"/>
          </p:nvPr>
        </p:nvSpPr>
        <p:spPr/>
        <p:txBody>
          <a:bodyPr/>
          <a:lstStyle/>
          <a:p>
            <a:fld id="{BFDCA1C4-9514-7B4F-976F-D92F7E296653}" type="slidenum">
              <a:rPr lang="fr-FR" smtClean="0"/>
              <a:pPr/>
              <a:t>18</a:t>
            </a:fld>
            <a:endParaRPr lang="fr-FR" dirty="0"/>
          </a:p>
        </p:txBody>
      </p:sp>
      <p:sp>
        <p:nvSpPr>
          <p:cNvPr id="12" name="Content Placeholder 2">
            <a:extLst>
              <a:ext uri="{FF2B5EF4-FFF2-40B4-BE49-F238E27FC236}">
                <a16:creationId xmlns:a16="http://schemas.microsoft.com/office/drawing/2014/main" id="{3DF8E878-A05A-4B2D-8939-006BC88EDA08}"/>
              </a:ext>
            </a:extLst>
          </p:cNvPr>
          <p:cNvSpPr txBox="1">
            <a:spLocks/>
          </p:cNvSpPr>
          <p:nvPr/>
        </p:nvSpPr>
        <p:spPr>
          <a:xfrm>
            <a:off x="539552" y="1223610"/>
            <a:ext cx="7992448" cy="4032448"/>
          </a:xfrm>
          <a:prstGeom prst="rect">
            <a:avLst/>
          </a:prstGeom>
        </p:spPr>
        <p:txBody>
          <a:bodyPr>
            <a:no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600" dirty="0"/>
          </a:p>
          <a:p>
            <a:r>
              <a:rPr lang="en-US" sz="1600" dirty="0"/>
              <a:t>Back Up Slides…</a:t>
            </a:r>
            <a:endParaRPr lang="en-US" sz="1400" dirty="0"/>
          </a:p>
          <a:p>
            <a:endParaRPr lang="en-US" sz="1600" dirty="0"/>
          </a:p>
          <a:p>
            <a:pPr lvl="1"/>
            <a:endParaRPr lang="en-US" sz="1600" dirty="0"/>
          </a:p>
        </p:txBody>
      </p:sp>
    </p:spTree>
    <p:extLst>
      <p:ext uri="{BB962C8B-B14F-4D97-AF65-F5344CB8AC3E}">
        <p14:creationId xmlns:p14="http://schemas.microsoft.com/office/powerpoint/2010/main" val="4259889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Type Breakdown</a:t>
            </a:r>
          </a:p>
        </p:txBody>
      </p:sp>
      <p:sp>
        <p:nvSpPr>
          <p:cNvPr id="3" name="Content Placeholder 2"/>
          <p:cNvSpPr>
            <a:spLocks noGrp="1"/>
          </p:cNvSpPr>
          <p:nvPr>
            <p:ph idx="1"/>
          </p:nvPr>
        </p:nvSpPr>
        <p:spPr>
          <a:xfrm>
            <a:off x="513534" y="1196752"/>
            <a:ext cx="8533266" cy="4968552"/>
          </a:xfrm>
        </p:spPr>
        <p:txBody>
          <a:bodyPr>
            <a:noAutofit/>
          </a:bodyPr>
          <a:lstStyle/>
          <a:p>
            <a:r>
              <a:rPr lang="en-US" sz="1600" dirty="0"/>
              <a:t>93% Labor, 7% M&amp;S</a:t>
            </a:r>
          </a:p>
          <a:p>
            <a:r>
              <a:rPr lang="en-US" sz="1600" dirty="0"/>
              <a:t>Fully burdened values.</a:t>
            </a:r>
          </a:p>
        </p:txBody>
      </p:sp>
      <p:sp>
        <p:nvSpPr>
          <p:cNvPr id="5" name="Footer Placeholder 4"/>
          <p:cNvSpPr>
            <a:spLocks noGrp="1"/>
          </p:cNvSpPr>
          <p:nvPr>
            <p:ph type="ftr" sz="quarter" idx="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a:ln>
                  <a:noFill/>
                </a:ln>
                <a:effectLst/>
                <a:uLnTx/>
                <a:uFillTx/>
              </a:rPr>
              <a:t>HL-LHC AUP CD-3 Director's Review – July 28-30, 2020</a:t>
            </a:r>
            <a:endParaRPr kumimoji="0" lang="en-GB" b="0" i="0" u="none" strike="noStrike" kern="0" cap="none" spc="0" normalizeH="0" baseline="0" noProof="0" dirty="0">
              <a:ln>
                <a:noFill/>
              </a:ln>
              <a:effectLst/>
              <a:uLnTx/>
              <a:uFillTx/>
            </a:endParaRPr>
          </a:p>
        </p:txBody>
      </p:sp>
      <p:sp>
        <p:nvSpPr>
          <p:cNvPr id="6" name="Slide Number Placeholder 5"/>
          <p:cNvSpPr>
            <a:spLocks noGrp="1"/>
          </p:cNvSpPr>
          <p:nvPr>
            <p:ph type="sldNum" sz="quarter" idx="12"/>
          </p:nvPr>
        </p:nvSpPr>
        <p:spPr/>
        <p:txBody>
          <a:bodyPr/>
          <a:lstStyle/>
          <a:p>
            <a:fld id="{BFDCA1C4-9514-7B4F-976F-D92F7E296653}" type="slidenum">
              <a:rPr lang="fr-FR" smtClean="0"/>
              <a:pPr/>
              <a:t>19</a:t>
            </a:fld>
            <a:endParaRPr lang="fr-FR" dirty="0"/>
          </a:p>
        </p:txBody>
      </p:sp>
      <p:pic>
        <p:nvPicPr>
          <p:cNvPr id="10" name="Picture 9" descr="C:\Users\alyssap\AppData\Local\Microsoft\Windows\INetCache\Content.MSO\CCCD5B3F.tmp">
            <a:extLst>
              <a:ext uri="{FF2B5EF4-FFF2-40B4-BE49-F238E27FC236}">
                <a16:creationId xmlns:a16="http://schemas.microsoft.com/office/drawing/2014/main" id="{10AD5382-353D-4811-9ADD-7E45EA8952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6756" y="1954264"/>
            <a:ext cx="6730618" cy="3739232"/>
          </a:xfrm>
          <a:prstGeom prst="rect">
            <a:avLst/>
          </a:prstGeom>
          <a:noFill/>
          <a:ln>
            <a:noFill/>
          </a:ln>
        </p:spPr>
      </p:pic>
      <p:pic>
        <p:nvPicPr>
          <p:cNvPr id="11" name="Picture 10">
            <a:extLst>
              <a:ext uri="{FF2B5EF4-FFF2-40B4-BE49-F238E27FC236}">
                <a16:creationId xmlns:a16="http://schemas.microsoft.com/office/drawing/2014/main" id="{B6C15555-751F-4509-ACF2-002EBBCEE8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7939" y="4618196"/>
            <a:ext cx="3352001" cy="867120"/>
          </a:xfrm>
          <a:prstGeom prst="rect">
            <a:avLst/>
          </a:prstGeom>
        </p:spPr>
      </p:pic>
    </p:spTree>
    <p:extLst>
      <p:ext uri="{BB962C8B-B14F-4D97-AF65-F5344CB8AC3E}">
        <p14:creationId xmlns:p14="http://schemas.microsoft.com/office/powerpoint/2010/main" val="219687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141650"/>
            <a:ext cx="7920000" cy="720000"/>
          </a:xfrm>
        </p:spPr>
        <p:txBody>
          <a:bodyPr/>
          <a:lstStyle/>
          <a:p>
            <a:r>
              <a:rPr lang="en-US" dirty="0"/>
              <a:t>Outline</a:t>
            </a:r>
          </a:p>
        </p:txBody>
      </p:sp>
      <p:sp>
        <p:nvSpPr>
          <p:cNvPr id="3" name="Content Placeholder 2"/>
          <p:cNvSpPr>
            <a:spLocks noGrp="1"/>
          </p:cNvSpPr>
          <p:nvPr>
            <p:ph idx="1"/>
          </p:nvPr>
        </p:nvSpPr>
        <p:spPr>
          <a:xfrm>
            <a:off x="610699" y="980728"/>
            <a:ext cx="7920000" cy="5112568"/>
          </a:xfrm>
        </p:spPr>
        <p:txBody>
          <a:bodyPr>
            <a:noAutofit/>
          </a:bodyPr>
          <a:lstStyle/>
          <a:p>
            <a:r>
              <a:rPr lang="en-US" sz="2000" dirty="0">
                <a:solidFill>
                  <a:schemeClr val="tx1">
                    <a:lumMod val="65000"/>
                    <a:lumOff val="35000"/>
                  </a:schemeClr>
                </a:solidFill>
              </a:rPr>
              <a:t>Scope</a:t>
            </a:r>
          </a:p>
          <a:p>
            <a:r>
              <a:rPr lang="en-US" sz="2000" dirty="0">
                <a:solidFill>
                  <a:schemeClr val="tx1">
                    <a:lumMod val="65000"/>
                    <a:lumOff val="35000"/>
                  </a:schemeClr>
                </a:solidFill>
              </a:rPr>
              <a:t>Technical Status and Progress</a:t>
            </a:r>
          </a:p>
          <a:p>
            <a:r>
              <a:rPr lang="en-US" sz="2000" dirty="0"/>
              <a:t>Readiness for CD-3</a:t>
            </a:r>
            <a:endParaRPr lang="en-US" sz="2000" dirty="0">
              <a:solidFill>
                <a:schemeClr val="tx1">
                  <a:lumMod val="65000"/>
                  <a:lumOff val="35000"/>
                </a:schemeClr>
              </a:solidFill>
            </a:endParaRPr>
          </a:p>
          <a:p>
            <a:r>
              <a:rPr lang="en-US" sz="2000" dirty="0">
                <a:solidFill>
                  <a:schemeClr val="tx1">
                    <a:lumMod val="65000"/>
                    <a:lumOff val="35000"/>
                  </a:schemeClr>
                </a:solidFill>
              </a:rPr>
              <a:t>Interfaces</a:t>
            </a:r>
          </a:p>
          <a:p>
            <a:r>
              <a:rPr lang="en-US" sz="2000" dirty="0">
                <a:solidFill>
                  <a:schemeClr val="tx1">
                    <a:lumMod val="65000"/>
                    <a:lumOff val="35000"/>
                  </a:schemeClr>
                </a:solidFill>
              </a:rPr>
              <a:t>Organization</a:t>
            </a:r>
          </a:p>
          <a:p>
            <a:r>
              <a:rPr lang="en-US" sz="2000" dirty="0">
                <a:solidFill>
                  <a:schemeClr val="tx1">
                    <a:lumMod val="65000"/>
                    <a:lumOff val="35000"/>
                  </a:schemeClr>
                </a:solidFill>
              </a:rPr>
              <a:t>QA / QC</a:t>
            </a:r>
          </a:p>
          <a:p>
            <a:r>
              <a:rPr lang="en-US" sz="2000" dirty="0">
                <a:solidFill>
                  <a:schemeClr val="tx1">
                    <a:lumMod val="65000"/>
                    <a:lumOff val="35000"/>
                  </a:schemeClr>
                </a:solidFill>
              </a:rPr>
              <a:t>Approved BCRs</a:t>
            </a:r>
          </a:p>
          <a:p>
            <a:r>
              <a:rPr lang="en-US" sz="2000" dirty="0">
                <a:solidFill>
                  <a:schemeClr val="tx1">
                    <a:lumMod val="65000"/>
                    <a:lumOff val="35000"/>
                  </a:schemeClr>
                </a:solidFill>
              </a:rPr>
              <a:t>COVID</a:t>
            </a:r>
          </a:p>
          <a:p>
            <a:r>
              <a:rPr lang="en-US" sz="2000" dirty="0">
                <a:solidFill>
                  <a:schemeClr val="tx1">
                    <a:lumMod val="65000"/>
                    <a:lumOff val="35000"/>
                  </a:schemeClr>
                </a:solidFill>
              </a:rPr>
              <a:t>Schedule</a:t>
            </a:r>
          </a:p>
          <a:p>
            <a:r>
              <a:rPr lang="en-US" sz="2000" dirty="0">
                <a:solidFill>
                  <a:schemeClr val="tx1">
                    <a:lumMod val="65000"/>
                    <a:lumOff val="35000"/>
                  </a:schemeClr>
                </a:solidFill>
              </a:rPr>
              <a:t>Cost and Schedule Performance</a:t>
            </a:r>
          </a:p>
          <a:p>
            <a:r>
              <a:rPr lang="en-US" sz="2000" dirty="0">
                <a:solidFill>
                  <a:schemeClr val="tx1">
                    <a:lumMod val="65000"/>
                    <a:lumOff val="35000"/>
                  </a:schemeClr>
                </a:solidFill>
              </a:rPr>
              <a:t>Estimate at Completion</a:t>
            </a:r>
          </a:p>
          <a:p>
            <a:r>
              <a:rPr lang="en-US" sz="2000" dirty="0">
                <a:solidFill>
                  <a:schemeClr val="tx1">
                    <a:lumMod val="65000"/>
                    <a:lumOff val="35000"/>
                  </a:schemeClr>
                </a:solidFill>
              </a:rPr>
              <a:t>Risks</a:t>
            </a:r>
          </a:p>
          <a:p>
            <a:r>
              <a:rPr lang="en-US" sz="2000" dirty="0">
                <a:solidFill>
                  <a:schemeClr val="tx1">
                    <a:lumMod val="65000"/>
                    <a:lumOff val="35000"/>
                  </a:schemeClr>
                </a:solidFill>
              </a:rPr>
              <a:t>ES&amp;H</a:t>
            </a:r>
          </a:p>
          <a:p>
            <a:r>
              <a:rPr lang="en-US" sz="2000" dirty="0">
                <a:solidFill>
                  <a:schemeClr val="tx1">
                    <a:lumMod val="65000"/>
                    <a:lumOff val="35000"/>
                  </a:schemeClr>
                </a:solidFill>
              </a:rPr>
              <a:t>Summary</a:t>
            </a:r>
          </a:p>
        </p:txBody>
      </p:sp>
      <p:sp>
        <p:nvSpPr>
          <p:cNvPr id="5" name="Footer Placeholder 4"/>
          <p:cNvSpPr>
            <a:spLocks noGrp="1"/>
          </p:cNvSpPr>
          <p:nvPr>
            <p:ph type="ftr" sz="quarter" idx="3"/>
          </p:nvPr>
        </p:nvSpPr>
        <p:spPr>
          <a:xfrm>
            <a:off x="1987704" y="6356350"/>
            <a:ext cx="6550800" cy="3600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64BCD9"/>
                </a:solidFill>
                <a:effectLst/>
                <a:uLnTx/>
                <a:uFillTx/>
                <a:latin typeface="Arial"/>
                <a:ea typeface="+mn-ea"/>
                <a:cs typeface="+mn-cs"/>
              </a:rPr>
              <a:t>HL-LHC AUP CD-3 Director's Review – July 28-30, 2020</a:t>
            </a:r>
            <a:endParaRPr kumimoji="0" lang="en-GB" sz="1200" b="0" i="0" u="none" strike="noStrike" kern="1200" cap="none" spc="0" normalizeH="0" baseline="0" noProof="0" dirty="0">
              <a:ln>
                <a:noFill/>
              </a:ln>
              <a:solidFill>
                <a:srgbClr val="64BCD9"/>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fld id="{BFDCA1C4-9514-7B4F-976F-D92F7E296653}" type="slidenum">
              <a:rPr lang="fr-FR" smtClean="0"/>
              <a:pPr/>
              <a:t>2</a:t>
            </a:fld>
            <a:endParaRPr lang="fr-FR" dirty="0"/>
          </a:p>
        </p:txBody>
      </p:sp>
    </p:spTree>
    <p:extLst>
      <p:ext uri="{BB962C8B-B14F-4D97-AF65-F5344CB8AC3E}">
        <p14:creationId xmlns:p14="http://schemas.microsoft.com/office/powerpoint/2010/main" val="3856261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Estimate Quality</a:t>
            </a:r>
          </a:p>
        </p:txBody>
      </p:sp>
      <p:sp>
        <p:nvSpPr>
          <p:cNvPr id="3" name="Content Placeholder 2"/>
          <p:cNvSpPr>
            <a:spLocks noGrp="1"/>
          </p:cNvSpPr>
          <p:nvPr>
            <p:ph idx="1"/>
          </p:nvPr>
        </p:nvSpPr>
        <p:spPr>
          <a:xfrm>
            <a:off x="390400" y="1052736"/>
            <a:ext cx="8533266" cy="5167518"/>
          </a:xfrm>
        </p:spPr>
        <p:txBody>
          <a:bodyPr>
            <a:noAutofit/>
          </a:bodyPr>
          <a:lstStyle/>
          <a:p>
            <a:r>
              <a:rPr lang="en-US" sz="1200" dirty="0"/>
              <a:t>.</a:t>
            </a:r>
          </a:p>
        </p:txBody>
      </p:sp>
      <p:sp>
        <p:nvSpPr>
          <p:cNvPr id="5" name="Footer Placeholder 4"/>
          <p:cNvSpPr>
            <a:spLocks noGrp="1"/>
          </p:cNvSpPr>
          <p:nvPr>
            <p:ph type="ftr" sz="quarter" idx="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a:ln>
                  <a:noFill/>
                </a:ln>
                <a:effectLst/>
                <a:uLnTx/>
                <a:uFillTx/>
              </a:rPr>
              <a:t>HL-LHC AUP CD-3 Director's Review – July 28-30, 2020</a:t>
            </a:r>
            <a:endParaRPr kumimoji="0" lang="en-GB" b="0" i="0" u="none" strike="noStrike" kern="0" cap="none" spc="0" normalizeH="0" baseline="0" noProof="0" dirty="0">
              <a:ln>
                <a:noFill/>
              </a:ln>
              <a:effectLst/>
              <a:uLnTx/>
              <a:uFillTx/>
            </a:endParaRPr>
          </a:p>
        </p:txBody>
      </p:sp>
      <p:sp>
        <p:nvSpPr>
          <p:cNvPr id="6" name="Slide Number Placeholder 5"/>
          <p:cNvSpPr>
            <a:spLocks noGrp="1"/>
          </p:cNvSpPr>
          <p:nvPr>
            <p:ph type="sldNum" sz="quarter" idx="12"/>
          </p:nvPr>
        </p:nvSpPr>
        <p:spPr/>
        <p:txBody>
          <a:bodyPr/>
          <a:lstStyle/>
          <a:p>
            <a:fld id="{BFDCA1C4-9514-7B4F-976F-D92F7E296653}" type="slidenum">
              <a:rPr lang="fr-FR" smtClean="0"/>
              <a:pPr/>
              <a:t>20</a:t>
            </a:fld>
            <a:endParaRPr lang="fr-FR" dirty="0"/>
          </a:p>
        </p:txBody>
      </p:sp>
      <p:pic>
        <p:nvPicPr>
          <p:cNvPr id="9" name="Picture 8">
            <a:extLst>
              <a:ext uri="{FF2B5EF4-FFF2-40B4-BE49-F238E27FC236}">
                <a16:creationId xmlns:a16="http://schemas.microsoft.com/office/drawing/2014/main" id="{70A1CF53-DF6C-4A9A-B5B8-5043591E19E5}"/>
              </a:ext>
            </a:extLst>
          </p:cNvPr>
          <p:cNvPicPr>
            <a:picLocks noChangeAspect="1"/>
          </p:cNvPicPr>
          <p:nvPr/>
        </p:nvPicPr>
        <p:blipFill>
          <a:blip r:embed="rId2"/>
          <a:stretch>
            <a:fillRect/>
          </a:stretch>
        </p:blipFill>
        <p:spPr>
          <a:xfrm>
            <a:off x="4716016" y="4529277"/>
            <a:ext cx="3625814" cy="864096"/>
          </a:xfrm>
          <a:prstGeom prst="rect">
            <a:avLst/>
          </a:prstGeom>
        </p:spPr>
      </p:pic>
      <p:pic>
        <p:nvPicPr>
          <p:cNvPr id="10" name="Picture 9" descr="C:\Users\alyssap\AppData\Local\Microsoft\Windows\INetCache\Content.MSO\B67DFC0B.tmp">
            <a:extLst>
              <a:ext uri="{FF2B5EF4-FFF2-40B4-BE49-F238E27FC236}">
                <a16:creationId xmlns:a16="http://schemas.microsoft.com/office/drawing/2014/main" id="{89FCAEA5-0500-4E60-B193-691C10235F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8134" y="1524000"/>
            <a:ext cx="7965504" cy="4425280"/>
          </a:xfrm>
          <a:prstGeom prst="rect">
            <a:avLst/>
          </a:prstGeom>
          <a:noFill/>
          <a:ln>
            <a:noFill/>
          </a:ln>
        </p:spPr>
      </p:pic>
      <p:pic>
        <p:nvPicPr>
          <p:cNvPr id="11" name="Picture 10">
            <a:extLst>
              <a:ext uri="{FF2B5EF4-FFF2-40B4-BE49-F238E27FC236}">
                <a16:creationId xmlns:a16="http://schemas.microsoft.com/office/drawing/2014/main" id="{479FF34C-EFB5-4A67-8DF6-0D3D18D581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0213" y="4670165"/>
            <a:ext cx="3577896" cy="858695"/>
          </a:xfrm>
          <a:prstGeom prst="rect">
            <a:avLst/>
          </a:prstGeom>
        </p:spPr>
      </p:pic>
    </p:spTree>
    <p:extLst>
      <p:ext uri="{BB962C8B-B14F-4D97-AF65-F5344CB8AC3E}">
        <p14:creationId xmlns:p14="http://schemas.microsoft.com/office/powerpoint/2010/main" val="3579219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180000"/>
            <a:ext cx="7920000" cy="720000"/>
          </a:xfrm>
        </p:spPr>
        <p:txBody>
          <a:bodyPr/>
          <a:lstStyle/>
          <a:p>
            <a:r>
              <a:rPr lang="en-US" dirty="0"/>
              <a:t>FTE Breakdown</a:t>
            </a:r>
          </a:p>
        </p:txBody>
      </p:sp>
      <p:sp>
        <p:nvSpPr>
          <p:cNvPr id="3" name="Content Placeholder 2"/>
          <p:cNvSpPr>
            <a:spLocks noGrp="1"/>
          </p:cNvSpPr>
          <p:nvPr>
            <p:ph idx="1"/>
          </p:nvPr>
        </p:nvSpPr>
        <p:spPr>
          <a:xfrm>
            <a:off x="390400" y="1052736"/>
            <a:ext cx="8533266" cy="5167518"/>
          </a:xfrm>
        </p:spPr>
        <p:txBody>
          <a:bodyPr>
            <a:noAutofit/>
          </a:bodyPr>
          <a:lstStyle/>
          <a:p>
            <a:r>
              <a:rPr lang="en-US" sz="1200" dirty="0"/>
              <a:t>.</a:t>
            </a:r>
          </a:p>
        </p:txBody>
      </p:sp>
      <p:sp>
        <p:nvSpPr>
          <p:cNvPr id="5" name="Footer Placeholder 4"/>
          <p:cNvSpPr>
            <a:spLocks noGrp="1"/>
          </p:cNvSpPr>
          <p:nvPr>
            <p:ph type="ftr" sz="quarter" idx="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a:ln>
                  <a:noFill/>
                </a:ln>
                <a:effectLst/>
                <a:uLnTx/>
                <a:uFillTx/>
              </a:rPr>
              <a:t>HL-LHC AUP CD-3 Director's Review – July 28-30, 2020</a:t>
            </a:r>
            <a:endParaRPr kumimoji="0" lang="en-GB" b="0" i="0" u="none" strike="noStrike" kern="0" cap="none" spc="0" normalizeH="0" baseline="0" noProof="0" dirty="0">
              <a:ln>
                <a:noFill/>
              </a:ln>
              <a:effectLst/>
              <a:uLnTx/>
              <a:uFillTx/>
            </a:endParaRPr>
          </a:p>
        </p:txBody>
      </p:sp>
      <p:sp>
        <p:nvSpPr>
          <p:cNvPr id="6" name="Slide Number Placeholder 5"/>
          <p:cNvSpPr>
            <a:spLocks noGrp="1"/>
          </p:cNvSpPr>
          <p:nvPr>
            <p:ph type="sldNum" sz="quarter" idx="12"/>
          </p:nvPr>
        </p:nvSpPr>
        <p:spPr/>
        <p:txBody>
          <a:bodyPr/>
          <a:lstStyle/>
          <a:p>
            <a:fld id="{BFDCA1C4-9514-7B4F-976F-D92F7E296653}" type="slidenum">
              <a:rPr lang="fr-FR" smtClean="0"/>
              <a:pPr/>
              <a:t>21</a:t>
            </a:fld>
            <a:endParaRPr lang="fr-FR" dirty="0"/>
          </a:p>
        </p:txBody>
      </p:sp>
      <p:pic>
        <p:nvPicPr>
          <p:cNvPr id="12" name="Picture 11" descr="C:\Users\alyssap\AppData\Local\Microsoft\Windows\INetCache\Content.MSO\EF1F42E1.tmp">
            <a:extLst>
              <a:ext uri="{FF2B5EF4-FFF2-40B4-BE49-F238E27FC236}">
                <a16:creationId xmlns:a16="http://schemas.microsoft.com/office/drawing/2014/main" id="{2CBD585D-81EB-4D17-9166-FEF88B4CBC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9473" y="1171666"/>
            <a:ext cx="6796903" cy="4078142"/>
          </a:xfrm>
          <a:prstGeom prst="rect">
            <a:avLst/>
          </a:prstGeom>
          <a:noFill/>
          <a:ln>
            <a:noFill/>
          </a:ln>
        </p:spPr>
      </p:pic>
      <p:pic>
        <p:nvPicPr>
          <p:cNvPr id="13" name="Picture 12">
            <a:extLst>
              <a:ext uri="{FF2B5EF4-FFF2-40B4-BE49-F238E27FC236}">
                <a16:creationId xmlns:a16="http://schemas.microsoft.com/office/drawing/2014/main" id="{3BA16654-8DB6-4A9C-BBB6-1FBC83AE9341}"/>
              </a:ext>
            </a:extLst>
          </p:cNvPr>
          <p:cNvPicPr>
            <a:picLocks noChangeAspect="1"/>
          </p:cNvPicPr>
          <p:nvPr/>
        </p:nvPicPr>
        <p:blipFill>
          <a:blip r:embed="rId3"/>
          <a:stretch>
            <a:fillRect/>
          </a:stretch>
        </p:blipFill>
        <p:spPr>
          <a:xfrm>
            <a:off x="557150" y="5157192"/>
            <a:ext cx="8029700" cy="976114"/>
          </a:xfrm>
          <a:prstGeom prst="rect">
            <a:avLst/>
          </a:prstGeom>
        </p:spPr>
      </p:pic>
    </p:spTree>
    <p:extLst>
      <p:ext uri="{BB962C8B-B14F-4D97-AF65-F5344CB8AC3E}">
        <p14:creationId xmlns:p14="http://schemas.microsoft.com/office/powerpoint/2010/main" val="4020598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Performance Report</a:t>
            </a:r>
          </a:p>
        </p:txBody>
      </p:sp>
      <p:sp>
        <p:nvSpPr>
          <p:cNvPr id="3" name="Content Placeholder 2"/>
          <p:cNvSpPr>
            <a:spLocks noGrp="1"/>
          </p:cNvSpPr>
          <p:nvPr>
            <p:ph idx="1"/>
          </p:nvPr>
        </p:nvSpPr>
        <p:spPr>
          <a:xfrm>
            <a:off x="604544" y="1196752"/>
            <a:ext cx="7709992" cy="1944216"/>
          </a:xfrm>
        </p:spPr>
        <p:txBody>
          <a:bodyPr>
            <a:noAutofit/>
          </a:bodyPr>
          <a:lstStyle/>
          <a:p>
            <a:r>
              <a:rPr lang="en-US" sz="1600" dirty="0"/>
              <a:t>BAC = $16.5M</a:t>
            </a:r>
          </a:p>
          <a:p>
            <a:endParaRPr lang="en-US" sz="1600" dirty="0"/>
          </a:p>
          <a:p>
            <a:r>
              <a:rPr lang="en-US" sz="1600" dirty="0"/>
              <a:t>Cumulative SPI = .98, CPI = 1.29</a:t>
            </a:r>
          </a:p>
          <a:p>
            <a:pPr lvl="1"/>
            <a:endParaRPr lang="en-US" sz="1400" dirty="0"/>
          </a:p>
        </p:txBody>
      </p:sp>
      <p:sp>
        <p:nvSpPr>
          <p:cNvPr id="5" name="Footer Placeholder 4"/>
          <p:cNvSpPr>
            <a:spLocks noGrp="1"/>
          </p:cNvSpPr>
          <p:nvPr>
            <p:ph type="ftr" sz="quarter" idx="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a:ln>
                  <a:noFill/>
                </a:ln>
                <a:effectLst/>
                <a:uLnTx/>
                <a:uFillTx/>
              </a:rPr>
              <a:t>HL-LHC AUP CD-3 Director's Review – July 28-30, 2020</a:t>
            </a:r>
            <a:endParaRPr kumimoji="0" lang="en-GB" b="0" i="0" u="none" strike="noStrike" kern="0" cap="none" spc="0" normalizeH="0" baseline="0" noProof="0" dirty="0">
              <a:ln>
                <a:noFill/>
              </a:ln>
              <a:effectLst/>
              <a:uLnTx/>
              <a:uFillTx/>
            </a:endParaRPr>
          </a:p>
        </p:txBody>
      </p:sp>
      <p:sp>
        <p:nvSpPr>
          <p:cNvPr id="6" name="Slide Number Placeholder 5"/>
          <p:cNvSpPr>
            <a:spLocks noGrp="1"/>
          </p:cNvSpPr>
          <p:nvPr>
            <p:ph type="sldNum" sz="quarter" idx="12"/>
          </p:nvPr>
        </p:nvSpPr>
        <p:spPr/>
        <p:txBody>
          <a:bodyPr/>
          <a:lstStyle/>
          <a:p>
            <a:fld id="{BFDCA1C4-9514-7B4F-976F-D92F7E296653}" type="slidenum">
              <a:rPr lang="fr-FR" smtClean="0"/>
              <a:pPr/>
              <a:t>22</a:t>
            </a:fld>
            <a:endParaRPr lang="fr-FR" dirty="0"/>
          </a:p>
        </p:txBody>
      </p:sp>
      <p:pic>
        <p:nvPicPr>
          <p:cNvPr id="8" name="Picture 7" descr="A screenshot of a cell phone&#10;&#10;Description automatically generated">
            <a:extLst>
              <a:ext uri="{FF2B5EF4-FFF2-40B4-BE49-F238E27FC236}">
                <a16:creationId xmlns:a16="http://schemas.microsoft.com/office/drawing/2014/main" id="{8F5BE787-BBDA-4997-9FFA-098043486EB4}"/>
              </a:ext>
            </a:extLst>
          </p:cNvPr>
          <p:cNvPicPr>
            <a:picLocks noChangeAspect="1"/>
          </p:cNvPicPr>
          <p:nvPr/>
        </p:nvPicPr>
        <p:blipFill>
          <a:blip r:embed="rId2"/>
          <a:stretch>
            <a:fillRect/>
          </a:stretch>
        </p:blipFill>
        <p:spPr>
          <a:xfrm>
            <a:off x="197768" y="2576850"/>
            <a:ext cx="8748464" cy="1721739"/>
          </a:xfrm>
          <a:prstGeom prst="rect">
            <a:avLst/>
          </a:prstGeom>
        </p:spPr>
      </p:pic>
    </p:spTree>
    <p:extLst>
      <p:ext uri="{BB962C8B-B14F-4D97-AF65-F5344CB8AC3E}">
        <p14:creationId xmlns:p14="http://schemas.microsoft.com/office/powerpoint/2010/main" val="1815791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93369-E687-411E-9806-E5C983CE786B}"/>
              </a:ext>
            </a:extLst>
          </p:cNvPr>
          <p:cNvSpPr>
            <a:spLocks noGrp="1"/>
          </p:cNvSpPr>
          <p:nvPr>
            <p:ph type="title"/>
          </p:nvPr>
        </p:nvSpPr>
        <p:spPr/>
        <p:txBody>
          <a:bodyPr/>
          <a:lstStyle/>
          <a:p>
            <a:r>
              <a:rPr lang="en-US" dirty="0"/>
              <a:t>WBS 302.2.06 - Scope</a:t>
            </a:r>
          </a:p>
        </p:txBody>
      </p:sp>
      <p:sp>
        <p:nvSpPr>
          <p:cNvPr id="5" name="Footer Placeholder 4">
            <a:extLst>
              <a:ext uri="{FF2B5EF4-FFF2-40B4-BE49-F238E27FC236}">
                <a16:creationId xmlns:a16="http://schemas.microsoft.com/office/drawing/2014/main" id="{D38D3B35-941A-4613-A1BE-E84A94366E8E}"/>
              </a:ext>
            </a:extLst>
          </p:cNvPr>
          <p:cNvSpPr>
            <a:spLocks noGrp="1"/>
          </p:cNvSpPr>
          <p:nvPr>
            <p:ph type="ftr" sz="quarter" idx="3"/>
          </p:nvPr>
        </p:nvSpPr>
        <p:spPr/>
        <p:txBody>
          <a:bodyPr/>
          <a:lstStyle/>
          <a:p>
            <a:r>
              <a:rPr lang="en-US"/>
              <a:t>HL-LHC AUP CD-3 Director's Review – July 28-30, 2020</a:t>
            </a:r>
            <a:endParaRPr lang="en-GB" dirty="0"/>
          </a:p>
        </p:txBody>
      </p:sp>
      <p:sp>
        <p:nvSpPr>
          <p:cNvPr id="3" name="Slide Number Placeholder 2"/>
          <p:cNvSpPr>
            <a:spLocks noGrp="1"/>
          </p:cNvSpPr>
          <p:nvPr>
            <p:ph type="sldNum" sz="quarter" idx="12"/>
          </p:nvPr>
        </p:nvSpPr>
        <p:spPr/>
        <p:txBody>
          <a:bodyPr/>
          <a:lstStyle/>
          <a:p>
            <a:fld id="{BFDCA1C4-9514-7B4F-976F-D92F7E296653}" type="slidenum">
              <a:rPr lang="fr-FR" smtClean="0"/>
              <a:pPr/>
              <a:t>3</a:t>
            </a:fld>
            <a:endParaRPr lang="fr-FR" dirty="0"/>
          </a:p>
        </p:txBody>
      </p:sp>
      <p:sp>
        <p:nvSpPr>
          <p:cNvPr id="12" name="Content Placeholder 2">
            <a:extLst>
              <a:ext uri="{FF2B5EF4-FFF2-40B4-BE49-F238E27FC236}">
                <a16:creationId xmlns:a16="http://schemas.microsoft.com/office/drawing/2014/main" id="{3DF8E878-A05A-4B2D-8939-006BC88EDA08}"/>
              </a:ext>
            </a:extLst>
          </p:cNvPr>
          <p:cNvSpPr txBox="1">
            <a:spLocks/>
          </p:cNvSpPr>
          <p:nvPr/>
        </p:nvSpPr>
        <p:spPr>
          <a:xfrm>
            <a:off x="132846" y="947849"/>
            <a:ext cx="4589454" cy="3200832"/>
          </a:xfrm>
          <a:prstGeom prst="rect">
            <a:avLst/>
          </a:prstGeom>
        </p:spPr>
        <p:txBody>
          <a:bodyPr>
            <a:no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t>Fabricate 48 coils (pre-series + series coil). </a:t>
            </a:r>
          </a:p>
          <a:p>
            <a:pPr lvl="1"/>
            <a:r>
              <a:rPr lang="en-US" sz="1400" dirty="0"/>
              <a:t>Fabrication includes winding, curing, reaction, impregnation and shipping.</a:t>
            </a:r>
          </a:p>
          <a:p>
            <a:pPr lvl="2"/>
            <a:endParaRPr lang="en-US" sz="1000" dirty="0"/>
          </a:p>
          <a:p>
            <a:pPr lvl="1"/>
            <a:r>
              <a:rPr lang="en-US" sz="1400" dirty="0"/>
              <a:t>Deliver a minimum of 41 accepted coils.</a:t>
            </a:r>
          </a:p>
          <a:p>
            <a:pPr lvl="2"/>
            <a:endParaRPr lang="en-US" sz="1000" dirty="0"/>
          </a:p>
          <a:p>
            <a:pPr lvl="1"/>
            <a:r>
              <a:rPr lang="en-US" sz="1400" dirty="0"/>
              <a:t>Production yield assumed to be 87.5%          (1 in 8 rejected).</a:t>
            </a:r>
          </a:p>
          <a:p>
            <a:pPr lvl="2"/>
            <a:endParaRPr lang="en-US" sz="1000" dirty="0"/>
          </a:p>
          <a:p>
            <a:r>
              <a:rPr lang="en-US" sz="1600" dirty="0"/>
              <a:t>Fabrication included 11 pre-series coils.</a:t>
            </a:r>
          </a:p>
          <a:p>
            <a:r>
              <a:rPr lang="en-US" sz="1600" dirty="0"/>
              <a:t>CD-3b includes fab of first 7 series coils.</a:t>
            </a:r>
            <a:endParaRPr lang="en-US" sz="1000" dirty="0"/>
          </a:p>
          <a:p>
            <a:r>
              <a:rPr lang="en-US" sz="1600" dirty="0"/>
              <a:t>CD-3 fab of remaining 30 series coils.</a:t>
            </a:r>
          </a:p>
        </p:txBody>
      </p:sp>
      <p:sp>
        <p:nvSpPr>
          <p:cNvPr id="15" name="Rectangle 14"/>
          <p:cNvSpPr/>
          <p:nvPr/>
        </p:nvSpPr>
        <p:spPr>
          <a:xfrm>
            <a:off x="5338432" y="5922277"/>
            <a:ext cx="3196746" cy="307777"/>
          </a:xfrm>
          <a:prstGeom prst="rect">
            <a:avLst/>
          </a:prstGeom>
          <a:ln>
            <a:solidFill>
              <a:schemeClr val="tx1"/>
            </a:solidFill>
          </a:ln>
        </p:spPr>
        <p:txBody>
          <a:bodyPr wrap="square" anchor="ctr" anchorCtr="1">
            <a:spAutoFit/>
          </a:bodyPr>
          <a:lstStyle/>
          <a:p>
            <a:pPr>
              <a:spcBef>
                <a:spcPct val="20000"/>
              </a:spcBef>
              <a:buClr>
                <a:srgbClr val="FB963C"/>
              </a:buClr>
            </a:pPr>
            <a:r>
              <a:rPr lang="en-US" sz="1400" dirty="0">
                <a:solidFill>
                  <a:srgbClr val="5A5A5A"/>
                </a:solidFill>
              </a:rPr>
              <a:t>WBS Dictionary (US-HiLumi-doc-39)</a:t>
            </a:r>
          </a:p>
        </p:txBody>
      </p:sp>
      <p:pic>
        <p:nvPicPr>
          <p:cNvPr id="6" name="Picture 5">
            <a:extLst>
              <a:ext uri="{FF2B5EF4-FFF2-40B4-BE49-F238E27FC236}">
                <a16:creationId xmlns:a16="http://schemas.microsoft.com/office/drawing/2014/main" id="{51C138E5-46B6-4CFA-B977-AB996B49B5F8}"/>
              </a:ext>
            </a:extLst>
          </p:cNvPr>
          <p:cNvPicPr>
            <a:picLocks noChangeAspect="1"/>
          </p:cNvPicPr>
          <p:nvPr/>
        </p:nvPicPr>
        <p:blipFill rotWithShape="1">
          <a:blip r:embed="rId2"/>
          <a:srcRect t="12231" r="2750" b="7843"/>
          <a:stretch/>
        </p:blipFill>
        <p:spPr>
          <a:xfrm>
            <a:off x="319257" y="4148681"/>
            <a:ext cx="4320480" cy="1998978"/>
          </a:xfrm>
          <a:prstGeom prst="rect">
            <a:avLst/>
          </a:prstGeom>
        </p:spPr>
      </p:pic>
      <p:sp>
        <p:nvSpPr>
          <p:cNvPr id="17" name="TextBox 16"/>
          <p:cNvSpPr txBox="1"/>
          <p:nvPr/>
        </p:nvSpPr>
        <p:spPr>
          <a:xfrm>
            <a:off x="2303778" y="5615118"/>
            <a:ext cx="2252382" cy="307777"/>
          </a:xfrm>
          <a:prstGeom prst="rect">
            <a:avLst/>
          </a:prstGeom>
          <a:solidFill>
            <a:schemeClr val="bg1"/>
          </a:solidFill>
          <a:ln>
            <a:solidFill>
              <a:schemeClr val="tx1"/>
            </a:solidFill>
          </a:ln>
        </p:spPr>
        <p:txBody>
          <a:bodyPr wrap="square" rtlCol="0" anchor="ctr" anchorCtr="1">
            <a:spAutoFit/>
          </a:bodyPr>
          <a:lstStyle/>
          <a:p>
            <a:pPr defTabSz="457200"/>
            <a:r>
              <a:rPr lang="en-US" sz="1400" dirty="0">
                <a:solidFill>
                  <a:prstClr val="black"/>
                </a:solidFill>
              </a:rPr>
              <a:t>Impregnated Coil</a:t>
            </a:r>
          </a:p>
        </p:txBody>
      </p:sp>
      <p:sp>
        <p:nvSpPr>
          <p:cNvPr id="11" name="TextBox 10">
            <a:extLst>
              <a:ext uri="{FF2B5EF4-FFF2-40B4-BE49-F238E27FC236}">
                <a16:creationId xmlns:a16="http://schemas.microsoft.com/office/drawing/2014/main" id="{B4F828C8-01F2-4C18-A52B-2D1883B8EABB}"/>
              </a:ext>
            </a:extLst>
          </p:cNvPr>
          <p:cNvSpPr txBox="1"/>
          <p:nvPr/>
        </p:nvSpPr>
        <p:spPr>
          <a:xfrm>
            <a:off x="7902852" y="59780"/>
            <a:ext cx="1133644" cy="369332"/>
          </a:xfrm>
          <a:prstGeom prst="rect">
            <a:avLst/>
          </a:prstGeom>
          <a:solidFill>
            <a:schemeClr val="accent6">
              <a:lumMod val="60000"/>
              <a:lumOff val="40000"/>
            </a:schemeClr>
          </a:solidFill>
        </p:spPr>
        <p:txBody>
          <a:bodyPr wrap="none" rtlCol="0">
            <a:spAutoFit/>
          </a:bodyPr>
          <a:lstStyle/>
          <a:p>
            <a:r>
              <a:rPr lang="en-US" dirty="0"/>
              <a:t>Charge 1</a:t>
            </a:r>
          </a:p>
        </p:txBody>
      </p:sp>
      <p:pic>
        <p:nvPicPr>
          <p:cNvPr id="13" name="Picture 12" descr="A screenshot of a social media post&#10;&#10;Description automatically generated">
            <a:extLst>
              <a:ext uri="{FF2B5EF4-FFF2-40B4-BE49-F238E27FC236}">
                <a16:creationId xmlns:a16="http://schemas.microsoft.com/office/drawing/2014/main" id="{B8E27685-9ABF-44BD-B977-B54D0E03B7C1}"/>
              </a:ext>
            </a:extLst>
          </p:cNvPr>
          <p:cNvPicPr>
            <a:picLocks noChangeAspect="1"/>
          </p:cNvPicPr>
          <p:nvPr/>
        </p:nvPicPr>
        <p:blipFill>
          <a:blip r:embed="rId3"/>
          <a:stretch>
            <a:fillRect/>
          </a:stretch>
        </p:blipFill>
        <p:spPr>
          <a:xfrm>
            <a:off x="4815549" y="2005718"/>
            <a:ext cx="4195605" cy="3763288"/>
          </a:xfrm>
          <a:prstGeom prst="rect">
            <a:avLst/>
          </a:prstGeom>
        </p:spPr>
      </p:pic>
    </p:spTree>
    <p:extLst>
      <p:ext uri="{BB962C8B-B14F-4D97-AF65-F5344CB8AC3E}">
        <p14:creationId xmlns:p14="http://schemas.microsoft.com/office/powerpoint/2010/main" val="1217709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93369-E687-411E-9806-E5C983CE786B}"/>
              </a:ext>
            </a:extLst>
          </p:cNvPr>
          <p:cNvSpPr>
            <a:spLocks noGrp="1"/>
          </p:cNvSpPr>
          <p:nvPr>
            <p:ph type="title"/>
          </p:nvPr>
        </p:nvSpPr>
        <p:spPr/>
        <p:txBody>
          <a:bodyPr/>
          <a:lstStyle/>
          <a:p>
            <a:r>
              <a:rPr lang="en-US" dirty="0"/>
              <a:t>WBS 302.2.06 - Technical Status &amp; Progress</a:t>
            </a:r>
          </a:p>
        </p:txBody>
      </p:sp>
      <p:sp>
        <p:nvSpPr>
          <p:cNvPr id="5" name="Footer Placeholder 4">
            <a:extLst>
              <a:ext uri="{FF2B5EF4-FFF2-40B4-BE49-F238E27FC236}">
                <a16:creationId xmlns:a16="http://schemas.microsoft.com/office/drawing/2014/main" id="{D38D3B35-941A-4613-A1BE-E84A94366E8E}"/>
              </a:ext>
            </a:extLst>
          </p:cNvPr>
          <p:cNvSpPr>
            <a:spLocks noGrp="1"/>
          </p:cNvSpPr>
          <p:nvPr>
            <p:ph type="ftr" sz="quarter" idx="3"/>
          </p:nvPr>
        </p:nvSpPr>
        <p:spPr/>
        <p:txBody>
          <a:bodyPr/>
          <a:lstStyle/>
          <a:p>
            <a:r>
              <a:rPr lang="en-US"/>
              <a:t>HL-LHC AUP CD-3 Director's Review – July 28-30, 2020</a:t>
            </a:r>
            <a:endParaRPr lang="en-GB" dirty="0"/>
          </a:p>
        </p:txBody>
      </p:sp>
      <p:sp>
        <p:nvSpPr>
          <p:cNvPr id="3" name="Slide Number Placeholder 2"/>
          <p:cNvSpPr>
            <a:spLocks noGrp="1"/>
          </p:cNvSpPr>
          <p:nvPr>
            <p:ph type="sldNum" sz="quarter" idx="12"/>
          </p:nvPr>
        </p:nvSpPr>
        <p:spPr/>
        <p:txBody>
          <a:bodyPr/>
          <a:lstStyle/>
          <a:p>
            <a:fld id="{BFDCA1C4-9514-7B4F-976F-D92F7E296653}" type="slidenum">
              <a:rPr lang="fr-FR" smtClean="0"/>
              <a:pPr/>
              <a:t>4</a:t>
            </a:fld>
            <a:endParaRPr lang="fr-FR" dirty="0"/>
          </a:p>
        </p:txBody>
      </p:sp>
      <p:sp>
        <p:nvSpPr>
          <p:cNvPr id="12" name="Content Placeholder 2">
            <a:extLst>
              <a:ext uri="{FF2B5EF4-FFF2-40B4-BE49-F238E27FC236}">
                <a16:creationId xmlns:a16="http://schemas.microsoft.com/office/drawing/2014/main" id="{3DF8E878-A05A-4B2D-8939-006BC88EDA08}"/>
              </a:ext>
            </a:extLst>
          </p:cNvPr>
          <p:cNvSpPr txBox="1">
            <a:spLocks/>
          </p:cNvSpPr>
          <p:nvPr/>
        </p:nvSpPr>
        <p:spPr>
          <a:xfrm>
            <a:off x="4524190" y="1053772"/>
            <a:ext cx="4381744" cy="4831690"/>
          </a:xfrm>
          <a:prstGeom prst="rect">
            <a:avLst/>
          </a:prstGeom>
        </p:spPr>
        <p:txBody>
          <a:bodyPr>
            <a:no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Coil fabrication to date:</a:t>
            </a:r>
          </a:p>
          <a:p>
            <a:pPr lvl="1"/>
            <a:r>
              <a:rPr lang="en-US" sz="1600" dirty="0"/>
              <a:t>7 coils completed &amp; accepted.</a:t>
            </a:r>
          </a:p>
          <a:p>
            <a:pPr lvl="1"/>
            <a:r>
              <a:rPr lang="en-US" sz="1600" dirty="0"/>
              <a:t>4 coils in progress.</a:t>
            </a:r>
          </a:p>
          <a:p>
            <a:pPr lvl="1"/>
            <a:r>
              <a:rPr lang="en-US" sz="1600" dirty="0"/>
              <a:t>2 coils rejected.</a:t>
            </a:r>
          </a:p>
          <a:p>
            <a:pPr lvl="1"/>
            <a:r>
              <a:rPr lang="en-US" sz="1600" dirty="0"/>
              <a:t>1 coil complete but on hold.</a:t>
            </a:r>
          </a:p>
          <a:p>
            <a:pPr lvl="2"/>
            <a:endParaRPr lang="en-US" sz="1200" dirty="0"/>
          </a:p>
          <a:p>
            <a:r>
              <a:rPr lang="en-US" sz="2000" dirty="0"/>
              <a:t>Assumed yield 87.5 %.</a:t>
            </a:r>
          </a:p>
          <a:p>
            <a:pPr lvl="1"/>
            <a:r>
              <a:rPr lang="en-US" sz="1600" dirty="0"/>
              <a:t>Early production yield a bit lower.</a:t>
            </a:r>
          </a:p>
          <a:p>
            <a:pPr lvl="1"/>
            <a:endParaRPr lang="en-US" sz="1600" dirty="0"/>
          </a:p>
          <a:p>
            <a:pPr lvl="2"/>
            <a:endParaRPr lang="en-US" sz="1200" dirty="0"/>
          </a:p>
          <a:p>
            <a:r>
              <a:rPr lang="en-US" sz="2000" dirty="0"/>
              <a:t>Additional rate tooling has been received and put into service:</a:t>
            </a:r>
          </a:p>
          <a:p>
            <a:pPr lvl="1"/>
            <a:r>
              <a:rPr lang="en-US" sz="1600" dirty="0"/>
              <a:t>Winding mandrel.</a:t>
            </a:r>
          </a:p>
          <a:p>
            <a:pPr lvl="1"/>
            <a:r>
              <a:rPr lang="en-US" sz="1600" dirty="0"/>
              <a:t>Reaction &amp; Impregnation tooling.</a:t>
            </a:r>
          </a:p>
          <a:p>
            <a:pPr lvl="1"/>
            <a:r>
              <a:rPr lang="en-US" sz="1600" dirty="0"/>
              <a:t>Shipping fixtures.</a:t>
            </a:r>
          </a:p>
        </p:txBody>
      </p:sp>
      <p:sp>
        <p:nvSpPr>
          <p:cNvPr id="9" name="Content Placeholder 2">
            <a:extLst>
              <a:ext uri="{FF2B5EF4-FFF2-40B4-BE49-F238E27FC236}">
                <a16:creationId xmlns:a16="http://schemas.microsoft.com/office/drawing/2014/main" id="{5C7F00F5-F6D9-4402-84F3-EC65B7932AC5}"/>
              </a:ext>
            </a:extLst>
          </p:cNvPr>
          <p:cNvSpPr txBox="1">
            <a:spLocks/>
          </p:cNvSpPr>
          <p:nvPr/>
        </p:nvSpPr>
        <p:spPr>
          <a:xfrm>
            <a:off x="106019" y="4665830"/>
            <a:ext cx="4754013" cy="1847760"/>
          </a:xfrm>
          <a:prstGeom prst="rect">
            <a:avLst/>
          </a:prstGeom>
        </p:spPr>
        <p:txBody>
          <a:bodyPr>
            <a:no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Coil design is mature, build to print.</a:t>
            </a:r>
          </a:p>
          <a:p>
            <a:r>
              <a:rPr lang="en-US" sz="1800" dirty="0"/>
              <a:t>Design is the same at FNAL &amp; BNL:</a:t>
            </a:r>
          </a:p>
          <a:p>
            <a:pPr lvl="1"/>
            <a:r>
              <a:rPr lang="en-US" sz="1600" dirty="0"/>
              <a:t>BNL working to FNAL Coil Drawings.</a:t>
            </a:r>
          </a:p>
          <a:p>
            <a:pPr lvl="1"/>
            <a:endParaRPr lang="en-US" sz="1600" dirty="0"/>
          </a:p>
          <a:p>
            <a:pPr lvl="1"/>
            <a:endParaRPr lang="en-US" sz="1600" dirty="0"/>
          </a:p>
          <a:p>
            <a:endParaRPr lang="en-US" sz="1600" dirty="0"/>
          </a:p>
        </p:txBody>
      </p:sp>
      <p:pic>
        <p:nvPicPr>
          <p:cNvPr id="4" name="Picture 3">
            <a:extLst>
              <a:ext uri="{FF2B5EF4-FFF2-40B4-BE49-F238E27FC236}">
                <a16:creationId xmlns:a16="http://schemas.microsoft.com/office/drawing/2014/main" id="{3252EC9D-9704-4CEE-80A0-23237AC11B87}"/>
              </a:ext>
            </a:extLst>
          </p:cNvPr>
          <p:cNvPicPr>
            <a:picLocks noChangeAspect="1"/>
          </p:cNvPicPr>
          <p:nvPr/>
        </p:nvPicPr>
        <p:blipFill>
          <a:blip r:embed="rId2"/>
          <a:stretch>
            <a:fillRect/>
          </a:stretch>
        </p:blipFill>
        <p:spPr>
          <a:xfrm>
            <a:off x="555723" y="1218801"/>
            <a:ext cx="3468925" cy="2743438"/>
          </a:xfrm>
          <a:prstGeom prst="rect">
            <a:avLst/>
          </a:prstGeom>
        </p:spPr>
      </p:pic>
      <p:sp>
        <p:nvSpPr>
          <p:cNvPr id="8" name="TextBox 7">
            <a:extLst>
              <a:ext uri="{FF2B5EF4-FFF2-40B4-BE49-F238E27FC236}">
                <a16:creationId xmlns:a16="http://schemas.microsoft.com/office/drawing/2014/main" id="{16405E85-9054-47A8-A552-0F643A7259D3}"/>
              </a:ext>
            </a:extLst>
          </p:cNvPr>
          <p:cNvSpPr txBox="1"/>
          <p:nvPr/>
        </p:nvSpPr>
        <p:spPr>
          <a:xfrm>
            <a:off x="7902852" y="59780"/>
            <a:ext cx="1133644" cy="369332"/>
          </a:xfrm>
          <a:prstGeom prst="rect">
            <a:avLst/>
          </a:prstGeom>
          <a:solidFill>
            <a:schemeClr val="accent6">
              <a:lumMod val="60000"/>
              <a:lumOff val="40000"/>
            </a:schemeClr>
          </a:solidFill>
        </p:spPr>
        <p:txBody>
          <a:bodyPr wrap="none" rtlCol="0">
            <a:spAutoFit/>
          </a:bodyPr>
          <a:lstStyle/>
          <a:p>
            <a:r>
              <a:rPr lang="en-US" dirty="0"/>
              <a:t>Charge 3</a:t>
            </a:r>
          </a:p>
        </p:txBody>
      </p:sp>
    </p:spTree>
    <p:extLst>
      <p:ext uri="{BB962C8B-B14F-4D97-AF65-F5344CB8AC3E}">
        <p14:creationId xmlns:p14="http://schemas.microsoft.com/office/powerpoint/2010/main" val="2235967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93369-E687-411E-9806-E5C983CE786B}"/>
              </a:ext>
            </a:extLst>
          </p:cNvPr>
          <p:cNvSpPr>
            <a:spLocks noGrp="1"/>
          </p:cNvSpPr>
          <p:nvPr>
            <p:ph type="title"/>
          </p:nvPr>
        </p:nvSpPr>
        <p:spPr>
          <a:xfrm>
            <a:off x="612000" y="180000"/>
            <a:ext cx="7920000" cy="720000"/>
          </a:xfrm>
        </p:spPr>
        <p:txBody>
          <a:bodyPr/>
          <a:lstStyle/>
          <a:p>
            <a:r>
              <a:rPr lang="en-US" dirty="0"/>
              <a:t>WBS 302.2.06 – Readiness for CD-3</a:t>
            </a:r>
          </a:p>
        </p:txBody>
      </p:sp>
      <p:sp>
        <p:nvSpPr>
          <p:cNvPr id="5" name="Footer Placeholder 4">
            <a:extLst>
              <a:ext uri="{FF2B5EF4-FFF2-40B4-BE49-F238E27FC236}">
                <a16:creationId xmlns:a16="http://schemas.microsoft.com/office/drawing/2014/main" id="{D38D3B35-941A-4613-A1BE-E84A94366E8E}"/>
              </a:ext>
            </a:extLst>
          </p:cNvPr>
          <p:cNvSpPr>
            <a:spLocks noGrp="1"/>
          </p:cNvSpPr>
          <p:nvPr>
            <p:ph type="ftr" sz="quarter" idx="3"/>
          </p:nvPr>
        </p:nvSpPr>
        <p:spPr/>
        <p:txBody>
          <a:bodyPr/>
          <a:lstStyle/>
          <a:p>
            <a:r>
              <a:rPr lang="en-US"/>
              <a:t>HL-LHC AUP CD-3 Director's Review – July 28-30, 2020</a:t>
            </a:r>
            <a:endParaRPr lang="en-GB" dirty="0"/>
          </a:p>
        </p:txBody>
      </p:sp>
      <p:sp>
        <p:nvSpPr>
          <p:cNvPr id="3" name="Slide Number Placeholder 2"/>
          <p:cNvSpPr>
            <a:spLocks noGrp="1"/>
          </p:cNvSpPr>
          <p:nvPr>
            <p:ph type="sldNum" sz="quarter" idx="12"/>
          </p:nvPr>
        </p:nvSpPr>
        <p:spPr/>
        <p:txBody>
          <a:bodyPr/>
          <a:lstStyle/>
          <a:p>
            <a:fld id="{BFDCA1C4-9514-7B4F-976F-D92F7E296653}" type="slidenum">
              <a:rPr lang="fr-FR" smtClean="0"/>
              <a:pPr/>
              <a:t>5</a:t>
            </a:fld>
            <a:endParaRPr lang="fr-FR" dirty="0"/>
          </a:p>
        </p:txBody>
      </p:sp>
      <p:sp>
        <p:nvSpPr>
          <p:cNvPr id="12" name="Content Placeholder 2">
            <a:extLst>
              <a:ext uri="{FF2B5EF4-FFF2-40B4-BE49-F238E27FC236}">
                <a16:creationId xmlns:a16="http://schemas.microsoft.com/office/drawing/2014/main" id="{3DF8E878-A05A-4B2D-8939-006BC88EDA08}"/>
              </a:ext>
            </a:extLst>
          </p:cNvPr>
          <p:cNvSpPr txBox="1">
            <a:spLocks/>
          </p:cNvSpPr>
          <p:nvPr/>
        </p:nvSpPr>
        <p:spPr>
          <a:xfrm>
            <a:off x="694352" y="1541064"/>
            <a:ext cx="7992448" cy="4032448"/>
          </a:xfrm>
          <a:prstGeom prst="rect">
            <a:avLst/>
          </a:prstGeom>
        </p:spPr>
        <p:txBody>
          <a:bodyPr>
            <a:no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Readiness for CD-3:</a:t>
            </a:r>
          </a:p>
          <a:p>
            <a:pPr lvl="1"/>
            <a:r>
              <a:rPr lang="en-US" sz="1600" dirty="0"/>
              <a:t>Fabrication of the last pre-series coil is underway.</a:t>
            </a:r>
          </a:p>
          <a:p>
            <a:pPr lvl="1"/>
            <a:r>
              <a:rPr lang="en-US" sz="1600" dirty="0"/>
              <a:t>BNL Coil fab production readiness review completed April.</a:t>
            </a:r>
          </a:p>
          <a:p>
            <a:pPr lvl="1"/>
            <a:r>
              <a:rPr lang="en-US" sz="1600" dirty="0"/>
              <a:t>Start of series coil fabrication under CD-3b is underway.</a:t>
            </a:r>
          </a:p>
          <a:p>
            <a:endParaRPr lang="en-US" sz="2000" dirty="0"/>
          </a:p>
          <a:p>
            <a:r>
              <a:rPr lang="en-US" sz="2000" dirty="0"/>
              <a:t>CD-3:</a:t>
            </a:r>
          </a:p>
          <a:p>
            <a:pPr lvl="1"/>
            <a:r>
              <a:rPr lang="en-US" sz="1600" dirty="0"/>
              <a:t>Complete series coil fabrication.</a:t>
            </a:r>
          </a:p>
          <a:p>
            <a:endParaRPr lang="en-US" sz="1800" dirty="0"/>
          </a:p>
          <a:p>
            <a:endParaRPr lang="en-US" sz="1600" dirty="0"/>
          </a:p>
          <a:p>
            <a:pPr lvl="1"/>
            <a:endParaRPr lang="en-US" sz="1600" dirty="0"/>
          </a:p>
        </p:txBody>
      </p:sp>
      <p:sp>
        <p:nvSpPr>
          <p:cNvPr id="8" name="TextBox 7">
            <a:extLst>
              <a:ext uri="{FF2B5EF4-FFF2-40B4-BE49-F238E27FC236}">
                <a16:creationId xmlns:a16="http://schemas.microsoft.com/office/drawing/2014/main" id="{FA522ABB-53DD-4EF2-9B00-6DD396A863A8}"/>
              </a:ext>
            </a:extLst>
          </p:cNvPr>
          <p:cNvSpPr txBox="1"/>
          <p:nvPr/>
        </p:nvSpPr>
        <p:spPr>
          <a:xfrm>
            <a:off x="7814847" y="66861"/>
            <a:ext cx="1261884" cy="369332"/>
          </a:xfrm>
          <a:prstGeom prst="rect">
            <a:avLst/>
          </a:prstGeom>
          <a:solidFill>
            <a:schemeClr val="accent6">
              <a:lumMod val="60000"/>
              <a:lumOff val="40000"/>
            </a:schemeClr>
          </a:solidFill>
        </p:spPr>
        <p:txBody>
          <a:bodyPr wrap="none" rtlCol="0">
            <a:spAutoFit/>
          </a:bodyPr>
          <a:lstStyle/>
          <a:p>
            <a:r>
              <a:rPr lang="en-US" dirty="0"/>
              <a:t>Charge 12</a:t>
            </a:r>
          </a:p>
        </p:txBody>
      </p:sp>
      <p:pic>
        <p:nvPicPr>
          <p:cNvPr id="6" name="Picture 5">
            <a:extLst>
              <a:ext uri="{FF2B5EF4-FFF2-40B4-BE49-F238E27FC236}">
                <a16:creationId xmlns:a16="http://schemas.microsoft.com/office/drawing/2014/main" id="{D2C9F86B-4C74-4ABF-A966-3777BC393180}"/>
              </a:ext>
            </a:extLst>
          </p:cNvPr>
          <p:cNvPicPr>
            <a:picLocks noChangeAspect="1"/>
          </p:cNvPicPr>
          <p:nvPr/>
        </p:nvPicPr>
        <p:blipFill>
          <a:blip r:embed="rId2"/>
          <a:stretch>
            <a:fillRect/>
          </a:stretch>
        </p:blipFill>
        <p:spPr>
          <a:xfrm>
            <a:off x="224644" y="4115836"/>
            <a:ext cx="8694712" cy="753740"/>
          </a:xfrm>
          <a:prstGeom prst="rect">
            <a:avLst/>
          </a:prstGeom>
        </p:spPr>
      </p:pic>
    </p:spTree>
    <p:extLst>
      <p:ext uri="{BB962C8B-B14F-4D97-AF65-F5344CB8AC3E}">
        <p14:creationId xmlns:p14="http://schemas.microsoft.com/office/powerpoint/2010/main" val="3792267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349" y="105116"/>
            <a:ext cx="7920000" cy="720000"/>
          </a:xfrm>
        </p:spPr>
        <p:txBody>
          <a:bodyPr/>
          <a:lstStyle/>
          <a:p>
            <a:r>
              <a:rPr lang="en-US" dirty="0"/>
              <a:t>WBS 302.2.06 - Interfaces</a:t>
            </a:r>
          </a:p>
        </p:txBody>
      </p:sp>
      <p:sp>
        <p:nvSpPr>
          <p:cNvPr id="6" name="Footer Placeholder 5"/>
          <p:cNvSpPr>
            <a:spLocks noGrp="1"/>
          </p:cNvSpPr>
          <p:nvPr>
            <p:ph type="ftr" sz="quarter" idx="3"/>
          </p:nvPr>
        </p:nvSpPr>
        <p:spPr>
          <a:xfrm>
            <a:off x="1983405" y="6381328"/>
            <a:ext cx="6550800" cy="360000"/>
          </a:xfrm>
        </p:spPr>
        <p:txBody>
          <a:bodyPr/>
          <a:lstStyle/>
          <a:p>
            <a:r>
              <a:rPr lang="en-US"/>
              <a:t>HL-LHC AUP CD-3 Director's Review – July 28-30, 2020</a:t>
            </a:r>
            <a:endParaRPr lang="en-GB" dirty="0"/>
          </a:p>
        </p:txBody>
      </p:sp>
      <p:sp>
        <p:nvSpPr>
          <p:cNvPr id="17" name="Content Placeholder 2">
            <a:extLst>
              <a:ext uri="{FF2B5EF4-FFF2-40B4-BE49-F238E27FC236}">
                <a16:creationId xmlns:a16="http://schemas.microsoft.com/office/drawing/2014/main" id="{4D69BBB9-1355-403C-9BF3-9CC6C40BAB42}"/>
              </a:ext>
            </a:extLst>
          </p:cNvPr>
          <p:cNvSpPr txBox="1">
            <a:spLocks/>
          </p:cNvSpPr>
          <p:nvPr/>
        </p:nvSpPr>
        <p:spPr>
          <a:xfrm>
            <a:off x="467544" y="1178860"/>
            <a:ext cx="7846227" cy="1656184"/>
          </a:xfrm>
          <a:prstGeom prst="rect">
            <a:avLst/>
          </a:prstGeom>
        </p:spPr>
        <p:txBody>
          <a:bodyPr vert="horz" lIns="0" tIns="0" rIns="0" bIns="0" rtlCol="0">
            <a:no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Coil Fabrication interfaces with several other activities.</a:t>
            </a:r>
          </a:p>
          <a:p>
            <a:pPr lvl="2"/>
            <a:endParaRPr lang="en-US" sz="1000" dirty="0"/>
          </a:p>
          <a:p>
            <a:pPr lvl="1"/>
            <a:r>
              <a:rPr lang="en-US" sz="1400" dirty="0"/>
              <a:t>Q1/Q3 Cryo-assembly Interface Control Matrix (US-HiLumi-doc-219).</a:t>
            </a:r>
          </a:p>
          <a:p>
            <a:pPr lvl="2"/>
            <a:endParaRPr lang="en-US" sz="1000" dirty="0"/>
          </a:p>
          <a:p>
            <a:r>
              <a:rPr lang="en-US" sz="1800" dirty="0"/>
              <a:t>Interface control documents (ICDs) detail the flow of materials and data from one WBS to another.</a:t>
            </a:r>
          </a:p>
        </p:txBody>
      </p:sp>
      <p:sp>
        <p:nvSpPr>
          <p:cNvPr id="3" name="Slide Number Placeholder 2"/>
          <p:cNvSpPr>
            <a:spLocks noGrp="1"/>
          </p:cNvSpPr>
          <p:nvPr>
            <p:ph type="sldNum" sz="quarter" idx="12"/>
          </p:nvPr>
        </p:nvSpPr>
        <p:spPr/>
        <p:txBody>
          <a:bodyPr/>
          <a:lstStyle/>
          <a:p>
            <a:fld id="{BFDCA1C4-9514-7B4F-976F-D92F7E296653}" type="slidenum">
              <a:rPr lang="fr-FR" smtClean="0"/>
              <a:pPr/>
              <a:t>6</a:t>
            </a:fld>
            <a:endParaRPr lang="fr-FR" dirty="0"/>
          </a:p>
        </p:txBody>
      </p:sp>
      <p:sp>
        <p:nvSpPr>
          <p:cNvPr id="8" name="Content Placeholder 2">
            <a:extLst>
              <a:ext uri="{FF2B5EF4-FFF2-40B4-BE49-F238E27FC236}">
                <a16:creationId xmlns:a16="http://schemas.microsoft.com/office/drawing/2014/main" id="{4D69BBB9-1355-403C-9BF3-9CC6C40BAB42}"/>
              </a:ext>
            </a:extLst>
          </p:cNvPr>
          <p:cNvSpPr txBox="1">
            <a:spLocks/>
          </p:cNvSpPr>
          <p:nvPr/>
        </p:nvSpPr>
        <p:spPr>
          <a:xfrm>
            <a:off x="467544" y="2879114"/>
            <a:ext cx="5904656" cy="1656184"/>
          </a:xfrm>
          <a:prstGeom prst="rect">
            <a:avLst/>
          </a:prstGeom>
        </p:spPr>
        <p:txBody>
          <a:bodyPr vert="horz" lIns="0" tIns="0" rIns="0" bIns="0" rtlCol="0">
            <a:no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1400" dirty="0"/>
              <a:t>Receive cable and coil parts from FNAL (US-</a:t>
            </a:r>
            <a:r>
              <a:rPr lang="en-US" sz="1400" dirty="0" err="1"/>
              <a:t>HiLumi</a:t>
            </a:r>
            <a:r>
              <a:rPr lang="en-US" sz="1400" dirty="0"/>
              <a:t>-doc- 270).</a:t>
            </a:r>
          </a:p>
          <a:p>
            <a:pPr lvl="3"/>
            <a:endParaRPr lang="en-US" sz="800" dirty="0"/>
          </a:p>
          <a:p>
            <a:pPr lvl="1"/>
            <a:r>
              <a:rPr lang="en-US" sz="1400" dirty="0"/>
              <a:t>Receive reaction witness samples from FNAL (and send them back after reaction) (US-HiLumi-doc-279).</a:t>
            </a:r>
          </a:p>
          <a:p>
            <a:pPr lvl="3"/>
            <a:endParaRPr lang="en-US" sz="800" dirty="0"/>
          </a:p>
          <a:p>
            <a:pPr lvl="1"/>
            <a:r>
              <a:rPr lang="en-US" sz="1400" dirty="0"/>
              <a:t>Send completed coils to LBNL (US-HiLumi-doc-309).</a:t>
            </a:r>
          </a:p>
        </p:txBody>
      </p:sp>
      <p:pic>
        <p:nvPicPr>
          <p:cNvPr id="9" name="Picture 8">
            <a:extLst>
              <a:ext uri="{FF2B5EF4-FFF2-40B4-BE49-F238E27FC236}">
                <a16:creationId xmlns:a16="http://schemas.microsoft.com/office/drawing/2014/main" id="{BA3B250C-EB06-460D-AFAE-B54A546E37C0}"/>
              </a:ext>
            </a:extLst>
          </p:cNvPr>
          <p:cNvPicPr>
            <a:picLocks noChangeAspect="1"/>
          </p:cNvPicPr>
          <p:nvPr/>
        </p:nvPicPr>
        <p:blipFill rotWithShape="1">
          <a:blip r:embed="rId2">
            <a:extLst>
              <a:ext uri="{28A0092B-C50C-407E-A947-70E740481C1C}">
                <a14:useLocalDpi xmlns:a14="http://schemas.microsoft.com/office/drawing/2010/main" val="0"/>
              </a:ext>
            </a:extLst>
          </a:blip>
          <a:srcRect t="16684" r="8275" b="3845"/>
          <a:stretch/>
        </p:blipFill>
        <p:spPr>
          <a:xfrm>
            <a:off x="3630726" y="2879114"/>
            <a:ext cx="5045730" cy="3358198"/>
          </a:xfrm>
          <a:prstGeom prst="rect">
            <a:avLst/>
          </a:prstGeom>
        </p:spPr>
      </p:pic>
      <p:sp>
        <p:nvSpPr>
          <p:cNvPr id="10" name="TextBox 9">
            <a:extLst>
              <a:ext uri="{FF2B5EF4-FFF2-40B4-BE49-F238E27FC236}">
                <a16:creationId xmlns:a16="http://schemas.microsoft.com/office/drawing/2014/main" id="{A3FC19EC-D132-4657-A2AB-7C8FD7219FBF}"/>
              </a:ext>
            </a:extLst>
          </p:cNvPr>
          <p:cNvSpPr txBox="1"/>
          <p:nvPr/>
        </p:nvSpPr>
        <p:spPr>
          <a:xfrm>
            <a:off x="7902852" y="59780"/>
            <a:ext cx="1133644" cy="369332"/>
          </a:xfrm>
          <a:prstGeom prst="rect">
            <a:avLst/>
          </a:prstGeom>
          <a:solidFill>
            <a:schemeClr val="accent6">
              <a:lumMod val="60000"/>
              <a:lumOff val="40000"/>
            </a:schemeClr>
          </a:solidFill>
        </p:spPr>
        <p:txBody>
          <a:bodyPr wrap="none" rtlCol="0">
            <a:spAutoFit/>
          </a:bodyPr>
          <a:lstStyle/>
          <a:p>
            <a:r>
              <a:rPr lang="en-US" dirty="0"/>
              <a:t>Charge 4</a:t>
            </a:r>
          </a:p>
        </p:txBody>
      </p:sp>
    </p:spTree>
    <p:extLst>
      <p:ext uri="{BB962C8B-B14F-4D97-AF65-F5344CB8AC3E}">
        <p14:creationId xmlns:p14="http://schemas.microsoft.com/office/powerpoint/2010/main" val="2733684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A49DDEF2-57AA-47B9-B39B-3569D32DA06D}"/>
              </a:ext>
            </a:extLst>
          </p:cNvPr>
          <p:cNvPicPr>
            <a:picLocks noChangeAspect="1"/>
          </p:cNvPicPr>
          <p:nvPr/>
        </p:nvPicPr>
        <p:blipFill>
          <a:blip r:embed="rId2"/>
          <a:stretch>
            <a:fillRect/>
          </a:stretch>
        </p:blipFill>
        <p:spPr>
          <a:xfrm>
            <a:off x="50592" y="1447755"/>
            <a:ext cx="8996208" cy="1958091"/>
          </a:xfrm>
          <a:prstGeom prst="rect">
            <a:avLst/>
          </a:prstGeom>
          <a:noFill/>
          <a:ln>
            <a:noFill/>
          </a:ln>
        </p:spPr>
      </p:pic>
      <p:sp>
        <p:nvSpPr>
          <p:cNvPr id="2" name="Title 1">
            <a:extLst>
              <a:ext uri="{FF2B5EF4-FFF2-40B4-BE49-F238E27FC236}">
                <a16:creationId xmlns:a16="http://schemas.microsoft.com/office/drawing/2014/main" id="{73B83BD3-B0D7-4D35-8B5E-69AFA7239D88}"/>
              </a:ext>
            </a:extLst>
          </p:cNvPr>
          <p:cNvSpPr>
            <a:spLocks noGrp="1"/>
          </p:cNvSpPr>
          <p:nvPr>
            <p:ph type="title"/>
          </p:nvPr>
        </p:nvSpPr>
        <p:spPr>
          <a:xfrm>
            <a:off x="612000" y="148021"/>
            <a:ext cx="7920000" cy="720000"/>
          </a:xfrm>
        </p:spPr>
        <p:txBody>
          <a:bodyPr/>
          <a:lstStyle/>
          <a:p>
            <a:r>
              <a:rPr lang="en-US" dirty="0"/>
              <a:t>WBS 302.2.06 - Organization</a:t>
            </a:r>
          </a:p>
        </p:txBody>
      </p:sp>
      <p:sp>
        <p:nvSpPr>
          <p:cNvPr id="5" name="Footer Placeholder 4">
            <a:extLst>
              <a:ext uri="{FF2B5EF4-FFF2-40B4-BE49-F238E27FC236}">
                <a16:creationId xmlns:a16="http://schemas.microsoft.com/office/drawing/2014/main" id="{B9468BA2-2414-4318-8F02-6A833A8D9C66}"/>
              </a:ext>
            </a:extLst>
          </p:cNvPr>
          <p:cNvSpPr>
            <a:spLocks noGrp="1"/>
          </p:cNvSpPr>
          <p:nvPr>
            <p:ph type="ftr" sz="quarter" idx="3"/>
          </p:nvPr>
        </p:nvSpPr>
        <p:spPr/>
        <p:txBody>
          <a:bodyPr/>
          <a:lstStyle/>
          <a:p>
            <a:r>
              <a:rPr lang="en-US"/>
              <a:t>HL-LHC AUP CD-3 Director's Review – July 28-30, 2020</a:t>
            </a:r>
            <a:endParaRPr lang="en-GB" dirty="0"/>
          </a:p>
        </p:txBody>
      </p:sp>
      <p:sp>
        <p:nvSpPr>
          <p:cNvPr id="7" name="Slide Number Placeholder 6"/>
          <p:cNvSpPr>
            <a:spLocks noGrp="1"/>
          </p:cNvSpPr>
          <p:nvPr>
            <p:ph type="sldNum" sz="quarter" idx="12"/>
          </p:nvPr>
        </p:nvSpPr>
        <p:spPr/>
        <p:txBody>
          <a:bodyPr/>
          <a:lstStyle/>
          <a:p>
            <a:fld id="{BFDCA1C4-9514-7B4F-976F-D92F7E296653}" type="slidenum">
              <a:rPr lang="fr-FR" smtClean="0"/>
              <a:pPr/>
              <a:t>7</a:t>
            </a:fld>
            <a:endParaRPr lang="fr-FR" dirty="0"/>
          </a:p>
        </p:txBody>
      </p:sp>
      <p:sp>
        <p:nvSpPr>
          <p:cNvPr id="10" name="Content Placeholder 2">
            <a:extLst>
              <a:ext uri="{FF2B5EF4-FFF2-40B4-BE49-F238E27FC236}">
                <a16:creationId xmlns:a16="http://schemas.microsoft.com/office/drawing/2014/main" id="{4D69BBB9-1355-403C-9BF3-9CC6C40BAB42}"/>
              </a:ext>
            </a:extLst>
          </p:cNvPr>
          <p:cNvSpPr txBox="1">
            <a:spLocks/>
          </p:cNvSpPr>
          <p:nvPr/>
        </p:nvSpPr>
        <p:spPr>
          <a:xfrm>
            <a:off x="591550" y="948430"/>
            <a:ext cx="7198155" cy="720080"/>
          </a:xfrm>
          <a:prstGeom prst="rect">
            <a:avLst/>
          </a:prstGeom>
        </p:spPr>
        <p:txBody>
          <a:bodyPr vert="horz" lIns="0" tIns="0" rIns="0" bIns="0" rtlCol="0">
            <a:no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Organization Chart - US-HiLumi-doc-104</a:t>
            </a:r>
          </a:p>
          <a:p>
            <a:pPr lvl="2"/>
            <a:endParaRPr lang="en-US" sz="1000" dirty="0"/>
          </a:p>
          <a:p>
            <a:endParaRPr lang="en-US" dirty="0"/>
          </a:p>
        </p:txBody>
      </p:sp>
      <p:cxnSp>
        <p:nvCxnSpPr>
          <p:cNvPr id="12" name="Straight Connector 11"/>
          <p:cNvCxnSpPr/>
          <p:nvPr/>
        </p:nvCxnSpPr>
        <p:spPr>
          <a:xfrm flipH="1">
            <a:off x="7164288" y="3185091"/>
            <a:ext cx="0" cy="43204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6300192" y="3617139"/>
            <a:ext cx="1728192" cy="2400657"/>
          </a:xfrm>
          <a:prstGeom prst="rect">
            <a:avLst/>
          </a:prstGeom>
          <a:solidFill>
            <a:schemeClr val="bg1"/>
          </a:solidFill>
          <a:ln w="25400">
            <a:solidFill>
              <a:srgbClr val="00B050"/>
            </a:solidFill>
          </a:ln>
        </p:spPr>
        <p:txBody>
          <a:bodyPr wrap="square">
            <a:spAutoFit/>
          </a:bodyPr>
          <a:lstStyle/>
          <a:p>
            <a:pPr lvl="0"/>
            <a:endParaRPr lang="en-US" sz="600" dirty="0"/>
          </a:p>
          <a:p>
            <a:pPr lvl="0" algn="ctr"/>
            <a:r>
              <a:rPr lang="en-US" sz="1200" dirty="0"/>
              <a:t>Technical Support</a:t>
            </a:r>
          </a:p>
          <a:p>
            <a:pPr lvl="0" algn="ctr"/>
            <a:r>
              <a:rPr lang="en-US" sz="400" dirty="0"/>
              <a:t>     </a:t>
            </a:r>
          </a:p>
          <a:p>
            <a:pPr lvl="0" algn="ctr"/>
            <a:r>
              <a:rPr lang="en-US" sz="1200" dirty="0"/>
              <a:t>R. </a:t>
            </a:r>
            <a:r>
              <a:rPr lang="en-US" sz="1200" dirty="0" err="1"/>
              <a:t>Ceruti</a:t>
            </a:r>
            <a:endParaRPr lang="en-US" sz="1200" dirty="0"/>
          </a:p>
          <a:p>
            <a:pPr lvl="0" algn="ctr"/>
            <a:endParaRPr lang="en-US" sz="1200" dirty="0"/>
          </a:p>
          <a:p>
            <a:pPr lvl="0" algn="ctr"/>
            <a:r>
              <a:rPr lang="en-US" sz="1200" dirty="0"/>
              <a:t>D. Carleton</a:t>
            </a:r>
          </a:p>
          <a:p>
            <a:pPr lvl="0" algn="ctr"/>
            <a:r>
              <a:rPr lang="en-US" sz="1200" dirty="0"/>
              <a:t>M. </a:t>
            </a:r>
            <a:r>
              <a:rPr lang="en-US" sz="1200" dirty="0" err="1"/>
              <a:t>Hartsough</a:t>
            </a:r>
            <a:endParaRPr lang="en-US" sz="1200" dirty="0"/>
          </a:p>
          <a:p>
            <a:pPr lvl="0" algn="ctr"/>
            <a:r>
              <a:rPr lang="en-US" sz="1200" dirty="0"/>
              <a:t>G. </a:t>
            </a:r>
            <a:r>
              <a:rPr lang="en-US" sz="1200" dirty="0" err="1"/>
              <a:t>Jochen</a:t>
            </a:r>
            <a:endParaRPr lang="en-US" sz="1200" dirty="0"/>
          </a:p>
          <a:p>
            <a:pPr lvl="0" algn="ctr"/>
            <a:r>
              <a:rPr lang="en-US" sz="1200" dirty="0"/>
              <a:t>T. Levine</a:t>
            </a:r>
          </a:p>
          <a:p>
            <a:pPr lvl="0" algn="ctr"/>
            <a:r>
              <a:rPr lang="en-US" sz="1200" dirty="0"/>
              <a:t>D. Milidantri</a:t>
            </a:r>
          </a:p>
          <a:p>
            <a:pPr lvl="0" algn="ctr"/>
            <a:r>
              <a:rPr lang="en-US" sz="1200" dirty="0"/>
              <a:t>M. Milidantri</a:t>
            </a:r>
          </a:p>
          <a:p>
            <a:pPr lvl="0" algn="ctr"/>
            <a:r>
              <a:rPr lang="en-US" sz="1200" dirty="0"/>
              <a:t>W. Themann</a:t>
            </a:r>
          </a:p>
          <a:p>
            <a:pPr lvl="0" algn="ctr"/>
            <a:r>
              <a:rPr lang="en-US" sz="1200" dirty="0"/>
              <a:t>T. Van </a:t>
            </a:r>
            <a:r>
              <a:rPr lang="en-US" sz="1200" dirty="0" err="1"/>
              <a:t>Winckel</a:t>
            </a:r>
            <a:endParaRPr lang="en-US" sz="1200" dirty="0"/>
          </a:p>
          <a:p>
            <a:pPr lvl="0" algn="ctr"/>
            <a:endParaRPr lang="en-US" sz="800" dirty="0"/>
          </a:p>
        </p:txBody>
      </p:sp>
      <p:sp>
        <p:nvSpPr>
          <p:cNvPr id="35" name="Content Placeholder 2">
            <a:extLst>
              <a:ext uri="{FF2B5EF4-FFF2-40B4-BE49-F238E27FC236}">
                <a16:creationId xmlns:a16="http://schemas.microsoft.com/office/drawing/2014/main" id="{68AFADA9-CFA5-4710-9D87-97273A41C43F}"/>
              </a:ext>
            </a:extLst>
          </p:cNvPr>
          <p:cNvSpPr txBox="1">
            <a:spLocks/>
          </p:cNvSpPr>
          <p:nvPr/>
        </p:nvSpPr>
        <p:spPr>
          <a:xfrm>
            <a:off x="1453600" y="4665554"/>
            <a:ext cx="4475155" cy="992943"/>
          </a:xfrm>
          <a:prstGeom prst="rect">
            <a:avLst/>
          </a:prstGeom>
        </p:spPr>
        <p:txBody>
          <a:bodyPr vert="horz" lIns="0" tIns="0" rIns="0" bIns="0" rtlCol="0">
            <a:no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BNL Superconducting Magnet Division – team with many years of coil / magnet fabrication experience. </a:t>
            </a:r>
          </a:p>
          <a:p>
            <a:pPr lvl="2"/>
            <a:endParaRPr lang="en-US" sz="1000" dirty="0"/>
          </a:p>
        </p:txBody>
      </p:sp>
      <p:sp>
        <p:nvSpPr>
          <p:cNvPr id="8" name="Rectangle 7">
            <a:extLst>
              <a:ext uri="{FF2B5EF4-FFF2-40B4-BE49-F238E27FC236}">
                <a16:creationId xmlns:a16="http://schemas.microsoft.com/office/drawing/2014/main" id="{0016E8AD-BA10-45A3-913E-94F4098B2C00}"/>
              </a:ext>
            </a:extLst>
          </p:cNvPr>
          <p:cNvSpPr/>
          <p:nvPr/>
        </p:nvSpPr>
        <p:spPr>
          <a:xfrm>
            <a:off x="6583680" y="2551176"/>
            <a:ext cx="1207008" cy="685800"/>
          </a:xfrm>
          <a:prstGeom prst="rect">
            <a:avLst/>
          </a:prstGeom>
          <a:noFill/>
          <a:ln w="38100">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ED2452D-83C9-446E-8DFD-9C91DE2EA156}"/>
              </a:ext>
            </a:extLst>
          </p:cNvPr>
          <p:cNvSpPr txBox="1"/>
          <p:nvPr/>
        </p:nvSpPr>
        <p:spPr>
          <a:xfrm>
            <a:off x="7802036" y="59780"/>
            <a:ext cx="1244764" cy="369332"/>
          </a:xfrm>
          <a:prstGeom prst="rect">
            <a:avLst/>
          </a:prstGeom>
          <a:solidFill>
            <a:schemeClr val="accent6">
              <a:lumMod val="60000"/>
              <a:lumOff val="40000"/>
            </a:schemeClr>
          </a:solidFill>
        </p:spPr>
        <p:txBody>
          <a:bodyPr wrap="none" rtlCol="0">
            <a:spAutoFit/>
          </a:bodyPr>
          <a:lstStyle/>
          <a:p>
            <a:r>
              <a:rPr lang="en-US" dirty="0"/>
              <a:t>Charge 11</a:t>
            </a:r>
          </a:p>
        </p:txBody>
      </p:sp>
    </p:spTree>
    <p:extLst>
      <p:ext uri="{BB962C8B-B14F-4D97-AF65-F5344CB8AC3E}">
        <p14:creationId xmlns:p14="http://schemas.microsoft.com/office/powerpoint/2010/main" val="3746330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93369-E687-411E-9806-E5C983CE786B}"/>
              </a:ext>
            </a:extLst>
          </p:cNvPr>
          <p:cNvSpPr>
            <a:spLocks noGrp="1"/>
          </p:cNvSpPr>
          <p:nvPr>
            <p:ph type="title"/>
          </p:nvPr>
        </p:nvSpPr>
        <p:spPr/>
        <p:txBody>
          <a:bodyPr/>
          <a:lstStyle/>
          <a:p>
            <a:r>
              <a:rPr lang="en-US" dirty="0"/>
              <a:t>WBS 302.2.06 - QA / QC</a:t>
            </a:r>
          </a:p>
        </p:txBody>
      </p:sp>
      <p:sp>
        <p:nvSpPr>
          <p:cNvPr id="5" name="Footer Placeholder 4">
            <a:extLst>
              <a:ext uri="{FF2B5EF4-FFF2-40B4-BE49-F238E27FC236}">
                <a16:creationId xmlns:a16="http://schemas.microsoft.com/office/drawing/2014/main" id="{D38D3B35-941A-4613-A1BE-E84A94366E8E}"/>
              </a:ext>
            </a:extLst>
          </p:cNvPr>
          <p:cNvSpPr>
            <a:spLocks noGrp="1"/>
          </p:cNvSpPr>
          <p:nvPr>
            <p:ph type="ftr" sz="quarter" idx="3"/>
          </p:nvPr>
        </p:nvSpPr>
        <p:spPr/>
        <p:txBody>
          <a:bodyPr/>
          <a:lstStyle/>
          <a:p>
            <a:r>
              <a:rPr lang="en-US"/>
              <a:t>HL-LHC AUP CD-3 Director's Review – July 28-30, 2020</a:t>
            </a:r>
            <a:endParaRPr lang="en-GB" dirty="0"/>
          </a:p>
        </p:txBody>
      </p:sp>
      <p:sp>
        <p:nvSpPr>
          <p:cNvPr id="3" name="Slide Number Placeholder 2"/>
          <p:cNvSpPr>
            <a:spLocks noGrp="1"/>
          </p:cNvSpPr>
          <p:nvPr>
            <p:ph type="sldNum" sz="quarter" idx="12"/>
          </p:nvPr>
        </p:nvSpPr>
        <p:spPr/>
        <p:txBody>
          <a:bodyPr/>
          <a:lstStyle/>
          <a:p>
            <a:fld id="{BFDCA1C4-9514-7B4F-976F-D92F7E296653}" type="slidenum">
              <a:rPr lang="fr-FR" smtClean="0"/>
              <a:pPr/>
              <a:t>8</a:t>
            </a:fld>
            <a:endParaRPr lang="fr-FR" dirty="0"/>
          </a:p>
        </p:txBody>
      </p:sp>
      <p:sp>
        <p:nvSpPr>
          <p:cNvPr id="12" name="Content Placeholder 2">
            <a:extLst>
              <a:ext uri="{FF2B5EF4-FFF2-40B4-BE49-F238E27FC236}">
                <a16:creationId xmlns:a16="http://schemas.microsoft.com/office/drawing/2014/main" id="{3DF8E878-A05A-4B2D-8939-006BC88EDA08}"/>
              </a:ext>
            </a:extLst>
          </p:cNvPr>
          <p:cNvSpPr txBox="1">
            <a:spLocks/>
          </p:cNvSpPr>
          <p:nvPr/>
        </p:nvSpPr>
        <p:spPr>
          <a:xfrm>
            <a:off x="462245" y="1035605"/>
            <a:ext cx="8424496" cy="5336130"/>
          </a:xfrm>
          <a:prstGeom prst="rect">
            <a:avLst/>
          </a:prstGeom>
        </p:spPr>
        <p:txBody>
          <a:bodyPr>
            <a:no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AUP Quality Assurance Plan (US-HiLumi-doc-80).</a:t>
            </a:r>
          </a:p>
          <a:p>
            <a:pPr lvl="2"/>
            <a:endParaRPr lang="en-US" sz="1200" dirty="0"/>
          </a:p>
          <a:p>
            <a:r>
              <a:rPr lang="en-US" sz="1800" dirty="0"/>
              <a:t>Coil Fabrication quality assurance plans include:</a:t>
            </a:r>
          </a:p>
          <a:p>
            <a:pPr lvl="1"/>
            <a:r>
              <a:rPr lang="en-US" sz="1400" dirty="0"/>
              <a:t>Electrical checks – in process and final checks before shipping coils.</a:t>
            </a:r>
          </a:p>
          <a:p>
            <a:pPr lvl="1"/>
            <a:r>
              <a:rPr lang="en-US" sz="1400" dirty="0"/>
              <a:t>Mechanical measurements (coil azimuthal size, length).</a:t>
            </a:r>
          </a:p>
          <a:p>
            <a:pPr lvl="1"/>
            <a:r>
              <a:rPr lang="en-US" sz="1400" dirty="0"/>
              <a:t>Reaction witness samples for each coil.</a:t>
            </a:r>
          </a:p>
          <a:p>
            <a:pPr lvl="1"/>
            <a:r>
              <a:rPr lang="en-US" sz="1400" dirty="0"/>
              <a:t>Manufacturing &amp; Inspection Plan (MIP) - approved by CERN.</a:t>
            </a:r>
          </a:p>
          <a:p>
            <a:pPr lvl="1"/>
            <a:r>
              <a:rPr lang="en-US" sz="1400" dirty="0"/>
              <a:t>Data will be saved to CERN Manufacturing &amp; Test Folders (MTFs).</a:t>
            </a:r>
          </a:p>
          <a:p>
            <a:pPr lvl="3"/>
            <a:endParaRPr lang="en-US" sz="1200" dirty="0"/>
          </a:p>
          <a:p>
            <a:r>
              <a:rPr lang="en-US" sz="1800" dirty="0"/>
              <a:t>Detailed travelers (work control procedures) for all fabrication steps.</a:t>
            </a:r>
          </a:p>
          <a:p>
            <a:pPr lvl="1"/>
            <a:r>
              <a:rPr lang="en-US" sz="1400" dirty="0"/>
              <a:t>QA representatives review and approve all travelers.</a:t>
            </a:r>
            <a:endParaRPr lang="en-US" sz="1600" dirty="0"/>
          </a:p>
          <a:p>
            <a:pPr lvl="2"/>
            <a:endParaRPr lang="en-US" sz="1200" dirty="0"/>
          </a:p>
          <a:p>
            <a:r>
              <a:rPr lang="en-US" sz="1800" dirty="0"/>
              <a:t>QA Plan in QXFA Series Coil Production Specification (US-HiLumi-doc-2986).</a:t>
            </a:r>
          </a:p>
          <a:p>
            <a:pPr lvl="2"/>
            <a:endParaRPr lang="en-US" sz="1200" dirty="0"/>
          </a:p>
          <a:p>
            <a:r>
              <a:rPr lang="en-US" sz="1800" dirty="0"/>
              <a:t>Electrical QA for QXFA Coil Fabrication (US-HiLumi-doc-521).</a:t>
            </a:r>
          </a:p>
          <a:p>
            <a:pPr marL="0" indent="0">
              <a:buNone/>
            </a:pPr>
            <a:endParaRPr lang="en-US" sz="2000" dirty="0"/>
          </a:p>
        </p:txBody>
      </p:sp>
      <p:sp>
        <p:nvSpPr>
          <p:cNvPr id="6" name="TextBox 5">
            <a:extLst>
              <a:ext uri="{FF2B5EF4-FFF2-40B4-BE49-F238E27FC236}">
                <a16:creationId xmlns:a16="http://schemas.microsoft.com/office/drawing/2014/main" id="{60279D5F-1DED-4974-8341-5EDCC2192EBE}"/>
              </a:ext>
            </a:extLst>
          </p:cNvPr>
          <p:cNvSpPr txBox="1"/>
          <p:nvPr/>
        </p:nvSpPr>
        <p:spPr>
          <a:xfrm>
            <a:off x="7902852" y="59780"/>
            <a:ext cx="1133644" cy="369332"/>
          </a:xfrm>
          <a:prstGeom prst="rect">
            <a:avLst/>
          </a:prstGeom>
          <a:solidFill>
            <a:schemeClr val="accent6">
              <a:lumMod val="60000"/>
              <a:lumOff val="40000"/>
            </a:schemeClr>
          </a:solidFill>
        </p:spPr>
        <p:txBody>
          <a:bodyPr wrap="none" rtlCol="0">
            <a:spAutoFit/>
          </a:bodyPr>
          <a:lstStyle/>
          <a:p>
            <a:r>
              <a:rPr lang="en-US" dirty="0"/>
              <a:t>Charge 8</a:t>
            </a:r>
          </a:p>
        </p:txBody>
      </p:sp>
    </p:spTree>
    <p:extLst>
      <p:ext uri="{BB962C8B-B14F-4D97-AF65-F5344CB8AC3E}">
        <p14:creationId xmlns:p14="http://schemas.microsoft.com/office/powerpoint/2010/main" val="93692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93369-E687-411E-9806-E5C983CE786B}"/>
              </a:ext>
            </a:extLst>
          </p:cNvPr>
          <p:cNvSpPr>
            <a:spLocks noGrp="1"/>
          </p:cNvSpPr>
          <p:nvPr>
            <p:ph type="title"/>
          </p:nvPr>
        </p:nvSpPr>
        <p:spPr/>
        <p:txBody>
          <a:bodyPr/>
          <a:lstStyle/>
          <a:p>
            <a:r>
              <a:rPr lang="en-US" dirty="0"/>
              <a:t>WBS 302.2.06 - QA / QC</a:t>
            </a:r>
          </a:p>
        </p:txBody>
      </p:sp>
      <p:sp>
        <p:nvSpPr>
          <p:cNvPr id="5" name="Footer Placeholder 4">
            <a:extLst>
              <a:ext uri="{FF2B5EF4-FFF2-40B4-BE49-F238E27FC236}">
                <a16:creationId xmlns:a16="http://schemas.microsoft.com/office/drawing/2014/main" id="{D38D3B35-941A-4613-A1BE-E84A94366E8E}"/>
              </a:ext>
            </a:extLst>
          </p:cNvPr>
          <p:cNvSpPr>
            <a:spLocks noGrp="1"/>
          </p:cNvSpPr>
          <p:nvPr>
            <p:ph type="ftr" sz="quarter" idx="3"/>
          </p:nvPr>
        </p:nvSpPr>
        <p:spPr/>
        <p:txBody>
          <a:bodyPr/>
          <a:lstStyle/>
          <a:p>
            <a:r>
              <a:rPr lang="en-US"/>
              <a:t>HL-LHC AUP CD-3 Director's Review – July 28-30, 2020</a:t>
            </a:r>
            <a:endParaRPr lang="en-GB" dirty="0"/>
          </a:p>
        </p:txBody>
      </p:sp>
      <p:sp>
        <p:nvSpPr>
          <p:cNvPr id="3" name="Slide Number Placeholder 2"/>
          <p:cNvSpPr>
            <a:spLocks noGrp="1"/>
          </p:cNvSpPr>
          <p:nvPr>
            <p:ph type="sldNum" sz="quarter" idx="12"/>
          </p:nvPr>
        </p:nvSpPr>
        <p:spPr/>
        <p:txBody>
          <a:bodyPr/>
          <a:lstStyle/>
          <a:p>
            <a:fld id="{BFDCA1C4-9514-7B4F-976F-D92F7E296653}" type="slidenum">
              <a:rPr lang="fr-FR" smtClean="0"/>
              <a:pPr/>
              <a:t>9</a:t>
            </a:fld>
            <a:endParaRPr lang="fr-FR" dirty="0"/>
          </a:p>
        </p:txBody>
      </p:sp>
      <p:sp>
        <p:nvSpPr>
          <p:cNvPr id="12" name="Content Placeholder 2">
            <a:extLst>
              <a:ext uri="{FF2B5EF4-FFF2-40B4-BE49-F238E27FC236}">
                <a16:creationId xmlns:a16="http://schemas.microsoft.com/office/drawing/2014/main" id="{3DF8E878-A05A-4B2D-8939-006BC88EDA08}"/>
              </a:ext>
            </a:extLst>
          </p:cNvPr>
          <p:cNvSpPr txBox="1">
            <a:spLocks/>
          </p:cNvSpPr>
          <p:nvPr/>
        </p:nvSpPr>
        <p:spPr>
          <a:xfrm>
            <a:off x="612000" y="862601"/>
            <a:ext cx="7776424" cy="5336130"/>
          </a:xfrm>
          <a:prstGeom prst="rect">
            <a:avLst/>
          </a:prstGeom>
        </p:spPr>
        <p:txBody>
          <a:bodyPr>
            <a:no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endParaRPr lang="en-US" sz="1200" dirty="0"/>
          </a:p>
          <a:p>
            <a:r>
              <a:rPr lang="en-US" sz="1800" dirty="0"/>
              <a:t>Cause and corrective actions for rejected / on hold coils:</a:t>
            </a:r>
          </a:p>
          <a:p>
            <a:pPr lvl="1"/>
            <a:endParaRPr lang="en-US" sz="1600" dirty="0"/>
          </a:p>
          <a:p>
            <a:pPr lvl="1"/>
            <a:r>
              <a:rPr lang="en-US" sz="1600" dirty="0"/>
              <a:t>Coil 205 – cable damaged during winding.</a:t>
            </a:r>
          </a:p>
          <a:p>
            <a:pPr lvl="2"/>
            <a:r>
              <a:rPr lang="en-US" sz="1200" dirty="0"/>
              <a:t>Cause:  slack in cable, cable dropped off guide pulley when resume after pause.</a:t>
            </a:r>
          </a:p>
          <a:p>
            <a:pPr lvl="2"/>
            <a:r>
              <a:rPr lang="en-US" sz="1200" dirty="0"/>
              <a:t>Corrective action: improved tooling – added guard, revised procedure – incorporated interlock.</a:t>
            </a:r>
          </a:p>
          <a:p>
            <a:pPr lvl="2"/>
            <a:r>
              <a:rPr lang="en-US" sz="1200" dirty="0"/>
              <a:t>Partially wound coil was unwound, coil parts were recovered.</a:t>
            </a:r>
          </a:p>
          <a:p>
            <a:pPr lvl="1"/>
            <a:endParaRPr lang="en-US" sz="1600" dirty="0"/>
          </a:p>
          <a:p>
            <a:pPr lvl="1"/>
            <a:r>
              <a:rPr lang="en-US" sz="1600" dirty="0"/>
              <a:t>Coil 208 – cable damaged during curing.</a:t>
            </a:r>
          </a:p>
          <a:p>
            <a:pPr lvl="2"/>
            <a:r>
              <a:rPr lang="en-US" sz="1200" dirty="0"/>
              <a:t>Cause:  cable out of position during curing</a:t>
            </a:r>
          </a:p>
          <a:p>
            <a:pPr lvl="2"/>
            <a:r>
              <a:rPr lang="en-US" sz="1200" dirty="0"/>
              <a:t>Corrective action: improved tooling – added clamps, revised procedure – inspect / verify.</a:t>
            </a:r>
          </a:p>
          <a:p>
            <a:pPr lvl="2"/>
            <a:r>
              <a:rPr lang="en-US" sz="1200" dirty="0"/>
              <a:t>Coil dismantled, coil parts recovered.</a:t>
            </a:r>
          </a:p>
          <a:p>
            <a:pPr lvl="1"/>
            <a:endParaRPr lang="en-US" sz="1600" dirty="0"/>
          </a:p>
          <a:p>
            <a:pPr lvl="1"/>
            <a:r>
              <a:rPr lang="en-US" sz="1600" dirty="0"/>
              <a:t>Coil 210 – cable strands damaged during prep for impregnation.</a:t>
            </a:r>
          </a:p>
          <a:p>
            <a:pPr lvl="2"/>
            <a:r>
              <a:rPr lang="en-US" sz="1200" dirty="0"/>
              <a:t>Cause:  damage occurred while scraping away excess solder after lead splicing.</a:t>
            </a:r>
          </a:p>
          <a:p>
            <a:pPr lvl="2"/>
            <a:r>
              <a:rPr lang="en-US" sz="1200" dirty="0"/>
              <a:t>Corrective action: revised procedure – eliminated use of scraper, added silicone pad to help prevent buildup of excess solder, brush away excess liquid solder while hot, use soldering iron to remove excess hardened solder if needed.</a:t>
            </a:r>
          </a:p>
          <a:p>
            <a:pPr lvl="2"/>
            <a:r>
              <a:rPr lang="en-US" sz="1200" dirty="0"/>
              <a:t>Repair - Area around damage was solder filled, then proceeded with impregnation.</a:t>
            </a:r>
          </a:p>
          <a:p>
            <a:pPr lvl="1"/>
            <a:endParaRPr lang="en-US" sz="1600" dirty="0"/>
          </a:p>
        </p:txBody>
      </p:sp>
      <p:sp>
        <p:nvSpPr>
          <p:cNvPr id="6" name="TextBox 5">
            <a:extLst>
              <a:ext uri="{FF2B5EF4-FFF2-40B4-BE49-F238E27FC236}">
                <a16:creationId xmlns:a16="http://schemas.microsoft.com/office/drawing/2014/main" id="{60279D5F-1DED-4974-8341-5EDCC2192EBE}"/>
              </a:ext>
            </a:extLst>
          </p:cNvPr>
          <p:cNvSpPr txBox="1"/>
          <p:nvPr/>
        </p:nvSpPr>
        <p:spPr>
          <a:xfrm>
            <a:off x="7902852" y="59780"/>
            <a:ext cx="1133644" cy="369332"/>
          </a:xfrm>
          <a:prstGeom prst="rect">
            <a:avLst/>
          </a:prstGeom>
          <a:solidFill>
            <a:schemeClr val="accent6">
              <a:lumMod val="60000"/>
              <a:lumOff val="40000"/>
            </a:schemeClr>
          </a:solidFill>
        </p:spPr>
        <p:txBody>
          <a:bodyPr wrap="none" rtlCol="0">
            <a:spAutoFit/>
          </a:bodyPr>
          <a:lstStyle/>
          <a:p>
            <a:r>
              <a:rPr lang="en-US" dirty="0"/>
              <a:t>Charge 8</a:t>
            </a:r>
          </a:p>
        </p:txBody>
      </p:sp>
    </p:spTree>
    <p:extLst>
      <p:ext uri="{BB962C8B-B14F-4D97-AF65-F5344CB8AC3E}">
        <p14:creationId xmlns:p14="http://schemas.microsoft.com/office/powerpoint/2010/main" val="4096485042"/>
      </p:ext>
    </p:extLst>
  </p:cSld>
  <p:clrMapOvr>
    <a:masterClrMapping/>
  </p:clrMapOvr>
</p:sld>
</file>

<file path=ppt/theme/theme1.xml><?xml version="1.0" encoding="utf-8"?>
<a:theme xmlns:a="http://schemas.openxmlformats.org/drawingml/2006/main" name="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1668</Words>
  <Application>Microsoft Office PowerPoint</Application>
  <PresentationFormat>On-screen Show (4:3)</PresentationFormat>
  <Paragraphs>288</Paragraphs>
  <Slides>22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Wingdings</vt:lpstr>
      <vt:lpstr>Thème Office</vt:lpstr>
      <vt:lpstr>Magnets 302.2.06 Coil Fabrication at BNL</vt:lpstr>
      <vt:lpstr>Outline</vt:lpstr>
      <vt:lpstr>WBS 302.2.06 - Scope</vt:lpstr>
      <vt:lpstr>WBS 302.2.06 - Technical Status &amp; Progress</vt:lpstr>
      <vt:lpstr>WBS 302.2.06 – Readiness for CD-3</vt:lpstr>
      <vt:lpstr>WBS 302.2.06 - Interfaces</vt:lpstr>
      <vt:lpstr>WBS 302.2.06 - Organization</vt:lpstr>
      <vt:lpstr>WBS 302.2.06 - QA / QC</vt:lpstr>
      <vt:lpstr>WBS 302.2.06 - QA / QC</vt:lpstr>
      <vt:lpstr>WBS 302.2.06 - Approved Baseline Change Requests</vt:lpstr>
      <vt:lpstr>WBS 302.2.06 – COVID</vt:lpstr>
      <vt:lpstr>WBS 302.2.06 - Schedule</vt:lpstr>
      <vt:lpstr>WBS 302.2.06 – Cost &amp; Schedule Performance</vt:lpstr>
      <vt:lpstr>WBS 302.2.06 – Estimate at Completion</vt:lpstr>
      <vt:lpstr>WBS 302.2.06 – Risks</vt:lpstr>
      <vt:lpstr>WBS 302.2.06 – ES&amp;H</vt:lpstr>
      <vt:lpstr>WBS 302.2.06 – Summary</vt:lpstr>
      <vt:lpstr>-</vt:lpstr>
      <vt:lpstr>Resource Type Breakdown</vt:lpstr>
      <vt:lpstr>Estimate Quality</vt:lpstr>
      <vt:lpstr>FTE Breakdown</vt:lpstr>
      <vt:lpstr>Cost Performance Report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2018-05-31T12:12:16Z</dcterms:created>
  <dcterms:modified xsi:type="dcterms:W3CDTF">2020-07-13T12:37:02Z</dcterms:modified>
</cp:coreProperties>
</file>