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5" r:id="rId2"/>
    <p:sldMasterId id="2147483710" r:id="rId3"/>
  </p:sldMasterIdLst>
  <p:notesMasterIdLst>
    <p:notesMasterId r:id="rId62"/>
  </p:notesMasterIdLst>
  <p:sldIdLst>
    <p:sldId id="256" r:id="rId4"/>
    <p:sldId id="322" r:id="rId5"/>
    <p:sldId id="324" r:id="rId6"/>
    <p:sldId id="360" r:id="rId7"/>
    <p:sldId id="361" r:id="rId8"/>
    <p:sldId id="362" r:id="rId9"/>
    <p:sldId id="363" r:id="rId10"/>
    <p:sldId id="428" r:id="rId11"/>
    <p:sldId id="364" r:id="rId12"/>
    <p:sldId id="325" r:id="rId13"/>
    <p:sldId id="326" r:id="rId14"/>
    <p:sldId id="427" r:id="rId15"/>
    <p:sldId id="429" r:id="rId16"/>
    <p:sldId id="365" r:id="rId17"/>
    <p:sldId id="431" r:id="rId18"/>
    <p:sldId id="432" r:id="rId19"/>
    <p:sldId id="307" r:id="rId20"/>
    <p:sldId id="368" r:id="rId21"/>
    <p:sldId id="350" r:id="rId22"/>
    <p:sldId id="351" r:id="rId23"/>
    <p:sldId id="352" r:id="rId24"/>
    <p:sldId id="353" r:id="rId25"/>
    <p:sldId id="354" r:id="rId26"/>
    <p:sldId id="272" r:id="rId27"/>
    <p:sldId id="273" r:id="rId28"/>
    <p:sldId id="274" r:id="rId29"/>
    <p:sldId id="433" r:id="rId30"/>
    <p:sldId id="437" r:id="rId31"/>
    <p:sldId id="275" r:id="rId32"/>
    <p:sldId id="276" r:id="rId33"/>
    <p:sldId id="290" r:id="rId34"/>
    <p:sldId id="277" r:id="rId35"/>
    <p:sldId id="278" r:id="rId36"/>
    <p:sldId id="279" r:id="rId37"/>
    <p:sldId id="280" r:id="rId38"/>
    <p:sldId id="281" r:id="rId39"/>
    <p:sldId id="282" r:id="rId40"/>
    <p:sldId id="285" r:id="rId41"/>
    <p:sldId id="286" r:id="rId42"/>
    <p:sldId id="287" r:id="rId43"/>
    <p:sldId id="289" r:id="rId44"/>
    <p:sldId id="436" r:id="rId45"/>
    <p:sldId id="438" r:id="rId46"/>
    <p:sldId id="310" r:id="rId47"/>
    <p:sldId id="313" r:id="rId48"/>
    <p:sldId id="314" r:id="rId49"/>
    <p:sldId id="315" r:id="rId50"/>
    <p:sldId id="316" r:id="rId51"/>
    <p:sldId id="317" r:id="rId52"/>
    <p:sldId id="318" r:id="rId53"/>
    <p:sldId id="319" r:id="rId54"/>
    <p:sldId id="320" r:id="rId55"/>
    <p:sldId id="321" r:id="rId56"/>
    <p:sldId id="434" r:id="rId57"/>
    <p:sldId id="323" r:id="rId58"/>
    <p:sldId id="435" r:id="rId59"/>
    <p:sldId id="283" r:id="rId60"/>
    <p:sldId id="284" r:id="rId61"/>
  </p:sldIdLst>
  <p:sldSz cx="10080625" cy="7559675"/>
  <p:notesSz cx="7559675" cy="10691813"/>
  <p:defaultTextStyle>
    <a:defPPr>
      <a:defRPr lang="ja-JP"/>
    </a:defPPr>
    <a:lvl1pPr marL="0" algn="l" defTabSz="913926" rtl="0" eaLnBrk="1" latinLnBrk="0" hangingPunct="1">
      <a:defRPr kumimoji="1" sz="1800" kern="1200">
        <a:solidFill>
          <a:schemeClr val="tx1"/>
        </a:solidFill>
        <a:latin typeface="+mn-lt"/>
        <a:ea typeface="+mn-ea"/>
        <a:cs typeface="+mn-cs"/>
      </a:defRPr>
    </a:lvl1pPr>
    <a:lvl2pPr marL="456963" algn="l" defTabSz="913926" rtl="0" eaLnBrk="1" latinLnBrk="0" hangingPunct="1">
      <a:defRPr kumimoji="1" sz="1800" kern="1200">
        <a:solidFill>
          <a:schemeClr val="tx1"/>
        </a:solidFill>
        <a:latin typeface="+mn-lt"/>
        <a:ea typeface="+mn-ea"/>
        <a:cs typeface="+mn-cs"/>
      </a:defRPr>
    </a:lvl2pPr>
    <a:lvl3pPr marL="913926" algn="l" defTabSz="913926" rtl="0" eaLnBrk="1" latinLnBrk="0" hangingPunct="1">
      <a:defRPr kumimoji="1" sz="1800" kern="1200">
        <a:solidFill>
          <a:schemeClr val="tx1"/>
        </a:solidFill>
        <a:latin typeface="+mn-lt"/>
        <a:ea typeface="+mn-ea"/>
        <a:cs typeface="+mn-cs"/>
      </a:defRPr>
    </a:lvl3pPr>
    <a:lvl4pPr marL="1370889" algn="l" defTabSz="913926" rtl="0" eaLnBrk="1" latinLnBrk="0" hangingPunct="1">
      <a:defRPr kumimoji="1" sz="1800" kern="1200">
        <a:solidFill>
          <a:schemeClr val="tx1"/>
        </a:solidFill>
        <a:latin typeface="+mn-lt"/>
        <a:ea typeface="+mn-ea"/>
        <a:cs typeface="+mn-cs"/>
      </a:defRPr>
    </a:lvl4pPr>
    <a:lvl5pPr marL="1827851" algn="l" defTabSz="913926" rtl="0" eaLnBrk="1" latinLnBrk="0" hangingPunct="1">
      <a:defRPr kumimoji="1" sz="1800" kern="1200">
        <a:solidFill>
          <a:schemeClr val="tx1"/>
        </a:solidFill>
        <a:latin typeface="+mn-lt"/>
        <a:ea typeface="+mn-ea"/>
        <a:cs typeface="+mn-cs"/>
      </a:defRPr>
    </a:lvl5pPr>
    <a:lvl6pPr marL="2284815" algn="l" defTabSz="913926" rtl="0" eaLnBrk="1" latinLnBrk="0" hangingPunct="1">
      <a:defRPr kumimoji="1" sz="1800" kern="1200">
        <a:solidFill>
          <a:schemeClr val="tx1"/>
        </a:solidFill>
        <a:latin typeface="+mn-lt"/>
        <a:ea typeface="+mn-ea"/>
        <a:cs typeface="+mn-cs"/>
      </a:defRPr>
    </a:lvl6pPr>
    <a:lvl7pPr marL="2741778" algn="l" defTabSz="913926" rtl="0" eaLnBrk="1" latinLnBrk="0" hangingPunct="1">
      <a:defRPr kumimoji="1" sz="1800" kern="1200">
        <a:solidFill>
          <a:schemeClr val="tx1"/>
        </a:solidFill>
        <a:latin typeface="+mn-lt"/>
        <a:ea typeface="+mn-ea"/>
        <a:cs typeface="+mn-cs"/>
      </a:defRPr>
    </a:lvl7pPr>
    <a:lvl8pPr marL="3198741" algn="l" defTabSz="913926" rtl="0" eaLnBrk="1" latinLnBrk="0" hangingPunct="1">
      <a:defRPr kumimoji="1" sz="1800" kern="1200">
        <a:solidFill>
          <a:schemeClr val="tx1"/>
        </a:solidFill>
        <a:latin typeface="+mn-lt"/>
        <a:ea typeface="+mn-ea"/>
        <a:cs typeface="+mn-cs"/>
      </a:defRPr>
    </a:lvl8pPr>
    <a:lvl9pPr marL="3655704" algn="l" defTabSz="913926"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4"/>
    <p:restoredTop sz="94660"/>
  </p:normalViewPr>
  <p:slideViewPr>
    <p:cSldViewPr>
      <p:cViewPr varScale="1">
        <p:scale>
          <a:sx n="65" d="100"/>
          <a:sy n="65" d="100"/>
        </p:scale>
        <p:origin x="1638" y="72"/>
      </p:cViewPr>
      <p:guideLst>
        <p:guide orient="horz" pos="2381"/>
        <p:guide pos="317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38.wmf"/><Relationship Id="rId4"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2" Type="http://schemas.openxmlformats.org/officeDocument/2006/relationships/image" Target="../media/image80.wmf"/><Relationship Id="rId1" Type="http://schemas.openxmlformats.org/officeDocument/2006/relationships/image" Target="../media/image86.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8" name="ヘッダー プレースホルダ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kumimoji="1" lang="ja-JP" altLang="en-US"/>
          </a:p>
        </p:txBody>
      </p:sp>
      <p:sp>
        <p:nvSpPr>
          <p:cNvPr id="1139" name="日付プレースホルダ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733C6224-6777-4FD5-8366-767BA03AD3E8}" type="datetimeFigureOut">
              <a:rPr kumimoji="1" lang="ja-JP" altLang="en-US" smtClean="0"/>
              <a:pPr/>
              <a:t>2020/7/2</a:t>
            </a:fld>
            <a:endParaRPr kumimoji="1" lang="ja-JP" altLang="en-US"/>
          </a:p>
        </p:txBody>
      </p:sp>
      <p:sp>
        <p:nvSpPr>
          <p:cNvPr id="1140" name="スライド イメージ プレースホルダ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ja-JP" altLang="en-US"/>
          </a:p>
        </p:txBody>
      </p:sp>
      <p:sp>
        <p:nvSpPr>
          <p:cNvPr id="1141" name="ノート プレースホルダ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42" name="フッター プレースホルダ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kumimoji="1" lang="ja-JP" altLang="en-US"/>
          </a:p>
        </p:txBody>
      </p:sp>
      <p:sp>
        <p:nvSpPr>
          <p:cNvPr id="1143" name="スライド番号プレースホルダ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EE24C78B-5805-4A03-982B-2CEDDA0E9A00}" type="slidenum">
              <a:rPr kumimoji="1" lang="ja-JP" altLang="en-US" smtClean="0"/>
              <a:pPr/>
              <a:t>‹#›</a:t>
            </a:fld>
            <a:endParaRPr kumimoji="1" lang="ja-JP" altLang="en-US"/>
          </a:p>
        </p:txBody>
      </p:sp>
    </p:spTree>
    <p:extLst>
      <p:ext uri="{BB962C8B-B14F-4D97-AF65-F5344CB8AC3E}">
        <p14:creationId xmlns:p14="http://schemas.microsoft.com/office/powerpoint/2010/main" val="2300937806"/>
      </p:ext>
    </p:extLst>
  </p:cSld>
  <p:clrMap bg1="lt1" tx1="dk1" bg2="lt2" tx2="dk2" accent1="accent1" accent2="accent2" accent3="accent3" accent4="accent4" accent5="accent5" accent6="accent6" hlink="hlink" folHlink="folHlink"/>
  <p:notesStyle>
    <a:lvl1pPr marL="0" algn="l" defTabSz="913926" rtl="0" eaLnBrk="1" latinLnBrk="0" hangingPunct="1">
      <a:defRPr kumimoji="1" sz="1200" kern="1200">
        <a:solidFill>
          <a:schemeClr val="tx1"/>
        </a:solidFill>
        <a:latin typeface="+mn-lt"/>
        <a:ea typeface="+mn-ea"/>
        <a:cs typeface="+mn-cs"/>
      </a:defRPr>
    </a:lvl1pPr>
    <a:lvl2pPr marL="456963" algn="l" defTabSz="913926" rtl="0" eaLnBrk="1" latinLnBrk="0" hangingPunct="1">
      <a:defRPr kumimoji="1" sz="1200" kern="1200">
        <a:solidFill>
          <a:schemeClr val="tx1"/>
        </a:solidFill>
        <a:latin typeface="+mn-lt"/>
        <a:ea typeface="+mn-ea"/>
        <a:cs typeface="+mn-cs"/>
      </a:defRPr>
    </a:lvl2pPr>
    <a:lvl3pPr marL="913926" algn="l" defTabSz="913926" rtl="0" eaLnBrk="1" latinLnBrk="0" hangingPunct="1">
      <a:defRPr kumimoji="1" sz="1200" kern="1200">
        <a:solidFill>
          <a:schemeClr val="tx1"/>
        </a:solidFill>
        <a:latin typeface="+mn-lt"/>
        <a:ea typeface="+mn-ea"/>
        <a:cs typeface="+mn-cs"/>
      </a:defRPr>
    </a:lvl3pPr>
    <a:lvl4pPr marL="1370889" algn="l" defTabSz="913926" rtl="0" eaLnBrk="1" latinLnBrk="0" hangingPunct="1">
      <a:defRPr kumimoji="1" sz="1200" kern="1200">
        <a:solidFill>
          <a:schemeClr val="tx1"/>
        </a:solidFill>
        <a:latin typeface="+mn-lt"/>
        <a:ea typeface="+mn-ea"/>
        <a:cs typeface="+mn-cs"/>
      </a:defRPr>
    </a:lvl4pPr>
    <a:lvl5pPr marL="1827851" algn="l" defTabSz="913926" rtl="0" eaLnBrk="1" latinLnBrk="0" hangingPunct="1">
      <a:defRPr kumimoji="1" sz="1200" kern="1200">
        <a:solidFill>
          <a:schemeClr val="tx1"/>
        </a:solidFill>
        <a:latin typeface="+mn-lt"/>
        <a:ea typeface="+mn-ea"/>
        <a:cs typeface="+mn-cs"/>
      </a:defRPr>
    </a:lvl5pPr>
    <a:lvl6pPr marL="2284815" algn="l" defTabSz="913926" rtl="0" eaLnBrk="1" latinLnBrk="0" hangingPunct="1">
      <a:defRPr kumimoji="1" sz="1200" kern="1200">
        <a:solidFill>
          <a:schemeClr val="tx1"/>
        </a:solidFill>
        <a:latin typeface="+mn-lt"/>
        <a:ea typeface="+mn-ea"/>
        <a:cs typeface="+mn-cs"/>
      </a:defRPr>
    </a:lvl6pPr>
    <a:lvl7pPr marL="2741778" algn="l" defTabSz="913926" rtl="0" eaLnBrk="1" latinLnBrk="0" hangingPunct="1">
      <a:defRPr kumimoji="1" sz="1200" kern="1200">
        <a:solidFill>
          <a:schemeClr val="tx1"/>
        </a:solidFill>
        <a:latin typeface="+mn-lt"/>
        <a:ea typeface="+mn-ea"/>
        <a:cs typeface="+mn-cs"/>
      </a:defRPr>
    </a:lvl7pPr>
    <a:lvl8pPr marL="3198741" algn="l" defTabSz="913926" rtl="0" eaLnBrk="1" latinLnBrk="0" hangingPunct="1">
      <a:defRPr kumimoji="1" sz="1200" kern="1200">
        <a:solidFill>
          <a:schemeClr val="tx1"/>
        </a:solidFill>
        <a:latin typeface="+mn-lt"/>
        <a:ea typeface="+mn-ea"/>
        <a:cs typeface="+mn-cs"/>
      </a:defRPr>
    </a:lvl8pPr>
    <a:lvl9pPr marL="3655704" algn="l" defTabSz="913926"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スライド イメージ プレースホルダー 1"/>
          <p:cNvSpPr>
            <a:spLocks noGrp="1" noRot="1" noChangeAspect="1"/>
          </p:cNvSpPr>
          <p:nvPr>
            <p:ph type="sldImg"/>
          </p:nvPr>
        </p:nvSpPr>
        <p:spPr/>
      </p:sp>
      <p:sp>
        <p:nvSpPr>
          <p:cNvPr id="1419" name="ノート プレースホルダー 2"/>
          <p:cNvSpPr>
            <a:spLocks noGrp="1"/>
          </p:cNvSpPr>
          <p:nvPr>
            <p:ph type="body" idx="1"/>
          </p:nvPr>
        </p:nvSpPr>
        <p:spPr/>
        <p:txBody>
          <a:bodyPr/>
          <a:lstStyle/>
          <a:p>
            <a:endParaRPr kumimoji="1" lang="ja-JP" altLang="en-US" dirty="0"/>
          </a:p>
        </p:txBody>
      </p:sp>
      <p:sp>
        <p:nvSpPr>
          <p:cNvPr id="1420" name="スライド番号プレースホルダー 3"/>
          <p:cNvSpPr>
            <a:spLocks noGrp="1"/>
          </p:cNvSpPr>
          <p:nvPr>
            <p:ph type="sldNum" sz="quarter" idx="10"/>
          </p:nvPr>
        </p:nvSpPr>
        <p:spPr/>
        <p:txBody>
          <a:bodyPr/>
          <a:lstStyle/>
          <a:p>
            <a:fld id="{81244FC7-B0EF-F44B-B0B2-2542B07FB91B}" type="slidenum">
              <a:rPr kumimoji="1" lang="ja-JP" altLang="en-US" smtClean="0"/>
              <a:pPr/>
              <a:t>17</a:t>
            </a:fld>
            <a:endParaRPr kumimoji="1" lang="ja-JP" altLang="en-US"/>
          </a:p>
        </p:txBody>
      </p:sp>
    </p:spTree>
    <p:extLst>
      <p:ext uri="{BB962C8B-B14F-4D97-AF65-F5344CB8AC3E}">
        <p14:creationId xmlns:p14="http://schemas.microsoft.com/office/powerpoint/2010/main" val="160413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 name="スライド イメージ プレースホルダー 1"/>
          <p:cNvSpPr>
            <a:spLocks noGrp="1" noRot="1" noChangeAspect="1"/>
          </p:cNvSpPr>
          <p:nvPr>
            <p:ph type="sldImg"/>
          </p:nvPr>
        </p:nvSpPr>
        <p:spPr/>
      </p:sp>
      <p:sp>
        <p:nvSpPr>
          <p:cNvPr id="1656" name="ノート プレースホルダー 2"/>
          <p:cNvSpPr>
            <a:spLocks noGrp="1"/>
          </p:cNvSpPr>
          <p:nvPr>
            <p:ph type="body" idx="1"/>
          </p:nvPr>
        </p:nvSpPr>
        <p:spPr/>
        <p:txBody>
          <a:bodyPr/>
          <a:lstStyle/>
          <a:p>
            <a:r>
              <a:rPr kumimoji="1" lang="en-US" altLang="ja-JP" dirty="0"/>
              <a:t>Next I classify models. To have observable CLFV process we need to introduce</a:t>
            </a:r>
            <a:r>
              <a:rPr kumimoji="1" lang="en-US" altLang="ja-JP" baseline="0" dirty="0"/>
              <a:t> new particles which violate lepton flavor as I mentioned at the introduction. Such a new particle must be vector or scalar particle as they couple with two charged lepton. There are many example of such models. There arise many kind of massive vector bosons from broken gauge symmetry and KK mode of ordinary gauge bosons. Also there are many kinds of candidate for such scalars from symmetry such as SUSY, from </a:t>
            </a:r>
            <a:r>
              <a:rPr kumimoji="1" lang="en-US" altLang="ja-JP" baseline="0" dirty="0" err="1"/>
              <a:t>extened</a:t>
            </a:r>
            <a:r>
              <a:rPr kumimoji="1" lang="en-US" altLang="ja-JP" baseline="0" dirty="0"/>
              <a:t> </a:t>
            </a:r>
            <a:r>
              <a:rPr kumimoji="1" lang="en-US" altLang="ja-JP" baseline="0" dirty="0" err="1"/>
              <a:t>higgs</a:t>
            </a:r>
            <a:r>
              <a:rPr kumimoji="1" lang="en-US" altLang="ja-JP" baseline="0" dirty="0"/>
              <a:t> sector and so on.</a:t>
            </a:r>
            <a:endParaRPr kumimoji="1" lang="ja-JP" altLang="en-US" dirty="0"/>
          </a:p>
        </p:txBody>
      </p:sp>
      <p:sp>
        <p:nvSpPr>
          <p:cNvPr id="1657"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59757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 name="スライド イメージ プレースホルダー 1"/>
          <p:cNvSpPr>
            <a:spLocks noGrp="1" noRot="1" noChangeAspect="1"/>
          </p:cNvSpPr>
          <p:nvPr>
            <p:ph type="sldImg"/>
          </p:nvPr>
        </p:nvSpPr>
        <p:spPr/>
      </p:sp>
      <p:sp>
        <p:nvSpPr>
          <p:cNvPr id="1672" name="ノート プレースホルダー 2"/>
          <p:cNvSpPr>
            <a:spLocks noGrp="1"/>
          </p:cNvSpPr>
          <p:nvPr>
            <p:ph type="body" idx="1"/>
          </p:nvPr>
        </p:nvSpPr>
        <p:spPr/>
        <p:txBody>
          <a:bodyPr/>
          <a:lstStyle/>
          <a:p>
            <a:r>
              <a:rPr kumimoji="1" lang="en-US" altLang="ja-JP" dirty="0"/>
              <a:t>For vector case in many case they are electrically neutral and they can mediate LFV at tree level. It means mu to 3 e and mu to e conversion can occur at tree level while still  mu to e gamma occur at loop .</a:t>
            </a:r>
            <a:r>
              <a:rPr kumimoji="1" lang="en-US" altLang="ja-JP" baseline="0" dirty="0"/>
              <a:t> They are irrelevant with each other.</a:t>
            </a:r>
            <a:r>
              <a:rPr kumimoji="1" lang="en-US" altLang="ja-JP" dirty="0"/>
              <a:t> </a:t>
            </a:r>
            <a:endParaRPr kumimoji="1" lang="ja-JP" altLang="en-US" dirty="0"/>
          </a:p>
        </p:txBody>
      </p:sp>
      <p:sp>
        <p:nvSpPr>
          <p:cNvPr id="1673"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3228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 name="スライド イメージ プレースホルダー 1"/>
          <p:cNvSpPr>
            <a:spLocks noGrp="1" noRot="1" noChangeAspect="1"/>
          </p:cNvSpPr>
          <p:nvPr>
            <p:ph type="sldImg"/>
          </p:nvPr>
        </p:nvSpPr>
        <p:spPr/>
      </p:sp>
      <p:sp>
        <p:nvSpPr>
          <p:cNvPr id="1682" name="ノート プレースホルダー 2"/>
          <p:cNvSpPr>
            <a:spLocks noGrp="1"/>
          </p:cNvSpPr>
          <p:nvPr>
            <p:ph type="body" idx="1"/>
          </p:nvPr>
        </p:nvSpPr>
        <p:spPr/>
        <p:txBody>
          <a:bodyPr/>
          <a:lstStyle/>
          <a:p>
            <a:r>
              <a:rPr kumimoji="1" lang="en-US" altLang="ja-JP" dirty="0"/>
              <a:t>I</a:t>
            </a:r>
            <a:r>
              <a:rPr kumimoji="1" lang="en-US" altLang="ja-JP" baseline="0" dirty="0"/>
              <a:t> will call such a vector boson Z’. The LFV coupling of Z’ is often parametrized by these large Q. For mu to e gamma process which is given by this diagram depends on Q13 and Q23 , and maybe other combination while mu to e gamma is dependent on Q12 only.</a:t>
            </a:r>
            <a:endParaRPr kumimoji="1" lang="ja-JP" altLang="en-US" dirty="0"/>
          </a:p>
        </p:txBody>
      </p:sp>
      <p:sp>
        <p:nvSpPr>
          <p:cNvPr id="1683"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3690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 name="スライド イメージ プレースホルダー 1"/>
          <p:cNvSpPr>
            <a:spLocks noGrp="1" noRot="1" noChangeAspect="1"/>
          </p:cNvSpPr>
          <p:nvPr>
            <p:ph type="sldImg"/>
          </p:nvPr>
        </p:nvSpPr>
        <p:spPr/>
      </p:sp>
      <p:sp>
        <p:nvSpPr>
          <p:cNvPr id="1692" name="ノート プレースホルダー 2"/>
          <p:cNvSpPr>
            <a:spLocks noGrp="1"/>
          </p:cNvSpPr>
          <p:nvPr>
            <p:ph type="body" idx="1"/>
          </p:nvPr>
        </p:nvSpPr>
        <p:spPr/>
        <p:txBody>
          <a:bodyPr/>
          <a:lstStyle/>
          <a:p>
            <a:r>
              <a:rPr kumimoji="1" lang="en-US" altLang="ja-JP" dirty="0"/>
              <a:t>Since we have not observed any CLFV process in muon decay we have constraints on these LFV couplings Q’s in addition to Z’  mass. It is depicted by this graph. If Q’s are large enough, say it is 10^-3, we can say we have explored by MEG the</a:t>
            </a:r>
            <a:r>
              <a:rPr kumimoji="1" lang="en-US" altLang="ja-JP" baseline="0" dirty="0"/>
              <a:t> Z’ mass to be 10 </a:t>
            </a:r>
            <a:r>
              <a:rPr kumimoji="1" lang="en-US" altLang="ja-JP" baseline="0" dirty="0" err="1"/>
              <a:t>TeV</a:t>
            </a:r>
            <a:r>
              <a:rPr kumimoji="1" lang="en-US" altLang="ja-JP" baseline="0" dirty="0"/>
              <a:t>. However anyway it is dependent on these combination and by varying Q’s we have to say we have explored Z’ mass up to, say 100GeV.</a:t>
            </a:r>
          </a:p>
          <a:p>
            <a:r>
              <a:rPr kumimoji="1" lang="en-US" altLang="ja-JP" baseline="0" dirty="0"/>
              <a:t> </a:t>
            </a:r>
            <a:endParaRPr kumimoji="1" lang="ja-JP" altLang="en-US" dirty="0"/>
          </a:p>
        </p:txBody>
      </p:sp>
      <p:sp>
        <p:nvSpPr>
          <p:cNvPr id="1693"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2904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 name="スライド イメージ プレースホルダー 1"/>
          <p:cNvSpPr>
            <a:spLocks noGrp="1" noRot="1" noChangeAspect="1"/>
          </p:cNvSpPr>
          <p:nvPr>
            <p:ph type="sldImg"/>
          </p:nvPr>
        </p:nvSpPr>
        <p:spPr/>
      </p:sp>
      <p:sp>
        <p:nvSpPr>
          <p:cNvPr id="1702" name="ノート プレースホルダー 2"/>
          <p:cNvSpPr>
            <a:spLocks noGrp="1"/>
          </p:cNvSpPr>
          <p:nvPr>
            <p:ph type="body" idx="1"/>
          </p:nvPr>
        </p:nvSpPr>
        <p:spPr/>
        <p:txBody>
          <a:bodyPr/>
          <a:lstStyle/>
          <a:p>
            <a:r>
              <a:rPr kumimoji="1" lang="en-US" altLang="ja-JP" dirty="0"/>
              <a:t>Similarly we get information</a:t>
            </a:r>
            <a:r>
              <a:rPr kumimoji="1" lang="en-US" altLang="ja-JP" baseline="0" dirty="0"/>
              <a:t> on Z’ mass from mu to e conversion with a assumption of different Q’s, here . They are completely independent.</a:t>
            </a:r>
            <a:endParaRPr kumimoji="1" lang="ja-JP" altLang="en-US" dirty="0"/>
          </a:p>
        </p:txBody>
      </p:sp>
      <p:sp>
        <p:nvSpPr>
          <p:cNvPr id="1703"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38729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 name="スライド イメージ プレースホルダー 1"/>
          <p:cNvSpPr>
            <a:spLocks noGrp="1" noRot="1" noChangeAspect="1"/>
          </p:cNvSpPr>
          <p:nvPr>
            <p:ph type="sldImg"/>
          </p:nvPr>
        </p:nvSpPr>
        <p:spPr/>
      </p:sp>
      <p:sp>
        <p:nvSpPr>
          <p:cNvPr id="1709" name="ノート プレースホルダー 2"/>
          <p:cNvSpPr>
            <a:spLocks noGrp="1"/>
          </p:cNvSpPr>
          <p:nvPr>
            <p:ph type="body" idx="1"/>
          </p:nvPr>
        </p:nvSpPr>
        <p:spPr/>
        <p:txBody>
          <a:bodyPr/>
          <a:lstStyle/>
          <a:p>
            <a:r>
              <a:rPr kumimoji="1" lang="en-US" altLang="ja-JP" dirty="0"/>
              <a:t>Incidentally there is a constraint for Z’ mass with</a:t>
            </a:r>
            <a:r>
              <a:rPr kumimoji="1" lang="en-US" altLang="ja-JP" baseline="0" dirty="0"/>
              <a:t> some assumption. For example here Z’ is assumed to decay into </a:t>
            </a:r>
            <a:r>
              <a:rPr kumimoji="1" lang="en-US" altLang="ja-JP" baseline="0" dirty="0" err="1"/>
              <a:t>ee</a:t>
            </a:r>
            <a:r>
              <a:rPr kumimoji="1" lang="en-US" altLang="ja-JP" baseline="0" dirty="0"/>
              <a:t> mainly. In terms of previous slide Q11 is assumed to be large enough. By “</a:t>
            </a:r>
            <a:r>
              <a:rPr kumimoji="1" lang="en-US" altLang="ja-JP" baseline="0" dirty="0" err="1"/>
              <a:t>approperate</a:t>
            </a:r>
            <a:r>
              <a:rPr kumimoji="1" lang="en-US" altLang="ja-JP" baseline="0" dirty="0"/>
              <a:t>” assumption we may evade this constraint</a:t>
            </a:r>
            <a:endParaRPr kumimoji="1" lang="ja-JP" altLang="en-US" dirty="0"/>
          </a:p>
        </p:txBody>
      </p:sp>
      <p:sp>
        <p:nvSpPr>
          <p:cNvPr id="171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24426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 name="スライド イメージ プレースホルダー 1"/>
          <p:cNvSpPr>
            <a:spLocks noGrp="1" noRot="1" noChangeAspect="1"/>
          </p:cNvSpPr>
          <p:nvPr>
            <p:ph type="sldImg"/>
          </p:nvPr>
        </p:nvSpPr>
        <p:spPr/>
      </p:sp>
      <p:sp>
        <p:nvSpPr>
          <p:cNvPr id="1755" name="ノート プレースホルダー 2"/>
          <p:cNvSpPr>
            <a:spLocks noGrp="1"/>
          </p:cNvSpPr>
          <p:nvPr>
            <p:ph type="body" idx="1"/>
          </p:nvPr>
        </p:nvSpPr>
        <p:spPr/>
        <p:txBody>
          <a:bodyPr/>
          <a:lstStyle/>
          <a:p>
            <a:r>
              <a:rPr kumimoji="1" lang="en-US" altLang="ja-JP" dirty="0"/>
              <a:t>New scalar can</a:t>
            </a:r>
            <a:r>
              <a:rPr kumimoji="1" lang="en-US" altLang="ja-JP" baseline="0" dirty="0"/>
              <a:t> contribute CLFV process largely if R parity is broken. In this model we have this </a:t>
            </a:r>
            <a:r>
              <a:rPr kumimoji="1" lang="en-US" altLang="ja-JP" baseline="0" dirty="0" err="1"/>
              <a:t>lagrangian</a:t>
            </a:r>
            <a:r>
              <a:rPr kumimoji="1" lang="en-US" altLang="ja-JP" baseline="0" dirty="0"/>
              <a:t>. In this case mu to e conversion and mu to 3e decay could have same branching ratio while mu to e gamma is strongly suppressed due to the gauge symmetry. </a:t>
            </a:r>
            <a:endParaRPr kumimoji="1" lang="ja-JP" altLang="en-US" dirty="0"/>
          </a:p>
        </p:txBody>
      </p:sp>
      <p:sp>
        <p:nvSpPr>
          <p:cNvPr id="1756"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7183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スライド イメージ プレースホルダー 1"/>
          <p:cNvSpPr>
            <a:spLocks noGrp="1" noRot="1" noChangeAspect="1"/>
          </p:cNvSpPr>
          <p:nvPr>
            <p:ph type="sldImg"/>
          </p:nvPr>
        </p:nvSpPr>
        <p:spPr/>
      </p:sp>
      <p:sp>
        <p:nvSpPr>
          <p:cNvPr id="1769" name="ノート プレースホルダー 2"/>
          <p:cNvSpPr>
            <a:spLocks noGrp="1"/>
          </p:cNvSpPr>
          <p:nvPr>
            <p:ph type="body" idx="1"/>
          </p:nvPr>
        </p:nvSpPr>
        <p:spPr/>
        <p:txBody>
          <a:bodyPr/>
          <a:lstStyle/>
          <a:p>
            <a:r>
              <a:rPr kumimoji="1" lang="en-US" altLang="ja-JP" dirty="0"/>
              <a:t>SUSY</a:t>
            </a:r>
            <a:r>
              <a:rPr kumimoji="1" lang="en-US" altLang="ja-JP" baseline="0" dirty="0"/>
              <a:t> with R parity is most popular candidate for new physics. By adding right-handed neutrino we can explain neutrino masses and the lepton mixing. In this model LFV seeds are found in scalar lepton mixing. In this model we will have CLFV process even if at some high energy scale, say GUT scale,  there is no LFV such source , that is the off-diagonal element of this matrix is 0. They are </a:t>
            </a:r>
            <a:r>
              <a:rPr kumimoji="1" lang="en-US" altLang="ja-JP" baseline="0" dirty="0" err="1"/>
              <a:t>radiatively</a:t>
            </a:r>
            <a:r>
              <a:rPr kumimoji="1" lang="en-US" altLang="ja-JP" baseline="0" dirty="0"/>
              <a:t> induced In this way. In this kind of model there is no tree contribution for CLFV. Loop effect is always </a:t>
            </a:r>
            <a:r>
              <a:rPr kumimoji="1" lang="en-US" altLang="ja-JP" baseline="0" dirty="0" err="1"/>
              <a:t>domiant</a:t>
            </a:r>
            <a:r>
              <a:rPr kumimoji="1" lang="en-US" altLang="ja-JP" baseline="0" dirty="0"/>
              <a:t>.</a:t>
            </a:r>
            <a:endParaRPr kumimoji="1" lang="ja-JP" altLang="en-US" dirty="0"/>
          </a:p>
        </p:txBody>
      </p:sp>
      <p:sp>
        <p:nvSpPr>
          <p:cNvPr id="177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1573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 name="スライド イメージ プレースホルダー 1"/>
          <p:cNvSpPr>
            <a:spLocks noGrp="1" noRot="1" noChangeAspect="1"/>
          </p:cNvSpPr>
          <p:nvPr>
            <p:ph type="sldImg"/>
          </p:nvPr>
        </p:nvSpPr>
        <p:spPr/>
      </p:sp>
      <p:sp>
        <p:nvSpPr>
          <p:cNvPr id="1776" name="ノート プレースホルダー 2"/>
          <p:cNvSpPr>
            <a:spLocks noGrp="1"/>
          </p:cNvSpPr>
          <p:nvPr>
            <p:ph type="body" idx="1"/>
          </p:nvPr>
        </p:nvSpPr>
        <p:spPr/>
        <p:txBody>
          <a:bodyPr/>
          <a:lstStyle/>
          <a:p>
            <a:r>
              <a:rPr kumimoji="1" lang="en-US" altLang="ja-JP" dirty="0"/>
              <a:t>We can “predict” large CLFV. These plot is an example of correlation between mu to e gamma and mu to e conversion. This area is allowed now. We may observe</a:t>
            </a:r>
            <a:r>
              <a:rPr kumimoji="1" lang="en-US" altLang="ja-JP" baseline="0" dirty="0"/>
              <a:t> these CLFV very soon.</a:t>
            </a:r>
            <a:endParaRPr kumimoji="1" lang="ja-JP" altLang="en-US" dirty="0"/>
          </a:p>
        </p:txBody>
      </p:sp>
      <p:sp>
        <p:nvSpPr>
          <p:cNvPr id="1777"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1974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スライド イメージ プレースホルダー 1"/>
          <p:cNvSpPr>
            <a:spLocks noGrp="1" noRot="1" noChangeAspect="1"/>
          </p:cNvSpPr>
          <p:nvPr>
            <p:ph type="sldImg"/>
          </p:nvPr>
        </p:nvSpPr>
        <p:spPr/>
      </p:sp>
      <p:sp>
        <p:nvSpPr>
          <p:cNvPr id="3137" name="ノート プレースホルダー 2"/>
          <p:cNvSpPr>
            <a:spLocks noGrp="1"/>
          </p:cNvSpPr>
          <p:nvPr>
            <p:ph type="body" idx="1"/>
          </p:nvPr>
        </p:nvSpPr>
        <p:spPr/>
        <p:txBody>
          <a:bodyPr/>
          <a:lstStyle/>
          <a:p>
            <a:r>
              <a:rPr kumimoji="1" lang="en-US" altLang="ja-JP" dirty="0"/>
              <a:t>Let me summarize my talk. Charged</a:t>
            </a:r>
            <a:r>
              <a:rPr kumimoji="1" lang="en-US" altLang="ja-JP" baseline="0" dirty="0"/>
              <a:t> lepton flavor violation is a very clean signal for physics beyond the SM. Though it has not been observed yet many searched  have been and will be down in muon and tau decays and LFV final states. Here I made a classification of operators for LFV. We have to care new operators come dominantly from loop or tree, and caused by scalar and vector.  As an example of how to confirm a model for CLFV I showed one example from SUSY model without R parity.</a:t>
            </a:r>
            <a:endParaRPr kumimoji="1" lang="ja-JP" altLang="en-US" dirty="0"/>
          </a:p>
        </p:txBody>
      </p:sp>
      <p:sp>
        <p:nvSpPr>
          <p:cNvPr id="313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9148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スライド イメージ プレースホルダー 1"/>
          <p:cNvSpPr>
            <a:spLocks noGrp="1" noRot="1" noChangeAspect="1"/>
          </p:cNvSpPr>
          <p:nvPr>
            <p:ph type="sldImg"/>
          </p:nvPr>
        </p:nvSpPr>
        <p:spPr/>
      </p:sp>
      <p:sp>
        <p:nvSpPr>
          <p:cNvPr id="1565" name="ノート プレースホルダー 2"/>
          <p:cNvSpPr>
            <a:spLocks noGrp="1"/>
          </p:cNvSpPr>
          <p:nvPr>
            <p:ph type="body" idx="1"/>
          </p:nvPr>
        </p:nvSpPr>
        <p:spPr/>
        <p:txBody>
          <a:bodyPr/>
          <a:lstStyle/>
          <a:p>
            <a:r>
              <a:rPr kumimoji="1" lang="en-US" altLang="ja-JP" dirty="0"/>
              <a:t>First I will review the motivation to study</a:t>
            </a:r>
            <a:r>
              <a:rPr kumimoji="1" lang="en-US" altLang="ja-JP" baseline="0" dirty="0"/>
              <a:t> charged lepton flavor violation and current experimental status though many of them are overlapped with the previous speakers. The reason that CLFV is important and interesting is very simple. That is the lepton flavor is an exact symmetry in the standard model since neutrinos are massless. Therefore for example muon cannot decay into electron and photon since in this process muon number and electron number are violated. Of course nowadays we know that lepton number is not conserved from the fact that there is neutrino oscillation. In the oscillation phenomena we know that Lepton flavor is not conserved. We have to include at least neutrino mass and lepton mixing into the SM. It cause in principle charged lepton decay with lepton flavor violation. However it is strongly suppressed with an minimum introduction of masses. Branching ratio in this case is proportional to the neutrino mass square deference which appear in this form due to GIM mechanism and we have to conclude that we cannot observe charged lepton flavor violation. In other word FCNC is strongly suppressed due to the mechanism. Therefore  if we can observe CLFV then we have to introduce new physics beyond the SM in a deeper level.</a:t>
            </a:r>
          </a:p>
        </p:txBody>
      </p:sp>
      <p:sp>
        <p:nvSpPr>
          <p:cNvPr id="1566"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03999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スライド イメージ プレースホルダー 1"/>
          <p:cNvSpPr>
            <a:spLocks noGrp="1" noRot="1" noChangeAspect="1"/>
          </p:cNvSpPr>
          <p:nvPr>
            <p:ph type="sldImg"/>
          </p:nvPr>
        </p:nvSpPr>
        <p:spPr/>
      </p:sp>
      <p:sp>
        <p:nvSpPr>
          <p:cNvPr id="3137" name="ノート プレースホルダー 2"/>
          <p:cNvSpPr>
            <a:spLocks noGrp="1"/>
          </p:cNvSpPr>
          <p:nvPr>
            <p:ph type="body" idx="1"/>
          </p:nvPr>
        </p:nvSpPr>
        <p:spPr/>
        <p:txBody>
          <a:bodyPr/>
          <a:lstStyle/>
          <a:p>
            <a:r>
              <a:rPr kumimoji="1" lang="en-US" altLang="ja-JP" dirty="0"/>
              <a:t>Let me summarize my talk. Charged</a:t>
            </a:r>
            <a:r>
              <a:rPr kumimoji="1" lang="en-US" altLang="ja-JP" baseline="0" dirty="0"/>
              <a:t> lepton flavor violation is a very clean signal for physics beyond the SM. Though it has not been observed yet many searched  have been and will be down in muon and tau decays and LFV final states. Here I made a classification of operators for LFV. We have to care new operators come dominantly from loop or tree, and caused by scalar and vector.  As an example of how to confirm a model for CLFV I showed one example from SUSY model without R parity.</a:t>
            </a:r>
            <a:endParaRPr kumimoji="1" lang="ja-JP" altLang="en-US" dirty="0"/>
          </a:p>
        </p:txBody>
      </p:sp>
      <p:sp>
        <p:nvSpPr>
          <p:cNvPr id="313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91487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 name="スライド イメージ プレースホルダー 1"/>
          <p:cNvSpPr>
            <a:spLocks noGrp="1" noRot="1" noChangeAspect="1"/>
          </p:cNvSpPr>
          <p:nvPr>
            <p:ph type="sldImg"/>
          </p:nvPr>
        </p:nvSpPr>
        <p:spPr/>
      </p:sp>
      <p:sp>
        <p:nvSpPr>
          <p:cNvPr id="1789" name="ノート プレースホルダー 2"/>
          <p:cNvSpPr>
            <a:spLocks noGrp="1"/>
          </p:cNvSpPr>
          <p:nvPr>
            <p:ph type="body" idx="1"/>
          </p:nvPr>
        </p:nvSpPr>
        <p:spPr/>
        <p:txBody>
          <a:bodyPr/>
          <a:lstStyle/>
          <a:p>
            <a:r>
              <a:rPr kumimoji="1" lang="en-US" altLang="ja-JP" dirty="0"/>
              <a:t>Then what kind of things we should consider once CLFV process is found. In very near future mu</a:t>
            </a:r>
            <a:r>
              <a:rPr kumimoji="1" lang="en-US" altLang="ja-JP" baseline="0" dirty="0"/>
              <a:t> to e gamma and mu t e conversion may be observed.</a:t>
            </a:r>
          </a:p>
          <a:p>
            <a:r>
              <a:rPr kumimoji="1" lang="en-US" altLang="ja-JP" baseline="0" dirty="0"/>
              <a:t>Both may be found or one of them may be found or none of them may be found. As an example we consider the case mu to e conversion is found and mu to e gamma is not found. From now on please imagine you join COMET and no to join to any other experiment…</a:t>
            </a:r>
            <a:endParaRPr kumimoji="1" lang="ja-JP" altLang="en-US" dirty="0"/>
          </a:p>
        </p:txBody>
      </p:sp>
      <p:sp>
        <p:nvSpPr>
          <p:cNvPr id="179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8940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スライド イメージ プレースホルダー 1"/>
          <p:cNvSpPr>
            <a:spLocks noGrp="1" noRot="1" noChangeAspect="1"/>
          </p:cNvSpPr>
          <p:nvPr>
            <p:ph type="sldImg"/>
          </p:nvPr>
        </p:nvSpPr>
        <p:spPr/>
      </p:sp>
      <p:sp>
        <p:nvSpPr>
          <p:cNvPr id="1809" name="ノート プレースホルダー 2"/>
          <p:cNvSpPr>
            <a:spLocks noGrp="1"/>
          </p:cNvSpPr>
          <p:nvPr>
            <p:ph type="body" idx="1"/>
          </p:nvPr>
        </p:nvSpPr>
        <p:spPr/>
        <p:txBody>
          <a:bodyPr/>
          <a:lstStyle/>
          <a:p>
            <a:r>
              <a:rPr kumimoji="1" lang="en-US" altLang="ja-JP" dirty="0"/>
              <a:t>In this case we have to conclude that there is a tree contribution to CLFV. It can be both scalar and vector. It also must couple with qq. This condition is satisfied by SUSY with RPV </a:t>
            </a:r>
            <a:r>
              <a:rPr kumimoji="1" lang="en-US" altLang="ja-JP" dirty="0" err="1"/>
              <a:t>foreample</a:t>
            </a:r>
            <a:r>
              <a:rPr kumimoji="1" lang="en-US" altLang="ja-JP" dirty="0"/>
              <a:t>. Though to be concrete I will use a term of RPV SUSY model, in other models with appropriate change the discussion here will be applicable.</a:t>
            </a:r>
            <a:endParaRPr kumimoji="1" lang="ja-JP" altLang="en-US" dirty="0"/>
          </a:p>
        </p:txBody>
      </p:sp>
      <p:sp>
        <p:nvSpPr>
          <p:cNvPr id="181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11491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 name="スライド イメージ プレースホルダー 1"/>
          <p:cNvSpPr>
            <a:spLocks noGrp="1" noRot="1" noChangeAspect="1"/>
          </p:cNvSpPr>
          <p:nvPr>
            <p:ph type="sldImg"/>
          </p:nvPr>
        </p:nvSpPr>
        <p:spPr/>
      </p:sp>
      <p:sp>
        <p:nvSpPr>
          <p:cNvPr id="1820" name="ノート プレースホルダー 2"/>
          <p:cNvSpPr>
            <a:spLocks noGrp="1"/>
          </p:cNvSpPr>
          <p:nvPr>
            <p:ph type="body" idx="1"/>
          </p:nvPr>
        </p:nvSpPr>
        <p:spPr/>
        <p:txBody>
          <a:bodyPr/>
          <a:lstStyle/>
          <a:p>
            <a:r>
              <a:rPr kumimoji="1" lang="en-US" altLang="ja-JP" dirty="0"/>
              <a:t>Here I would like to explain how the model can be confirmed in some sense. To do so we need to know what is the prediction of the model for other</a:t>
            </a:r>
            <a:r>
              <a:rPr kumimoji="1" lang="en-US" altLang="ja-JP" baseline="0" dirty="0"/>
              <a:t> experiments and whether they are measured there</a:t>
            </a:r>
            <a:endParaRPr kumimoji="1" lang="ja-JP" altLang="en-US" dirty="0"/>
          </a:p>
        </p:txBody>
      </p:sp>
      <p:sp>
        <p:nvSpPr>
          <p:cNvPr id="1821"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8508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 name="スライド イメージ プレースホルダー 1"/>
          <p:cNvSpPr>
            <a:spLocks noGrp="1" noRot="1" noChangeAspect="1"/>
          </p:cNvSpPr>
          <p:nvPr>
            <p:ph type="sldImg"/>
          </p:nvPr>
        </p:nvSpPr>
        <p:spPr/>
      </p:sp>
      <p:sp>
        <p:nvSpPr>
          <p:cNvPr id="1843" name="ノート プレースホルダー 2"/>
          <p:cNvSpPr>
            <a:spLocks noGrp="1"/>
          </p:cNvSpPr>
          <p:nvPr>
            <p:ph type="body" idx="1"/>
          </p:nvPr>
        </p:nvSpPr>
        <p:spPr/>
        <p:txBody>
          <a:bodyPr/>
          <a:lstStyle/>
          <a:p>
            <a:r>
              <a:rPr kumimoji="1" lang="en-US" altLang="ja-JP" dirty="0"/>
              <a:t>There are several motivation to employ RPV SUSY. However here it is important that in this model that there are</a:t>
            </a:r>
            <a:r>
              <a:rPr kumimoji="1" lang="en-US" altLang="ja-JP" baseline="0" dirty="0"/>
              <a:t> seeds of LFV. It offers LFV scalar</a:t>
            </a:r>
            <a:endParaRPr kumimoji="1" lang="ja-JP" altLang="en-US" dirty="0"/>
          </a:p>
        </p:txBody>
      </p:sp>
      <p:sp>
        <p:nvSpPr>
          <p:cNvPr id="184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9610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 name="スライド イメージ プレースホルダー 1"/>
          <p:cNvSpPr>
            <a:spLocks noGrp="1" noRot="1" noChangeAspect="1"/>
          </p:cNvSpPr>
          <p:nvPr>
            <p:ph type="sldImg"/>
          </p:nvPr>
        </p:nvSpPr>
        <p:spPr/>
      </p:sp>
      <p:sp>
        <p:nvSpPr>
          <p:cNvPr id="1868" name="ノート プレースホルダー 2"/>
          <p:cNvSpPr>
            <a:spLocks noGrp="1"/>
          </p:cNvSpPr>
          <p:nvPr>
            <p:ph type="body" idx="1"/>
          </p:nvPr>
        </p:nvSpPr>
        <p:spPr/>
        <p:txBody>
          <a:bodyPr/>
          <a:lstStyle/>
          <a:p>
            <a:r>
              <a:rPr kumimoji="1" lang="en-US" altLang="ja-JP" dirty="0"/>
              <a:t>In the following analysis we assume that 3</a:t>
            </a:r>
            <a:r>
              <a:rPr kumimoji="1" lang="en-US" altLang="ja-JP" baseline="30000" dirty="0"/>
              <a:t>rd</a:t>
            </a:r>
            <a:r>
              <a:rPr kumimoji="1" lang="en-US" altLang="ja-JP" dirty="0"/>
              <a:t> </a:t>
            </a:r>
            <a:r>
              <a:rPr kumimoji="1" lang="en-US" altLang="ja-JP" dirty="0" err="1"/>
              <a:t>generatio</a:t>
            </a:r>
            <a:r>
              <a:rPr kumimoji="1" lang="en-US" altLang="ja-JP" dirty="0"/>
              <a:t> </a:t>
            </a:r>
            <a:r>
              <a:rPr kumimoji="1" lang="en-US" altLang="ja-JP" dirty="0" err="1"/>
              <a:t>sleptons</a:t>
            </a:r>
            <a:r>
              <a:rPr kumimoji="1" lang="en-US" altLang="ja-JP" dirty="0"/>
              <a:t> are the dominant mediator for LFV process. It can be justified by universal</a:t>
            </a:r>
            <a:r>
              <a:rPr kumimoji="1" lang="en-US" altLang="ja-JP" baseline="0" dirty="0"/>
              <a:t> masses at GUT Scale. Therefore in this coupling I must be 3 and hence j must be 1 or 2 since I and j must be different. Then k must be 2 or 1 to have mu to e conversion.</a:t>
            </a:r>
            <a:endParaRPr kumimoji="1" lang="ja-JP" altLang="en-US" dirty="0"/>
          </a:p>
        </p:txBody>
      </p:sp>
      <p:sp>
        <p:nvSpPr>
          <p:cNvPr id="1869"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8466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 name="スライド イメージ プレースホルダー 1"/>
          <p:cNvSpPr>
            <a:spLocks noGrp="1" noRot="1" noChangeAspect="1"/>
          </p:cNvSpPr>
          <p:nvPr>
            <p:ph type="sldImg"/>
          </p:nvPr>
        </p:nvSpPr>
        <p:spPr/>
      </p:sp>
      <p:sp>
        <p:nvSpPr>
          <p:cNvPr id="1892" name="ノート プレースホルダー 2"/>
          <p:cNvSpPr>
            <a:spLocks noGrp="1"/>
          </p:cNvSpPr>
          <p:nvPr>
            <p:ph type="body" idx="1"/>
          </p:nvPr>
        </p:nvSpPr>
        <p:spPr/>
        <p:txBody>
          <a:bodyPr/>
          <a:lstStyle/>
          <a:p>
            <a:r>
              <a:rPr kumimoji="1" lang="en-US" altLang="ja-JP" dirty="0"/>
              <a:t>To have mu to e in this case quark</a:t>
            </a:r>
            <a:r>
              <a:rPr kumimoji="1" lang="en-US" altLang="ja-JP" baseline="0" dirty="0"/>
              <a:t> </a:t>
            </a:r>
            <a:r>
              <a:rPr kumimoji="1" lang="en-US" altLang="ja-JP" baseline="0" dirty="0" err="1"/>
              <a:t>couping</a:t>
            </a:r>
            <a:r>
              <a:rPr kumimoji="1" lang="en-US" altLang="ja-JP" baseline="0" dirty="0"/>
              <a:t> must be flavor diagonal that is j=k component must be dominant. They are required by the fact that mu to e conversion is observed.</a:t>
            </a:r>
            <a:endParaRPr kumimoji="1" lang="ja-JP" altLang="en-US" dirty="0"/>
          </a:p>
        </p:txBody>
      </p:sp>
      <p:sp>
        <p:nvSpPr>
          <p:cNvPr id="1893"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229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 name="スライド イメージ プレースホルダー 1"/>
          <p:cNvSpPr>
            <a:spLocks noGrp="1" noRot="1" noChangeAspect="1"/>
          </p:cNvSpPr>
          <p:nvPr>
            <p:ph type="sldImg"/>
          </p:nvPr>
        </p:nvSpPr>
        <p:spPr/>
      </p:sp>
      <p:sp>
        <p:nvSpPr>
          <p:cNvPr id="1929" name="ノート プレースホルダー 2"/>
          <p:cNvSpPr>
            <a:spLocks noGrp="1"/>
          </p:cNvSpPr>
          <p:nvPr>
            <p:ph type="body" idx="1"/>
          </p:nvPr>
        </p:nvSpPr>
        <p:spPr/>
        <p:txBody>
          <a:bodyPr/>
          <a:lstStyle/>
          <a:p>
            <a:r>
              <a:rPr kumimoji="1" lang="en-US" altLang="ja-JP" dirty="0"/>
              <a:t>In this case </a:t>
            </a:r>
            <a:r>
              <a:rPr kumimoji="1" lang="en-US" altLang="ja-JP" dirty="0" err="1"/>
              <a:t>lagrngian</a:t>
            </a:r>
            <a:r>
              <a:rPr kumimoji="1" lang="en-US" altLang="ja-JP" dirty="0"/>
              <a:t> is given by this form. Indeed we have a tree process for mu to e conversion while we do not have a contribution mu to e gamma at even one-loop.</a:t>
            </a:r>
          </a:p>
          <a:p>
            <a:r>
              <a:rPr kumimoji="1" lang="en-US" altLang="ja-JP" dirty="0"/>
              <a:t>With</a:t>
            </a:r>
            <a:r>
              <a:rPr kumimoji="1" lang="en-US" altLang="ja-JP" baseline="0" dirty="0"/>
              <a:t> this </a:t>
            </a:r>
            <a:r>
              <a:rPr kumimoji="1" lang="en-US" altLang="ja-JP" baseline="0" dirty="0" err="1"/>
              <a:t>lagrangian</a:t>
            </a:r>
            <a:r>
              <a:rPr kumimoji="1" lang="en-US" altLang="ja-JP" baseline="0" dirty="0"/>
              <a:t> we also </a:t>
            </a:r>
            <a:r>
              <a:rPr kumimoji="1" lang="en-US" altLang="ja-JP" baseline="0" dirty="0" err="1"/>
              <a:t>donot</a:t>
            </a:r>
            <a:r>
              <a:rPr kumimoji="1" lang="en-US" altLang="ja-JP" baseline="0" dirty="0"/>
              <a:t> have mu to 3e process.</a:t>
            </a:r>
            <a:endParaRPr kumimoji="1" lang="ja-JP" altLang="en-US" dirty="0"/>
          </a:p>
        </p:txBody>
      </p:sp>
      <p:sp>
        <p:nvSpPr>
          <p:cNvPr id="193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65126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 name="スライド イメージ プレースホルダー 1"/>
          <p:cNvSpPr>
            <a:spLocks noGrp="1" noRot="1" noChangeAspect="1"/>
          </p:cNvSpPr>
          <p:nvPr>
            <p:ph type="sldImg"/>
          </p:nvPr>
        </p:nvSpPr>
        <p:spPr/>
      </p:sp>
      <p:sp>
        <p:nvSpPr>
          <p:cNvPr id="1947" name="ノート プレースホルダー 2"/>
          <p:cNvSpPr>
            <a:spLocks noGrp="1"/>
          </p:cNvSpPr>
          <p:nvPr>
            <p:ph type="body" idx="1"/>
          </p:nvPr>
        </p:nvSpPr>
        <p:spPr/>
        <p:txBody>
          <a:bodyPr/>
          <a:lstStyle/>
          <a:p>
            <a:r>
              <a:rPr kumimoji="1" lang="en-US" altLang="ja-JP" dirty="0"/>
              <a:t>Of course there is a search for such new particle at LHC</a:t>
            </a:r>
            <a:r>
              <a:rPr kumimoji="1" lang="en-US" altLang="ja-JP" baseline="0" dirty="0"/>
              <a:t> though mass bound is strongly dependent on the coupling.</a:t>
            </a:r>
            <a:endParaRPr kumimoji="1" lang="ja-JP" altLang="en-US" dirty="0"/>
          </a:p>
        </p:txBody>
      </p:sp>
      <p:sp>
        <p:nvSpPr>
          <p:cNvPr id="194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79782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 name="スライド イメージ プレースホルダー 1"/>
          <p:cNvSpPr>
            <a:spLocks noGrp="1" noRot="1" noChangeAspect="1"/>
          </p:cNvSpPr>
          <p:nvPr>
            <p:ph type="sldImg"/>
          </p:nvPr>
        </p:nvSpPr>
        <p:spPr/>
      </p:sp>
      <p:sp>
        <p:nvSpPr>
          <p:cNvPr id="1977" name="ノート プレースホルダー 2"/>
          <p:cNvSpPr>
            <a:spLocks noGrp="1"/>
          </p:cNvSpPr>
          <p:nvPr>
            <p:ph type="body" idx="1"/>
          </p:nvPr>
        </p:nvSpPr>
        <p:spPr/>
        <p:txBody>
          <a:bodyPr/>
          <a:lstStyle/>
          <a:p>
            <a:r>
              <a:rPr kumimoji="1" lang="en-US" altLang="ja-JP" dirty="0"/>
              <a:t>What our prediction is displayed in this graph. Mu to e process depends on the combination of lambda a purely </a:t>
            </a:r>
            <a:r>
              <a:rPr kumimoji="1" lang="en-US" altLang="ja-JP" dirty="0" err="1"/>
              <a:t>leptonic</a:t>
            </a:r>
            <a:r>
              <a:rPr kumimoji="1" lang="en-US" altLang="ja-JP" baseline="0" dirty="0"/>
              <a:t> coupling and lambda’ a </a:t>
            </a:r>
            <a:r>
              <a:rPr kumimoji="1" lang="en-US" altLang="ja-JP" baseline="0" dirty="0" err="1"/>
              <a:t>lqd</a:t>
            </a:r>
            <a:r>
              <a:rPr kumimoji="1" lang="en-US" altLang="ja-JP" baseline="0" dirty="0"/>
              <a:t> coupling. Therefore the detectability depends on this slant line. In this case we may observe the scalar resonance in mu e channel and </a:t>
            </a:r>
            <a:r>
              <a:rPr kumimoji="1" lang="en-US" altLang="ja-JP" baseline="0" dirty="0" err="1"/>
              <a:t>dijet</a:t>
            </a:r>
            <a:r>
              <a:rPr kumimoji="1" lang="en-US" altLang="ja-JP" baseline="0" dirty="0"/>
              <a:t> channel. In mu e channel the detectability depends on both coupling, since it must be created. For the creation of the scalar lambda’  </a:t>
            </a:r>
            <a:r>
              <a:rPr kumimoji="1" lang="en-US" altLang="ja-JP" baseline="0" dirty="0" err="1"/>
              <a:t>onlu</a:t>
            </a:r>
            <a:r>
              <a:rPr kumimoji="1" lang="en-US" altLang="ja-JP" baseline="0" dirty="0"/>
              <a:t> contribute, while for it to decay into mu e lambda must be large enough otherwise</a:t>
            </a:r>
          </a:p>
          <a:p>
            <a:r>
              <a:rPr kumimoji="1" lang="en-US" altLang="ja-JP" baseline="0" dirty="0"/>
              <a:t>It decay into two jets as a inverse process of the creation. Therefore the </a:t>
            </a:r>
            <a:r>
              <a:rPr kumimoji="1" lang="en-US" altLang="ja-JP" baseline="0" dirty="0" err="1"/>
              <a:t>crosssection</a:t>
            </a:r>
            <a:r>
              <a:rPr kumimoji="1" lang="en-US" altLang="ja-JP" baseline="0" dirty="0"/>
              <a:t> for pp to mu e is given by this kind of</a:t>
            </a:r>
          </a:p>
          <a:p>
            <a:r>
              <a:rPr kumimoji="1" lang="en-US" altLang="ja-JP" baseline="0" dirty="0"/>
              <a:t>Lined. To observe it only lambda’ is important as long as lambda is not so large. Therefore we get this line for constant </a:t>
            </a:r>
            <a:r>
              <a:rPr kumimoji="1" lang="en-US" altLang="ja-JP" baseline="0" dirty="0" err="1"/>
              <a:t>crosssection</a:t>
            </a:r>
            <a:r>
              <a:rPr kumimoji="1" lang="en-US" altLang="ja-JP" baseline="0" dirty="0"/>
              <a:t> of pp to two jets.</a:t>
            </a:r>
            <a:endParaRPr kumimoji="1" lang="ja-JP" altLang="en-US" dirty="0"/>
          </a:p>
        </p:txBody>
      </p:sp>
      <p:sp>
        <p:nvSpPr>
          <p:cNvPr id="197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0410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 name="スライド イメージ プレースホルダー 1"/>
          <p:cNvSpPr>
            <a:spLocks noGrp="1" noRot="1" noChangeAspect="1"/>
          </p:cNvSpPr>
          <p:nvPr>
            <p:ph type="sldImg"/>
          </p:nvPr>
        </p:nvSpPr>
        <p:spPr/>
      </p:sp>
      <p:sp>
        <p:nvSpPr>
          <p:cNvPr id="1580" name="ノート プレースホルダー 2"/>
          <p:cNvSpPr>
            <a:spLocks noGrp="1"/>
          </p:cNvSpPr>
          <p:nvPr>
            <p:ph type="body" idx="1"/>
          </p:nvPr>
        </p:nvSpPr>
        <p:spPr/>
        <p:txBody>
          <a:bodyPr/>
          <a:lstStyle/>
          <a:p>
            <a:r>
              <a:rPr kumimoji="1" lang="en-US" altLang="ja-JP" dirty="0"/>
              <a:t>Indeed in general in physics beyond the SM often large flavor changing neutral current is expected. In physics beyond the SM we have to care neutrino masses</a:t>
            </a:r>
            <a:r>
              <a:rPr kumimoji="1" lang="en-US" altLang="ja-JP" baseline="0" dirty="0"/>
              <a:t> and lepton mixing in addition to other ingredients. In this case we often introduce new LFV sources other than neutrino masses and we can expect large branching ratio of CLFV processes. For example in the most exhaustedly studied model, supersymmetric standard with R parity, we get a prediction of large branching ratio of CLFV processes through </a:t>
            </a:r>
            <a:r>
              <a:rPr kumimoji="1" lang="en-US" altLang="ja-JP" baseline="0" dirty="0" err="1"/>
              <a:t>slepton</a:t>
            </a:r>
            <a:r>
              <a:rPr kumimoji="1" lang="en-US" altLang="ja-JP" baseline="0" dirty="0"/>
              <a:t> mixing which is a new source of </a:t>
            </a:r>
            <a:r>
              <a:rPr kumimoji="1" lang="en-US" altLang="ja-JP" baseline="0" dirty="0" err="1"/>
              <a:t>lapton</a:t>
            </a:r>
            <a:r>
              <a:rPr kumimoji="1" lang="en-US" altLang="ja-JP" baseline="0" dirty="0"/>
              <a:t> flavor violation. The prediction is so large that we will soon observe CLFV. Therefore CLFV search is very important.</a:t>
            </a:r>
            <a:endParaRPr kumimoji="1" lang="ja-JP" altLang="en-US" dirty="0"/>
          </a:p>
        </p:txBody>
      </p:sp>
      <p:sp>
        <p:nvSpPr>
          <p:cNvPr id="1581"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21157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 name="スライド イメージ プレースホルダー 1"/>
          <p:cNvSpPr>
            <a:spLocks noGrp="1" noRot="1" noChangeAspect="1"/>
          </p:cNvSpPr>
          <p:nvPr>
            <p:ph type="sldImg"/>
          </p:nvPr>
        </p:nvSpPr>
        <p:spPr/>
      </p:sp>
      <p:sp>
        <p:nvSpPr>
          <p:cNvPr id="2008" name="ノート プレースホルダー 2"/>
          <p:cNvSpPr>
            <a:spLocks noGrp="1"/>
          </p:cNvSpPr>
          <p:nvPr>
            <p:ph type="body" idx="1"/>
          </p:nvPr>
        </p:nvSpPr>
        <p:spPr/>
        <p:txBody>
          <a:bodyPr/>
          <a:lstStyle/>
          <a:p>
            <a:r>
              <a:rPr kumimoji="1" lang="en-US" altLang="ja-JP" dirty="0"/>
              <a:t>Then mu to e conversion is found means</a:t>
            </a:r>
            <a:r>
              <a:rPr kumimoji="1" lang="en-US" altLang="ja-JP" baseline="0" dirty="0"/>
              <a:t> </a:t>
            </a:r>
            <a:r>
              <a:rPr kumimoji="1" lang="en-US" altLang="ja-JP" dirty="0"/>
              <a:t>that the parameter is</a:t>
            </a:r>
            <a:r>
              <a:rPr kumimoji="1" lang="en-US" altLang="ja-JP" baseline="0" dirty="0"/>
              <a:t> in this region.</a:t>
            </a:r>
            <a:r>
              <a:rPr kumimoji="1" lang="en-US" altLang="ja-JP" dirty="0"/>
              <a:t> </a:t>
            </a:r>
            <a:endParaRPr kumimoji="1" lang="ja-JP" altLang="en-US" dirty="0"/>
          </a:p>
        </p:txBody>
      </p:sp>
      <p:sp>
        <p:nvSpPr>
          <p:cNvPr id="2009"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67039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 name="スライド イメージ プレースホルダー 1"/>
          <p:cNvSpPr>
            <a:spLocks noGrp="1" noRot="1" noChangeAspect="1"/>
          </p:cNvSpPr>
          <p:nvPr>
            <p:ph type="sldImg"/>
          </p:nvPr>
        </p:nvSpPr>
        <p:spPr/>
      </p:sp>
      <p:sp>
        <p:nvSpPr>
          <p:cNvPr id="2044" name="ノート プレースホルダー 2"/>
          <p:cNvSpPr>
            <a:spLocks noGrp="1"/>
          </p:cNvSpPr>
          <p:nvPr>
            <p:ph type="body" idx="1"/>
          </p:nvPr>
        </p:nvSpPr>
        <p:spPr/>
        <p:txBody>
          <a:bodyPr/>
          <a:lstStyle/>
          <a:p>
            <a:r>
              <a:rPr kumimoji="1" lang="en-US" altLang="ja-JP" dirty="0"/>
              <a:t>If LHC finds</a:t>
            </a:r>
            <a:r>
              <a:rPr kumimoji="1" lang="en-US" altLang="ja-JP" baseline="0" dirty="0"/>
              <a:t> </a:t>
            </a:r>
            <a:r>
              <a:rPr kumimoji="1" lang="en-US" altLang="ja-JP" baseline="0" dirty="0" err="1"/>
              <a:t>dijet</a:t>
            </a:r>
            <a:r>
              <a:rPr kumimoji="1" lang="en-US" altLang="ja-JP" baseline="0" dirty="0"/>
              <a:t> resonance of 1GeV with the luminosity of 100 fb inverse,</a:t>
            </a:r>
            <a:endParaRPr kumimoji="1" lang="ja-JP" altLang="en-US" dirty="0"/>
          </a:p>
        </p:txBody>
      </p:sp>
      <p:sp>
        <p:nvSpPr>
          <p:cNvPr id="2045"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09159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スライド イメージ プレースホルダー 1"/>
          <p:cNvSpPr>
            <a:spLocks noGrp="1" noRot="1" noChangeAspect="1"/>
          </p:cNvSpPr>
          <p:nvPr>
            <p:ph type="sldImg"/>
          </p:nvPr>
        </p:nvSpPr>
        <p:spPr/>
      </p:sp>
      <p:sp>
        <p:nvSpPr>
          <p:cNvPr id="3105" name="ノート プレースホルダー 2"/>
          <p:cNvSpPr>
            <a:spLocks noGrp="1"/>
          </p:cNvSpPr>
          <p:nvPr>
            <p:ph type="body" idx="1"/>
          </p:nvPr>
        </p:nvSpPr>
        <p:spPr/>
        <p:txBody>
          <a:bodyPr/>
          <a:lstStyle/>
          <a:p>
            <a:r>
              <a:rPr kumimoji="1" lang="en-US" altLang="ja-JP" dirty="0"/>
              <a:t>Then combining</a:t>
            </a:r>
            <a:r>
              <a:rPr kumimoji="1" lang="en-US" altLang="ja-JP" baseline="0" dirty="0"/>
              <a:t> all the result we can pin down the parameter in this model here. With other models we can do same things.</a:t>
            </a:r>
            <a:endParaRPr kumimoji="1" lang="ja-JP" altLang="en-US" dirty="0"/>
          </a:p>
        </p:txBody>
      </p:sp>
      <p:sp>
        <p:nvSpPr>
          <p:cNvPr id="3106"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23019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8" name="スライド イメージ プレースホルダー 1"/>
          <p:cNvSpPr>
            <a:spLocks noGrp="1" noRot="1" noChangeAspect="1"/>
          </p:cNvSpPr>
          <p:nvPr>
            <p:ph type="sldImg"/>
          </p:nvPr>
        </p:nvSpPr>
        <p:spPr/>
      </p:sp>
      <p:sp>
        <p:nvSpPr>
          <p:cNvPr id="3119" name="ノート プレースホルダー 2"/>
          <p:cNvSpPr>
            <a:spLocks noGrp="1"/>
          </p:cNvSpPr>
          <p:nvPr>
            <p:ph type="body" idx="1"/>
          </p:nvPr>
        </p:nvSpPr>
        <p:spPr/>
        <p:txBody>
          <a:bodyPr/>
          <a:lstStyle/>
          <a:p>
            <a:r>
              <a:rPr kumimoji="1" lang="en-US" altLang="ja-JP" dirty="0"/>
              <a:t>To</a:t>
            </a:r>
            <a:r>
              <a:rPr kumimoji="1" lang="en-US" altLang="ja-JP" baseline="0" dirty="0"/>
              <a:t> get further information we need other experiment, we need to observe other modes. Example of outside of LHC, neutrino oscillation experiment may be useful since</a:t>
            </a:r>
          </a:p>
          <a:p>
            <a:r>
              <a:rPr kumimoji="1" lang="en-US" altLang="ja-JP" baseline="0" dirty="0"/>
              <a:t>this model extra decay channel for pion decay. It is called Non Standard Interaction. In this model this decay is enhanced by so called chiral enhancement and the prediction is given by this form. Unfortunately including the current upper bound for mu to e conversion its size is of 10^-6 which is outside of the reach of next generation </a:t>
            </a:r>
            <a:r>
              <a:rPr kumimoji="1" lang="en-US" altLang="ja-JP" baseline="0" dirty="0" err="1"/>
              <a:t>neutrinoexperiment</a:t>
            </a:r>
            <a:r>
              <a:rPr kumimoji="1" lang="en-US" altLang="ja-JP" baseline="0" dirty="0"/>
              <a:t>. However this NSI only depends on not 321 but 312 so it is useful </a:t>
            </a:r>
            <a:r>
              <a:rPr kumimoji="1" lang="en-US" altLang="ja-JP" baseline="0" dirty="0" err="1"/>
              <a:t>todiscriminate</a:t>
            </a:r>
            <a:r>
              <a:rPr kumimoji="1" lang="en-US" altLang="ja-JP" baseline="0" dirty="0"/>
              <a:t> the model. Note that mu to e conversion is dependent on both</a:t>
            </a:r>
          </a:p>
          <a:p>
            <a:r>
              <a:rPr kumimoji="1" lang="en-US" altLang="ja-JP" baseline="0" dirty="0"/>
              <a:t>312 and 321 couplings. Also linear collider can be useful to discriminate the model since they can choose the polarity of the initial electron. In this way we can select models.</a:t>
            </a:r>
            <a:endParaRPr kumimoji="1" lang="ja-JP" altLang="en-US" dirty="0"/>
          </a:p>
        </p:txBody>
      </p:sp>
      <p:sp>
        <p:nvSpPr>
          <p:cNvPr id="312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07276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スライド イメージ プレースホルダー 1"/>
          <p:cNvSpPr>
            <a:spLocks noGrp="1" noRot="1" noChangeAspect="1"/>
          </p:cNvSpPr>
          <p:nvPr>
            <p:ph type="sldImg"/>
          </p:nvPr>
        </p:nvSpPr>
        <p:spPr/>
      </p:sp>
      <p:sp>
        <p:nvSpPr>
          <p:cNvPr id="1725" name="ノート プレースホルダー 2"/>
          <p:cNvSpPr>
            <a:spLocks noGrp="1"/>
          </p:cNvSpPr>
          <p:nvPr>
            <p:ph type="body" idx="1"/>
          </p:nvPr>
        </p:nvSpPr>
        <p:spPr/>
        <p:txBody>
          <a:bodyPr/>
          <a:lstStyle/>
          <a:p>
            <a:r>
              <a:rPr kumimoji="1" lang="en-US" altLang="ja-JP" dirty="0"/>
              <a:t>There are several scalar candidates. Supersymmetry is still a main target of new physics which predicts many</a:t>
            </a:r>
            <a:r>
              <a:rPr kumimoji="1" lang="en-US" altLang="ja-JP" baseline="0" dirty="0"/>
              <a:t> new scalars . Also in other contexts people introduce scalars. For example to explain neutrino mass we often introduce triplet </a:t>
            </a:r>
            <a:r>
              <a:rPr kumimoji="1" lang="en-US" altLang="ja-JP" baseline="0" dirty="0" err="1"/>
              <a:t>higgs</a:t>
            </a:r>
            <a:r>
              <a:rPr kumimoji="1" lang="en-US" altLang="ja-JP" baseline="0" dirty="0"/>
              <a:t> which is scalar. Also to explain neutrino mass by radiative generation we have to introduce new scalar with lepton flavor violation. In this example mu to 3 e is most relevant.</a:t>
            </a:r>
            <a:endParaRPr kumimoji="1" lang="ja-JP" altLang="en-US" dirty="0"/>
          </a:p>
        </p:txBody>
      </p:sp>
      <p:sp>
        <p:nvSpPr>
          <p:cNvPr id="1726"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07169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スライド イメージ プレースホルダー 1"/>
          <p:cNvSpPr>
            <a:spLocks noGrp="1" noRot="1" noChangeAspect="1"/>
          </p:cNvSpPr>
          <p:nvPr>
            <p:ph type="sldImg"/>
          </p:nvPr>
        </p:nvSpPr>
        <p:spPr/>
      </p:sp>
      <p:sp>
        <p:nvSpPr>
          <p:cNvPr id="1738" name="ノート プレースホルダー 2"/>
          <p:cNvSpPr>
            <a:spLocks noGrp="1"/>
          </p:cNvSpPr>
          <p:nvPr>
            <p:ph type="body" idx="1"/>
          </p:nvPr>
        </p:nvSpPr>
        <p:spPr/>
        <p:txBody>
          <a:bodyPr/>
          <a:lstStyle/>
          <a:p>
            <a:r>
              <a:rPr kumimoji="1" lang="en-US" altLang="ja-JP" dirty="0"/>
              <a:t>In SUSY we have </a:t>
            </a:r>
            <a:r>
              <a:rPr kumimoji="1" lang="en-US" altLang="ja-JP" dirty="0" err="1"/>
              <a:t>mny</a:t>
            </a:r>
            <a:r>
              <a:rPr kumimoji="1" lang="en-US" altLang="ja-JP" dirty="0"/>
              <a:t> new scalars like this. It is a kind of</a:t>
            </a:r>
            <a:r>
              <a:rPr kumimoji="1" lang="en-US" altLang="ja-JP" baseline="0" dirty="0"/>
              <a:t> multi-</a:t>
            </a:r>
            <a:r>
              <a:rPr kumimoji="1" lang="en-US" altLang="ja-JP" baseline="0" dirty="0" err="1"/>
              <a:t>higgs</a:t>
            </a:r>
            <a:r>
              <a:rPr kumimoji="1" lang="en-US" altLang="ja-JP" baseline="0" dirty="0"/>
              <a:t> model. </a:t>
            </a:r>
            <a:r>
              <a:rPr kumimoji="1" lang="en-US" altLang="ja-JP" dirty="0"/>
              <a:t>In multi-</a:t>
            </a:r>
            <a:r>
              <a:rPr kumimoji="1" lang="en-US" altLang="ja-JP" dirty="0" err="1"/>
              <a:t>higgs</a:t>
            </a:r>
            <a:r>
              <a:rPr kumimoji="1" lang="en-US" altLang="ja-JP" dirty="0"/>
              <a:t> doublet models flavor changing coupling with extra </a:t>
            </a:r>
            <a:r>
              <a:rPr kumimoji="1" lang="en-US" altLang="ja-JP" dirty="0" err="1"/>
              <a:t>higgs</a:t>
            </a:r>
            <a:r>
              <a:rPr kumimoji="1" lang="en-US" altLang="ja-JP" dirty="0"/>
              <a:t> often arise.</a:t>
            </a:r>
            <a:r>
              <a:rPr kumimoji="1" lang="en-US" altLang="ja-JP" baseline="0" dirty="0"/>
              <a:t> Heavier </a:t>
            </a:r>
            <a:r>
              <a:rPr kumimoji="1" lang="en-US" altLang="ja-JP" baseline="0" dirty="0" err="1"/>
              <a:t>higgs</a:t>
            </a:r>
            <a:r>
              <a:rPr kumimoji="1" lang="en-US" altLang="ja-JP" baseline="0" dirty="0"/>
              <a:t> can couple with different </a:t>
            </a:r>
            <a:r>
              <a:rPr kumimoji="1" lang="en-US" altLang="ja-JP" baseline="0" dirty="0" err="1"/>
              <a:t>lapton</a:t>
            </a:r>
            <a:r>
              <a:rPr kumimoji="1" lang="en-US" altLang="ja-JP" baseline="0" dirty="0"/>
              <a:t> flavor and it contribute CLFV process.</a:t>
            </a:r>
            <a:endParaRPr kumimoji="1" lang="ja-JP" altLang="en-US" dirty="0"/>
          </a:p>
        </p:txBody>
      </p:sp>
      <p:sp>
        <p:nvSpPr>
          <p:cNvPr id="1739"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9051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 name="スライド イメージ プレースホルダー 1"/>
          <p:cNvSpPr>
            <a:spLocks noGrp="1" noRot="1" noChangeAspect="1"/>
          </p:cNvSpPr>
          <p:nvPr>
            <p:ph type="sldImg"/>
          </p:nvPr>
        </p:nvSpPr>
        <p:spPr/>
      </p:sp>
      <p:sp>
        <p:nvSpPr>
          <p:cNvPr id="1591" name="ノート プレースホルダー 2"/>
          <p:cNvSpPr>
            <a:spLocks noGrp="1"/>
          </p:cNvSpPr>
          <p:nvPr>
            <p:ph type="body" idx="1"/>
          </p:nvPr>
        </p:nvSpPr>
        <p:spPr/>
        <p:txBody>
          <a:bodyPr/>
          <a:lstStyle/>
          <a:p>
            <a:r>
              <a:rPr kumimoji="1" lang="en-US" altLang="ja-JP" dirty="0"/>
              <a:t>There</a:t>
            </a:r>
            <a:r>
              <a:rPr kumimoji="1" lang="en-US" altLang="ja-JP" baseline="0" dirty="0"/>
              <a:t> has been many searches for charged lepton flavor violation. For example there are four type for CLFV processes with muon. At this moment we have upper limit for the branching ratios around 10^-12. Historically they have changed as shown in this graph. For example the green triangles present the upper limit on mu e conversion. It has changed in this way.</a:t>
            </a:r>
            <a:endParaRPr kumimoji="1" lang="ja-JP" altLang="en-US" dirty="0"/>
          </a:p>
        </p:txBody>
      </p:sp>
      <p:sp>
        <p:nvSpPr>
          <p:cNvPr id="1592"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5693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 name="スライド イメージ プレースホルダー 1"/>
          <p:cNvSpPr>
            <a:spLocks noGrp="1" noRot="1" noChangeAspect="1"/>
          </p:cNvSpPr>
          <p:nvPr>
            <p:ph type="sldImg"/>
          </p:nvPr>
        </p:nvSpPr>
        <p:spPr/>
      </p:sp>
      <p:sp>
        <p:nvSpPr>
          <p:cNvPr id="1599" name="ノート プレースホルダー 2"/>
          <p:cNvSpPr>
            <a:spLocks noGrp="1"/>
          </p:cNvSpPr>
          <p:nvPr>
            <p:ph type="body" idx="1"/>
          </p:nvPr>
        </p:nvSpPr>
        <p:spPr/>
        <p:txBody>
          <a:bodyPr/>
          <a:lstStyle/>
          <a:p>
            <a:r>
              <a:rPr kumimoji="1" lang="en-US" altLang="ja-JP" dirty="0"/>
              <a:t>Of course</a:t>
            </a:r>
            <a:r>
              <a:rPr kumimoji="1" lang="en-US" altLang="ja-JP" baseline="0" dirty="0"/>
              <a:t> there has been CLFV searches including </a:t>
            </a:r>
            <a:r>
              <a:rPr kumimoji="1" lang="en-US" altLang="ja-JP" baseline="0" dirty="0" err="1"/>
              <a:t>taus</a:t>
            </a:r>
            <a:r>
              <a:rPr kumimoji="1" lang="en-US" altLang="ja-JP" baseline="0" dirty="0"/>
              <a:t>. It is the summary graph for CLFV from </a:t>
            </a:r>
            <a:r>
              <a:rPr kumimoji="1" lang="en-US" altLang="ja-JP" baseline="0" dirty="0" err="1"/>
              <a:t>taus</a:t>
            </a:r>
            <a:r>
              <a:rPr kumimoji="1" lang="en-US" altLang="ja-JP" baseline="0" dirty="0"/>
              <a:t>. The upper limits for these process are around 10^-7 or 10^-8. Including efficiency this number means that the upper limit is given by the inverse of number of </a:t>
            </a:r>
            <a:r>
              <a:rPr kumimoji="1" lang="en-US" altLang="ja-JP" baseline="0" dirty="0" err="1"/>
              <a:t>taus</a:t>
            </a:r>
            <a:r>
              <a:rPr kumimoji="1" lang="en-US" altLang="ja-JP" baseline="0" dirty="0"/>
              <a:t> which we human beings have </a:t>
            </a:r>
            <a:r>
              <a:rPr kumimoji="1" lang="en-US" altLang="ja-JP" baseline="0" dirty="0" err="1"/>
              <a:t>gotted</a:t>
            </a:r>
            <a:r>
              <a:rPr kumimoji="1" lang="en-US" altLang="ja-JP" baseline="0" dirty="0"/>
              <a:t> till now.</a:t>
            </a:r>
            <a:endParaRPr kumimoji="1" lang="ja-JP" altLang="en-US" dirty="0"/>
          </a:p>
        </p:txBody>
      </p:sp>
      <p:sp>
        <p:nvSpPr>
          <p:cNvPr id="160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4016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 name="スライド イメージ プレースホルダー 1"/>
          <p:cNvSpPr>
            <a:spLocks noGrp="1" noRot="1" noChangeAspect="1"/>
          </p:cNvSpPr>
          <p:nvPr>
            <p:ph type="sldImg"/>
          </p:nvPr>
        </p:nvSpPr>
        <p:spPr/>
      </p:sp>
      <p:sp>
        <p:nvSpPr>
          <p:cNvPr id="1617" name="ノート プレースホルダー 2"/>
          <p:cNvSpPr>
            <a:spLocks noGrp="1"/>
          </p:cNvSpPr>
          <p:nvPr>
            <p:ph type="body" idx="1"/>
          </p:nvPr>
        </p:nvSpPr>
        <p:spPr/>
        <p:txBody>
          <a:bodyPr/>
          <a:lstStyle/>
          <a:p>
            <a:r>
              <a:rPr kumimoji="1" lang="en-US" altLang="ja-JP" dirty="0"/>
              <a:t>From now on I am listing important features to understand model predictions of CLFV.</a:t>
            </a:r>
            <a:r>
              <a:rPr kumimoji="1" lang="en-US" altLang="ja-JP" baseline="0" dirty="0"/>
              <a:t> To be concrete I will explain them in the case of muon decay. For </a:t>
            </a:r>
            <a:r>
              <a:rPr kumimoji="1" lang="en-US" altLang="ja-JP" baseline="0" dirty="0" err="1"/>
              <a:t>taus</a:t>
            </a:r>
            <a:r>
              <a:rPr kumimoji="1" lang="en-US" altLang="ja-JP" baseline="0" dirty="0"/>
              <a:t> please change muon and other daughter particles appropriately. First we should make it clear whether CLFV processes are caused by tree or loop. In general mu e gamma process can be caused only by loop effect due to gauge symmetry. Gauge symmetry forbids to appear and hence it appears as dipole operator only. On the contrary mu to 3e process and mu to e conversion process can be caused both by loop and tree. For example, if there is a dipole operator of mu to e gamma, then by attaching the electroweak current </a:t>
            </a:r>
            <a:r>
              <a:rPr kumimoji="1" lang="en-US" altLang="ja-JP" baseline="0" dirty="0" err="1"/>
              <a:t>qqgamma</a:t>
            </a:r>
            <a:r>
              <a:rPr kumimoji="1" lang="en-US" altLang="ja-JP" baseline="0" dirty="0"/>
              <a:t> we can get a relevant operator for mu to e conversion. Of course they are induced by exchange of a particle which mediates lepton flavor violation. </a:t>
            </a:r>
            <a:endParaRPr kumimoji="1" lang="ja-JP" altLang="en-US" dirty="0"/>
          </a:p>
        </p:txBody>
      </p:sp>
      <p:sp>
        <p:nvSpPr>
          <p:cNvPr id="161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5501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 name="スライド イメージ プレースホルダー 1"/>
          <p:cNvSpPr>
            <a:spLocks noGrp="1" noRot="1" noChangeAspect="1"/>
          </p:cNvSpPr>
          <p:nvPr>
            <p:ph type="sldImg"/>
          </p:nvPr>
        </p:nvSpPr>
        <p:spPr/>
      </p:sp>
      <p:sp>
        <p:nvSpPr>
          <p:cNvPr id="1617" name="ノート プレースホルダー 2"/>
          <p:cNvSpPr>
            <a:spLocks noGrp="1"/>
          </p:cNvSpPr>
          <p:nvPr>
            <p:ph type="body" idx="1"/>
          </p:nvPr>
        </p:nvSpPr>
        <p:spPr/>
        <p:txBody>
          <a:bodyPr/>
          <a:lstStyle/>
          <a:p>
            <a:r>
              <a:rPr kumimoji="1" lang="en-US" altLang="ja-JP" dirty="0"/>
              <a:t>From now on I am listing important features to understand model predictions of CLFV.</a:t>
            </a:r>
            <a:r>
              <a:rPr kumimoji="1" lang="en-US" altLang="ja-JP" baseline="0" dirty="0"/>
              <a:t> To be concrete I will explain them in the case of muon decay. For </a:t>
            </a:r>
            <a:r>
              <a:rPr kumimoji="1" lang="en-US" altLang="ja-JP" baseline="0" dirty="0" err="1"/>
              <a:t>taus</a:t>
            </a:r>
            <a:r>
              <a:rPr kumimoji="1" lang="en-US" altLang="ja-JP" baseline="0" dirty="0"/>
              <a:t> please change muon and other daughter particles appropriately. First we should make it clear whether CLFV processes are caused by tree or loop. In general mu e gamma process can be caused only by loop effect due to gauge symmetry. Gauge symmetry forbids to appear and hence it appears as dipole operator only. On the contrary mu to 3e process and mu to e conversion process can be caused both by loop and tree. For example, if there is a dipole operator of mu to e gamma, then by attaching the electroweak current </a:t>
            </a:r>
            <a:r>
              <a:rPr kumimoji="1" lang="en-US" altLang="ja-JP" baseline="0" dirty="0" err="1"/>
              <a:t>qqgamma</a:t>
            </a:r>
            <a:r>
              <a:rPr kumimoji="1" lang="en-US" altLang="ja-JP" baseline="0" dirty="0"/>
              <a:t> we can get a relevant operator for mu to e conversion. Of course they are induced by exchange of a particle which mediates lepton flavor violation. </a:t>
            </a:r>
            <a:endParaRPr kumimoji="1" lang="ja-JP" altLang="en-US" dirty="0"/>
          </a:p>
        </p:txBody>
      </p:sp>
      <p:sp>
        <p:nvSpPr>
          <p:cNvPr id="161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4795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 name="スライド イメージ プレースホルダー 1"/>
          <p:cNvSpPr>
            <a:spLocks noGrp="1" noRot="1" noChangeAspect="1"/>
          </p:cNvSpPr>
          <p:nvPr>
            <p:ph type="sldImg"/>
          </p:nvPr>
        </p:nvSpPr>
        <p:spPr/>
      </p:sp>
      <p:sp>
        <p:nvSpPr>
          <p:cNvPr id="1630" name="ノート プレースホルダー 2"/>
          <p:cNvSpPr>
            <a:spLocks noGrp="1"/>
          </p:cNvSpPr>
          <p:nvPr>
            <p:ph type="body" idx="1"/>
          </p:nvPr>
        </p:nvSpPr>
        <p:spPr/>
        <p:txBody>
          <a:bodyPr/>
          <a:lstStyle/>
          <a:p>
            <a:r>
              <a:rPr kumimoji="1" lang="en-US" altLang="ja-JP" dirty="0"/>
              <a:t>There are many kinds of mediators have</a:t>
            </a:r>
            <a:r>
              <a:rPr kumimoji="1" lang="en-US" altLang="ja-JP" baseline="0" dirty="0"/>
              <a:t> been</a:t>
            </a:r>
            <a:r>
              <a:rPr kumimoji="1" lang="en-US" altLang="ja-JP" dirty="0"/>
              <a:t> considered. For example let’s</a:t>
            </a:r>
            <a:r>
              <a:rPr kumimoji="1" lang="en-US" altLang="ja-JP" baseline="0" dirty="0"/>
              <a:t> imagine that there is a new vector particle which violates lepton flavor. Then we get a diagram for mu to e conversion. This diagram prediction for mu to e conversion is completely irrelevant </a:t>
            </a:r>
            <a:r>
              <a:rPr kumimoji="1" lang="en-US" altLang="ja-JP" baseline="0" dirty="0" err="1"/>
              <a:t>withmu</a:t>
            </a:r>
            <a:r>
              <a:rPr kumimoji="1" lang="en-US" altLang="ja-JP" baseline="0" dirty="0"/>
              <a:t> to e gamma process. To indicate this situation, we often write this kind of effective </a:t>
            </a:r>
            <a:r>
              <a:rPr kumimoji="1" lang="en-US" altLang="ja-JP" baseline="0" dirty="0" err="1"/>
              <a:t>lagrangian</a:t>
            </a:r>
            <a:r>
              <a:rPr kumimoji="1" lang="en-US" altLang="ja-JP" baseline="0" dirty="0"/>
              <a:t>. This is for mu to e gamma and this is for mu to e conversion. The relative strength is indicated by the parameter kappa here. The most exhaustedly studied model, that is minimal supersymmetric model with right-handed neutrino with R parity gives kappa the fine structure constant of course though the kappa is model dependent.</a:t>
            </a:r>
            <a:endParaRPr kumimoji="1" lang="ja-JP" altLang="en-US" dirty="0"/>
          </a:p>
        </p:txBody>
      </p:sp>
      <p:sp>
        <p:nvSpPr>
          <p:cNvPr id="1631"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1068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 name="スライド イメージ プレースホルダー 1"/>
          <p:cNvSpPr>
            <a:spLocks noGrp="1" noRot="1" noChangeAspect="1"/>
          </p:cNvSpPr>
          <p:nvPr>
            <p:ph type="sldImg"/>
          </p:nvPr>
        </p:nvSpPr>
        <p:spPr/>
      </p:sp>
      <p:sp>
        <p:nvSpPr>
          <p:cNvPr id="1640" name="ノート プレースホルダー 2"/>
          <p:cNvSpPr>
            <a:spLocks noGrp="1"/>
          </p:cNvSpPr>
          <p:nvPr>
            <p:ph type="body" idx="1"/>
          </p:nvPr>
        </p:nvSpPr>
        <p:spPr/>
        <p:txBody>
          <a:bodyPr/>
          <a:lstStyle/>
          <a:p>
            <a:r>
              <a:rPr kumimoji="1" lang="en-US" altLang="ja-JP" dirty="0"/>
              <a:t>Then as a function of kappa the branching</a:t>
            </a:r>
            <a:r>
              <a:rPr kumimoji="1" lang="en-US" altLang="ja-JP" baseline="0" dirty="0"/>
              <a:t> ratio more exactly a effective scale which are searched for mu to e gamma and mu to e conversion is drawn in this way. Sorry this graph is a little bit old since it was drawn for COMET CDR. It is shown here to catch a glimpse for model dependence . This line shows the sensitivity for MEG experiment while these lines are for mu to e  conversion. As I explained if MSSM is the case we have to see this vertical line and hence naively mu to e gamma experiment gives better sensitivity to new physics. However in general we cannot say which is better. It is quite model dependent. </a:t>
            </a:r>
            <a:endParaRPr kumimoji="1" lang="ja-JP" altLang="en-US" dirty="0"/>
          </a:p>
        </p:txBody>
      </p:sp>
      <p:sp>
        <p:nvSpPr>
          <p:cNvPr id="1641"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2A3A9-DFEB-447B-9B1E-97F3645D207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574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1058" name="タイトル 1"/>
          <p:cNvSpPr>
            <a:spLocks noGrp="1"/>
          </p:cNvSpPr>
          <p:nvPr>
            <p:ph type="title"/>
          </p:nvPr>
        </p:nvSpPr>
        <p:spPr/>
        <p:txBody>
          <a:bodyPr/>
          <a:lstStyle/>
          <a:p>
            <a:r>
              <a:rPr lang="ja-JP" altLang="en-US"/>
              <a:t>マスタ タイトルの書式設定</a:t>
            </a:r>
          </a:p>
        </p:txBody>
      </p:sp>
      <p:sp>
        <p:nvSpPr>
          <p:cNvPr id="1059" name="日付プレースホルダ 2"/>
          <p:cNvSpPr>
            <a:spLocks noGrp="1"/>
          </p:cNvSpPr>
          <p:nvPr>
            <p:ph type="dt" sz="half" idx="10"/>
          </p:nvPr>
        </p:nvSpPr>
        <p:spPr/>
        <p:txBody>
          <a:bodyPr/>
          <a:lstStyle>
            <a:lvl1pPr>
              <a:defRPr/>
            </a:lvl1pPr>
          </a:lstStyle>
          <a:p>
            <a:endParaRPr lang="en-US" altLang="ja-JP">
              <a:solidFill>
                <a:prstClr val="black"/>
              </a:solidFill>
            </a:endParaRPr>
          </a:p>
        </p:txBody>
      </p:sp>
      <p:sp>
        <p:nvSpPr>
          <p:cNvPr id="1060" name="フッター プレースホルダ 3"/>
          <p:cNvSpPr>
            <a:spLocks noGrp="1"/>
          </p:cNvSpPr>
          <p:nvPr>
            <p:ph type="ftr" sz="quarter" idx="11"/>
          </p:nvPr>
        </p:nvSpPr>
        <p:spPr/>
        <p:txBody>
          <a:bodyPr/>
          <a:lstStyle>
            <a:lvl1pPr>
              <a:defRPr/>
            </a:lvl1pPr>
          </a:lstStyle>
          <a:p>
            <a:endParaRPr lang="en-US" altLang="ja-JP">
              <a:solidFill>
                <a:prstClr val="black"/>
              </a:solidFill>
            </a:endParaRPr>
          </a:p>
        </p:txBody>
      </p:sp>
      <p:sp>
        <p:nvSpPr>
          <p:cNvPr id="1061" name="スライド番号プレースホルダ 4"/>
          <p:cNvSpPr>
            <a:spLocks noGrp="1"/>
          </p:cNvSpPr>
          <p:nvPr>
            <p:ph type="sldNum" sz="quarter" idx="12"/>
          </p:nvPr>
        </p:nvSpPr>
        <p:spPr/>
        <p:txBody>
          <a:bodyPr/>
          <a:lstStyle>
            <a:lvl1pPr>
              <a:defRPr/>
            </a:lvl1pPr>
          </a:lstStyle>
          <a:p>
            <a:fld id="{7B751244-4F93-41AB-A03D-59DCF577BA16}"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426011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69" name="タイトル 1"/>
          <p:cNvSpPr>
            <a:spLocks noGrp="1"/>
          </p:cNvSpPr>
          <p:nvPr>
            <p:ph type="ctrTitle"/>
          </p:nvPr>
        </p:nvSpPr>
        <p:spPr>
          <a:xfrm>
            <a:off x="756047" y="2348400"/>
            <a:ext cx="8568531" cy="1620430"/>
          </a:xfrm>
        </p:spPr>
        <p:txBody>
          <a:bodyPr/>
          <a:lstStyle/>
          <a:p>
            <a:r>
              <a:rPr kumimoji="1" lang="ja-JP" altLang="en-US"/>
              <a:t>マスター タイトルの書式設定</a:t>
            </a:r>
          </a:p>
        </p:txBody>
      </p:sp>
      <p:sp>
        <p:nvSpPr>
          <p:cNvPr id="1070"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1071" name="日付プレースホルダー 3"/>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072" name="フッター プレースホルダー 4"/>
          <p:cNvSpPr>
            <a:spLocks noGrp="1"/>
          </p:cNvSpPr>
          <p:nvPr>
            <p:ph type="ftr" sz="quarter" idx="11"/>
          </p:nvPr>
        </p:nvSpPr>
        <p:spPr/>
        <p:txBody>
          <a:bodyPr/>
          <a:lstStyle/>
          <a:p>
            <a:endParaRPr kumimoji="1" lang="ja-JP" altLang="en-US"/>
          </a:p>
        </p:txBody>
      </p:sp>
      <p:sp>
        <p:nvSpPr>
          <p:cNvPr id="1073" name="スライド番号プレースホルダー 5"/>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193747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75" name="タイトル 1"/>
          <p:cNvSpPr>
            <a:spLocks noGrp="1"/>
          </p:cNvSpPr>
          <p:nvPr>
            <p:ph type="title"/>
          </p:nvPr>
        </p:nvSpPr>
        <p:spPr/>
        <p:txBody>
          <a:bodyPr/>
          <a:lstStyle/>
          <a:p>
            <a:r>
              <a:rPr kumimoji="1" lang="ja-JP" altLang="en-US"/>
              <a:t>マスター タイトルの書式設定</a:t>
            </a:r>
          </a:p>
        </p:txBody>
      </p:sp>
      <p:sp>
        <p:nvSpPr>
          <p:cNvPr id="1076"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7" name="日付プレースホルダー 3"/>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078" name="フッター プレースホルダー 4"/>
          <p:cNvSpPr>
            <a:spLocks noGrp="1"/>
          </p:cNvSpPr>
          <p:nvPr>
            <p:ph type="ftr" sz="quarter" idx="11"/>
          </p:nvPr>
        </p:nvSpPr>
        <p:spPr/>
        <p:txBody>
          <a:bodyPr/>
          <a:lstStyle/>
          <a:p>
            <a:endParaRPr kumimoji="1" lang="ja-JP" altLang="en-US"/>
          </a:p>
        </p:txBody>
      </p:sp>
      <p:sp>
        <p:nvSpPr>
          <p:cNvPr id="1079" name="スライド番号プレースホルダー 5"/>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4185503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81" name="タイトル 1"/>
          <p:cNvSpPr>
            <a:spLocks noGrp="1"/>
          </p:cNvSpPr>
          <p:nvPr>
            <p:ph type="title"/>
          </p:nvPr>
        </p:nvSpPr>
        <p:spPr>
          <a:xfrm>
            <a:off x="796300" y="4857792"/>
            <a:ext cx="8568531" cy="1501435"/>
          </a:xfrm>
        </p:spPr>
        <p:txBody>
          <a:bodyPr anchor="t"/>
          <a:lstStyle>
            <a:lvl1pPr algn="l">
              <a:defRPr sz="4409" b="1" cap="all"/>
            </a:lvl1pPr>
          </a:lstStyle>
          <a:p>
            <a:r>
              <a:rPr kumimoji="1" lang="ja-JP" altLang="en-US"/>
              <a:t>マスター タイトルの書式設定</a:t>
            </a:r>
          </a:p>
        </p:txBody>
      </p:sp>
      <p:sp>
        <p:nvSpPr>
          <p:cNvPr id="1082"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1083" name="日付プレースホルダー 3"/>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084" name="フッター プレースホルダー 4"/>
          <p:cNvSpPr>
            <a:spLocks noGrp="1"/>
          </p:cNvSpPr>
          <p:nvPr>
            <p:ph type="ftr" sz="quarter" idx="11"/>
          </p:nvPr>
        </p:nvSpPr>
        <p:spPr/>
        <p:txBody>
          <a:bodyPr/>
          <a:lstStyle/>
          <a:p>
            <a:endParaRPr kumimoji="1" lang="ja-JP" altLang="en-US"/>
          </a:p>
        </p:txBody>
      </p:sp>
      <p:sp>
        <p:nvSpPr>
          <p:cNvPr id="1085" name="スライド番号プレースホルダー 5"/>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205095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87" name="タイトル 1"/>
          <p:cNvSpPr>
            <a:spLocks noGrp="1"/>
          </p:cNvSpPr>
          <p:nvPr>
            <p:ph type="title"/>
          </p:nvPr>
        </p:nvSpPr>
        <p:spPr/>
        <p:txBody>
          <a:bodyPr/>
          <a:lstStyle/>
          <a:p>
            <a:r>
              <a:rPr kumimoji="1" lang="ja-JP" altLang="en-US"/>
              <a:t>マスター タイトルの書式設定</a:t>
            </a:r>
          </a:p>
        </p:txBody>
      </p:sp>
      <p:sp>
        <p:nvSpPr>
          <p:cNvPr id="1088"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89"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4"/>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091" name="フッター プレースホルダー 5"/>
          <p:cNvSpPr>
            <a:spLocks noGrp="1"/>
          </p:cNvSpPr>
          <p:nvPr>
            <p:ph type="ftr" sz="quarter" idx="11"/>
          </p:nvPr>
        </p:nvSpPr>
        <p:spPr/>
        <p:txBody>
          <a:bodyPr/>
          <a:lstStyle/>
          <a:p>
            <a:endParaRPr kumimoji="1" lang="ja-JP" altLang="en-US"/>
          </a:p>
        </p:txBody>
      </p:sp>
      <p:sp>
        <p:nvSpPr>
          <p:cNvPr id="1092" name="スライド番号プレースホルダー 6"/>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1356349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94"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095"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1096"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7"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1098"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9" name="日付プレースホルダー 6"/>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100" name="フッター プレースホルダー 7"/>
          <p:cNvSpPr>
            <a:spLocks noGrp="1"/>
          </p:cNvSpPr>
          <p:nvPr>
            <p:ph type="ftr" sz="quarter" idx="11"/>
          </p:nvPr>
        </p:nvSpPr>
        <p:spPr/>
        <p:txBody>
          <a:bodyPr/>
          <a:lstStyle/>
          <a:p>
            <a:endParaRPr kumimoji="1" lang="ja-JP" altLang="en-US"/>
          </a:p>
        </p:txBody>
      </p:sp>
      <p:sp>
        <p:nvSpPr>
          <p:cNvPr id="1101" name="スライド番号プレースホルダー 8"/>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256353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03" name="タイトル 1"/>
          <p:cNvSpPr>
            <a:spLocks noGrp="1"/>
          </p:cNvSpPr>
          <p:nvPr>
            <p:ph type="title"/>
          </p:nvPr>
        </p:nvSpPr>
        <p:spPr/>
        <p:txBody>
          <a:bodyPr/>
          <a:lstStyle/>
          <a:p>
            <a:r>
              <a:rPr kumimoji="1" lang="ja-JP" altLang="en-US"/>
              <a:t>マスター タイトルの書式設定</a:t>
            </a:r>
          </a:p>
        </p:txBody>
      </p:sp>
      <p:sp>
        <p:nvSpPr>
          <p:cNvPr id="1104" name="日付プレースホルダー 2"/>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105" name="フッター プレースホルダー 3"/>
          <p:cNvSpPr>
            <a:spLocks noGrp="1"/>
          </p:cNvSpPr>
          <p:nvPr>
            <p:ph type="ftr" sz="quarter" idx="11"/>
          </p:nvPr>
        </p:nvSpPr>
        <p:spPr/>
        <p:txBody>
          <a:bodyPr/>
          <a:lstStyle/>
          <a:p>
            <a:endParaRPr kumimoji="1" lang="ja-JP" altLang="en-US"/>
          </a:p>
        </p:txBody>
      </p:sp>
      <p:sp>
        <p:nvSpPr>
          <p:cNvPr id="1106" name="スライド番号プレースホルダー 4"/>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1705293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08" name="日付プレースホルダー 1"/>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109" name="フッター プレースホルダー 2"/>
          <p:cNvSpPr>
            <a:spLocks noGrp="1"/>
          </p:cNvSpPr>
          <p:nvPr>
            <p:ph type="ftr" sz="quarter" idx="11"/>
          </p:nvPr>
        </p:nvSpPr>
        <p:spPr/>
        <p:txBody>
          <a:bodyPr/>
          <a:lstStyle/>
          <a:p>
            <a:endParaRPr kumimoji="1" lang="ja-JP" altLang="en-US"/>
          </a:p>
        </p:txBody>
      </p:sp>
      <p:sp>
        <p:nvSpPr>
          <p:cNvPr id="1110" name="スライド番号プレースホルダー 3"/>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3624154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12" name="タイトル 1"/>
          <p:cNvSpPr>
            <a:spLocks noGrp="1"/>
          </p:cNvSpPr>
          <p:nvPr>
            <p:ph type="title"/>
          </p:nvPr>
        </p:nvSpPr>
        <p:spPr>
          <a:xfrm>
            <a:off x="504032" y="300987"/>
            <a:ext cx="3316456" cy="1280945"/>
          </a:xfrm>
        </p:spPr>
        <p:txBody>
          <a:bodyPr anchor="b"/>
          <a:lstStyle>
            <a:lvl1pPr algn="l">
              <a:defRPr sz="2205" b="1"/>
            </a:lvl1pPr>
          </a:lstStyle>
          <a:p>
            <a:r>
              <a:rPr kumimoji="1" lang="ja-JP" altLang="en-US"/>
              <a:t>マスター タイトルの書式設定</a:t>
            </a:r>
          </a:p>
        </p:txBody>
      </p:sp>
      <p:sp>
        <p:nvSpPr>
          <p:cNvPr id="111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1115" name="日付プレースホルダー 4"/>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116" name="フッター プレースホルダー 5"/>
          <p:cNvSpPr>
            <a:spLocks noGrp="1"/>
          </p:cNvSpPr>
          <p:nvPr>
            <p:ph type="ftr" sz="quarter" idx="11"/>
          </p:nvPr>
        </p:nvSpPr>
        <p:spPr/>
        <p:txBody>
          <a:bodyPr/>
          <a:lstStyle/>
          <a:p>
            <a:endParaRPr kumimoji="1" lang="ja-JP" altLang="en-US"/>
          </a:p>
        </p:txBody>
      </p:sp>
      <p:sp>
        <p:nvSpPr>
          <p:cNvPr id="1117" name="スライド番号プレースホルダー 6"/>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2719062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19" name="タイトル 1"/>
          <p:cNvSpPr>
            <a:spLocks noGrp="1"/>
          </p:cNvSpPr>
          <p:nvPr>
            <p:ph type="title"/>
          </p:nvPr>
        </p:nvSpPr>
        <p:spPr>
          <a:xfrm>
            <a:off x="1975873" y="5291772"/>
            <a:ext cx="6048375" cy="624724"/>
          </a:xfrm>
        </p:spPr>
        <p:txBody>
          <a:bodyPr anchor="b"/>
          <a:lstStyle>
            <a:lvl1pPr algn="l">
              <a:defRPr sz="2205" b="1"/>
            </a:lvl1pPr>
          </a:lstStyle>
          <a:p>
            <a:r>
              <a:rPr kumimoji="1" lang="ja-JP" altLang="en-US"/>
              <a:t>マスター タイトルの書式設定</a:t>
            </a:r>
          </a:p>
        </p:txBody>
      </p:sp>
      <p:sp>
        <p:nvSpPr>
          <p:cNvPr id="1120" name="図プレースホルダー 2"/>
          <p:cNvSpPr>
            <a:spLocks noGrp="1"/>
          </p:cNvSpPr>
          <p:nvPr>
            <p:ph type="pic" idx="1"/>
          </p:nvPr>
        </p:nvSpPr>
        <p:spPr>
          <a:xfrm>
            <a:off x="1975873" y="675471"/>
            <a:ext cx="6048375"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1121"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1122" name="日付プレースホルダー 4"/>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123" name="フッター プレースホルダー 5"/>
          <p:cNvSpPr>
            <a:spLocks noGrp="1"/>
          </p:cNvSpPr>
          <p:nvPr>
            <p:ph type="ftr" sz="quarter" idx="11"/>
          </p:nvPr>
        </p:nvSpPr>
        <p:spPr/>
        <p:txBody>
          <a:bodyPr/>
          <a:lstStyle/>
          <a:p>
            <a:endParaRPr kumimoji="1" lang="ja-JP" altLang="en-US"/>
          </a:p>
        </p:txBody>
      </p:sp>
      <p:sp>
        <p:nvSpPr>
          <p:cNvPr id="1124" name="スライド番号プレースホルダー 6"/>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403089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26" name="タイトル 1"/>
          <p:cNvSpPr>
            <a:spLocks noGrp="1"/>
          </p:cNvSpPr>
          <p:nvPr>
            <p:ph type="title"/>
          </p:nvPr>
        </p:nvSpPr>
        <p:spPr/>
        <p:txBody>
          <a:bodyPr/>
          <a:lstStyle/>
          <a:p>
            <a:r>
              <a:rPr kumimoji="1" lang="ja-JP" altLang="en-US"/>
              <a:t>マスター タイトルの書式設定</a:t>
            </a:r>
          </a:p>
        </p:txBody>
      </p:sp>
      <p:sp>
        <p:nvSpPr>
          <p:cNvPr id="1127"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8" name="日付プレースホルダー 3"/>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129" name="フッター プレースホルダー 4"/>
          <p:cNvSpPr>
            <a:spLocks noGrp="1"/>
          </p:cNvSpPr>
          <p:nvPr>
            <p:ph type="ftr" sz="quarter" idx="11"/>
          </p:nvPr>
        </p:nvSpPr>
        <p:spPr/>
        <p:txBody>
          <a:bodyPr/>
          <a:lstStyle/>
          <a:p>
            <a:endParaRPr kumimoji="1" lang="ja-JP" altLang="en-US"/>
          </a:p>
        </p:txBody>
      </p:sp>
      <p:sp>
        <p:nvSpPr>
          <p:cNvPr id="1130" name="スライド番号プレースホルダー 5"/>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180849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32" name="縦書きタイトル 1"/>
          <p:cNvSpPr>
            <a:spLocks noGrp="1"/>
          </p:cNvSpPr>
          <p:nvPr>
            <p:ph type="title" orient="vert"/>
          </p:nvPr>
        </p:nvSpPr>
        <p:spPr>
          <a:xfrm>
            <a:off x="7308453" y="302738"/>
            <a:ext cx="2268141" cy="6450223"/>
          </a:xfrm>
        </p:spPr>
        <p:txBody>
          <a:bodyPr vert="eaVert"/>
          <a:lstStyle/>
          <a:p>
            <a:r>
              <a:rPr kumimoji="1" lang="ja-JP" altLang="en-US"/>
              <a:t>マスター タイトルの書式設定</a:t>
            </a:r>
          </a:p>
        </p:txBody>
      </p:sp>
      <p:sp>
        <p:nvSpPr>
          <p:cNvPr id="1133" name="縦書きテキスト プレースホルダー 2"/>
          <p:cNvSpPr>
            <a:spLocks noGrp="1"/>
          </p:cNvSpPr>
          <p:nvPr>
            <p:ph type="body" orient="vert" idx="1"/>
          </p:nvPr>
        </p:nvSpPr>
        <p:spPr>
          <a:xfrm>
            <a:off x="504031" y="302738"/>
            <a:ext cx="6636411"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4" name="日付プレースホルダー 3"/>
          <p:cNvSpPr>
            <a:spLocks noGrp="1"/>
          </p:cNvSpPr>
          <p:nvPr>
            <p:ph type="dt" sz="half" idx="10"/>
          </p:nvPr>
        </p:nvSpPr>
        <p:spPr/>
        <p:txBody>
          <a:bodyPr/>
          <a:lstStyle/>
          <a:p>
            <a:fld id="{813CC8AB-B5EB-445D-8DDE-51A45A733C6E}" type="datetimeFigureOut">
              <a:rPr kumimoji="1" lang="ja-JP" altLang="en-US" smtClean="0"/>
              <a:pPr/>
              <a:t>2020/7/2</a:t>
            </a:fld>
            <a:endParaRPr kumimoji="1" lang="ja-JP" altLang="en-US"/>
          </a:p>
        </p:txBody>
      </p:sp>
      <p:sp>
        <p:nvSpPr>
          <p:cNvPr id="1135" name="フッター プレースホルダー 4"/>
          <p:cNvSpPr>
            <a:spLocks noGrp="1"/>
          </p:cNvSpPr>
          <p:nvPr>
            <p:ph type="ftr" sz="quarter" idx="11"/>
          </p:nvPr>
        </p:nvSpPr>
        <p:spPr/>
        <p:txBody>
          <a:bodyPr/>
          <a:lstStyle/>
          <a:p>
            <a:endParaRPr kumimoji="1" lang="ja-JP" altLang="en-US"/>
          </a:p>
        </p:txBody>
      </p:sp>
      <p:sp>
        <p:nvSpPr>
          <p:cNvPr id="1136" name="スライド番号プレースホルダー 5"/>
          <p:cNvSpPr>
            <a:spLocks noGrp="1"/>
          </p:cNvSpPr>
          <p:nvPr>
            <p:ph type="sldNum" sz="quarter" idx="12"/>
          </p:nvPr>
        </p:nvSpPr>
        <p:spPr/>
        <p:txBody>
          <a:body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362203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1034" name="タイトル 1"/>
          <p:cNvSpPr>
            <a:spLocks noGrp="1"/>
          </p:cNvSpPr>
          <p:nvPr>
            <p:ph type="title"/>
          </p:nvPr>
        </p:nvSpPr>
        <p:spPr/>
        <p:txBody>
          <a:bodyPr/>
          <a:lstStyle/>
          <a:p>
            <a:r>
              <a:rPr lang="ja-JP" altLang="en-US"/>
              <a:t>マスタ タイトルの書式設定</a:t>
            </a:r>
          </a:p>
        </p:txBody>
      </p:sp>
      <p:sp>
        <p:nvSpPr>
          <p:cNvPr id="1035" name="日付プレースホルダ 2"/>
          <p:cNvSpPr>
            <a:spLocks noGrp="1"/>
          </p:cNvSpPr>
          <p:nvPr>
            <p:ph type="dt" sz="half" idx="10"/>
          </p:nvPr>
        </p:nvSpPr>
        <p:spPr/>
        <p:txBody>
          <a:bodyPr/>
          <a:lstStyle>
            <a:lvl1pPr>
              <a:defRPr/>
            </a:lvl1pPr>
          </a:lstStyle>
          <a:p>
            <a:endParaRPr lang="en-US" altLang="ja-JP"/>
          </a:p>
        </p:txBody>
      </p:sp>
      <p:sp>
        <p:nvSpPr>
          <p:cNvPr id="1036" name="フッター プレースホルダ 3"/>
          <p:cNvSpPr>
            <a:spLocks noGrp="1"/>
          </p:cNvSpPr>
          <p:nvPr>
            <p:ph type="ftr" sz="quarter" idx="11"/>
          </p:nvPr>
        </p:nvSpPr>
        <p:spPr/>
        <p:txBody>
          <a:bodyPr/>
          <a:lstStyle>
            <a:lvl1pPr>
              <a:defRPr/>
            </a:lvl1pPr>
          </a:lstStyle>
          <a:p>
            <a:endParaRPr lang="en-US" altLang="ja-JP"/>
          </a:p>
        </p:txBody>
      </p:sp>
      <p:sp>
        <p:nvSpPr>
          <p:cNvPr id="1037" name="スライド番号プレースホルダ 4"/>
          <p:cNvSpPr>
            <a:spLocks noGrp="1"/>
          </p:cNvSpPr>
          <p:nvPr>
            <p:ph type="sldNum" sz="quarter" idx="12"/>
          </p:nvPr>
        </p:nvSpPr>
        <p:spPr/>
        <p:txBody>
          <a:bodyPr/>
          <a:lstStyle>
            <a:lvl1pPr>
              <a:defRPr/>
            </a:lvl1pPr>
          </a:lstStyle>
          <a:p>
            <a:fld id="{7B751244-4F93-41AB-A03D-59DCF577BA16}"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039"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11"/>
          <p:cNvSpPr>
            <a:spLocks noGrp="1" noChangeArrowheads="1"/>
          </p:cNvSpPr>
          <p:nvPr>
            <p:ph type="sldNum" sz="quarter" idx="12"/>
          </p:nvPr>
        </p:nvSpPr>
        <p:spPr>
          <a:ln/>
        </p:spPr>
        <p:txBody>
          <a:bodyPr/>
          <a:lstStyle>
            <a:lvl1pPr>
              <a:defRPr/>
            </a:lvl1pPr>
          </a:lstStyle>
          <a:p>
            <a:pPr>
              <a:defRPr/>
            </a:pPr>
            <a:fld id="{9C2A2ECB-7E73-4E41-8545-D30272166B6E}" type="slidenum">
              <a:rPr lang="en-US" altLang="ja-JP"/>
              <a:pPr>
                <a:defRPr/>
              </a:pPr>
              <a:t>‹#›</a:t>
            </a:fld>
            <a:endParaRPr lang="en-US" altLang="ja-JP" sz="1500"/>
          </a:p>
        </p:txBody>
      </p:sp>
    </p:spTree>
    <p:extLst>
      <p:ext uri="{BB962C8B-B14F-4D97-AF65-F5344CB8AC3E}">
        <p14:creationId xmlns:p14="http://schemas.microsoft.com/office/powerpoint/2010/main" val="267005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043" name="タイトル 1"/>
          <p:cNvSpPr>
            <a:spLocks noGrp="1"/>
          </p:cNvSpPr>
          <p:nvPr>
            <p:ph type="title"/>
          </p:nvPr>
        </p:nvSpPr>
        <p:spPr/>
        <p:txBody>
          <a:bodyPr/>
          <a:lstStyle/>
          <a:p>
            <a:r>
              <a:rPr kumimoji="1" lang="ja-JP" altLang="en-US"/>
              <a:t>マスター タイトルの書式設定</a:t>
            </a:r>
          </a:p>
        </p:txBody>
      </p:sp>
      <p:sp>
        <p:nvSpPr>
          <p:cNvPr id="1044"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45" name="日付プレースホルダー 3"/>
          <p:cNvSpPr>
            <a:spLocks noGrp="1"/>
          </p:cNvSpPr>
          <p:nvPr>
            <p:ph type="dt" sz="half" idx="10"/>
          </p:nvPr>
        </p:nvSpPr>
        <p:spPr/>
        <p:txBody>
          <a:bodyPr/>
          <a:lstStyle/>
          <a:p>
            <a:fld id="{3D9F055A-9D7E-4009-AF69-1B708BABACB4}" type="datetimeFigureOut">
              <a:rPr kumimoji="1" lang="ja-JP" altLang="en-US" smtClean="0"/>
              <a:pPr/>
              <a:t>2020/7/2</a:t>
            </a:fld>
            <a:endParaRPr kumimoji="1" lang="ja-JP" altLang="en-US" dirty="0"/>
          </a:p>
        </p:txBody>
      </p:sp>
      <p:sp>
        <p:nvSpPr>
          <p:cNvPr id="1046" name="フッター プレースホルダー 4"/>
          <p:cNvSpPr>
            <a:spLocks noGrp="1"/>
          </p:cNvSpPr>
          <p:nvPr>
            <p:ph type="ftr" sz="quarter" idx="11"/>
          </p:nvPr>
        </p:nvSpPr>
        <p:spPr/>
        <p:txBody>
          <a:bodyPr/>
          <a:lstStyle/>
          <a:p>
            <a:endParaRPr kumimoji="1" lang="ja-JP" altLang="en-US" dirty="0"/>
          </a:p>
        </p:txBody>
      </p:sp>
      <p:sp>
        <p:nvSpPr>
          <p:cNvPr id="1047" name="スライド番号プレースホルダー 5"/>
          <p:cNvSpPr>
            <a:spLocks noGrp="1"/>
          </p:cNvSpPr>
          <p:nvPr>
            <p:ph type="sldNum" sz="quarter" idx="12"/>
          </p:nvPr>
        </p:nvSpPr>
        <p:spPr/>
        <p:txBody>
          <a:bodyPr/>
          <a:lstStyle/>
          <a:p>
            <a:fld id="{D5F9D9D4-EEE8-4204-889F-823AA90A521D}" type="slidenum">
              <a:rPr kumimoji="1" lang="ja-JP" altLang="en-US" smtClean="0"/>
              <a:pPr/>
              <a:t>‹#›</a:t>
            </a:fld>
            <a:endParaRPr kumimoji="1" lang="ja-JP" altLang="en-US" dirty="0"/>
          </a:p>
        </p:txBody>
      </p:sp>
    </p:spTree>
    <p:extLst>
      <p:ext uri="{BB962C8B-B14F-4D97-AF65-F5344CB8AC3E}">
        <p14:creationId xmlns:p14="http://schemas.microsoft.com/office/powerpoint/2010/main" val="292647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92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6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345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PlaceHolder 1"/>
          <p:cNvSpPr>
            <a:spLocks noGrp="1"/>
          </p:cNvSpPr>
          <p:nvPr>
            <p:ph type="title"/>
          </p:nvPr>
        </p:nvSpPr>
        <p:spPr>
          <a:xfrm>
            <a:off x="504003" y="301324"/>
            <a:ext cx="9071640" cy="1262160"/>
          </a:xfrm>
          <a:prstGeom prst="rect">
            <a:avLst/>
          </a:prstGeom>
        </p:spPr>
        <p:txBody>
          <a:bodyPr wrap="none" lIns="0" tIns="0" rIns="0" bIns="0" anchor="ctr"/>
          <a:lstStyle/>
          <a:p>
            <a:pPr algn="ctr"/>
            <a:r>
              <a:rPr lang="en-US"/>
              <a:t>タイトルテキストの書式を編集するにはクリックします。</a:t>
            </a:r>
            <a:endParaRPr/>
          </a:p>
        </p:txBody>
      </p:sp>
      <p:sp>
        <p:nvSpPr>
          <p:cNvPr id="1026" name="PlaceHolder 2"/>
          <p:cNvSpPr>
            <a:spLocks noGrp="1"/>
          </p:cNvSpPr>
          <p:nvPr>
            <p:ph type="body"/>
          </p:nvPr>
        </p:nvSpPr>
        <p:spPr>
          <a:xfrm>
            <a:off x="504003" y="1769040"/>
            <a:ext cx="9071640" cy="4989240"/>
          </a:xfrm>
          <a:prstGeom prst="rect">
            <a:avLst/>
          </a:prstGeom>
        </p:spPr>
        <p:txBody>
          <a:bodyPr wrap="none" lIns="0" tIns="0" rIns="0" bIns="0"/>
          <a:lstStyle/>
          <a:p>
            <a:pPr>
              <a:buSzPct val="45000"/>
              <a:buFont typeface="StarSymbol"/>
              <a:buChar char=""/>
            </a:pPr>
            <a:r>
              <a:rPr lang="en-US"/>
              <a:t>アウトラインテキストの書式を編集するにはクリックします。</a:t>
            </a:r>
            <a:endParaRPr/>
          </a:p>
          <a:p>
            <a:pPr lvl="1">
              <a:buSzPct val="45000"/>
              <a:buFont typeface="StarSymbol"/>
              <a:buChar char=""/>
            </a:pPr>
            <a:r>
              <a:rPr lang="en-US"/>
              <a:t>2レベル目のアウトライン</a:t>
            </a:r>
            <a:endParaRPr/>
          </a:p>
          <a:p>
            <a:pPr lvl="2">
              <a:buSzPct val="75000"/>
              <a:buFont typeface="StarSymbol"/>
              <a:buChar char=""/>
            </a:pPr>
            <a:r>
              <a:rPr lang="en-US"/>
              <a:t>3レベル目のアウトライン</a:t>
            </a:r>
            <a:endParaRPr/>
          </a:p>
          <a:p>
            <a:pPr lvl="3">
              <a:buSzPct val="45000"/>
              <a:buFont typeface="StarSymbol"/>
              <a:buChar char=""/>
            </a:pPr>
            <a:r>
              <a:rPr lang="en-US"/>
              <a:t>4レベル目のアウトライン</a:t>
            </a:r>
            <a:endParaRPr/>
          </a:p>
          <a:p>
            <a:pPr lvl="4">
              <a:buSzPct val="75000"/>
              <a:buFont typeface="StarSymbol"/>
              <a:buChar char=""/>
            </a:pPr>
            <a:r>
              <a:rPr lang="en-US"/>
              <a:t>5レベル目のアウトライン</a:t>
            </a:r>
            <a:endParaRPr/>
          </a:p>
          <a:p>
            <a:pPr lvl="5">
              <a:buSzPct val="45000"/>
              <a:buFont typeface="StarSymbol"/>
              <a:buChar char=""/>
            </a:pPr>
            <a:r>
              <a:rPr lang="en-US"/>
              <a:t>6レベル目のアウトライン</a:t>
            </a:r>
            <a:endParaRPr/>
          </a:p>
          <a:p>
            <a:pPr lvl="6">
              <a:buSzPct val="45000"/>
              <a:buFont typeface="StarSymbol"/>
              <a:buChar char=""/>
            </a:pPr>
            <a:r>
              <a:rPr lang="en-US"/>
              <a:t>7レベル目のアウトライン</a:t>
            </a:r>
            <a:endParaRPr/>
          </a:p>
          <a:p>
            <a:pPr lvl="7">
              <a:buSzPct val="45000"/>
              <a:buFont typeface="StarSymbol"/>
              <a:buChar char=""/>
            </a:pPr>
            <a:r>
              <a:rPr lang="en-US"/>
              <a:t>8レベル目のアウトライン</a:t>
            </a:r>
            <a:endParaRPr/>
          </a:p>
          <a:p>
            <a:pPr lvl="8">
              <a:buSzPct val="45000"/>
              <a:buFont typeface="StarSymbol"/>
              <a:buChar char=""/>
            </a:pPr>
            <a:r>
              <a:rPr lang="en-US"/>
              <a:t>9レベル目のアウトライン</a:t>
            </a:r>
            <a:endParaRPr/>
          </a:p>
        </p:txBody>
      </p:sp>
      <p:sp>
        <p:nvSpPr>
          <p:cNvPr id="1027" name="PlaceHolder 3"/>
          <p:cNvSpPr>
            <a:spLocks noGrp="1"/>
          </p:cNvSpPr>
          <p:nvPr>
            <p:ph type="dt"/>
          </p:nvPr>
        </p:nvSpPr>
        <p:spPr>
          <a:xfrm>
            <a:off x="504004" y="6887159"/>
            <a:ext cx="2348280" cy="521280"/>
          </a:xfrm>
          <a:prstGeom prst="rect">
            <a:avLst/>
          </a:prstGeom>
        </p:spPr>
        <p:txBody>
          <a:bodyPr wrap="none" lIns="0" tIns="0" rIns="0" bIns="0"/>
          <a:lstStyle/>
          <a:p>
            <a:r>
              <a:rPr lang="en-US"/>
              <a:t>&lt;日付/時刻&gt;</a:t>
            </a:r>
            <a:endParaRPr/>
          </a:p>
        </p:txBody>
      </p:sp>
      <p:sp>
        <p:nvSpPr>
          <p:cNvPr id="1028" name="PlaceHolder 4"/>
          <p:cNvSpPr>
            <a:spLocks noGrp="1"/>
          </p:cNvSpPr>
          <p:nvPr>
            <p:ph type="ftr"/>
          </p:nvPr>
        </p:nvSpPr>
        <p:spPr>
          <a:xfrm>
            <a:off x="3447360" y="6887159"/>
            <a:ext cx="3195000" cy="521280"/>
          </a:xfrm>
          <a:prstGeom prst="rect">
            <a:avLst/>
          </a:prstGeom>
        </p:spPr>
        <p:txBody>
          <a:bodyPr wrap="none" lIns="0" tIns="0" rIns="0" bIns="0"/>
          <a:lstStyle/>
          <a:p>
            <a:pPr algn="ctr"/>
            <a:r>
              <a:rPr lang="en-US"/>
              <a:t>&lt;フッター&gt;</a:t>
            </a:r>
            <a:endParaRPr/>
          </a:p>
        </p:txBody>
      </p:sp>
      <p:sp>
        <p:nvSpPr>
          <p:cNvPr id="1029" name="PlaceHolder 5"/>
          <p:cNvSpPr>
            <a:spLocks noGrp="1"/>
          </p:cNvSpPr>
          <p:nvPr>
            <p:ph type="sldNum"/>
          </p:nvPr>
        </p:nvSpPr>
        <p:spPr>
          <a:xfrm>
            <a:off x="7227000" y="6887159"/>
            <a:ext cx="2348280" cy="521280"/>
          </a:xfrm>
          <a:prstGeom prst="rect">
            <a:avLst/>
          </a:prstGeom>
        </p:spPr>
        <p:txBody>
          <a:bodyPr wrap="none" lIns="0" tIns="0" rIns="0" bIns="0"/>
          <a:lstStyle/>
          <a:p>
            <a:pPr algn="r"/>
            <a:fld id="{91D17101-D1A1-4101-8161-116141715111}" type="slidenum">
              <a:rPr lang="en-US"/>
              <a:pPr algn="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PlaceHolder 1"/>
          <p:cNvSpPr>
            <a:spLocks noGrp="1"/>
          </p:cNvSpPr>
          <p:nvPr>
            <p:ph type="title"/>
          </p:nvPr>
        </p:nvSpPr>
        <p:spPr>
          <a:xfrm>
            <a:off x="504000" y="301320"/>
            <a:ext cx="9071640" cy="1262160"/>
          </a:xfrm>
          <a:prstGeom prst="rect">
            <a:avLst/>
          </a:prstGeom>
        </p:spPr>
        <p:txBody>
          <a:bodyPr wrap="none" lIns="0" tIns="0" rIns="0" bIns="0" anchor="ctr"/>
          <a:lstStyle/>
          <a:p>
            <a:pPr algn="ctr"/>
            <a:r>
              <a:rPr lang="en-US"/>
              <a:t>タイトルテキストの書式を編集するにはクリックします。</a:t>
            </a:r>
            <a:endParaRPr/>
          </a:p>
        </p:txBody>
      </p:sp>
      <p:sp>
        <p:nvSpPr>
          <p:cNvPr id="1050" name="PlaceHolder 2"/>
          <p:cNvSpPr>
            <a:spLocks noGrp="1"/>
          </p:cNvSpPr>
          <p:nvPr>
            <p:ph type="body"/>
          </p:nvPr>
        </p:nvSpPr>
        <p:spPr>
          <a:xfrm>
            <a:off x="504000" y="1769040"/>
            <a:ext cx="9071640" cy="4989240"/>
          </a:xfrm>
          <a:prstGeom prst="rect">
            <a:avLst/>
          </a:prstGeom>
        </p:spPr>
        <p:txBody>
          <a:bodyPr wrap="none" lIns="0" tIns="0" rIns="0" bIns="0"/>
          <a:lstStyle/>
          <a:p>
            <a:pPr>
              <a:buSzPct val="45000"/>
              <a:buFont typeface="StarSymbol"/>
              <a:buChar char=""/>
            </a:pPr>
            <a:r>
              <a:rPr lang="en-US"/>
              <a:t>アウトラインテキストの書式を編集するにはクリックします。</a:t>
            </a:r>
            <a:endParaRPr/>
          </a:p>
          <a:p>
            <a:pPr lvl="1">
              <a:buSzPct val="45000"/>
              <a:buFont typeface="StarSymbol"/>
              <a:buChar char=""/>
            </a:pPr>
            <a:r>
              <a:rPr lang="en-US"/>
              <a:t>2レベル目のアウトライン</a:t>
            </a:r>
            <a:endParaRPr/>
          </a:p>
          <a:p>
            <a:pPr lvl="2">
              <a:buSzPct val="75000"/>
              <a:buFont typeface="StarSymbol"/>
              <a:buChar char=""/>
            </a:pPr>
            <a:r>
              <a:rPr lang="en-US"/>
              <a:t>3レベル目のアウトライン</a:t>
            </a:r>
            <a:endParaRPr/>
          </a:p>
          <a:p>
            <a:pPr lvl="3">
              <a:buSzPct val="45000"/>
              <a:buFont typeface="StarSymbol"/>
              <a:buChar char=""/>
            </a:pPr>
            <a:r>
              <a:rPr lang="en-US"/>
              <a:t>4レベル目のアウトライン</a:t>
            </a:r>
            <a:endParaRPr/>
          </a:p>
          <a:p>
            <a:pPr lvl="4">
              <a:buSzPct val="75000"/>
              <a:buFont typeface="StarSymbol"/>
              <a:buChar char=""/>
            </a:pPr>
            <a:r>
              <a:rPr lang="en-US"/>
              <a:t>5レベル目のアウトライン</a:t>
            </a:r>
            <a:endParaRPr/>
          </a:p>
          <a:p>
            <a:pPr lvl="5">
              <a:buSzPct val="45000"/>
              <a:buFont typeface="StarSymbol"/>
              <a:buChar char=""/>
            </a:pPr>
            <a:r>
              <a:rPr lang="en-US"/>
              <a:t>6レベル目のアウトライン</a:t>
            </a:r>
            <a:endParaRPr/>
          </a:p>
          <a:p>
            <a:pPr lvl="6">
              <a:buSzPct val="45000"/>
              <a:buFont typeface="StarSymbol"/>
              <a:buChar char=""/>
            </a:pPr>
            <a:r>
              <a:rPr lang="en-US"/>
              <a:t>7レベル目のアウトライン</a:t>
            </a:r>
            <a:endParaRPr/>
          </a:p>
          <a:p>
            <a:pPr lvl="7">
              <a:buSzPct val="45000"/>
              <a:buFont typeface="StarSymbol"/>
              <a:buChar char=""/>
            </a:pPr>
            <a:r>
              <a:rPr lang="en-US"/>
              <a:t>8レベル目のアウトライン</a:t>
            </a:r>
            <a:endParaRPr/>
          </a:p>
          <a:p>
            <a:pPr lvl="8">
              <a:buSzPct val="45000"/>
              <a:buFont typeface="StarSymbol"/>
              <a:buChar char=""/>
            </a:pPr>
            <a:r>
              <a:rPr lang="en-US"/>
              <a:t>9レベル目のアウトライン</a:t>
            </a:r>
            <a:endParaRPr/>
          </a:p>
        </p:txBody>
      </p:sp>
      <p:sp>
        <p:nvSpPr>
          <p:cNvPr id="1051" name="PlaceHolder 3"/>
          <p:cNvSpPr>
            <a:spLocks noGrp="1"/>
          </p:cNvSpPr>
          <p:nvPr>
            <p:ph type="dt"/>
          </p:nvPr>
        </p:nvSpPr>
        <p:spPr>
          <a:xfrm>
            <a:off x="504000" y="6887160"/>
            <a:ext cx="2348280" cy="521280"/>
          </a:xfrm>
          <a:prstGeom prst="rect">
            <a:avLst/>
          </a:prstGeom>
        </p:spPr>
        <p:txBody>
          <a:bodyPr wrap="none" lIns="0" tIns="0" rIns="0" bIns="0"/>
          <a:lstStyle/>
          <a:p>
            <a:pPr defTabSz="914400"/>
            <a:r>
              <a:rPr lang="en-US">
                <a:solidFill>
                  <a:prstClr val="black"/>
                </a:solidFill>
              </a:rPr>
              <a:t>&lt;日付/時刻&gt;</a:t>
            </a:r>
            <a:endParaRPr>
              <a:solidFill>
                <a:prstClr val="black"/>
              </a:solidFill>
            </a:endParaRPr>
          </a:p>
        </p:txBody>
      </p:sp>
      <p:sp>
        <p:nvSpPr>
          <p:cNvPr id="1052" name="PlaceHolder 4"/>
          <p:cNvSpPr>
            <a:spLocks noGrp="1"/>
          </p:cNvSpPr>
          <p:nvPr>
            <p:ph type="ftr"/>
          </p:nvPr>
        </p:nvSpPr>
        <p:spPr>
          <a:xfrm>
            <a:off x="3447360" y="6887160"/>
            <a:ext cx="3195000" cy="521280"/>
          </a:xfrm>
          <a:prstGeom prst="rect">
            <a:avLst/>
          </a:prstGeom>
        </p:spPr>
        <p:txBody>
          <a:bodyPr wrap="none" lIns="0" tIns="0" rIns="0" bIns="0"/>
          <a:lstStyle/>
          <a:p>
            <a:pPr algn="ctr" defTabSz="914400"/>
            <a:r>
              <a:rPr lang="en-US">
                <a:solidFill>
                  <a:prstClr val="black"/>
                </a:solidFill>
              </a:rPr>
              <a:t>&lt;フッター&gt;</a:t>
            </a:r>
            <a:endParaRPr>
              <a:solidFill>
                <a:prstClr val="black"/>
              </a:solidFill>
            </a:endParaRPr>
          </a:p>
        </p:txBody>
      </p:sp>
      <p:sp>
        <p:nvSpPr>
          <p:cNvPr id="1053" name="PlaceHolder 5"/>
          <p:cNvSpPr>
            <a:spLocks noGrp="1"/>
          </p:cNvSpPr>
          <p:nvPr>
            <p:ph type="sldNum"/>
          </p:nvPr>
        </p:nvSpPr>
        <p:spPr>
          <a:xfrm>
            <a:off x="7227000" y="6887160"/>
            <a:ext cx="2348280" cy="521280"/>
          </a:xfrm>
          <a:prstGeom prst="rect">
            <a:avLst/>
          </a:prstGeom>
        </p:spPr>
        <p:txBody>
          <a:bodyPr wrap="none" lIns="0" tIns="0" rIns="0" bIns="0"/>
          <a:lstStyle/>
          <a:p>
            <a:pPr algn="r" defTabSz="914400"/>
            <a:fld id="{91D17101-D1A1-4101-8161-116141715111}" type="slidenum">
              <a:rPr lang="en-US">
                <a:solidFill>
                  <a:prstClr val="black"/>
                </a:solidFill>
              </a:rPr>
              <a:pPr algn="r" defTabSz="914400"/>
              <a:t>‹#›</a:t>
            </a:fld>
            <a:endParaRPr>
              <a:solidFill>
                <a:prstClr val="black"/>
              </a:solidFill>
            </a:endParaRPr>
          </a:p>
        </p:txBody>
      </p:sp>
    </p:spTree>
    <p:extLst>
      <p:ext uri="{BB962C8B-B14F-4D97-AF65-F5344CB8AC3E}">
        <p14:creationId xmlns:p14="http://schemas.microsoft.com/office/powerpoint/2010/main" val="12245567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3" name="タイトル プレースホルダー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64" name="テキスト プレースホルダー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5" name="日付プレースホルダー 3"/>
          <p:cNvSpPr>
            <a:spLocks noGrp="1"/>
          </p:cNvSpPr>
          <p:nvPr>
            <p:ph type="dt" sz="half" idx="2"/>
          </p:nvPr>
        </p:nvSpPr>
        <p:spPr>
          <a:xfrm>
            <a:off x="504031" y="7006699"/>
            <a:ext cx="2352146"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13CC8AB-B5EB-445D-8DDE-51A45A733C6E}" type="datetimeFigureOut">
              <a:rPr kumimoji="1" lang="ja-JP" altLang="en-US" smtClean="0"/>
              <a:pPr/>
              <a:t>2020/7/2</a:t>
            </a:fld>
            <a:endParaRPr kumimoji="1" lang="ja-JP" altLang="en-US"/>
          </a:p>
        </p:txBody>
      </p:sp>
      <p:sp>
        <p:nvSpPr>
          <p:cNvPr id="1066" name="フッター プレースホルダー 4"/>
          <p:cNvSpPr>
            <a:spLocks noGrp="1"/>
          </p:cNvSpPr>
          <p:nvPr>
            <p:ph type="ftr" sz="quarter" idx="3"/>
          </p:nvPr>
        </p:nvSpPr>
        <p:spPr>
          <a:xfrm>
            <a:off x="3444214" y="7006699"/>
            <a:ext cx="3192198"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1067" name="スライド番号プレースホルダー 5"/>
          <p:cNvSpPr>
            <a:spLocks noGrp="1"/>
          </p:cNvSpPr>
          <p:nvPr>
            <p:ph type="sldNum" sz="quarter" idx="4"/>
          </p:nvPr>
        </p:nvSpPr>
        <p:spPr>
          <a:xfrm>
            <a:off x="7224448" y="7006699"/>
            <a:ext cx="235214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CA24F02-6386-49BB-A6E7-31237FEAD178}" type="slidenum">
              <a:rPr kumimoji="1" lang="ja-JP" altLang="en-US" smtClean="0"/>
              <a:pPr/>
              <a:t>‹#›</a:t>
            </a:fld>
            <a:endParaRPr kumimoji="1" lang="ja-JP" altLang="en-US"/>
          </a:p>
        </p:txBody>
      </p:sp>
    </p:spTree>
    <p:extLst>
      <p:ext uri="{BB962C8B-B14F-4D97-AF65-F5344CB8AC3E}">
        <p14:creationId xmlns:p14="http://schemas.microsoft.com/office/powerpoint/2010/main" val="29357004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anose="020B0604020202020204"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anose="020B0604020202020204"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anose="020B0604020202020204"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39.wmf"/><Relationship Id="rId7" Type="http://schemas.openxmlformats.org/officeDocument/2006/relationships/image" Target="../media/image1.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18.bin"/><Relationship Id="rId5" Type="http://schemas.openxmlformats.org/officeDocument/2006/relationships/image" Target="../media/image38.wmf"/><Relationship Id="rId4" Type="http://schemas.openxmlformats.org/officeDocument/2006/relationships/oleObject" Target="../embeddings/oleObject17.bin"/><Relationship Id="rId9" Type="http://schemas.openxmlformats.org/officeDocument/2006/relationships/image" Target="../media/image2.wmf"/></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4.xml"/><Relationship Id="rId7" Type="http://schemas.openxmlformats.org/officeDocument/2006/relationships/image" Target="../media/image4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37.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8.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51.wmf"/><Relationship Id="rId4" Type="http://schemas.openxmlformats.org/officeDocument/2006/relationships/image" Target="../media/image1.wmf"/><Relationship Id="rId9" Type="http://schemas.openxmlformats.org/officeDocument/2006/relationships/oleObject" Target="../embeddings/oleObject23.bin"/><Relationship Id="rId1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4.png"/><Relationship Id="rId7"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8.png"/><Relationship Id="rId5" Type="http://schemas.openxmlformats.org/officeDocument/2006/relationships/image" Target="../media/image57.png"/><Relationship Id="rId10" Type="http://schemas.openxmlformats.org/officeDocument/2006/relationships/image" Target="../media/image67.png"/><Relationship Id="rId4" Type="http://schemas.openxmlformats.org/officeDocument/2006/relationships/image" Target="../media/image55.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oleObject" Target="../embeddings/oleObject27.bin"/><Relationship Id="rId7"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wmf"/><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33.bin"/><Relationship Id="rId18" Type="http://schemas.openxmlformats.org/officeDocument/2006/relationships/image" Target="../media/image82.png"/><Relationship Id="rId26" Type="http://schemas.openxmlformats.org/officeDocument/2006/relationships/image" Target="../media/image95.w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89.wmf"/><Relationship Id="rId17" Type="http://schemas.openxmlformats.org/officeDocument/2006/relationships/image" Target="../media/image91.wmf"/><Relationship Id="rId25" Type="http://schemas.openxmlformats.org/officeDocument/2006/relationships/oleObject" Target="../embeddings/oleObject39.bin"/><Relationship Id="rId2" Type="http://schemas.openxmlformats.org/officeDocument/2006/relationships/slideLayout" Target="../slideLayouts/slideLayout7.xml"/><Relationship Id="rId16" Type="http://schemas.openxmlformats.org/officeDocument/2006/relationships/oleObject" Target="../embeddings/oleObject35.bin"/><Relationship Id="rId20" Type="http://schemas.openxmlformats.org/officeDocument/2006/relationships/image" Target="../media/image92.wmf"/><Relationship Id="rId29" Type="http://schemas.openxmlformats.org/officeDocument/2006/relationships/image" Target="../media/image96.wmf"/><Relationship Id="rId1" Type="http://schemas.openxmlformats.org/officeDocument/2006/relationships/vmlDrawing" Target="../drawings/vmlDrawing7.vml"/><Relationship Id="rId6" Type="http://schemas.openxmlformats.org/officeDocument/2006/relationships/image" Target="../media/image80.wmf"/><Relationship Id="rId11" Type="http://schemas.openxmlformats.org/officeDocument/2006/relationships/oleObject" Target="../embeddings/oleObject32.bin"/><Relationship Id="rId24" Type="http://schemas.openxmlformats.org/officeDocument/2006/relationships/image" Target="../media/image94.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oleObject" Target="../embeddings/oleObject41.bin"/><Relationship Id="rId10" Type="http://schemas.openxmlformats.org/officeDocument/2006/relationships/image" Target="../media/image88.wmf"/><Relationship Id="rId19" Type="http://schemas.openxmlformats.org/officeDocument/2006/relationships/oleObject" Target="../embeddings/oleObject36.bin"/><Relationship Id="rId4" Type="http://schemas.openxmlformats.org/officeDocument/2006/relationships/image" Target="../media/image86.wmf"/><Relationship Id="rId9" Type="http://schemas.openxmlformats.org/officeDocument/2006/relationships/oleObject" Target="../embeddings/oleObject31.bin"/><Relationship Id="rId14" Type="http://schemas.openxmlformats.org/officeDocument/2006/relationships/image" Target="../media/image90.wmf"/><Relationship Id="rId22" Type="http://schemas.openxmlformats.org/officeDocument/2006/relationships/image" Target="../media/image93.wmf"/><Relationship Id="rId27"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86.wmf"/></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9.pn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5.pn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4.xml"/><Relationship Id="rId16"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9.png"/><Relationship Id="rId4" Type="http://schemas.openxmlformats.org/officeDocument/2006/relationships/image" Target="../media/image118.png"/></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3.png"/><Relationship Id="rId4" Type="http://schemas.openxmlformats.org/officeDocument/2006/relationships/image" Target="../media/image115.png"/></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6.png"/><Relationship Id="rId4" Type="http://schemas.openxmlformats.org/officeDocument/2006/relationships/image" Target="../media/image125.png"/></Relationships>
</file>

<file path=ppt/slides/_rels/slide3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8.png"/></Relationships>
</file>

<file path=ppt/slides/_rels/slide3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0.png"/></Relationships>
</file>

<file path=ppt/slides/_rels/slide37.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hyperlink" Target="http://maru.bonyari.jp/texclip/texclip.php?s=$\g\textcolor%5brgb%5d%7b1,0,0%7d%7b\mu%20\rightarrow%20e+\gamma%7d$%20" TargetMode="External"/><Relationship Id="rId3" Type="http://schemas.openxmlformats.org/officeDocument/2006/relationships/image" Target="../media/image132.png"/><Relationship Id="rId7" Type="http://schemas.openxmlformats.org/officeDocument/2006/relationships/image" Target="../media/image13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hyperlink" Target="http://maru.bonyari.jp/texclip/texclip.php?s=$\g\textcolor%5brgb%5d%7b1,0,0%7d%7b\mu%20-%20e%7d$%20" TargetMode="External"/><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6.png"/></Relationships>
</file>

<file path=ppt/slides/_rels/slide3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png"/><Relationship Id="rId5" Type="http://schemas.openxmlformats.org/officeDocument/2006/relationships/tags" Target="../tags/tag5.xm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http://maru.bonyari.jp/texclip/texclip.php?s=\color%7bred%7d\begin%7beqnarray*%7d\mu%5e+\rightarrow%20e%5e+\gamma\end%7beqnarray*%7d"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13.png"/><Relationship Id="rId5" Type="http://schemas.openxmlformats.org/officeDocument/2006/relationships/image" Target="../media/image143.png"/><Relationship Id="rId4" Type="http://schemas.openxmlformats.org/officeDocument/2006/relationships/image" Target="../media/image1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http://maru.bonyari.jp/texclip/texclip.php?s=\color%7bred%7d\begin%7beqnarray*%7d\mu%5e+\rightarrow%20e%5e+\gamma\end%7beqnarray*%7d"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143.png"/><Relationship Id="rId4" Type="http://schemas.openxmlformats.org/officeDocument/2006/relationships/image" Target="../media/image142.png"/></Relationships>
</file>

<file path=ppt/slides/_rels/slide4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46.png"/><Relationship Id="rId4" Type="http://schemas.openxmlformats.org/officeDocument/2006/relationships/image" Target="../media/image145.emf"/></Relationships>
</file>

<file path=ppt/slides/_rels/slide4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45.emf"/></Relationships>
</file>

<file path=ppt/slides/_rels/slide4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5.emf"/></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tags" Target="../tags/tag9.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4.xml"/><Relationship Id="rId5" Type="http://schemas.openxmlformats.org/officeDocument/2006/relationships/tags" Target="../tags/tag12.xml"/><Relationship Id="rId15" Type="http://schemas.openxmlformats.org/officeDocument/2006/relationships/image" Target="../media/image20.png"/><Relationship Id="rId10" Type="http://schemas.openxmlformats.org/officeDocument/2006/relationships/tags" Target="../tags/tag17.xml"/><Relationship Id="rId19" Type="http://schemas.openxmlformats.org/officeDocument/2006/relationships/image" Target="../media/image24.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8" Type="http://schemas.openxmlformats.org/officeDocument/2006/relationships/image" Target="../media/image152.emf"/><Relationship Id="rId13" Type="http://schemas.openxmlformats.org/officeDocument/2006/relationships/image" Target="../media/image156.emf"/><Relationship Id="rId3" Type="http://schemas.openxmlformats.org/officeDocument/2006/relationships/image" Target="../media/image147.emf"/><Relationship Id="rId7" Type="http://schemas.openxmlformats.org/officeDocument/2006/relationships/image" Target="../media/image151.emf"/><Relationship Id="rId12" Type="http://schemas.openxmlformats.org/officeDocument/2006/relationships/image" Target="../media/image144.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50.emf"/><Relationship Id="rId11" Type="http://schemas.openxmlformats.org/officeDocument/2006/relationships/image" Target="../media/image155.emf"/><Relationship Id="rId5" Type="http://schemas.openxmlformats.org/officeDocument/2006/relationships/image" Target="../media/image149.emf"/><Relationship Id="rId10" Type="http://schemas.openxmlformats.org/officeDocument/2006/relationships/image" Target="../media/image154.emf"/><Relationship Id="rId4" Type="http://schemas.openxmlformats.org/officeDocument/2006/relationships/image" Target="../media/image148.emf"/><Relationship Id="rId9" Type="http://schemas.openxmlformats.org/officeDocument/2006/relationships/image" Target="../media/image153.emf"/></Relationships>
</file>

<file path=ppt/slides/_rels/slide51.xml.rels><?xml version="1.0" encoding="UTF-8" standalone="yes"?>
<Relationships xmlns="http://schemas.openxmlformats.org/package/2006/relationships"><Relationship Id="rId8" Type="http://schemas.openxmlformats.org/officeDocument/2006/relationships/image" Target="../media/image149.emf"/><Relationship Id="rId3" Type="http://schemas.openxmlformats.org/officeDocument/2006/relationships/image" Target="../media/image155.emf"/><Relationship Id="rId7" Type="http://schemas.openxmlformats.org/officeDocument/2006/relationships/image" Target="../media/image148.em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54.emf"/><Relationship Id="rId5" Type="http://schemas.openxmlformats.org/officeDocument/2006/relationships/image" Target="../media/image158.emf"/><Relationship Id="rId4" Type="http://schemas.openxmlformats.org/officeDocument/2006/relationships/image" Target="../media/image157.jpeg"/><Relationship Id="rId9" Type="http://schemas.openxmlformats.org/officeDocument/2006/relationships/image" Target="../media/image159.emf"/></Relationships>
</file>

<file path=ppt/slides/_rels/slide52.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60.png"/><Relationship Id="rId7" Type="http://schemas.openxmlformats.org/officeDocument/2006/relationships/image" Target="../media/image163.png"/><Relationship Id="rId12" Type="http://schemas.openxmlformats.org/officeDocument/2006/relationships/image" Target="../media/image16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62.png"/><Relationship Id="rId11" Type="http://schemas.openxmlformats.org/officeDocument/2006/relationships/image" Target="../media/image166.emf"/><Relationship Id="rId5" Type="http://schemas.openxmlformats.org/officeDocument/2006/relationships/image" Target="../media/image146.png"/><Relationship Id="rId10" Type="http://schemas.openxmlformats.org/officeDocument/2006/relationships/image" Target="../media/image165.png"/><Relationship Id="rId4" Type="http://schemas.openxmlformats.org/officeDocument/2006/relationships/image" Target="../media/image161.png"/><Relationship Id="rId9" Type="http://schemas.openxmlformats.org/officeDocument/2006/relationships/image" Target="../media/image164.png"/></Relationships>
</file>

<file path=ppt/slides/_rels/slide53.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68.png"/><Relationship Id="rId7" Type="http://schemas.openxmlformats.org/officeDocument/2006/relationships/image" Target="../media/image146.png"/><Relationship Id="rId12" Type="http://schemas.openxmlformats.org/officeDocument/2006/relationships/image" Target="../media/image144.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61.png"/><Relationship Id="rId11" Type="http://schemas.openxmlformats.org/officeDocument/2006/relationships/image" Target="../media/image165.png"/><Relationship Id="rId5" Type="http://schemas.openxmlformats.org/officeDocument/2006/relationships/image" Target="../media/image167.png"/><Relationship Id="rId10" Type="http://schemas.openxmlformats.org/officeDocument/2006/relationships/image" Target="../media/image164.png"/><Relationship Id="rId4" Type="http://schemas.openxmlformats.org/officeDocument/2006/relationships/image" Target="../media/image160.png"/><Relationship Id="rId9" Type="http://schemas.openxmlformats.org/officeDocument/2006/relationships/image" Target="../media/image163.png"/></Relationships>
</file>

<file path=ppt/slides/_rels/slide54.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68.png"/><Relationship Id="rId7" Type="http://schemas.openxmlformats.org/officeDocument/2006/relationships/image" Target="../media/image146.png"/><Relationship Id="rId12" Type="http://schemas.openxmlformats.org/officeDocument/2006/relationships/image" Target="../media/image14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61.png"/><Relationship Id="rId11" Type="http://schemas.openxmlformats.org/officeDocument/2006/relationships/image" Target="../media/image165.png"/><Relationship Id="rId5" Type="http://schemas.openxmlformats.org/officeDocument/2006/relationships/image" Target="../media/image167.png"/><Relationship Id="rId10" Type="http://schemas.openxmlformats.org/officeDocument/2006/relationships/image" Target="../media/image164.png"/><Relationship Id="rId4" Type="http://schemas.openxmlformats.org/officeDocument/2006/relationships/image" Target="../media/image160.png"/><Relationship Id="rId9" Type="http://schemas.openxmlformats.org/officeDocument/2006/relationships/image" Target="../media/image163.png"/></Relationships>
</file>

<file path=ppt/slides/_rels/slide55.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68.png"/><Relationship Id="rId7" Type="http://schemas.openxmlformats.org/officeDocument/2006/relationships/image" Target="../media/image146.png"/><Relationship Id="rId12" Type="http://schemas.openxmlformats.org/officeDocument/2006/relationships/image" Target="../media/image144.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61.png"/><Relationship Id="rId11" Type="http://schemas.openxmlformats.org/officeDocument/2006/relationships/image" Target="../media/image165.png"/><Relationship Id="rId5" Type="http://schemas.openxmlformats.org/officeDocument/2006/relationships/image" Target="../media/image167.png"/><Relationship Id="rId10" Type="http://schemas.openxmlformats.org/officeDocument/2006/relationships/image" Target="../media/image164.png"/><Relationship Id="rId4" Type="http://schemas.openxmlformats.org/officeDocument/2006/relationships/image" Target="../media/image160.png"/><Relationship Id="rId9" Type="http://schemas.openxmlformats.org/officeDocument/2006/relationships/image" Target="../media/image163.png"/></Relationships>
</file>

<file path=ppt/slides/_rels/slide5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72.emf"/><Relationship Id="rId5" Type="http://schemas.openxmlformats.org/officeDocument/2006/relationships/image" Target="../media/image171.png"/><Relationship Id="rId4" Type="http://schemas.openxmlformats.org/officeDocument/2006/relationships/image" Target="../media/image170.emf"/></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0.xml"/><Relationship Id="rId7" Type="http://schemas.openxmlformats.org/officeDocument/2006/relationships/image" Target="../media/image2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4.xml"/><Relationship Id="rId11" Type="http://schemas.openxmlformats.org/officeDocument/2006/relationships/image" Target="../media/image30.png"/><Relationship Id="rId5" Type="http://schemas.openxmlformats.org/officeDocument/2006/relationships/tags" Target="../tags/tag22.xml"/><Relationship Id="rId10" Type="http://schemas.openxmlformats.org/officeDocument/2006/relationships/image" Target="../media/image29.png"/><Relationship Id="rId4" Type="http://schemas.openxmlformats.org/officeDocument/2006/relationships/tags" Target="../tags/tag21.xml"/><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tags" Target="../tags/tag25.xml"/><Relationship Id="rId7" Type="http://schemas.openxmlformats.org/officeDocument/2006/relationships/slideLayout" Target="../slideLayouts/slideLayout4.xml"/><Relationship Id="rId12" Type="http://schemas.openxmlformats.org/officeDocument/2006/relationships/image" Target="../media/image3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4.png"/><Relationship Id="rId5" Type="http://schemas.openxmlformats.org/officeDocument/2006/relationships/tags" Target="../tags/tag27.xml"/><Relationship Id="rId10" Type="http://schemas.openxmlformats.org/officeDocument/2006/relationships/image" Target="../media/image33.png"/><Relationship Id="rId4" Type="http://schemas.openxmlformats.org/officeDocument/2006/relationships/tags" Target="../tags/tag26.xml"/><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16.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CustomShape 1"/>
          <p:cNvSpPr/>
          <p:nvPr/>
        </p:nvSpPr>
        <p:spPr>
          <a:xfrm>
            <a:off x="740880" y="395461"/>
            <a:ext cx="8607600" cy="3240360"/>
          </a:xfrm>
          <a:prstGeom prst="rect">
            <a:avLst/>
          </a:prstGeom>
        </p:spPr>
        <p:txBody>
          <a:bodyPr wrap="none" lIns="0" tIns="0" rIns="0" bIns="0" anchor="ctr"/>
          <a:lstStyle/>
          <a:p>
            <a:pPr algn="ctr"/>
            <a:r>
              <a:rPr lang="en-US" sz="4000" dirty="0">
                <a:solidFill>
                  <a:schemeClr val="accent1">
                    <a:lumMod val="75000"/>
                  </a:schemeClr>
                </a:solidFill>
                <a:latin typeface="ＤＨＰ平成明朝体W7" panose="02020700000000000000" pitchFamily="18" charset="-128"/>
                <a:ea typeface="ＤＨＰ平成明朝体W7" panose="02020700000000000000" pitchFamily="18" charset="-128"/>
              </a:rPr>
              <a:t>Theory Overview :</a:t>
            </a:r>
          </a:p>
          <a:p>
            <a:pPr algn="ctr"/>
            <a:r>
              <a:rPr lang="en-US" sz="4000" dirty="0">
                <a:solidFill>
                  <a:schemeClr val="accent1">
                    <a:lumMod val="75000"/>
                  </a:schemeClr>
                </a:solidFill>
                <a:latin typeface="ＤＨＰ平成明朝体W7" panose="02020700000000000000" pitchFamily="18" charset="-128"/>
                <a:ea typeface="ＤＨＰ平成明朝体W7" panose="02020700000000000000" pitchFamily="18" charset="-128"/>
              </a:rPr>
              <a:t>CLFV at muon scale </a:t>
            </a:r>
          </a:p>
          <a:p>
            <a:pPr algn="ctr"/>
            <a:endParaRPr sz="4000" dirty="0">
              <a:latin typeface="ＤＨＰ平成明朝体W7" panose="02020700000000000000" pitchFamily="18" charset="-128"/>
              <a:ea typeface="ＤＨＰ平成明朝体W7" panose="02020700000000000000" pitchFamily="18" charset="-128"/>
            </a:endParaRPr>
          </a:p>
        </p:txBody>
      </p:sp>
      <p:sp>
        <p:nvSpPr>
          <p:cNvPr id="1146" name="CustomShape 2"/>
          <p:cNvSpPr/>
          <p:nvPr/>
        </p:nvSpPr>
        <p:spPr>
          <a:xfrm>
            <a:off x="740880" y="2146680"/>
            <a:ext cx="8607600" cy="5076000"/>
          </a:xfrm>
          <a:prstGeom prst="rect">
            <a:avLst/>
          </a:prstGeom>
        </p:spPr>
        <p:txBody>
          <a:bodyPr wrap="none" lIns="0" tIns="0" rIns="0" bIns="0" anchor="ctr"/>
          <a:lstStyle/>
          <a:p>
            <a:pPr algn="ctr"/>
            <a:r>
              <a:rPr lang="ja-JP" altLang="en-US" sz="2400" dirty="0">
                <a:latin typeface="HGP行書体" panose="03000600000000000000" pitchFamily="66" charset="-128"/>
                <a:ea typeface="HGP行書体" panose="03000600000000000000" pitchFamily="66" charset="-128"/>
              </a:rPr>
              <a:t>佐藤　丈（</a:t>
            </a:r>
            <a:r>
              <a:rPr lang="en-US" sz="2400" dirty="0">
                <a:latin typeface="HGP行書体" panose="03000600000000000000" pitchFamily="66" charset="-128"/>
                <a:ea typeface="HGP行書体" panose="03000600000000000000" pitchFamily="66" charset="-128"/>
              </a:rPr>
              <a:t>SATO, Joe</a:t>
            </a:r>
            <a:r>
              <a:rPr lang="ja-JP" altLang="en-US" sz="2400" dirty="0">
                <a:latin typeface="HGP行書体" panose="03000600000000000000" pitchFamily="66" charset="-128"/>
                <a:ea typeface="HGP行書体" panose="03000600000000000000" pitchFamily="66" charset="-128"/>
              </a:rPr>
              <a:t>）</a:t>
            </a:r>
            <a:r>
              <a:rPr lang="en-US" sz="2400" dirty="0">
                <a:latin typeface="HGP行書体" panose="03000600000000000000" pitchFamily="66" charset="-128"/>
                <a:ea typeface="HGP行書体" panose="03000600000000000000" pitchFamily="66" charset="-128"/>
              </a:rPr>
              <a:t> </a:t>
            </a:r>
          </a:p>
          <a:p>
            <a:pPr algn="ctr"/>
            <a:r>
              <a:rPr lang="en-US" sz="2400" dirty="0">
                <a:latin typeface="HGP行書体" panose="03000600000000000000" pitchFamily="66" charset="-128"/>
                <a:ea typeface="HGP行書体" panose="03000600000000000000" pitchFamily="66" charset="-128"/>
              </a:rPr>
              <a:t>(</a:t>
            </a:r>
            <a:r>
              <a:rPr lang="ja-JP" altLang="en-US" sz="2400" dirty="0">
                <a:latin typeface="HGP行書体" panose="03000600000000000000" pitchFamily="66" charset="-128"/>
                <a:ea typeface="HGP行書体" panose="03000600000000000000" pitchFamily="66" charset="-128"/>
              </a:rPr>
              <a:t>埼玉大学、</a:t>
            </a:r>
            <a:r>
              <a:rPr lang="en-US" sz="2400" dirty="0">
                <a:latin typeface="HGP行書体" panose="03000600000000000000" pitchFamily="66" charset="-128"/>
                <a:ea typeface="HGP行書体" panose="03000600000000000000" pitchFamily="66" charset="-128"/>
              </a:rPr>
              <a:t>Saitama University)</a:t>
            </a:r>
          </a:p>
          <a:p>
            <a:pPr algn="ctr"/>
            <a:r>
              <a:rPr lang="en-US" sz="2400" dirty="0">
                <a:latin typeface="HGP行書体" panose="03000600000000000000" pitchFamily="66" charset="-128"/>
                <a:ea typeface="HGP行書体" panose="03000600000000000000" pitchFamily="66" charset="-128"/>
              </a:rPr>
              <a:t>J-</a:t>
            </a:r>
            <a:r>
              <a:rPr lang="en-US" sz="2400" dirty="0" err="1">
                <a:latin typeface="HGP行書体" panose="03000600000000000000" pitchFamily="66" charset="-128"/>
                <a:ea typeface="HGP行書体" panose="03000600000000000000" pitchFamily="66" charset="-128"/>
              </a:rPr>
              <a:t>Parc</a:t>
            </a:r>
            <a:r>
              <a:rPr lang="en-US" sz="2400" dirty="0">
                <a:latin typeface="HGP行書体" panose="03000600000000000000" pitchFamily="66" charset="-128"/>
                <a:ea typeface="HGP行書体" panose="03000600000000000000" pitchFamily="66" charset="-128"/>
              </a:rPr>
              <a:t> Symposium</a:t>
            </a:r>
          </a:p>
          <a:p>
            <a:pPr algn="ctr"/>
            <a:r>
              <a:rPr lang="ja-JP" altLang="en-US" sz="2400" dirty="0">
                <a:latin typeface="HGP行書体" panose="03000600000000000000" pitchFamily="66" charset="-128"/>
                <a:ea typeface="HGP行書体" panose="03000600000000000000" pitchFamily="66" charset="-128"/>
              </a:rPr>
              <a:t>令和（</a:t>
            </a:r>
            <a:r>
              <a:rPr lang="en-US" sz="2400" dirty="0" err="1">
                <a:latin typeface="HGP行書体" panose="03000600000000000000" pitchFamily="66" charset="-128"/>
                <a:ea typeface="HGP行書体" panose="03000600000000000000" pitchFamily="66" charset="-128"/>
              </a:rPr>
              <a:t>Reiwa</a:t>
            </a:r>
            <a:r>
              <a:rPr lang="en-US" sz="2400" dirty="0">
                <a:latin typeface="HGP行書体" panose="03000600000000000000" pitchFamily="66" charset="-128"/>
                <a:ea typeface="HGP行書体" panose="03000600000000000000" pitchFamily="66" charset="-128"/>
              </a:rPr>
              <a:t>)</a:t>
            </a:r>
            <a:r>
              <a:rPr lang="ja-JP" altLang="en-US" sz="2400" dirty="0">
                <a:latin typeface="HGP行書体" panose="03000600000000000000" pitchFamily="66" charset="-128"/>
                <a:ea typeface="HGP行書体" panose="03000600000000000000" pitchFamily="66" charset="-128"/>
              </a:rPr>
              <a:t>）</a:t>
            </a:r>
            <a:r>
              <a:rPr lang="en-US" sz="2400" dirty="0">
                <a:latin typeface="HGP行書体" panose="03000600000000000000" pitchFamily="66" charset="-128"/>
                <a:ea typeface="HGP行書体" panose="03000600000000000000" pitchFamily="66" charset="-128"/>
              </a:rPr>
              <a:t> 02</a:t>
            </a:r>
            <a:r>
              <a:rPr lang="ja-JP" altLang="en-US" sz="2400" dirty="0">
                <a:latin typeface="HGP行書体" panose="03000600000000000000" pitchFamily="66" charset="-128"/>
                <a:ea typeface="HGP行書体" panose="03000600000000000000" pitchFamily="66" charset="-128"/>
              </a:rPr>
              <a:t>年</a:t>
            </a:r>
            <a:r>
              <a:rPr lang="en-US" sz="2400" dirty="0">
                <a:latin typeface="HGP行書体" panose="03000600000000000000" pitchFamily="66" charset="-128"/>
                <a:ea typeface="HGP行書体" panose="03000600000000000000" pitchFamily="66" charset="-128"/>
              </a:rPr>
              <a:t> 7</a:t>
            </a:r>
            <a:r>
              <a:rPr lang="ja-JP" altLang="en-US" sz="2400" dirty="0">
                <a:latin typeface="HGP行書体" panose="03000600000000000000" pitchFamily="66" charset="-128"/>
                <a:ea typeface="HGP行書体" panose="03000600000000000000" pitchFamily="66" charset="-128"/>
              </a:rPr>
              <a:t>月</a:t>
            </a:r>
            <a:r>
              <a:rPr lang="en-US" altLang="ja-JP" sz="2400" dirty="0">
                <a:latin typeface="HGP行書体" panose="03000600000000000000" pitchFamily="66" charset="-128"/>
                <a:ea typeface="HGP行書体" panose="03000600000000000000" pitchFamily="66" charset="-128"/>
              </a:rPr>
              <a:t>3</a:t>
            </a:r>
            <a:r>
              <a:rPr lang="ja-JP" altLang="en-US" sz="2400" dirty="0">
                <a:latin typeface="HGP行書体" panose="03000600000000000000" pitchFamily="66" charset="-128"/>
                <a:ea typeface="HGP行書体" panose="03000600000000000000" pitchFamily="66" charset="-128"/>
              </a:rPr>
              <a:t>日</a:t>
            </a:r>
            <a:r>
              <a:rPr lang="en-US" sz="2400" dirty="0">
                <a:latin typeface="HGP行書体" panose="03000600000000000000" pitchFamily="66" charset="-128"/>
                <a:ea typeface="HGP行書体" panose="03000600000000000000" pitchFamily="66" charset="-128"/>
              </a:rPr>
              <a:t>(2020/07/</a:t>
            </a:r>
            <a:r>
              <a:rPr lang="en-US" sz="2400" b="1" dirty="0">
                <a:solidFill>
                  <a:srgbClr val="FF0000"/>
                </a:solidFill>
                <a:latin typeface="HGP行書体" panose="03000600000000000000" pitchFamily="66" charset="-128"/>
                <a:ea typeface="HGP行書体" panose="03000600000000000000" pitchFamily="66" charset="-128"/>
              </a:rPr>
              <a:t>3rd</a:t>
            </a:r>
            <a:r>
              <a:rPr lang="en-US" sz="2400" dirty="0">
                <a:latin typeface="HGP行書体" panose="03000600000000000000" pitchFamily="66" charset="-128"/>
                <a:ea typeface="HGP行書体" panose="03000600000000000000" pitchFamily="66" charset="-128"/>
              </a:rPr>
              <a:t>) </a:t>
            </a:r>
            <a:endParaRPr sz="2400" dirty="0">
              <a:latin typeface="HGP行書体" panose="03000600000000000000" pitchFamily="66" charset="-128"/>
              <a:ea typeface="HGP行書体" panose="03000600000000000000" pitchFamily="66"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4" name="Picture 4"/>
          <p:cNvPicPr>
            <a:picLocks noChangeAspect="1" noChangeArrowheads="1"/>
          </p:cNvPicPr>
          <p:nvPr/>
        </p:nvPicPr>
        <p:blipFill>
          <a:blip r:embed="rId3"/>
          <a:stretch>
            <a:fillRect/>
          </a:stretch>
        </p:blipFill>
        <p:spPr>
          <a:xfrm>
            <a:off x="2970585" y="2387984"/>
            <a:ext cx="7110040" cy="5171691"/>
          </a:xfrm>
          <a:prstGeom prst="rect">
            <a:avLst/>
          </a:prstGeom>
          <a:noFill/>
          <a:ln w="9525">
            <a:noFill/>
            <a:miter lim="800000"/>
            <a:headEnd/>
            <a:tailEnd/>
          </a:ln>
          <a:effectLst>
            <a:innerShdw blurRad="114300">
              <a:prstClr val="black"/>
            </a:innerShdw>
          </a:effectLst>
        </p:spPr>
      </p:pic>
      <p:graphicFrame>
        <p:nvGraphicFramePr>
          <p:cNvPr id="1286" name="オブジェクト 135"/>
          <p:cNvGraphicFramePr/>
          <p:nvPr/>
        </p:nvGraphicFramePr>
        <p:xfrm>
          <a:off x="1079872" y="434090"/>
          <a:ext cx="3144475" cy="1058743"/>
        </p:xfrm>
        <a:graphic>
          <a:graphicData uri="http://schemas.openxmlformats.org/presentationml/2006/ole">
            <mc:AlternateContent xmlns:mc="http://schemas.openxmlformats.org/markup-compatibility/2006">
              <mc:Choice xmlns:v="urn:schemas-microsoft-com:vml" Requires="v">
                <p:oleObj spid="_x0000_s3109" name="数式" r:id="rId4" imgW="1244520" imgH="368280" progId="Equation.3">
                  <p:embed/>
                </p:oleObj>
              </mc:Choice>
              <mc:Fallback>
                <p:oleObj name="数式" r:id="rId4" imgW="1244520" imgH="368280" progId="Equation.3">
                  <p:embed/>
                  <p:pic>
                    <p:nvPicPr>
                      <p:cNvPr id="0" name="オブジェクト 135"/>
                      <p:cNvPicPr>
                        <a:picLocks noChangeAspect="1" noChangeArrowheads="1"/>
                      </p:cNvPicPr>
                      <p:nvPr/>
                    </p:nvPicPr>
                    <p:blipFill>
                      <a:blip r:embed="rId5"/>
                      <a:stretch>
                        <a:fillRect/>
                      </a:stretch>
                    </p:blipFill>
                    <p:spPr>
                      <a:xfrm>
                        <a:off x="1079872" y="434090"/>
                        <a:ext cx="3144475" cy="1058743"/>
                      </a:xfrm>
                      <a:prstGeom prst="rect">
                        <a:avLst/>
                      </a:prstGeom>
                      <a:noFill/>
                    </p:spPr>
                  </p:pic>
                </p:oleObj>
              </mc:Fallback>
            </mc:AlternateContent>
          </a:graphicData>
        </a:graphic>
      </p:graphicFrame>
      <p:graphicFrame>
        <p:nvGraphicFramePr>
          <p:cNvPr id="1289" name="オブジェクト 136"/>
          <p:cNvGraphicFramePr/>
          <p:nvPr/>
        </p:nvGraphicFramePr>
        <p:xfrm>
          <a:off x="572685" y="1958555"/>
          <a:ext cx="490030" cy="558225"/>
        </p:xfrm>
        <a:graphic>
          <a:graphicData uri="http://schemas.openxmlformats.org/presentationml/2006/ole">
            <mc:AlternateContent xmlns:mc="http://schemas.openxmlformats.org/markup-compatibility/2006">
              <mc:Choice xmlns:v="urn:schemas-microsoft-com:vml" Requires="v">
                <p:oleObj spid="_x0000_s3110" name="数式" r:id="rId6" imgW="177480" imgH="177480" progId="Equation.3">
                  <p:embed/>
                </p:oleObj>
              </mc:Choice>
              <mc:Fallback>
                <p:oleObj name="数式" r:id="rId6" imgW="177480" imgH="177480" progId="Equation.3">
                  <p:embed/>
                  <p:pic>
                    <p:nvPicPr>
                      <p:cNvPr id="0" name="オブジェクト 136"/>
                      <p:cNvPicPr>
                        <a:picLocks noChangeAspect="1" noChangeArrowheads="1"/>
                      </p:cNvPicPr>
                      <p:nvPr/>
                    </p:nvPicPr>
                    <p:blipFill>
                      <a:blip r:embed="rId7"/>
                      <a:stretch>
                        <a:fillRect/>
                      </a:stretch>
                    </p:blipFill>
                    <p:spPr>
                      <a:xfrm>
                        <a:off x="572685" y="1958555"/>
                        <a:ext cx="490030" cy="558225"/>
                      </a:xfrm>
                      <a:prstGeom prst="rect">
                        <a:avLst/>
                      </a:prstGeom>
                      <a:noFill/>
                    </p:spPr>
                  </p:pic>
                </p:oleObj>
              </mc:Fallback>
            </mc:AlternateContent>
          </a:graphicData>
        </a:graphic>
      </p:graphicFrame>
      <p:graphicFrame>
        <p:nvGraphicFramePr>
          <p:cNvPr id="1290" name="オブジェクト 137"/>
          <p:cNvGraphicFramePr/>
          <p:nvPr/>
        </p:nvGraphicFramePr>
        <p:xfrm>
          <a:off x="572685" y="1402933"/>
          <a:ext cx="560035" cy="598474"/>
        </p:xfrm>
        <a:graphic>
          <a:graphicData uri="http://schemas.openxmlformats.org/presentationml/2006/ole">
            <mc:AlternateContent xmlns:mc="http://schemas.openxmlformats.org/markup-compatibility/2006">
              <mc:Choice xmlns:v="urn:schemas-microsoft-com:vml" Requires="v">
                <p:oleObj spid="_x0000_s3111" name="数式" r:id="rId8" imgW="203040" imgH="190440" progId="Equation.3">
                  <p:embed/>
                </p:oleObj>
              </mc:Choice>
              <mc:Fallback>
                <p:oleObj name="数式" r:id="rId8" imgW="203040" imgH="190440" progId="Equation.3">
                  <p:embed/>
                  <p:pic>
                    <p:nvPicPr>
                      <p:cNvPr id="0" name="オブジェクト 137"/>
                      <p:cNvPicPr>
                        <a:picLocks noChangeAspect="1" noChangeArrowheads="1"/>
                      </p:cNvPicPr>
                      <p:nvPr/>
                    </p:nvPicPr>
                    <p:blipFill>
                      <a:blip r:embed="rId9"/>
                      <a:stretch>
                        <a:fillRect/>
                      </a:stretch>
                    </p:blipFill>
                    <p:spPr>
                      <a:xfrm>
                        <a:off x="572685" y="1402933"/>
                        <a:ext cx="560035" cy="598474"/>
                      </a:xfrm>
                      <a:prstGeom prst="rect">
                        <a:avLst/>
                      </a:prstGeom>
                      <a:noFill/>
                    </p:spPr>
                  </p:pic>
                </p:oleObj>
              </mc:Fallback>
            </mc:AlternateContent>
          </a:graphicData>
        </a:graphic>
      </p:graphicFrame>
      <p:sp>
        <p:nvSpPr>
          <p:cNvPr id="1291" name="テキスト ボックス 7"/>
          <p:cNvSpPr txBox="1"/>
          <p:nvPr/>
        </p:nvSpPr>
        <p:spPr>
          <a:xfrm>
            <a:off x="1207756" y="1402927"/>
            <a:ext cx="2460898" cy="508900"/>
          </a:xfrm>
          <a:prstGeom prst="rect">
            <a:avLst/>
          </a:prstGeom>
          <a:noFill/>
        </p:spPr>
        <p:txBody>
          <a:bodyPr wrap="square" lIns="100739" tIns="50372" rIns="100739" bIns="50372" rtlCol="0">
            <a:spAutoFit/>
          </a:bodyPr>
          <a:lstStyle/>
          <a:p>
            <a:r>
              <a:rPr lang="en-US" altLang="ja-JP" sz="2600" dirty="0">
                <a:latin typeface="HG平成角ｺﾞｼｯｸ体W9" pitchFamily="49" charset="-128"/>
                <a:ea typeface="HG平成角ｺﾞｼｯｸ体W9" pitchFamily="49" charset="-128"/>
              </a:rPr>
              <a:t>1</a:t>
            </a:r>
            <a:r>
              <a:rPr lang="ja-JP" altLang="en-US" sz="2600" dirty="0">
                <a:latin typeface="HG平成角ｺﾞｼｯｸ体W9" pitchFamily="49" charset="-128"/>
                <a:ea typeface="HG平成角ｺﾞｼｯｸ体W9" pitchFamily="49" charset="-128"/>
              </a:rPr>
              <a:t>　＝　０＋０</a:t>
            </a:r>
          </a:p>
        </p:txBody>
      </p:sp>
      <p:sp>
        <p:nvSpPr>
          <p:cNvPr id="1292" name="テキスト ボックス 8"/>
          <p:cNvSpPr txBox="1"/>
          <p:nvPr/>
        </p:nvSpPr>
        <p:spPr>
          <a:xfrm>
            <a:off x="1207756" y="1879180"/>
            <a:ext cx="2460898" cy="508900"/>
          </a:xfrm>
          <a:prstGeom prst="rect">
            <a:avLst/>
          </a:prstGeom>
          <a:noFill/>
        </p:spPr>
        <p:txBody>
          <a:bodyPr wrap="square" lIns="100739" tIns="50372" rIns="100739" bIns="50372" rtlCol="0">
            <a:spAutoFit/>
          </a:bodyPr>
          <a:lstStyle/>
          <a:p>
            <a:r>
              <a:rPr lang="ja-JP" altLang="en-US" sz="2600" dirty="0">
                <a:latin typeface="HG平成角ｺﾞｼｯｸ体W9" pitchFamily="49" charset="-128"/>
                <a:ea typeface="HG平成角ｺﾞｼｯｸ体W9" pitchFamily="49" charset="-128"/>
              </a:rPr>
              <a:t>０ ＝　１＋０</a:t>
            </a:r>
          </a:p>
        </p:txBody>
      </p:sp>
      <p:sp>
        <p:nvSpPr>
          <p:cNvPr id="1293" name="テキスト ボックス 10"/>
          <p:cNvSpPr txBox="1"/>
          <p:nvPr/>
        </p:nvSpPr>
        <p:spPr>
          <a:xfrm>
            <a:off x="356672" y="83762"/>
            <a:ext cx="9364165" cy="508889"/>
          </a:xfrm>
          <a:prstGeom prst="rect">
            <a:avLst/>
          </a:prstGeom>
          <a:noFill/>
        </p:spPr>
        <p:txBody>
          <a:bodyPr wrap="square" lIns="100739" tIns="50372" rIns="100739" bIns="50372" rtlCol="0">
            <a:spAutoFit/>
          </a:bodyPr>
          <a:lstStyle/>
          <a:p>
            <a:r>
              <a:rPr lang="en-US" altLang="ja-JP" sz="2600" dirty="0">
                <a:latin typeface="HG平成角ｺﾞｼｯｸ体W9" pitchFamily="49" charset="-128"/>
                <a:ea typeface="HG平成角ｺﾞｼｯｸ体W9" pitchFamily="49" charset="-128"/>
              </a:rPr>
              <a:t>Status</a:t>
            </a:r>
            <a:r>
              <a:rPr lang="ja-JP" altLang="en-US" sz="2600" dirty="0">
                <a:latin typeface="HG平成角ｺﾞｼｯｸ体W9" pitchFamily="49" charset="-128"/>
                <a:ea typeface="HG平成角ｺﾞｼｯｸ体W9" pitchFamily="49" charset="-128"/>
              </a:rPr>
              <a:t> </a:t>
            </a:r>
            <a:r>
              <a:rPr lang="en-US" altLang="ja-JP" sz="2600" dirty="0">
                <a:latin typeface="HG平成角ｺﾞｼｯｸ体W9" pitchFamily="49" charset="-128"/>
                <a:ea typeface="HG平成角ｺﾞｼｯｸ体W9" pitchFamily="49" charset="-128"/>
              </a:rPr>
              <a:t>of</a:t>
            </a:r>
            <a:r>
              <a:rPr lang="ja-JP" altLang="en-US" sz="2600" dirty="0">
                <a:latin typeface="HG平成角ｺﾞｼｯｸ体W9" pitchFamily="49" charset="-128"/>
                <a:ea typeface="HG平成角ｺﾞｼｯｸ体W9" pitchFamily="49" charset="-128"/>
              </a:rPr>
              <a:t> </a:t>
            </a:r>
            <a:r>
              <a:rPr lang="en-US" altLang="ja-JP" sz="2600" dirty="0">
                <a:latin typeface="HG平成角ｺﾞｼｯｸ体W9" pitchFamily="49" charset="-128"/>
                <a:ea typeface="HG平成角ｺﾞｼｯｸ体W9" pitchFamily="49" charset="-128"/>
              </a:rPr>
              <a:t>LFV with charged lepton</a:t>
            </a:r>
          </a:p>
        </p:txBody>
      </p:sp>
      <p:sp>
        <p:nvSpPr>
          <p:cNvPr id="1294" name="右矢印 11"/>
          <p:cNvSpPr/>
          <p:nvPr/>
        </p:nvSpPr>
        <p:spPr>
          <a:xfrm>
            <a:off x="600865" y="4807448"/>
            <a:ext cx="476303" cy="317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39" tIns="50372" rIns="100739" bIns="50372" rtlCol="0" anchor="ctr"/>
          <a:lstStyle/>
          <a:p>
            <a:pPr algn="ctr"/>
            <a:endParaRPr kumimoji="1" lang="ja-JP" altLang="en-US"/>
          </a:p>
        </p:txBody>
      </p:sp>
      <p:sp>
        <p:nvSpPr>
          <p:cNvPr id="1295" name="Text Box 5"/>
          <p:cNvSpPr txBox="1">
            <a:spLocks noChangeArrowheads="1"/>
          </p:cNvSpPr>
          <p:nvPr/>
        </p:nvSpPr>
        <p:spPr>
          <a:xfrm>
            <a:off x="7056536" y="1781240"/>
            <a:ext cx="2903014" cy="440333"/>
          </a:xfrm>
          <a:prstGeom prst="rect">
            <a:avLst/>
          </a:prstGeom>
          <a:noFill/>
          <a:ln w="9525">
            <a:noFill/>
            <a:miter lim="800000"/>
            <a:headEnd/>
            <a:tailEnd/>
          </a:ln>
        </p:spPr>
        <p:txBody>
          <a:bodyPr wrap="none" lIns="100739" tIns="50372" rIns="100739" bIns="50372">
            <a:spAutoFit/>
          </a:bodyPr>
          <a:lstStyle/>
          <a:p>
            <a:r>
              <a:rPr lang="en-US" altLang="ja-JP" sz="1100" dirty="0" err="1"/>
              <a:t>Annu</a:t>
            </a:r>
            <a:r>
              <a:rPr lang="en-US" altLang="ja-JP" sz="1100" dirty="0"/>
              <a:t>. Ref. </a:t>
            </a:r>
            <a:r>
              <a:rPr lang="en-US" altLang="ja-JP" sz="1100" dirty="0" err="1"/>
              <a:t>Nucl</a:t>
            </a:r>
            <a:r>
              <a:rPr lang="en-US" altLang="ja-JP" sz="1100" dirty="0"/>
              <a:t>. Part. Sci. 2008. 58:315-41</a:t>
            </a:r>
          </a:p>
          <a:p>
            <a:r>
              <a:rPr lang="en-US" altLang="ja-JP" sz="1100" dirty="0"/>
              <a:t>W. J. Marciano, </a:t>
            </a:r>
            <a:r>
              <a:rPr lang="en-US" altLang="ja-JP" sz="1100" dirty="0" err="1"/>
              <a:t>T.Mori</a:t>
            </a:r>
            <a:r>
              <a:rPr lang="en-US" altLang="ja-JP" sz="1100" dirty="0"/>
              <a:t>, and J. M. </a:t>
            </a:r>
            <a:r>
              <a:rPr lang="en-US" altLang="ja-JP" sz="1100" dirty="0" err="1"/>
              <a:t>Roney</a:t>
            </a:r>
            <a:endParaRPr lang="en-US" altLang="ja-JP" sz="1100" dirty="0"/>
          </a:p>
        </p:txBody>
      </p:sp>
      <p:sp>
        <p:nvSpPr>
          <p:cNvPr id="1296" name="テキスト ボックス 1"/>
          <p:cNvSpPr txBox="1"/>
          <p:nvPr/>
        </p:nvSpPr>
        <p:spPr>
          <a:xfrm>
            <a:off x="156905" y="2943702"/>
            <a:ext cx="2826817" cy="1754326"/>
          </a:xfrm>
          <a:prstGeom prst="rect">
            <a:avLst/>
          </a:prstGeom>
          <a:noFill/>
        </p:spPr>
        <p:txBody>
          <a:bodyPr wrap="square" rtlCol="0">
            <a:spAutoFit/>
          </a:bodyPr>
          <a:lstStyle/>
          <a:p>
            <a:r>
              <a:rPr kumimoji="1" lang="en-US" altLang="ja-JP" sz="3600" dirty="0">
                <a:solidFill>
                  <a:srgbClr val="FF0000"/>
                </a:solidFill>
                <a:latin typeface="HGP創英ﾌﾟﾚｾﾞﾝｽEB" panose="02020800000000000000" pitchFamily="18" charset="-128"/>
                <a:ea typeface="HGP創英ﾌﾟﾚｾﾞﾝｽEB" panose="02020800000000000000" pitchFamily="18" charset="-128"/>
              </a:rPr>
              <a:t>No observation of CLFV</a:t>
            </a:r>
            <a:endParaRPr kumimoji="1" lang="ja-JP" altLang="en-US" sz="3600" dirty="0">
              <a:solidFill>
                <a:srgbClr val="FF0000"/>
              </a:solidFill>
              <a:latin typeface="HGP創英ﾌﾟﾚｾﾞﾝｽEB" panose="02020800000000000000" pitchFamily="18" charset="-128"/>
              <a:ea typeface="HGP創英ﾌﾟﾚｾﾞﾝｽEB" panose="02020800000000000000" pitchFamily="18" charset="-128"/>
            </a:endParaRPr>
          </a:p>
        </p:txBody>
      </p:sp>
      <p:sp>
        <p:nvSpPr>
          <p:cNvPr id="1297" name="テキスト ボックス 3"/>
          <p:cNvSpPr txBox="1"/>
          <p:nvPr/>
        </p:nvSpPr>
        <p:spPr>
          <a:xfrm>
            <a:off x="156904" y="5212402"/>
            <a:ext cx="2579151" cy="1754326"/>
          </a:xfrm>
          <a:prstGeom prst="rect">
            <a:avLst/>
          </a:prstGeom>
          <a:noFill/>
        </p:spPr>
        <p:txBody>
          <a:bodyPr wrap="square" rtlCol="0">
            <a:spAutoFit/>
          </a:bodyPr>
          <a:lstStyle/>
          <a:p>
            <a:r>
              <a:rPr kumimoji="1" lang="en-US" altLang="ja-JP" sz="3600" dirty="0">
                <a:solidFill>
                  <a:schemeClr val="accent1">
                    <a:lumMod val="75000"/>
                  </a:schemeClr>
                </a:solidFill>
                <a:latin typeface="HGP創英ﾌﾟﾚｾﾞﾝｽEB" panose="02020800000000000000" pitchFamily="18" charset="-128"/>
                <a:ea typeface="HGP創英ﾌﾟﾚｾﾞﾝｽEB" panose="02020800000000000000" pitchFamily="18" charset="-128"/>
              </a:rPr>
              <a:t>No doubt on SM from CLFV</a:t>
            </a:r>
            <a:endParaRPr kumimoji="1" lang="ja-JP" altLang="en-US" sz="3600" dirty="0">
              <a:solidFill>
                <a:schemeClr val="accent1">
                  <a:lumMod val="75000"/>
                </a:schemeClr>
              </a:solidFill>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311472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9" name="Picture 2"/>
          <p:cNvPicPr>
            <a:picLocks noChangeAspect="1" noChangeArrowheads="1"/>
          </p:cNvPicPr>
          <p:nvPr/>
        </p:nvPicPr>
        <p:blipFill>
          <a:blip r:embed="rId2"/>
          <a:stretch>
            <a:fillRect/>
          </a:stretch>
        </p:blipFill>
        <p:spPr>
          <a:xfrm>
            <a:off x="719832" y="1403573"/>
            <a:ext cx="8631488" cy="5060295"/>
          </a:xfrm>
          <a:prstGeom prst="rect">
            <a:avLst/>
          </a:prstGeom>
          <a:noFill/>
          <a:ln w="9525">
            <a:noFill/>
            <a:miter lim="800000"/>
            <a:headEnd/>
            <a:tailEnd/>
          </a:ln>
        </p:spPr>
      </p:pic>
      <p:sp>
        <p:nvSpPr>
          <p:cNvPr id="1300" name="コンテンツ プレースホルダ 2"/>
          <p:cNvSpPr>
            <a:spLocks noGrp="1"/>
          </p:cNvSpPr>
          <p:nvPr>
            <p:ph idx="1"/>
          </p:nvPr>
        </p:nvSpPr>
        <p:spPr>
          <a:xfrm>
            <a:off x="503808" y="179437"/>
            <a:ext cx="3027989" cy="984032"/>
          </a:xfrm>
        </p:spPr>
        <p:txBody>
          <a:bodyPr>
            <a:normAutofit/>
          </a:bodyPr>
          <a:lstStyle/>
          <a:p>
            <a:pPr>
              <a:buNone/>
            </a:pPr>
            <a:r>
              <a:rPr kumimoji="1" lang="en-US" altLang="ja-JP" sz="6000" dirty="0" err="1">
                <a:solidFill>
                  <a:srgbClr val="FF0000"/>
                </a:solidFill>
                <a:latin typeface="AR Pゴシック体M" panose="020B0600000000000000" pitchFamily="50" charset="-128"/>
                <a:ea typeface="AR Pゴシック体M" panose="020B0600000000000000" pitchFamily="50" charset="-128"/>
              </a:rPr>
              <a:t>τdecay</a:t>
            </a:r>
            <a:endParaRPr kumimoji="1" lang="ja-JP" altLang="en-US" sz="6000" dirty="0">
              <a:solidFill>
                <a:srgbClr val="FF0000"/>
              </a:solidFill>
              <a:latin typeface="AR Pゴシック体M" panose="020B0600000000000000" pitchFamily="50" charset="-128"/>
              <a:ea typeface="AR Pゴシック体M" panose="020B0600000000000000" pitchFamily="50" charset="-128"/>
            </a:endParaRPr>
          </a:p>
        </p:txBody>
      </p:sp>
    </p:spTree>
    <p:extLst>
      <p:ext uri="{BB962C8B-B14F-4D97-AF65-F5344CB8AC3E}">
        <p14:creationId xmlns:p14="http://schemas.microsoft.com/office/powerpoint/2010/main" val="5007012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テキスト ボックス 2"/>
          <p:cNvSpPr txBox="1"/>
          <p:nvPr/>
        </p:nvSpPr>
        <p:spPr>
          <a:xfrm>
            <a:off x="569319" y="158575"/>
            <a:ext cx="7637904" cy="707886"/>
          </a:xfrm>
          <a:prstGeom prst="rect">
            <a:avLst/>
          </a:prstGeom>
          <a:noFill/>
        </p:spPr>
        <p:txBody>
          <a:bodyPr wrap="square" rtlCol="0">
            <a:spAutoFit/>
          </a:bodyPr>
          <a:lstStyle/>
          <a:p>
            <a:r>
              <a:rPr lang="en-US" altLang="ja-JP" sz="4000" dirty="0"/>
              <a:t>2. Lepton flavor violation</a:t>
            </a:r>
            <a:endParaRPr kumimoji="1" lang="ja-JP" altLang="en-US" sz="4000" dirty="0"/>
          </a:p>
        </p:txBody>
      </p:sp>
      <p:pic>
        <p:nvPicPr>
          <p:cNvPr id="1303" name="図 4"/>
          <p:cNvPicPr>
            <a:picLocks noChangeAspect="1"/>
          </p:cNvPicPr>
          <p:nvPr>
            <p:custDataLst>
              <p:tags r:id="rId1"/>
            </p:custDataLst>
          </p:nvPr>
        </p:nvPicPr>
        <p:blipFill>
          <a:blip r:embed="rId4"/>
          <a:stretch>
            <a:fillRect/>
          </a:stretch>
        </p:blipFill>
        <p:spPr>
          <a:xfrm>
            <a:off x="791840" y="891447"/>
            <a:ext cx="7421880" cy="337185"/>
          </a:xfrm>
          <a:prstGeom prst="rect">
            <a:avLst/>
          </a:prstGeom>
          <a:solidFill>
            <a:srgbClr val="FFFF00"/>
          </a:solidFill>
        </p:spPr>
      </p:pic>
      <p:sp>
        <p:nvSpPr>
          <p:cNvPr id="1304" name="テキスト ボックス 5"/>
          <p:cNvSpPr txBox="1"/>
          <p:nvPr/>
        </p:nvSpPr>
        <p:spPr>
          <a:xfrm>
            <a:off x="431923" y="2274824"/>
            <a:ext cx="9216777" cy="1015663"/>
          </a:xfrm>
          <a:prstGeom prst="rect">
            <a:avLst/>
          </a:prstGeom>
          <a:noFill/>
        </p:spPr>
        <p:txBody>
          <a:bodyPr wrap="square" rtlCol="0">
            <a:spAutoFit/>
          </a:bodyPr>
          <a:lstStyle/>
          <a:p>
            <a:r>
              <a:rPr lang="en-US" altLang="ja-JP" sz="2000" dirty="0"/>
              <a:t>If new </a:t>
            </a:r>
            <a:r>
              <a:rPr kumimoji="1" lang="en-US" altLang="ja-JP" sz="2000" dirty="0" err="1"/>
              <a:t>Lagrangian</a:t>
            </a:r>
            <a:r>
              <a:rPr kumimoji="1" lang="en-US" altLang="ja-JP" sz="2000" dirty="0"/>
              <a:t> is not invariant</a:t>
            </a:r>
          </a:p>
          <a:p>
            <a:r>
              <a:rPr lang="en-US" altLang="ja-JP" sz="2000" dirty="0">
                <a:sym typeface="Wingdings" panose="05000000000000000000" pitchFamily="2" charset="2"/>
              </a:rPr>
              <a:t>Lepton flavor </a:t>
            </a:r>
            <a:r>
              <a:rPr lang="en-US" altLang="ja-JP" sz="2000" dirty="0">
                <a:solidFill>
                  <a:srgbClr val="FF0000"/>
                </a:solidFill>
                <a:sym typeface="Wingdings" panose="05000000000000000000" pitchFamily="2" charset="2"/>
              </a:rPr>
              <a:t>cannot be defined</a:t>
            </a:r>
          </a:p>
          <a:p>
            <a:r>
              <a:rPr kumimoji="1" lang="en-US" altLang="ja-JP" sz="2000" dirty="0">
                <a:sym typeface="Wingdings" panose="05000000000000000000" pitchFamily="2" charset="2"/>
              </a:rPr>
              <a:t></a:t>
            </a:r>
            <a:r>
              <a:rPr lang="en-US" altLang="ja-JP" sz="2000" dirty="0">
                <a:sym typeface="Wingdings" panose="05000000000000000000" pitchFamily="2" charset="2"/>
              </a:rPr>
              <a:t>Lepton</a:t>
            </a:r>
            <a:r>
              <a:rPr lang="ja-JP" altLang="en-US" sz="2000" dirty="0">
                <a:sym typeface="Wingdings" panose="05000000000000000000" pitchFamily="2" charset="2"/>
              </a:rPr>
              <a:t> </a:t>
            </a:r>
            <a:r>
              <a:rPr lang="en-US" altLang="ja-JP" sz="2000" dirty="0">
                <a:sym typeface="Wingdings" panose="05000000000000000000" pitchFamily="2" charset="2"/>
              </a:rPr>
              <a:t>flavor</a:t>
            </a:r>
            <a:r>
              <a:rPr lang="ja-JP" altLang="en-US" sz="2000" dirty="0">
                <a:sym typeface="Wingdings" panose="05000000000000000000" pitchFamily="2" charset="2"/>
              </a:rPr>
              <a:t> </a:t>
            </a:r>
            <a:r>
              <a:rPr lang="en-US" altLang="ja-JP" sz="2000" dirty="0">
                <a:sym typeface="Wingdings" panose="05000000000000000000" pitchFamily="2" charset="2"/>
              </a:rPr>
              <a:t>“</a:t>
            </a:r>
            <a:r>
              <a:rPr lang="ja-JP" altLang="en-US" sz="2000" dirty="0">
                <a:sym typeface="Wingdings" panose="05000000000000000000" pitchFamily="2" charset="2"/>
              </a:rPr>
              <a:t> </a:t>
            </a:r>
            <a:r>
              <a:rPr lang="en-US" altLang="ja-JP" sz="2000" dirty="0">
                <a:sym typeface="Wingdings" panose="05000000000000000000" pitchFamily="2" charset="2"/>
              </a:rPr>
              <a:t>charge”</a:t>
            </a:r>
            <a:r>
              <a:rPr lang="ja-JP" altLang="en-US" sz="2000" dirty="0">
                <a:sym typeface="Wingdings" panose="05000000000000000000" pitchFamily="2" charset="2"/>
              </a:rPr>
              <a:t> </a:t>
            </a:r>
            <a:r>
              <a:rPr lang="en-US" altLang="ja-JP" sz="2000" dirty="0">
                <a:sym typeface="Wingdings" panose="05000000000000000000" pitchFamily="2" charset="2"/>
              </a:rPr>
              <a:t>as</a:t>
            </a:r>
            <a:r>
              <a:rPr lang="ja-JP" altLang="en-US" sz="2000" dirty="0">
                <a:sym typeface="Wingdings" panose="05000000000000000000" pitchFamily="2" charset="2"/>
              </a:rPr>
              <a:t> </a:t>
            </a:r>
            <a:r>
              <a:rPr lang="en-US" altLang="ja-JP" sz="2000" dirty="0">
                <a:sym typeface="Wingdings" panose="05000000000000000000" pitchFamily="2" charset="2"/>
              </a:rPr>
              <a:t>defined</a:t>
            </a:r>
            <a:r>
              <a:rPr lang="ja-JP" altLang="en-US" sz="2000" dirty="0">
                <a:sym typeface="Wingdings" panose="05000000000000000000" pitchFamily="2" charset="2"/>
              </a:rPr>
              <a:t> </a:t>
            </a:r>
            <a:r>
              <a:rPr lang="en-US" altLang="ja-JP" sz="2000" dirty="0">
                <a:sym typeface="Wingdings" panose="05000000000000000000" pitchFamily="2" charset="2"/>
              </a:rPr>
              <a:t>under</a:t>
            </a:r>
            <a:r>
              <a:rPr lang="ja-JP" altLang="en-US" sz="2000" dirty="0">
                <a:sym typeface="Wingdings" panose="05000000000000000000" pitchFamily="2" charset="2"/>
              </a:rPr>
              <a:t> </a:t>
            </a:r>
            <a:r>
              <a:rPr lang="en-US" altLang="ja-JP" sz="2000" dirty="0">
                <a:sym typeface="Wingdings" panose="05000000000000000000" pitchFamily="2" charset="2"/>
              </a:rPr>
              <a:t>SM</a:t>
            </a:r>
            <a:r>
              <a:rPr lang="ja-JP" altLang="en-US" sz="2000" dirty="0">
                <a:sym typeface="Wingdings" panose="05000000000000000000" pitchFamily="2" charset="2"/>
              </a:rPr>
              <a:t> </a:t>
            </a:r>
            <a:r>
              <a:rPr lang="en-US" altLang="ja-JP" sz="2000" dirty="0" err="1">
                <a:sym typeface="Wingdings" panose="05000000000000000000" pitchFamily="2" charset="2"/>
              </a:rPr>
              <a:t>Lagrangian</a:t>
            </a:r>
            <a:r>
              <a:rPr lang="en-US" altLang="ja-JP" sz="2000" dirty="0">
                <a:sym typeface="Wingdings" panose="05000000000000000000" pitchFamily="2" charset="2"/>
              </a:rPr>
              <a:t> </a:t>
            </a:r>
            <a:r>
              <a:rPr lang="en-US" altLang="ja-JP" sz="2000" dirty="0">
                <a:solidFill>
                  <a:srgbClr val="FF0000"/>
                </a:solidFill>
                <a:sym typeface="Wingdings" panose="05000000000000000000" pitchFamily="2" charset="2"/>
              </a:rPr>
              <a:t>cannot be conserved</a:t>
            </a:r>
            <a:endParaRPr kumimoji="1" lang="ja-JP" altLang="en-US" sz="2000" dirty="0">
              <a:solidFill>
                <a:srgbClr val="FF0000"/>
              </a:solidFill>
            </a:endParaRPr>
          </a:p>
        </p:txBody>
      </p:sp>
      <p:sp>
        <p:nvSpPr>
          <p:cNvPr id="1305" name="テキスト ボックス 6"/>
          <p:cNvSpPr txBox="1"/>
          <p:nvPr/>
        </p:nvSpPr>
        <p:spPr>
          <a:xfrm>
            <a:off x="431923" y="3294750"/>
            <a:ext cx="8003804" cy="800219"/>
          </a:xfrm>
          <a:prstGeom prst="rect">
            <a:avLst/>
          </a:prstGeom>
          <a:noFill/>
        </p:spPr>
        <p:txBody>
          <a:bodyPr wrap="square" rtlCol="0">
            <a:spAutoFit/>
          </a:bodyPr>
          <a:lstStyle/>
          <a:p>
            <a:r>
              <a:rPr lang="en-US" altLang="ja-JP" sz="2800" dirty="0">
                <a:solidFill>
                  <a:schemeClr val="tx2"/>
                </a:solidFill>
                <a:latin typeface="HGP創英ﾌﾟﾚｾﾞﾝｽEB" panose="02020800000000000000" pitchFamily="18" charset="-128"/>
                <a:ea typeface="HGP創英ﾌﾟﾚｾﾞﾝｽEB" panose="02020800000000000000" pitchFamily="18" charset="-128"/>
              </a:rPr>
              <a:t>Simplest example </a:t>
            </a:r>
          </a:p>
          <a:p>
            <a:r>
              <a:rPr lang="en-US" altLang="ja-JP" dirty="0"/>
              <a:t>Neutrino</a:t>
            </a:r>
            <a:r>
              <a:rPr lang="ja-JP" altLang="en-US" dirty="0"/>
              <a:t> </a:t>
            </a:r>
            <a:r>
              <a:rPr lang="en-US" altLang="ja-JP" dirty="0"/>
              <a:t>mass</a:t>
            </a:r>
            <a:r>
              <a:rPr lang="ja-JP" altLang="en-US" dirty="0"/>
              <a:t> </a:t>
            </a:r>
            <a:r>
              <a:rPr lang="en-US" altLang="ja-JP" dirty="0"/>
              <a:t>term with </a:t>
            </a:r>
            <a:r>
              <a:rPr lang="en-US" altLang="ja-JP" dirty="0">
                <a:solidFill>
                  <a:srgbClr val="FF0000"/>
                </a:solidFill>
              </a:rPr>
              <a:t>RH neutrinos </a:t>
            </a:r>
            <a:r>
              <a:rPr lang="en-US" altLang="ja-JP" dirty="0"/>
              <a:t>(SM singlets)          :: Dirac mass term</a:t>
            </a:r>
          </a:p>
        </p:txBody>
      </p:sp>
      <p:sp>
        <p:nvSpPr>
          <p:cNvPr id="1306" name="テキスト ボックス 12"/>
          <p:cNvSpPr txBox="1"/>
          <p:nvPr/>
        </p:nvSpPr>
        <p:spPr>
          <a:xfrm>
            <a:off x="1321308" y="4726892"/>
            <a:ext cx="6696744" cy="646331"/>
          </a:xfrm>
          <a:prstGeom prst="rect">
            <a:avLst/>
          </a:prstGeom>
          <a:noFill/>
        </p:spPr>
        <p:txBody>
          <a:bodyPr wrap="square" rtlCol="0">
            <a:spAutoFit/>
          </a:bodyPr>
          <a:lstStyle/>
          <a:p>
            <a:r>
              <a:rPr lang="en-US" altLang="ja-JP" dirty="0">
                <a:solidFill>
                  <a:srgbClr val="FF0000"/>
                </a:solidFill>
              </a:rPr>
              <a:t>Flavor</a:t>
            </a:r>
            <a:r>
              <a:rPr lang="ja-JP" altLang="en-US" dirty="0">
                <a:solidFill>
                  <a:srgbClr val="FF0000"/>
                </a:solidFill>
              </a:rPr>
              <a:t> </a:t>
            </a:r>
            <a:r>
              <a:rPr lang="en-US" altLang="ja-JP" dirty="0">
                <a:solidFill>
                  <a:srgbClr val="FF0000"/>
                </a:solidFill>
              </a:rPr>
              <a:t>basis α</a:t>
            </a:r>
            <a:r>
              <a:rPr lang="ja-JP" altLang="en-US" dirty="0">
                <a:solidFill>
                  <a:srgbClr val="FF0000"/>
                </a:solidFill>
              </a:rPr>
              <a:t> </a:t>
            </a:r>
            <a:r>
              <a:rPr lang="en-US" altLang="ja-JP" dirty="0"/>
              <a:t>is</a:t>
            </a:r>
            <a:r>
              <a:rPr lang="ja-JP" altLang="en-US" dirty="0"/>
              <a:t> </a:t>
            </a:r>
            <a:r>
              <a:rPr lang="en-US" altLang="ja-JP" dirty="0"/>
              <a:t>fixed</a:t>
            </a:r>
            <a:r>
              <a:rPr lang="ja-JP" altLang="en-US" dirty="0"/>
              <a:t> </a:t>
            </a:r>
            <a:r>
              <a:rPr lang="en-US" altLang="ja-JP" dirty="0"/>
              <a:t>by</a:t>
            </a:r>
            <a:r>
              <a:rPr lang="ja-JP" altLang="en-US" dirty="0"/>
              <a:t> </a:t>
            </a:r>
            <a:r>
              <a:rPr lang="en-US" altLang="ja-JP" dirty="0">
                <a:solidFill>
                  <a:srgbClr val="FF0000"/>
                </a:solidFill>
              </a:rPr>
              <a:t>charge</a:t>
            </a:r>
            <a:r>
              <a:rPr lang="ja-JP" altLang="en-US" dirty="0">
                <a:solidFill>
                  <a:srgbClr val="FF0000"/>
                </a:solidFill>
              </a:rPr>
              <a:t> </a:t>
            </a:r>
            <a:r>
              <a:rPr lang="en-US" altLang="ja-JP" dirty="0">
                <a:solidFill>
                  <a:srgbClr val="FF0000"/>
                </a:solidFill>
              </a:rPr>
              <a:t>lepton</a:t>
            </a:r>
            <a:r>
              <a:rPr lang="ja-JP" altLang="en-US" dirty="0">
                <a:solidFill>
                  <a:srgbClr val="FF0000"/>
                </a:solidFill>
              </a:rPr>
              <a:t> </a:t>
            </a:r>
            <a:r>
              <a:rPr lang="en-US" altLang="ja-JP" dirty="0">
                <a:solidFill>
                  <a:srgbClr val="FF0000"/>
                </a:solidFill>
              </a:rPr>
              <a:t>mass.</a:t>
            </a:r>
          </a:p>
          <a:p>
            <a:r>
              <a:rPr lang="en-US" altLang="ja-JP" dirty="0"/>
              <a:t>We </a:t>
            </a:r>
            <a:r>
              <a:rPr lang="en-US" altLang="ja-JP" dirty="0">
                <a:solidFill>
                  <a:srgbClr val="FF0000"/>
                </a:solidFill>
              </a:rPr>
              <a:t>cannot rotate </a:t>
            </a:r>
            <a:r>
              <a:rPr lang="en-US" altLang="ja-JP" dirty="0"/>
              <a:t>lepton doublet</a:t>
            </a:r>
            <a:r>
              <a:rPr lang="en-US" altLang="ja-JP" dirty="0">
                <a:solidFill>
                  <a:srgbClr val="FF0000"/>
                </a:solidFill>
              </a:rPr>
              <a:t>.</a:t>
            </a:r>
            <a:endParaRPr kumimoji="1" lang="en-US" altLang="ja-JP" dirty="0">
              <a:solidFill>
                <a:srgbClr val="FF0000"/>
              </a:solidFill>
            </a:endParaRPr>
          </a:p>
        </p:txBody>
      </p:sp>
      <p:pic>
        <p:nvPicPr>
          <p:cNvPr id="1307" name="図 17"/>
          <p:cNvPicPr>
            <a:picLocks noChangeAspect="1"/>
          </p:cNvPicPr>
          <p:nvPr>
            <p:custDataLst>
              <p:tags r:id="rId2"/>
            </p:custDataLst>
          </p:nvPr>
        </p:nvPicPr>
        <p:blipFill>
          <a:blip r:embed="rId5"/>
          <a:stretch>
            <a:fillRect/>
          </a:stretch>
        </p:blipFill>
        <p:spPr>
          <a:xfrm>
            <a:off x="2952080" y="5637944"/>
            <a:ext cx="415290" cy="264795"/>
          </a:xfrm>
          <a:prstGeom prst="rect">
            <a:avLst/>
          </a:prstGeom>
        </p:spPr>
      </p:pic>
      <p:sp>
        <p:nvSpPr>
          <p:cNvPr id="1308" name="テキスト ボックス 1"/>
          <p:cNvSpPr txBox="1"/>
          <p:nvPr/>
        </p:nvSpPr>
        <p:spPr>
          <a:xfrm>
            <a:off x="742346" y="1332753"/>
            <a:ext cx="9338279" cy="830997"/>
          </a:xfrm>
          <a:prstGeom prst="rect">
            <a:avLst/>
          </a:prstGeom>
          <a:noFill/>
        </p:spPr>
        <p:txBody>
          <a:bodyPr wrap="square" rtlCol="0">
            <a:spAutoFit/>
          </a:bodyPr>
          <a:lstStyle/>
          <a:p>
            <a:r>
              <a:rPr kumimoji="1" lang="en-US" altLang="ja-JP" sz="2400" dirty="0"/>
              <a:t>For LF to be defined, </a:t>
            </a:r>
            <a:r>
              <a:rPr kumimoji="1" lang="en-US" altLang="ja-JP" sz="2400" dirty="0" err="1"/>
              <a:t>Lagrangian</a:t>
            </a:r>
            <a:r>
              <a:rPr kumimoji="1" lang="en-US" altLang="ja-JP" sz="2400" dirty="0"/>
              <a:t> must be invariant under this transformation with appropriate transformation on extra particles </a:t>
            </a:r>
            <a:endParaRPr kumimoji="1" lang="ja-JP" altLang="en-US" sz="2400" dirty="0"/>
          </a:p>
        </p:txBody>
      </p:sp>
      <p:sp>
        <p:nvSpPr>
          <p:cNvPr id="1309" name="テキスト ボックス 3"/>
          <p:cNvSpPr txBox="1"/>
          <p:nvPr/>
        </p:nvSpPr>
        <p:spPr>
          <a:xfrm>
            <a:off x="-144264" y="5555856"/>
            <a:ext cx="8754722" cy="369332"/>
          </a:xfrm>
          <a:prstGeom prst="rect">
            <a:avLst/>
          </a:prstGeom>
          <a:noFill/>
        </p:spPr>
        <p:txBody>
          <a:bodyPr wrap="square" rtlCol="0">
            <a:spAutoFit/>
          </a:bodyPr>
          <a:lstStyle/>
          <a:p>
            <a:r>
              <a:rPr kumimoji="1" lang="en-US" altLang="ja-JP" dirty="0">
                <a:solidFill>
                  <a:srgbClr val="FF0000"/>
                </a:solidFill>
              </a:rPr>
              <a:t>If</a:t>
            </a:r>
            <a:r>
              <a:rPr lang="ja-JP" altLang="en-US" dirty="0">
                <a:solidFill>
                  <a:srgbClr val="FF0000"/>
                </a:solidFill>
              </a:rPr>
              <a:t> </a:t>
            </a:r>
            <a:r>
              <a:rPr lang="en-US" altLang="ja-JP" dirty="0">
                <a:solidFill>
                  <a:srgbClr val="FF0000"/>
                </a:solidFill>
              </a:rPr>
              <a:t>and</a:t>
            </a:r>
            <a:r>
              <a:rPr lang="ja-JP" altLang="en-US" dirty="0">
                <a:solidFill>
                  <a:srgbClr val="FF0000"/>
                </a:solidFill>
              </a:rPr>
              <a:t> </a:t>
            </a:r>
            <a:r>
              <a:rPr lang="en-US" altLang="ja-JP" dirty="0">
                <a:solidFill>
                  <a:srgbClr val="FF0000"/>
                </a:solidFill>
              </a:rPr>
              <a:t>only</a:t>
            </a:r>
            <a:r>
              <a:rPr lang="ja-JP" altLang="en-US" dirty="0">
                <a:solidFill>
                  <a:srgbClr val="FF0000"/>
                </a:solidFill>
              </a:rPr>
              <a:t> </a:t>
            </a:r>
            <a:r>
              <a:rPr lang="en-US" altLang="ja-JP" dirty="0">
                <a:solidFill>
                  <a:srgbClr val="FF0000"/>
                </a:solidFill>
              </a:rPr>
              <a:t>if</a:t>
            </a:r>
            <a:r>
              <a:rPr lang="ja-JP" altLang="en-US" dirty="0">
                <a:solidFill>
                  <a:srgbClr val="FF0000"/>
                </a:solidFill>
              </a:rPr>
              <a:t> </a:t>
            </a:r>
            <a:r>
              <a:rPr kumimoji="1" lang="en-US" altLang="ja-JP" dirty="0"/>
              <a:t> nature choose           to be diagonalized by rotating </a:t>
            </a:r>
            <a:r>
              <a:rPr kumimoji="1" lang="en-US" altLang="ja-JP" dirty="0">
                <a:solidFill>
                  <a:srgbClr val="FF0000"/>
                </a:solidFill>
              </a:rPr>
              <a:t>only</a:t>
            </a:r>
            <a:r>
              <a:rPr kumimoji="1" lang="en-US" altLang="ja-JP" dirty="0"/>
              <a:t>          ,</a:t>
            </a:r>
            <a:endParaRPr kumimoji="1" lang="ja-JP" altLang="en-US" dirty="0"/>
          </a:p>
        </p:txBody>
      </p:sp>
      <p:sp>
        <p:nvSpPr>
          <p:cNvPr id="1310" name="テキスト ボックス 8"/>
          <p:cNvSpPr txBox="1"/>
          <p:nvPr/>
        </p:nvSpPr>
        <p:spPr>
          <a:xfrm>
            <a:off x="1038118" y="5979518"/>
            <a:ext cx="8178658" cy="369332"/>
          </a:xfrm>
          <a:prstGeom prst="rect">
            <a:avLst/>
          </a:prstGeom>
          <a:noFill/>
        </p:spPr>
        <p:txBody>
          <a:bodyPr wrap="square" rtlCol="0">
            <a:spAutoFit/>
          </a:bodyPr>
          <a:lstStyle/>
          <a:p>
            <a:r>
              <a:rPr kumimoji="1" lang="en-US" altLang="ja-JP" dirty="0"/>
              <a:t>Then                </a:t>
            </a:r>
            <a:r>
              <a:rPr kumimoji="1" lang="ja-JP" altLang="en-US" dirty="0"/>
              <a:t>　　　　　　　　　　　</a:t>
            </a:r>
            <a:r>
              <a:rPr kumimoji="1" lang="en-US" altLang="ja-JP" dirty="0"/>
              <a:t>, and hence LF is defined as a result of</a:t>
            </a:r>
            <a:endParaRPr kumimoji="1" lang="ja-JP" altLang="en-US" dirty="0"/>
          </a:p>
        </p:txBody>
      </p:sp>
      <p:pic>
        <p:nvPicPr>
          <p:cNvPr id="1311" name="Picture 4" descr="\begin{align*}_x000a_  \mathcal{L}_H += \tilde{H} \tilde{Y}_\alpha \bar{L}_\alpha \nu_{R\alpha}_x000a_\end{align*}"/>
          <p:cNvPicPr>
            <a:picLocks noChangeAspect="1" noChangeArrowheads="1"/>
          </p:cNvPicPr>
          <p:nvPr/>
        </p:nvPicPr>
        <p:blipFill>
          <a:blip r:embed="rId6"/>
          <a:stretch>
            <a:fillRect/>
          </a:stretch>
        </p:blipFill>
        <p:spPr>
          <a:xfrm>
            <a:off x="1774060" y="5954834"/>
            <a:ext cx="2766666" cy="355714"/>
          </a:xfrm>
          <a:prstGeom prst="rect">
            <a:avLst/>
          </a:prstGeom>
          <a:noFill/>
        </p:spPr>
      </p:pic>
      <p:pic>
        <p:nvPicPr>
          <p:cNvPr id="1312" name="Picture 8" descr="\begin{align*}_x000a_  \mathcal{L}_H += \tilde{H} \tilde{Y}_{\alpha a} \bar{L}_\alpha \nu_{Ra}+h.c_x000a_\end{align*}"/>
          <p:cNvPicPr>
            <a:picLocks noChangeAspect="1" noChangeArrowheads="1"/>
          </p:cNvPicPr>
          <p:nvPr/>
        </p:nvPicPr>
        <p:blipFill>
          <a:blip r:embed="rId7"/>
          <a:stretch>
            <a:fillRect/>
          </a:stretch>
        </p:blipFill>
        <p:spPr>
          <a:xfrm>
            <a:off x="909493" y="4123995"/>
            <a:ext cx="4495800" cy="428625"/>
          </a:xfrm>
          <a:prstGeom prst="rect">
            <a:avLst/>
          </a:prstGeom>
          <a:noFill/>
        </p:spPr>
      </p:pic>
      <p:pic>
        <p:nvPicPr>
          <p:cNvPr id="1313" name="Picture 10" descr="\begin{align*}_x000a_  \nu_{R\alpha}\equiv U_{R\alpha a}\nu_{Ra}_x000a_\end{align*}"/>
          <p:cNvPicPr>
            <a:picLocks noChangeAspect="1" noChangeArrowheads="1"/>
          </p:cNvPicPr>
          <p:nvPr/>
        </p:nvPicPr>
        <p:blipFill>
          <a:blip r:embed="rId8"/>
          <a:stretch>
            <a:fillRect/>
          </a:stretch>
        </p:blipFill>
        <p:spPr>
          <a:xfrm>
            <a:off x="8009273" y="5562688"/>
            <a:ext cx="1980381" cy="246666"/>
          </a:xfrm>
          <a:prstGeom prst="rect">
            <a:avLst/>
          </a:prstGeom>
          <a:noFill/>
        </p:spPr>
      </p:pic>
      <p:pic>
        <p:nvPicPr>
          <p:cNvPr id="1314" name="Picture 12" descr="\begin{align*}_x000a_  \nu_{Ra}_x000a_\end{align*}"/>
          <p:cNvPicPr>
            <a:picLocks noChangeAspect="1" noChangeArrowheads="1"/>
          </p:cNvPicPr>
          <p:nvPr/>
        </p:nvPicPr>
        <p:blipFill>
          <a:blip r:embed="rId9"/>
          <a:stretch>
            <a:fillRect/>
          </a:stretch>
        </p:blipFill>
        <p:spPr>
          <a:xfrm>
            <a:off x="7272560" y="5626580"/>
            <a:ext cx="435714" cy="178571"/>
          </a:xfrm>
          <a:prstGeom prst="rect">
            <a:avLst/>
          </a:prstGeom>
          <a:noFill/>
        </p:spPr>
      </p:pic>
      <p:pic>
        <p:nvPicPr>
          <p:cNvPr id="1315" name="Picture 12" descr="\begin{align*}_x000a_  \nu_{Ra}_x000a_\end{align*}"/>
          <p:cNvPicPr>
            <a:picLocks noChangeAspect="1" noChangeArrowheads="1"/>
          </p:cNvPicPr>
          <p:nvPr/>
        </p:nvPicPr>
        <p:blipFill>
          <a:blip r:embed="rId9"/>
          <a:stretch>
            <a:fillRect/>
          </a:stretch>
        </p:blipFill>
        <p:spPr>
          <a:xfrm>
            <a:off x="5864446" y="3803070"/>
            <a:ext cx="435714" cy="178571"/>
          </a:xfrm>
          <a:prstGeom prst="rect">
            <a:avLst/>
          </a:prstGeom>
          <a:noFill/>
        </p:spPr>
      </p:pic>
      <p:pic>
        <p:nvPicPr>
          <p:cNvPr id="1316" name="Picture 14" descr="\begin{align*}_x000a_  \{\alpha_L',,\alpha_R',\nu_{L\alpha}',\nu_{R\alpha}'\}_x000a_  =\exp\{-i\theta_\alpha\}\{\alpha_L,,\alpha_R,\nu_{L\alpha},\nu_{R\alpha}\}_x000a_\end{align*}"/>
          <p:cNvPicPr>
            <a:picLocks noChangeAspect="1" noChangeArrowheads="1"/>
          </p:cNvPicPr>
          <p:nvPr/>
        </p:nvPicPr>
        <p:blipFill>
          <a:blip r:embed="rId10"/>
          <a:stretch>
            <a:fillRect/>
          </a:stretch>
        </p:blipFill>
        <p:spPr>
          <a:xfrm>
            <a:off x="473073" y="6485541"/>
            <a:ext cx="9134475" cy="428625"/>
          </a:xfrm>
          <a:prstGeom prst="rect">
            <a:avLst/>
          </a:prstGeom>
          <a:noFill/>
        </p:spPr>
      </p:pic>
      <p:sp>
        <p:nvSpPr>
          <p:cNvPr id="1317" name="テキスト ボックス 9"/>
          <p:cNvSpPr txBox="1"/>
          <p:nvPr/>
        </p:nvSpPr>
        <p:spPr>
          <a:xfrm>
            <a:off x="2342121" y="7212986"/>
            <a:ext cx="4930439" cy="369332"/>
          </a:xfrm>
          <a:prstGeom prst="rect">
            <a:avLst/>
          </a:prstGeom>
          <a:noFill/>
        </p:spPr>
        <p:txBody>
          <a:bodyPr wrap="square" rtlCol="0">
            <a:spAutoFit/>
          </a:bodyPr>
          <a:lstStyle/>
          <a:p>
            <a:r>
              <a:rPr kumimoji="1" lang="en-US" altLang="ja-JP" dirty="0">
                <a:solidFill>
                  <a:srgbClr val="FF0000"/>
                </a:solidFill>
              </a:rPr>
              <a:t>Appropriate transformation ,,, Lucky case</a:t>
            </a:r>
            <a:endParaRPr kumimoji="1" lang="ja-JP" altLang="en-US" dirty="0">
              <a:solidFill>
                <a:srgbClr val="FF0000"/>
              </a:solidFill>
            </a:endParaRPr>
          </a:p>
        </p:txBody>
      </p:sp>
      <p:sp>
        <p:nvSpPr>
          <p:cNvPr id="1318" name="矢印: 上 10"/>
          <p:cNvSpPr/>
          <p:nvPr/>
        </p:nvSpPr>
        <p:spPr>
          <a:xfrm>
            <a:off x="3157393" y="6914166"/>
            <a:ext cx="209977" cy="3629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6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 name="テキスト ボックス 14"/>
          <p:cNvSpPr txBox="1"/>
          <p:nvPr/>
        </p:nvSpPr>
        <p:spPr>
          <a:xfrm>
            <a:off x="923893" y="3860635"/>
            <a:ext cx="5123484" cy="369332"/>
          </a:xfrm>
          <a:prstGeom prst="rect">
            <a:avLst/>
          </a:prstGeom>
          <a:noFill/>
        </p:spPr>
        <p:txBody>
          <a:bodyPr wrap="square" rtlCol="0">
            <a:spAutoFit/>
          </a:bodyPr>
          <a:lstStyle/>
          <a:p>
            <a:r>
              <a:rPr lang="en-US" altLang="ja-JP" dirty="0"/>
              <a:t>Interaction</a:t>
            </a:r>
            <a:r>
              <a:rPr lang="ja-JP" altLang="en-US" dirty="0"/>
              <a:t> </a:t>
            </a:r>
            <a:r>
              <a:rPr lang="en-US" altLang="ja-JP" dirty="0"/>
              <a:t>with</a:t>
            </a:r>
            <a:r>
              <a:rPr lang="ja-JP" altLang="en-US" dirty="0"/>
              <a:t> </a:t>
            </a:r>
            <a:r>
              <a:rPr lang="en-US" altLang="ja-JP" dirty="0"/>
              <a:t>W</a:t>
            </a:r>
            <a:r>
              <a:rPr lang="ja-JP" altLang="en-US" dirty="0"/>
              <a:t> </a:t>
            </a:r>
            <a:r>
              <a:rPr lang="en-US" altLang="ja-JP" dirty="0"/>
              <a:t>boson</a:t>
            </a:r>
            <a:r>
              <a:rPr lang="ja-JP" altLang="en-US" dirty="0"/>
              <a:t>、</a:t>
            </a:r>
            <a:endParaRPr kumimoji="1" lang="ja-JP" altLang="en-US" dirty="0"/>
          </a:p>
        </p:txBody>
      </p:sp>
      <p:sp>
        <p:nvSpPr>
          <p:cNvPr id="1321" name="テキスト ボックス 5"/>
          <p:cNvSpPr txBox="1"/>
          <p:nvPr/>
        </p:nvSpPr>
        <p:spPr>
          <a:xfrm>
            <a:off x="791840" y="1871621"/>
            <a:ext cx="9216777" cy="707886"/>
          </a:xfrm>
          <a:prstGeom prst="rect">
            <a:avLst/>
          </a:prstGeom>
          <a:noFill/>
        </p:spPr>
        <p:txBody>
          <a:bodyPr wrap="square" rtlCol="0">
            <a:spAutoFit/>
          </a:bodyPr>
          <a:lstStyle/>
          <a:p>
            <a:r>
              <a:rPr lang="en-US" altLang="ja-JP" sz="2000" dirty="0">
                <a:sym typeface="Wingdings" panose="05000000000000000000" pitchFamily="2" charset="2"/>
              </a:rPr>
              <a:t>Lepton flavor </a:t>
            </a:r>
            <a:r>
              <a:rPr lang="en-US" altLang="ja-JP" sz="2000" dirty="0">
                <a:solidFill>
                  <a:srgbClr val="FF0000"/>
                </a:solidFill>
                <a:sym typeface="Wingdings" panose="05000000000000000000" pitchFamily="2" charset="2"/>
              </a:rPr>
              <a:t>cannot be defined</a:t>
            </a:r>
          </a:p>
          <a:p>
            <a:r>
              <a:rPr kumimoji="1" lang="en-US" altLang="ja-JP" sz="2000" dirty="0">
                <a:sym typeface="Wingdings" panose="05000000000000000000" pitchFamily="2" charset="2"/>
              </a:rPr>
              <a:t></a:t>
            </a:r>
            <a:r>
              <a:rPr lang="en-US" altLang="ja-JP" sz="2000" dirty="0">
                <a:sym typeface="Wingdings" panose="05000000000000000000" pitchFamily="2" charset="2"/>
              </a:rPr>
              <a:t>Lepton</a:t>
            </a:r>
            <a:r>
              <a:rPr lang="ja-JP" altLang="en-US" sz="2000" dirty="0">
                <a:sym typeface="Wingdings" panose="05000000000000000000" pitchFamily="2" charset="2"/>
              </a:rPr>
              <a:t> </a:t>
            </a:r>
            <a:r>
              <a:rPr lang="en-US" altLang="ja-JP" sz="2000" dirty="0">
                <a:sym typeface="Wingdings" panose="05000000000000000000" pitchFamily="2" charset="2"/>
              </a:rPr>
              <a:t>flavor</a:t>
            </a:r>
            <a:r>
              <a:rPr lang="ja-JP" altLang="en-US" sz="2000" dirty="0">
                <a:sym typeface="Wingdings" panose="05000000000000000000" pitchFamily="2" charset="2"/>
              </a:rPr>
              <a:t> </a:t>
            </a:r>
            <a:r>
              <a:rPr lang="en-US" altLang="ja-JP" sz="2000" dirty="0">
                <a:sym typeface="Wingdings" panose="05000000000000000000" pitchFamily="2" charset="2"/>
              </a:rPr>
              <a:t>“</a:t>
            </a:r>
            <a:r>
              <a:rPr lang="ja-JP" altLang="en-US" sz="2000" dirty="0">
                <a:sym typeface="Wingdings" panose="05000000000000000000" pitchFamily="2" charset="2"/>
              </a:rPr>
              <a:t> </a:t>
            </a:r>
            <a:r>
              <a:rPr lang="en-US" altLang="ja-JP" sz="2000" dirty="0">
                <a:sym typeface="Wingdings" panose="05000000000000000000" pitchFamily="2" charset="2"/>
              </a:rPr>
              <a:t>charge”</a:t>
            </a:r>
            <a:r>
              <a:rPr lang="ja-JP" altLang="en-US" sz="2000" dirty="0">
                <a:sym typeface="Wingdings" panose="05000000000000000000" pitchFamily="2" charset="2"/>
              </a:rPr>
              <a:t> </a:t>
            </a:r>
            <a:r>
              <a:rPr lang="en-US" altLang="ja-JP" sz="2000" dirty="0">
                <a:sym typeface="Wingdings" panose="05000000000000000000" pitchFamily="2" charset="2"/>
              </a:rPr>
              <a:t>as</a:t>
            </a:r>
            <a:r>
              <a:rPr lang="ja-JP" altLang="en-US" sz="2000" dirty="0">
                <a:sym typeface="Wingdings" panose="05000000000000000000" pitchFamily="2" charset="2"/>
              </a:rPr>
              <a:t> </a:t>
            </a:r>
            <a:r>
              <a:rPr lang="en-US" altLang="ja-JP" sz="2000" dirty="0">
                <a:sym typeface="Wingdings" panose="05000000000000000000" pitchFamily="2" charset="2"/>
              </a:rPr>
              <a:t>defined</a:t>
            </a:r>
            <a:r>
              <a:rPr lang="ja-JP" altLang="en-US" sz="2000" dirty="0">
                <a:sym typeface="Wingdings" panose="05000000000000000000" pitchFamily="2" charset="2"/>
              </a:rPr>
              <a:t> </a:t>
            </a:r>
            <a:r>
              <a:rPr lang="en-US" altLang="ja-JP" sz="2000" dirty="0">
                <a:sym typeface="Wingdings" panose="05000000000000000000" pitchFamily="2" charset="2"/>
              </a:rPr>
              <a:t>under</a:t>
            </a:r>
            <a:r>
              <a:rPr lang="ja-JP" altLang="en-US" sz="2000" dirty="0">
                <a:sym typeface="Wingdings" panose="05000000000000000000" pitchFamily="2" charset="2"/>
              </a:rPr>
              <a:t> </a:t>
            </a:r>
            <a:r>
              <a:rPr lang="en-US" altLang="ja-JP" sz="2000" dirty="0">
                <a:sym typeface="Wingdings" panose="05000000000000000000" pitchFamily="2" charset="2"/>
              </a:rPr>
              <a:t>SM</a:t>
            </a:r>
            <a:r>
              <a:rPr lang="ja-JP" altLang="en-US" sz="2000" dirty="0">
                <a:sym typeface="Wingdings" panose="05000000000000000000" pitchFamily="2" charset="2"/>
              </a:rPr>
              <a:t> </a:t>
            </a:r>
            <a:r>
              <a:rPr lang="en-US" altLang="ja-JP" sz="2000" dirty="0" err="1">
                <a:sym typeface="Wingdings" panose="05000000000000000000" pitchFamily="2" charset="2"/>
              </a:rPr>
              <a:t>Lagrangian</a:t>
            </a:r>
            <a:r>
              <a:rPr lang="en-US" altLang="ja-JP" sz="2000" dirty="0">
                <a:sym typeface="Wingdings" panose="05000000000000000000" pitchFamily="2" charset="2"/>
              </a:rPr>
              <a:t> cannot be conserved</a:t>
            </a:r>
            <a:endParaRPr kumimoji="1" lang="ja-JP" altLang="en-US" sz="2000" dirty="0"/>
          </a:p>
        </p:txBody>
      </p:sp>
      <p:sp>
        <p:nvSpPr>
          <p:cNvPr id="1322" name="テキスト ボックス 6"/>
          <p:cNvSpPr txBox="1"/>
          <p:nvPr/>
        </p:nvSpPr>
        <p:spPr>
          <a:xfrm>
            <a:off x="3548188" y="3053062"/>
            <a:ext cx="2417850" cy="338554"/>
          </a:xfrm>
          <a:prstGeom prst="rect">
            <a:avLst/>
          </a:prstGeom>
          <a:noFill/>
        </p:spPr>
        <p:txBody>
          <a:bodyPr wrap="square" rtlCol="0">
            <a:spAutoFit/>
          </a:bodyPr>
          <a:lstStyle/>
          <a:p>
            <a:r>
              <a:rPr lang="en-US" altLang="ja-JP" sz="1600" dirty="0">
                <a:solidFill>
                  <a:srgbClr val="FF0000"/>
                </a:solidFill>
              </a:rPr>
              <a:t>Diagonalized</a:t>
            </a:r>
            <a:r>
              <a:rPr lang="ja-JP" altLang="en-US" sz="1600" dirty="0">
                <a:solidFill>
                  <a:srgbClr val="FF0000"/>
                </a:solidFill>
              </a:rPr>
              <a:t> </a:t>
            </a:r>
            <a:r>
              <a:rPr lang="en-US" altLang="ja-JP" sz="1600" dirty="0">
                <a:solidFill>
                  <a:srgbClr val="FF0000"/>
                </a:solidFill>
              </a:rPr>
              <a:t>mass</a:t>
            </a:r>
            <a:endParaRPr kumimoji="1" lang="ja-JP" altLang="en-US" sz="1600" dirty="0">
              <a:solidFill>
                <a:srgbClr val="FF0000"/>
              </a:solidFill>
            </a:endParaRPr>
          </a:p>
        </p:txBody>
      </p:sp>
      <p:sp>
        <p:nvSpPr>
          <p:cNvPr id="1323" name="テキスト ボックス 12"/>
          <p:cNvSpPr txBox="1"/>
          <p:nvPr/>
        </p:nvSpPr>
        <p:spPr>
          <a:xfrm>
            <a:off x="908476" y="3456671"/>
            <a:ext cx="6696744" cy="369332"/>
          </a:xfrm>
          <a:prstGeom prst="rect">
            <a:avLst/>
          </a:prstGeom>
          <a:noFill/>
        </p:spPr>
        <p:txBody>
          <a:bodyPr wrap="square" rtlCol="0">
            <a:spAutoFit/>
          </a:bodyPr>
          <a:lstStyle/>
          <a:p>
            <a:r>
              <a:rPr lang="en-US" altLang="ja-JP" dirty="0"/>
              <a:t>In</a:t>
            </a:r>
            <a:r>
              <a:rPr lang="ja-JP" altLang="en-US" dirty="0"/>
              <a:t> </a:t>
            </a:r>
            <a:r>
              <a:rPr lang="en-US" altLang="ja-JP" dirty="0"/>
              <a:t>another words flavor basis do not coincide with mass basis</a:t>
            </a:r>
            <a:endParaRPr kumimoji="1" lang="en-US" altLang="ja-JP" dirty="0"/>
          </a:p>
        </p:txBody>
      </p:sp>
      <p:sp>
        <p:nvSpPr>
          <p:cNvPr id="1324" name="テキスト ボックス 19"/>
          <p:cNvSpPr txBox="1"/>
          <p:nvPr/>
        </p:nvSpPr>
        <p:spPr>
          <a:xfrm>
            <a:off x="923893" y="4756634"/>
            <a:ext cx="7560840" cy="646331"/>
          </a:xfrm>
          <a:prstGeom prst="rect">
            <a:avLst/>
          </a:prstGeom>
          <a:noFill/>
        </p:spPr>
        <p:txBody>
          <a:bodyPr wrap="square" rtlCol="0">
            <a:spAutoFit/>
          </a:bodyPr>
          <a:lstStyle/>
          <a:p>
            <a:r>
              <a:rPr lang="en-US" altLang="ja-JP" dirty="0"/>
              <a:t>Mass base mix with each other. -&gt;Flavor changing processes appear</a:t>
            </a:r>
          </a:p>
          <a:p>
            <a:r>
              <a:rPr lang="en-US" altLang="ja-JP" dirty="0"/>
              <a:t>                                 seed of neutrino oscillation </a:t>
            </a:r>
          </a:p>
        </p:txBody>
      </p:sp>
      <p:pic>
        <p:nvPicPr>
          <p:cNvPr id="1325" name="図 28"/>
          <p:cNvPicPr>
            <a:picLocks noChangeAspect="1"/>
          </p:cNvPicPr>
          <p:nvPr>
            <p:custDataLst>
              <p:tags r:id="rId1"/>
            </p:custDataLst>
          </p:nvPr>
        </p:nvPicPr>
        <p:blipFill>
          <a:blip r:embed="rId3"/>
          <a:stretch>
            <a:fillRect/>
          </a:stretch>
        </p:blipFill>
        <p:spPr>
          <a:xfrm>
            <a:off x="1439912" y="4291894"/>
            <a:ext cx="4979670" cy="434340"/>
          </a:xfrm>
          <a:prstGeom prst="rect">
            <a:avLst/>
          </a:prstGeom>
        </p:spPr>
      </p:pic>
      <p:sp>
        <p:nvSpPr>
          <p:cNvPr id="1326" name="テキスト ボックス 29"/>
          <p:cNvSpPr txBox="1"/>
          <p:nvPr/>
        </p:nvSpPr>
        <p:spPr>
          <a:xfrm>
            <a:off x="1213548" y="7931116"/>
            <a:ext cx="6565272" cy="461665"/>
          </a:xfrm>
          <a:prstGeom prst="rect">
            <a:avLst/>
          </a:prstGeom>
          <a:noFill/>
        </p:spPr>
        <p:txBody>
          <a:bodyPr wrap="square" rtlCol="0">
            <a:spAutoFit/>
          </a:bodyPr>
          <a:lstStyle/>
          <a:p>
            <a:r>
              <a:rPr kumimoji="1" lang="ja-JP" altLang="en-US" sz="2400" dirty="0">
                <a:solidFill>
                  <a:srgbClr val="FF0000"/>
                </a:solidFill>
              </a:rPr>
              <a:t>「対角的」でなくなる。</a:t>
            </a:r>
            <a:r>
              <a:rPr kumimoji="1" lang="en-US" altLang="ja-JP" sz="2400" dirty="0">
                <a:solidFill>
                  <a:srgbClr val="FF0000"/>
                </a:solidFill>
                <a:sym typeface="Wingdings" panose="05000000000000000000" pitchFamily="2" charset="2"/>
              </a:rPr>
              <a:t></a:t>
            </a:r>
            <a:r>
              <a:rPr kumimoji="1" lang="ja-JP" altLang="en-US" sz="2400" dirty="0">
                <a:solidFill>
                  <a:srgbClr val="FF0000"/>
                </a:solidFill>
                <a:sym typeface="Wingdings" panose="05000000000000000000" pitchFamily="2" charset="2"/>
              </a:rPr>
              <a:t>ニュートリノ振動の種</a:t>
            </a:r>
            <a:endParaRPr kumimoji="1" lang="ja-JP" altLang="en-US" sz="2400" dirty="0">
              <a:solidFill>
                <a:srgbClr val="FF0000"/>
              </a:solidFill>
            </a:endParaRPr>
          </a:p>
        </p:txBody>
      </p:sp>
      <p:sp>
        <p:nvSpPr>
          <p:cNvPr id="1327" name="テキスト ボックス 1"/>
          <p:cNvSpPr txBox="1"/>
          <p:nvPr/>
        </p:nvSpPr>
        <p:spPr>
          <a:xfrm>
            <a:off x="742346" y="970146"/>
            <a:ext cx="8287417" cy="369332"/>
          </a:xfrm>
          <a:prstGeom prst="rect">
            <a:avLst/>
          </a:prstGeom>
          <a:noFill/>
        </p:spPr>
        <p:txBody>
          <a:bodyPr wrap="square" rtlCol="0">
            <a:spAutoFit/>
          </a:bodyPr>
          <a:lstStyle/>
          <a:p>
            <a:r>
              <a:rPr lang="en-US" altLang="ja-JP" dirty="0"/>
              <a:t>In general, we need by unitary transformation to get mass basis for neutrino</a:t>
            </a:r>
            <a:endParaRPr kumimoji="1" lang="ja-JP" altLang="en-US" dirty="0"/>
          </a:p>
        </p:txBody>
      </p:sp>
      <p:pic>
        <p:nvPicPr>
          <p:cNvPr id="1328" name="Picture 2" descr="\begin{align*}_x000a_  \tilde{Y}_{\alpha a}\to {\rm diag}\{\tilde{Y}_i\}=U_{MNS}^\dagger \tilde{Y}_{\alpha a}_x000a_  U^\dagger_{R}_x000a_\end{align*}"/>
          <p:cNvPicPr>
            <a:picLocks noChangeAspect="1" noChangeArrowheads="1"/>
          </p:cNvPicPr>
          <p:nvPr/>
        </p:nvPicPr>
        <p:blipFill>
          <a:blip r:embed="rId4"/>
          <a:stretch>
            <a:fillRect/>
          </a:stretch>
        </p:blipFill>
        <p:spPr>
          <a:xfrm>
            <a:off x="1762649" y="1356239"/>
            <a:ext cx="4772571" cy="439143"/>
          </a:xfrm>
          <a:prstGeom prst="rect">
            <a:avLst/>
          </a:prstGeom>
          <a:noFill/>
        </p:spPr>
      </p:pic>
      <p:pic>
        <p:nvPicPr>
          <p:cNvPr id="1329" name="Picture 4" descr="\begin{align*}_x000a_   \tilde{H} \tilde{Y}_{\alpha a} \bar{L}_\alpha \nu_{Ra}_x000a_   =h^0\tilde{Y}_i\bar{\nu}_{Li}\nu_{Ri}+h^-\tilde{Y}_{\alpha i}\bar{\alpha}_{L}\nu_{Ri}_x000a_\end{align*}_x000a_"/>
          <p:cNvPicPr>
            <a:picLocks noChangeAspect="1" noChangeArrowheads="1"/>
          </p:cNvPicPr>
          <p:nvPr/>
        </p:nvPicPr>
        <p:blipFill>
          <a:blip r:embed="rId5"/>
          <a:stretch>
            <a:fillRect/>
          </a:stretch>
        </p:blipFill>
        <p:spPr>
          <a:xfrm>
            <a:off x="1646314" y="2655746"/>
            <a:ext cx="5660952" cy="342857"/>
          </a:xfrm>
          <a:prstGeom prst="rect">
            <a:avLst/>
          </a:prstGeom>
          <a:noFill/>
        </p:spPr>
      </p:pic>
      <p:pic>
        <p:nvPicPr>
          <p:cNvPr id="1330" name="Picture 6" descr="\begin{align*}_x000a_   \nu_{L\alpha}\ne\nu_{Li}_x000a_\end{align*}_x000a_"/>
          <p:cNvPicPr>
            <a:picLocks noChangeAspect="1" noChangeArrowheads="1"/>
          </p:cNvPicPr>
          <p:nvPr/>
        </p:nvPicPr>
        <p:blipFill>
          <a:blip r:embed="rId6"/>
          <a:stretch>
            <a:fillRect/>
          </a:stretch>
        </p:blipFill>
        <p:spPr>
          <a:xfrm>
            <a:off x="7605220" y="3449706"/>
            <a:ext cx="1676400" cy="371475"/>
          </a:xfrm>
          <a:prstGeom prst="rect">
            <a:avLst/>
          </a:prstGeom>
          <a:solidFill>
            <a:srgbClr val="FFFF00"/>
          </a:solidFill>
        </p:spPr>
      </p:pic>
    </p:spTree>
    <p:extLst>
      <p:ext uri="{BB962C8B-B14F-4D97-AF65-F5344CB8AC3E}">
        <p14:creationId xmlns:p14="http://schemas.microsoft.com/office/powerpoint/2010/main" val="225542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テキスト ボックス 3"/>
          <p:cNvSpPr txBox="1"/>
          <p:nvPr/>
        </p:nvSpPr>
        <p:spPr>
          <a:xfrm>
            <a:off x="277283" y="287317"/>
            <a:ext cx="9227525" cy="994330"/>
          </a:xfrm>
          <a:prstGeom prst="rect">
            <a:avLst/>
          </a:prstGeom>
          <a:noFill/>
        </p:spPr>
        <p:txBody>
          <a:bodyPr wrap="square" lIns="100794" tIns="50397" rIns="100794" bIns="50397" rtlCol="0">
            <a:spAutoFit/>
          </a:bodyPr>
          <a:lstStyle/>
          <a:p>
            <a:r>
              <a:rPr lang="en-US" altLang="ja-JP" sz="2600" dirty="0">
                <a:latin typeface="HG平成角ｺﾞｼｯｸ体W9" pitchFamily="49" charset="-128"/>
                <a:ea typeface="HG平成角ｺﾞｼｯｸ体W9" pitchFamily="49" charset="-128"/>
              </a:rPr>
              <a:t>Incidentally, </a:t>
            </a:r>
            <a:r>
              <a:rPr lang="en-US" altLang="ja-JP" sz="2600" dirty="0" err="1">
                <a:latin typeface="HG平成角ｺﾞｼｯｸ体W9" pitchFamily="49" charset="-128"/>
                <a:ea typeface="HG平成角ｺﾞｼｯｸ体W9" pitchFamily="49" charset="-128"/>
              </a:rPr>
              <a:t>dirac</a:t>
            </a:r>
            <a:r>
              <a:rPr lang="en-US" altLang="ja-JP" sz="2600" dirty="0">
                <a:latin typeface="HG平成角ｺﾞｼｯｸ体W9" pitchFamily="49" charset="-128"/>
                <a:ea typeface="HG平成角ｺﾞｼｯｸ体W9" pitchFamily="49" charset="-128"/>
              </a:rPr>
              <a:t> mass terms, in general, conserve</a:t>
            </a:r>
          </a:p>
          <a:p>
            <a:r>
              <a:rPr lang="en-US" altLang="ja-JP" sz="2600" dirty="0">
                <a:latin typeface="HG平成角ｺﾞｼｯｸ体W9" pitchFamily="49" charset="-128"/>
                <a:ea typeface="HG平成角ｺﾞｼｯｸ体W9" pitchFamily="49" charset="-128"/>
              </a:rPr>
              <a:t> </a:t>
            </a:r>
            <a:r>
              <a:rPr lang="en-US" altLang="ja-JP" sz="3200" b="1" dirty="0">
                <a:solidFill>
                  <a:srgbClr val="FF0000"/>
                </a:solidFill>
                <a:latin typeface="HG平成角ｺﾞｼｯｸ体W9" pitchFamily="49" charset="-128"/>
                <a:ea typeface="HG平成角ｺﾞｼｯｸ体W9" pitchFamily="49" charset="-128"/>
              </a:rPr>
              <a:t>lepton number</a:t>
            </a:r>
            <a:endParaRPr lang="ja-JP" altLang="en-US" sz="3200" b="1" dirty="0">
              <a:solidFill>
                <a:srgbClr val="FF0000"/>
              </a:solidFill>
              <a:latin typeface="HG平成角ｺﾞｼｯｸ体W9" pitchFamily="49" charset="-128"/>
              <a:ea typeface="HG平成角ｺﾞｼｯｸ体W9" pitchFamily="49" charset="-128"/>
            </a:endParaRPr>
          </a:p>
        </p:txBody>
      </p:sp>
      <p:sp>
        <p:nvSpPr>
          <p:cNvPr id="1333" name="テキスト ボックス 11"/>
          <p:cNvSpPr txBox="1"/>
          <p:nvPr/>
        </p:nvSpPr>
        <p:spPr>
          <a:xfrm>
            <a:off x="1717198" y="5227574"/>
            <a:ext cx="7620847" cy="501888"/>
          </a:xfrm>
          <a:prstGeom prst="rect">
            <a:avLst/>
          </a:prstGeom>
          <a:noFill/>
        </p:spPr>
        <p:txBody>
          <a:bodyPr wrap="square" lIns="100794" tIns="50397" rIns="100794" bIns="50397" rtlCol="0">
            <a:spAutoFit/>
          </a:bodyPr>
          <a:lstStyle/>
          <a:p>
            <a:r>
              <a:rPr lang="en-US" altLang="ja-JP" sz="2600" dirty="0" err="1">
                <a:solidFill>
                  <a:srgbClr val="FF0000"/>
                </a:solidFill>
                <a:latin typeface="HG平成角ｺﾞｼｯｸ体W9" pitchFamily="49" charset="-128"/>
                <a:ea typeface="HG平成角ｺﾞｼｯｸ体W9" pitchFamily="49" charset="-128"/>
              </a:rPr>
              <a:t>neutrinoless</a:t>
            </a:r>
            <a:r>
              <a:rPr lang="ja-JP" altLang="en-US" sz="2600" dirty="0">
                <a:solidFill>
                  <a:srgbClr val="FF0000"/>
                </a:solidFill>
                <a:latin typeface="HG平成角ｺﾞｼｯｸ体W9" pitchFamily="49" charset="-128"/>
                <a:ea typeface="HG平成角ｺﾞｼｯｸ体W9" pitchFamily="49" charset="-128"/>
              </a:rPr>
              <a:t> </a:t>
            </a:r>
            <a:r>
              <a:rPr lang="en-US" altLang="ja-JP" sz="2600" dirty="0">
                <a:solidFill>
                  <a:srgbClr val="FF0000"/>
                </a:solidFill>
                <a:latin typeface="HG平成角ｺﾞｼｯｸ体W9" pitchFamily="49" charset="-128"/>
                <a:ea typeface="HG平成角ｺﾞｼｯｸ体W9" pitchFamily="49" charset="-128"/>
              </a:rPr>
              <a:t>double</a:t>
            </a:r>
            <a:r>
              <a:rPr lang="ja-JP" altLang="en-US" sz="2600" dirty="0">
                <a:solidFill>
                  <a:srgbClr val="FF0000"/>
                </a:solidFill>
                <a:latin typeface="HG平成角ｺﾞｼｯｸ体W9" pitchFamily="49" charset="-128"/>
                <a:ea typeface="HG平成角ｺﾞｼｯｸ体W9" pitchFamily="49" charset="-128"/>
              </a:rPr>
              <a:t> </a:t>
            </a:r>
            <a:r>
              <a:rPr lang="en-US" altLang="ja-JP" sz="2600" dirty="0">
                <a:solidFill>
                  <a:srgbClr val="FF0000"/>
                </a:solidFill>
                <a:latin typeface="HG平成角ｺﾞｼｯｸ体W9" pitchFamily="49" charset="-128"/>
                <a:ea typeface="HG平成角ｺﾞｼｯｸ体W9" pitchFamily="49" charset="-128"/>
              </a:rPr>
              <a:t>beta</a:t>
            </a:r>
            <a:r>
              <a:rPr lang="ja-JP" altLang="en-US" sz="2600" dirty="0">
                <a:solidFill>
                  <a:srgbClr val="FF0000"/>
                </a:solidFill>
                <a:latin typeface="HG平成角ｺﾞｼｯｸ体W9" pitchFamily="49" charset="-128"/>
                <a:ea typeface="HG平成角ｺﾞｼｯｸ体W9" pitchFamily="49" charset="-128"/>
              </a:rPr>
              <a:t> </a:t>
            </a:r>
            <a:r>
              <a:rPr lang="en-US" altLang="ja-JP" sz="2600" dirty="0">
                <a:solidFill>
                  <a:srgbClr val="FF0000"/>
                </a:solidFill>
                <a:latin typeface="HG平成角ｺﾞｼｯｸ体W9" pitchFamily="49" charset="-128"/>
                <a:ea typeface="HG平成角ｺﾞｼｯｸ体W9" pitchFamily="49" charset="-128"/>
              </a:rPr>
              <a:t>decay</a:t>
            </a:r>
          </a:p>
        </p:txBody>
      </p:sp>
      <p:graphicFrame>
        <p:nvGraphicFramePr>
          <p:cNvPr id="1334" name="Object 5"/>
          <p:cNvGraphicFramePr/>
          <p:nvPr/>
        </p:nvGraphicFramePr>
        <p:xfrm>
          <a:off x="674203" y="1239822"/>
          <a:ext cx="490030" cy="558227"/>
        </p:xfrm>
        <a:graphic>
          <a:graphicData uri="http://schemas.openxmlformats.org/presentationml/2006/ole">
            <mc:AlternateContent xmlns:mc="http://schemas.openxmlformats.org/markup-compatibility/2006">
              <mc:Choice xmlns:v="urn:schemas-microsoft-com:vml" Requires="v">
                <p:oleObj spid="_x0000_s4169" name="数式" r:id="rId3" imgW="177480" imgH="177480" progId="Equation.3">
                  <p:embed/>
                </p:oleObj>
              </mc:Choice>
              <mc:Fallback>
                <p:oleObj name="数式" r:id="rId3" imgW="177480" imgH="177480" progId="Equation.3">
                  <p:embed/>
                  <p:pic>
                    <p:nvPicPr>
                      <p:cNvPr id="0" name="Object 5"/>
                      <p:cNvPicPr>
                        <a:picLocks noChangeAspect="1" noChangeArrowheads="1"/>
                      </p:cNvPicPr>
                      <p:nvPr/>
                    </p:nvPicPr>
                    <p:blipFill>
                      <a:blip r:embed="rId4"/>
                      <a:stretch>
                        <a:fillRect/>
                      </a:stretch>
                    </p:blipFill>
                    <p:spPr>
                      <a:xfrm>
                        <a:off x="674203" y="1239822"/>
                        <a:ext cx="490030" cy="558227"/>
                      </a:xfrm>
                      <a:prstGeom prst="rect">
                        <a:avLst/>
                      </a:prstGeom>
                      <a:noFill/>
                    </p:spPr>
                  </p:pic>
                </p:oleObj>
              </mc:Fallback>
            </mc:AlternateContent>
          </a:graphicData>
        </a:graphic>
      </p:graphicFrame>
      <p:graphicFrame>
        <p:nvGraphicFramePr>
          <p:cNvPr id="1335" name="Object 6"/>
          <p:cNvGraphicFramePr/>
          <p:nvPr/>
        </p:nvGraphicFramePr>
        <p:xfrm>
          <a:off x="1829274" y="1220574"/>
          <a:ext cx="560035" cy="598474"/>
        </p:xfrm>
        <a:graphic>
          <a:graphicData uri="http://schemas.openxmlformats.org/presentationml/2006/ole">
            <mc:AlternateContent xmlns:mc="http://schemas.openxmlformats.org/markup-compatibility/2006">
              <mc:Choice xmlns:v="urn:schemas-microsoft-com:vml" Requires="v">
                <p:oleObj spid="_x0000_s4170" name="数式" r:id="rId5" imgW="203040" imgH="190440" progId="Equation.3">
                  <p:embed/>
                </p:oleObj>
              </mc:Choice>
              <mc:Fallback>
                <p:oleObj name="数式" r:id="rId5" imgW="203040" imgH="190440" progId="Equation.3">
                  <p:embed/>
                  <p:pic>
                    <p:nvPicPr>
                      <p:cNvPr id="0" name="Object 6"/>
                      <p:cNvPicPr>
                        <a:picLocks noChangeAspect="1" noChangeArrowheads="1"/>
                      </p:cNvPicPr>
                      <p:nvPr/>
                    </p:nvPicPr>
                    <p:blipFill>
                      <a:blip r:embed="rId6"/>
                      <a:stretch>
                        <a:fillRect/>
                      </a:stretch>
                    </p:blipFill>
                    <p:spPr>
                      <a:xfrm>
                        <a:off x="1829274" y="1220574"/>
                        <a:ext cx="560035" cy="598474"/>
                      </a:xfrm>
                      <a:prstGeom prst="rect">
                        <a:avLst/>
                      </a:prstGeom>
                      <a:noFill/>
                    </p:spPr>
                  </p:pic>
                </p:oleObj>
              </mc:Fallback>
            </mc:AlternateContent>
          </a:graphicData>
        </a:graphic>
      </p:graphicFrame>
      <p:graphicFrame>
        <p:nvGraphicFramePr>
          <p:cNvPr id="1336" name="Object 7"/>
          <p:cNvGraphicFramePr/>
          <p:nvPr/>
        </p:nvGraphicFramePr>
        <p:xfrm>
          <a:off x="2958094" y="1239822"/>
          <a:ext cx="525033" cy="558227"/>
        </p:xfrm>
        <a:graphic>
          <a:graphicData uri="http://schemas.openxmlformats.org/presentationml/2006/ole">
            <mc:AlternateContent xmlns:mc="http://schemas.openxmlformats.org/markup-compatibility/2006">
              <mc:Choice xmlns:v="urn:schemas-microsoft-com:vml" Requires="v">
                <p:oleObj spid="_x0000_s4171" name="数式" r:id="rId7" imgW="190440" imgH="177480" progId="Equation.3">
                  <p:embed/>
                </p:oleObj>
              </mc:Choice>
              <mc:Fallback>
                <p:oleObj name="数式" r:id="rId7" imgW="190440" imgH="177480" progId="Equation.3">
                  <p:embed/>
                  <p:pic>
                    <p:nvPicPr>
                      <p:cNvPr id="0" name="Object 7"/>
                      <p:cNvPicPr>
                        <a:picLocks noChangeAspect="1" noChangeArrowheads="1"/>
                      </p:cNvPicPr>
                      <p:nvPr/>
                    </p:nvPicPr>
                    <p:blipFill>
                      <a:blip r:embed="rId8"/>
                      <a:stretch>
                        <a:fillRect/>
                      </a:stretch>
                    </p:blipFill>
                    <p:spPr>
                      <a:xfrm>
                        <a:off x="2958094" y="1239822"/>
                        <a:ext cx="525033" cy="558227"/>
                      </a:xfrm>
                      <a:prstGeom prst="rect">
                        <a:avLst/>
                      </a:prstGeom>
                      <a:noFill/>
                    </p:spPr>
                  </p:pic>
                </p:oleObj>
              </mc:Fallback>
            </mc:AlternateContent>
          </a:graphicData>
        </a:graphic>
      </p:graphicFrame>
      <p:sp>
        <p:nvSpPr>
          <p:cNvPr id="1337" name="テキスト ボックス 14"/>
          <p:cNvSpPr txBox="1"/>
          <p:nvPr/>
        </p:nvSpPr>
        <p:spPr>
          <a:xfrm>
            <a:off x="0" y="1239823"/>
            <a:ext cx="4643393" cy="508900"/>
          </a:xfrm>
          <a:prstGeom prst="rect">
            <a:avLst/>
          </a:prstGeom>
          <a:noFill/>
        </p:spPr>
        <p:txBody>
          <a:bodyPr wrap="square" lIns="100794" tIns="50397" rIns="100794" bIns="50397" rtlCol="0">
            <a:spAutoFit/>
          </a:bodyPr>
          <a:lstStyle/>
          <a:p>
            <a:r>
              <a:rPr lang="ja-JP" altLang="en-US" sz="2600" dirty="0">
                <a:latin typeface="HG創英角ｺﾞｼｯｸUB" pitchFamily="49" charset="-128"/>
                <a:ea typeface="HG創英角ｺﾞｼｯｸUB" pitchFamily="49" charset="-128"/>
              </a:rPr>
              <a:t>　　　 ＋　　 ＋     </a:t>
            </a:r>
            <a:r>
              <a:rPr lang="en-US" altLang="ja-JP" sz="2600" dirty="0">
                <a:latin typeface="HG創英角ｺﾞｼｯｸUB" pitchFamily="49" charset="-128"/>
                <a:ea typeface="HG創英角ｺﾞｼｯｸUB" pitchFamily="49" charset="-128"/>
              </a:rPr>
              <a:t>=</a:t>
            </a:r>
            <a:endParaRPr lang="ja-JP" altLang="en-US" sz="2600" dirty="0">
              <a:latin typeface="HG創英角ｺﾞｼｯｸUB" pitchFamily="49" charset="-128"/>
              <a:ea typeface="HG創英角ｺﾞｼｯｸUB" pitchFamily="49" charset="-128"/>
            </a:endParaRPr>
          </a:p>
        </p:txBody>
      </p:sp>
      <p:graphicFrame>
        <p:nvGraphicFramePr>
          <p:cNvPr id="1338" name="Object 8"/>
          <p:cNvGraphicFramePr/>
          <p:nvPr/>
        </p:nvGraphicFramePr>
        <p:xfrm>
          <a:off x="4060252" y="1259946"/>
          <a:ext cx="385024" cy="517978"/>
        </p:xfrm>
        <a:graphic>
          <a:graphicData uri="http://schemas.openxmlformats.org/presentationml/2006/ole">
            <mc:AlternateContent xmlns:mc="http://schemas.openxmlformats.org/markup-compatibility/2006">
              <mc:Choice xmlns:v="urn:schemas-microsoft-com:vml" Requires="v">
                <p:oleObj spid="_x0000_s4172" name="数式" r:id="rId9" imgW="139680" imgH="164880" progId="Equation.3">
                  <p:embed/>
                </p:oleObj>
              </mc:Choice>
              <mc:Fallback>
                <p:oleObj name="数式" r:id="rId9" imgW="139680" imgH="164880" progId="Equation.3">
                  <p:embed/>
                  <p:pic>
                    <p:nvPicPr>
                      <p:cNvPr id="0" name="Object 8"/>
                      <p:cNvPicPr>
                        <a:picLocks noChangeAspect="1" noChangeArrowheads="1"/>
                      </p:cNvPicPr>
                      <p:nvPr/>
                    </p:nvPicPr>
                    <p:blipFill>
                      <a:blip r:embed="rId10"/>
                      <a:stretch>
                        <a:fillRect/>
                      </a:stretch>
                    </p:blipFill>
                    <p:spPr>
                      <a:xfrm>
                        <a:off x="4060252" y="1259946"/>
                        <a:ext cx="385024" cy="517978"/>
                      </a:xfrm>
                      <a:prstGeom prst="rect">
                        <a:avLst/>
                      </a:prstGeom>
                      <a:noFill/>
                    </p:spPr>
                  </p:pic>
                </p:oleObj>
              </mc:Fallback>
            </mc:AlternateContent>
          </a:graphicData>
        </a:graphic>
      </p:graphicFrame>
      <p:graphicFrame>
        <p:nvGraphicFramePr>
          <p:cNvPr id="1339" name="Object 9"/>
          <p:cNvGraphicFramePr/>
          <p:nvPr/>
        </p:nvGraphicFramePr>
        <p:xfrm>
          <a:off x="1150506" y="1477949"/>
          <a:ext cx="3095941" cy="1042955"/>
        </p:xfrm>
        <a:graphic>
          <a:graphicData uri="http://schemas.openxmlformats.org/presentationml/2006/ole">
            <mc:AlternateContent xmlns:mc="http://schemas.openxmlformats.org/markup-compatibility/2006">
              <mc:Choice xmlns:v="urn:schemas-microsoft-com:vml" Requires="v">
                <p:oleObj spid="_x0000_s4173" name="数式" r:id="rId11" imgW="1244520" imgH="368280" progId="Equation.3">
                  <p:embed/>
                </p:oleObj>
              </mc:Choice>
              <mc:Fallback>
                <p:oleObj name="数式" r:id="rId11" imgW="1244520" imgH="368280" progId="Equation.3">
                  <p:embed/>
                  <p:pic>
                    <p:nvPicPr>
                      <p:cNvPr id="0" name="Object 9"/>
                      <p:cNvPicPr>
                        <a:picLocks noChangeAspect="1" noChangeArrowheads="1"/>
                      </p:cNvPicPr>
                      <p:nvPr/>
                    </p:nvPicPr>
                    <p:blipFill>
                      <a:blip r:embed="rId12"/>
                      <a:stretch>
                        <a:fillRect/>
                      </a:stretch>
                    </p:blipFill>
                    <p:spPr>
                      <a:xfrm>
                        <a:off x="1150506" y="1477949"/>
                        <a:ext cx="3095941" cy="1042955"/>
                      </a:xfrm>
                      <a:prstGeom prst="rect">
                        <a:avLst/>
                      </a:prstGeom>
                      <a:noFill/>
                    </p:spPr>
                  </p:pic>
                </p:oleObj>
              </mc:Fallback>
            </mc:AlternateContent>
          </a:graphicData>
        </a:graphic>
      </p:graphicFrame>
      <p:graphicFrame>
        <p:nvGraphicFramePr>
          <p:cNvPr id="1340" name="Object 10"/>
          <p:cNvGraphicFramePr/>
          <p:nvPr/>
        </p:nvGraphicFramePr>
        <p:xfrm>
          <a:off x="515435" y="2509830"/>
          <a:ext cx="385024" cy="517978"/>
        </p:xfrm>
        <a:graphic>
          <a:graphicData uri="http://schemas.openxmlformats.org/presentationml/2006/ole">
            <mc:AlternateContent xmlns:mc="http://schemas.openxmlformats.org/markup-compatibility/2006">
              <mc:Choice xmlns:v="urn:schemas-microsoft-com:vml" Requires="v">
                <p:oleObj spid="_x0000_s4174" name="数式" r:id="rId13" imgW="139680" imgH="164880" progId="Equation.3">
                  <p:embed/>
                </p:oleObj>
              </mc:Choice>
              <mc:Fallback>
                <p:oleObj name="数式" r:id="rId13" imgW="139680" imgH="164880" progId="Equation.3">
                  <p:embed/>
                  <p:pic>
                    <p:nvPicPr>
                      <p:cNvPr id="0" name="Object 10"/>
                      <p:cNvPicPr>
                        <a:picLocks noChangeAspect="1" noChangeArrowheads="1"/>
                      </p:cNvPicPr>
                      <p:nvPr/>
                    </p:nvPicPr>
                    <p:blipFill>
                      <a:blip r:embed="rId10"/>
                      <a:stretch>
                        <a:fillRect/>
                      </a:stretch>
                    </p:blipFill>
                    <p:spPr>
                      <a:xfrm>
                        <a:off x="515435" y="2509830"/>
                        <a:ext cx="385024" cy="517978"/>
                      </a:xfrm>
                      <a:prstGeom prst="rect">
                        <a:avLst/>
                      </a:prstGeom>
                      <a:noFill/>
                    </p:spPr>
                  </p:pic>
                </p:oleObj>
              </mc:Fallback>
            </mc:AlternateContent>
          </a:graphicData>
        </a:graphic>
      </p:graphicFrame>
      <p:sp>
        <p:nvSpPr>
          <p:cNvPr id="1341" name="テキスト ボックス 19"/>
          <p:cNvSpPr txBox="1"/>
          <p:nvPr/>
        </p:nvSpPr>
        <p:spPr>
          <a:xfrm>
            <a:off x="1229889" y="2509830"/>
            <a:ext cx="2658295" cy="508900"/>
          </a:xfrm>
          <a:prstGeom prst="rect">
            <a:avLst/>
          </a:prstGeom>
          <a:noFill/>
        </p:spPr>
        <p:txBody>
          <a:bodyPr wrap="square" lIns="100794" tIns="50397" rIns="100794" bIns="50397" rtlCol="0">
            <a:spAutoFit/>
          </a:bodyPr>
          <a:lstStyle/>
          <a:p>
            <a:r>
              <a:rPr lang="en-US" altLang="ja-JP" sz="2600" dirty="0">
                <a:latin typeface="HG平成角ｺﾞｼｯｸ体W9" pitchFamily="49" charset="-128"/>
                <a:ea typeface="HG平成角ｺﾞｼｯｸ体W9" pitchFamily="49" charset="-128"/>
              </a:rPr>
              <a:t>1</a:t>
            </a:r>
            <a:r>
              <a:rPr lang="ja-JP" altLang="en-US" sz="2600" dirty="0">
                <a:latin typeface="HG平成角ｺﾞｼｯｸ体W9" pitchFamily="49" charset="-128"/>
                <a:ea typeface="HG平成角ｺﾞｼｯｸ体W9" pitchFamily="49" charset="-128"/>
              </a:rPr>
              <a:t>　＝　１＋０　</a:t>
            </a:r>
          </a:p>
        </p:txBody>
      </p:sp>
      <p:sp>
        <p:nvSpPr>
          <p:cNvPr id="1342" name="テキスト ボックス 22"/>
          <p:cNvSpPr txBox="1"/>
          <p:nvPr/>
        </p:nvSpPr>
        <p:spPr>
          <a:xfrm>
            <a:off x="4363743" y="2021005"/>
            <a:ext cx="2327758" cy="508900"/>
          </a:xfrm>
          <a:prstGeom prst="rect">
            <a:avLst/>
          </a:prstGeom>
          <a:noFill/>
        </p:spPr>
        <p:txBody>
          <a:bodyPr wrap="square" lIns="100794" tIns="50397" rIns="100794" bIns="50397" rtlCol="0">
            <a:spAutoFit/>
          </a:bodyPr>
          <a:lstStyle/>
          <a:p>
            <a:r>
              <a:rPr lang="en-US" altLang="ja-JP" sz="2600" dirty="0">
                <a:latin typeface="HG平成角ｺﾞｼｯｸ体W9" pitchFamily="49" charset="-128"/>
                <a:ea typeface="HG平成角ｺﾞｼｯｸ体W9" pitchFamily="49" charset="-128"/>
              </a:rPr>
              <a:t>can happen</a:t>
            </a:r>
            <a:r>
              <a:rPr lang="ja-JP" altLang="en-US" sz="2600" dirty="0">
                <a:latin typeface="HG平成角ｺﾞｼｯｸ体W9" pitchFamily="49" charset="-128"/>
                <a:ea typeface="HG平成角ｺﾞｼｯｸ体W9" pitchFamily="49" charset="-128"/>
              </a:rPr>
              <a:t> </a:t>
            </a:r>
          </a:p>
        </p:txBody>
      </p:sp>
      <p:sp>
        <p:nvSpPr>
          <p:cNvPr id="1343" name="テキスト ボックス 23"/>
          <p:cNvSpPr txBox="1"/>
          <p:nvPr/>
        </p:nvSpPr>
        <p:spPr>
          <a:xfrm>
            <a:off x="991737" y="3135757"/>
            <a:ext cx="8176534" cy="778887"/>
          </a:xfrm>
          <a:prstGeom prst="rect">
            <a:avLst/>
          </a:prstGeom>
          <a:noFill/>
        </p:spPr>
        <p:txBody>
          <a:bodyPr wrap="square" lIns="100794" tIns="50397" rIns="100794" bIns="50397" rtlCol="0">
            <a:spAutoFit/>
          </a:bodyPr>
          <a:lstStyle/>
          <a:p>
            <a:r>
              <a:rPr lang="en-US" altLang="ja-JP" sz="2200" b="1" dirty="0">
                <a:solidFill>
                  <a:srgbClr val="FF0000"/>
                </a:solidFill>
                <a:latin typeface="HG平成角ｺﾞｼｯｸ体W9" pitchFamily="49" charset="-128"/>
                <a:ea typeface="HG平成角ｺﾞｼｯｸ体W9" pitchFamily="49" charset="-128"/>
              </a:rPr>
              <a:t>Lepton number = A part of particle number</a:t>
            </a:r>
          </a:p>
          <a:p>
            <a:r>
              <a:rPr lang="en-US" altLang="ja-JP" sz="2200" b="1" dirty="0">
                <a:solidFill>
                  <a:srgbClr val="FF0000"/>
                </a:solidFill>
                <a:latin typeface="HG平成角ｺﾞｼｯｸ体W9" pitchFamily="49" charset="-128"/>
                <a:ea typeface="HG平成角ｺﾞｼｯｸ体W9" pitchFamily="49" charset="-128"/>
              </a:rPr>
              <a:t>              </a:t>
            </a:r>
            <a:r>
              <a:rPr lang="en-US" altLang="ja-JP" sz="2200" dirty="0">
                <a:latin typeface="HG平成角ｺﾞｼｯｸ体W9" pitchFamily="49" charset="-128"/>
                <a:ea typeface="HG平成角ｺﾞｼｯｸ体W9" pitchFamily="49" charset="-128"/>
              </a:rPr>
              <a:t>= (particle =1 &amp; antiparticle=-1)</a:t>
            </a:r>
          </a:p>
        </p:txBody>
      </p:sp>
      <p:sp>
        <p:nvSpPr>
          <p:cNvPr id="1344" name="テキスト ボックス 24"/>
          <p:cNvSpPr txBox="1"/>
          <p:nvPr/>
        </p:nvSpPr>
        <p:spPr>
          <a:xfrm>
            <a:off x="445551" y="4374002"/>
            <a:ext cx="8890988" cy="901997"/>
          </a:xfrm>
          <a:prstGeom prst="rect">
            <a:avLst/>
          </a:prstGeom>
          <a:noFill/>
        </p:spPr>
        <p:txBody>
          <a:bodyPr wrap="square" lIns="100794" tIns="50397" rIns="100794" bIns="50397" rtlCol="0">
            <a:spAutoFit/>
          </a:bodyPr>
          <a:lstStyle/>
          <a:p>
            <a:r>
              <a:rPr lang="en-US" altLang="ja-JP" sz="2600" dirty="0">
                <a:latin typeface="HG平成角ｺﾞｼｯｸ体W9" pitchFamily="49" charset="-128"/>
                <a:ea typeface="HG平成角ｺﾞｼｯｸ体W9" pitchFamily="49" charset="-128"/>
              </a:rPr>
              <a:t>c.f.</a:t>
            </a:r>
            <a:r>
              <a:rPr lang="ja-JP" altLang="en-US" sz="2600" dirty="0">
                <a:latin typeface="HG平成角ｺﾞｼｯｸ体W9" pitchFamily="49" charset="-128"/>
                <a:ea typeface="HG平成角ｺﾞｼｯｸ体W9" pitchFamily="49" charset="-128"/>
              </a:rPr>
              <a:t> </a:t>
            </a:r>
            <a:r>
              <a:rPr lang="en-US" altLang="ja-JP" sz="2600" dirty="0">
                <a:latin typeface="HG平成角ｺﾞｼｯｸ体W9" pitchFamily="49" charset="-128"/>
                <a:ea typeface="HG平成角ｺﾞｼｯｸ体W9" pitchFamily="49" charset="-128"/>
              </a:rPr>
              <a:t>Majorana</a:t>
            </a:r>
            <a:r>
              <a:rPr lang="ja-JP" altLang="en-US" sz="2600" dirty="0">
                <a:latin typeface="HG平成角ｺﾞｼｯｸ体W9" pitchFamily="49" charset="-128"/>
                <a:ea typeface="HG平成角ｺﾞｼｯｸ体W9" pitchFamily="49" charset="-128"/>
              </a:rPr>
              <a:t> </a:t>
            </a:r>
            <a:r>
              <a:rPr lang="en-US" altLang="ja-JP" sz="2600" dirty="0">
                <a:latin typeface="HG平成角ｺﾞｼｯｸ体W9" pitchFamily="49" charset="-128"/>
                <a:ea typeface="HG平成角ｺﾞｼｯｸ体W9" pitchFamily="49" charset="-128"/>
              </a:rPr>
              <a:t>mass</a:t>
            </a:r>
            <a:r>
              <a:rPr lang="ja-JP" altLang="en-US" sz="2600" dirty="0">
                <a:latin typeface="HG平成角ｺﾞｼｯｸ体W9" pitchFamily="49" charset="-128"/>
                <a:ea typeface="HG平成角ｺﾞｼｯｸ体W9" pitchFamily="49" charset="-128"/>
              </a:rPr>
              <a:t> </a:t>
            </a:r>
            <a:r>
              <a:rPr lang="en-US" altLang="ja-JP" sz="2600" dirty="0">
                <a:latin typeface="HG平成角ｺﾞｼｯｸ体W9" pitchFamily="49" charset="-128"/>
                <a:ea typeface="HG平成角ｺﾞｼｯｸ体W9" pitchFamily="49" charset="-128"/>
              </a:rPr>
              <a:t>term</a:t>
            </a:r>
            <a:r>
              <a:rPr lang="ja-JP" altLang="en-US" sz="2600" dirty="0">
                <a:latin typeface="HG平成角ｺﾞｼｯｸ体W9" pitchFamily="49" charset="-128"/>
                <a:ea typeface="HG平成角ｺﾞｼｯｸ体W9" pitchFamily="49" charset="-128"/>
              </a:rPr>
              <a:t> </a:t>
            </a:r>
            <a:r>
              <a:rPr lang="en-US" altLang="ja-JP" sz="2600" dirty="0">
                <a:latin typeface="HG平成角ｺﾞｼｯｸ体W9" pitchFamily="49" charset="-128"/>
                <a:ea typeface="HG平成角ｺﾞｼｯｸ体W9" pitchFamily="49" charset="-128"/>
              </a:rPr>
              <a:t>leads lepton number (in general particle number) violation </a:t>
            </a:r>
          </a:p>
        </p:txBody>
      </p:sp>
      <p:sp>
        <p:nvSpPr>
          <p:cNvPr id="1345" name="右矢印 25"/>
          <p:cNvSpPr/>
          <p:nvPr/>
        </p:nvSpPr>
        <p:spPr>
          <a:xfrm>
            <a:off x="851989" y="5295757"/>
            <a:ext cx="587923" cy="357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kumimoji="1" lang="ja-JP" altLang="en-US"/>
          </a:p>
        </p:txBody>
      </p:sp>
      <p:sp>
        <p:nvSpPr>
          <p:cNvPr id="1346" name="テキスト ボックス 26"/>
          <p:cNvSpPr txBox="1"/>
          <p:nvPr/>
        </p:nvSpPr>
        <p:spPr>
          <a:xfrm>
            <a:off x="1145950" y="6111085"/>
            <a:ext cx="8890988" cy="508900"/>
          </a:xfrm>
          <a:prstGeom prst="rect">
            <a:avLst/>
          </a:prstGeom>
          <a:noFill/>
        </p:spPr>
        <p:txBody>
          <a:bodyPr wrap="square" lIns="100794" tIns="50397" rIns="100794" bIns="50397" rtlCol="0">
            <a:spAutoFit/>
          </a:bodyPr>
          <a:lstStyle/>
          <a:p>
            <a:r>
              <a:rPr lang="en-US" altLang="ja-JP" sz="2600" dirty="0">
                <a:latin typeface="HG平成角ｺﾞｼｯｸ体W9" pitchFamily="49" charset="-128"/>
                <a:ea typeface="HG平成角ｺﾞｼｯｸ体W9" pitchFamily="49" charset="-128"/>
              </a:rPr>
              <a:t>not necessary neutrino </a:t>
            </a:r>
            <a:r>
              <a:rPr lang="en-US" altLang="ja-JP" sz="2600" dirty="0" err="1">
                <a:latin typeface="HG平成角ｺﾞｼｯｸ体W9" pitchFamily="49" charset="-128"/>
                <a:ea typeface="HG平成角ｺﾞｼｯｸ体W9" pitchFamily="49" charset="-128"/>
              </a:rPr>
              <a:t>majorana</a:t>
            </a:r>
            <a:r>
              <a:rPr lang="en-US" altLang="ja-JP" sz="2600" dirty="0">
                <a:latin typeface="HG平成角ｺﾞｼｯｸ体W9" pitchFamily="49" charset="-128"/>
                <a:ea typeface="HG平成角ｺﾞｼｯｸ体W9" pitchFamily="49" charset="-128"/>
              </a:rPr>
              <a:t> mass term</a:t>
            </a:r>
            <a:endParaRPr lang="ja-JP" altLang="en-US" sz="2600" dirty="0">
              <a:latin typeface="HG平成角ｺﾞｼｯｸ体W9" pitchFamily="49" charset="-128"/>
              <a:ea typeface="HG平成角ｺﾞｼｯｸ体W9" pitchFamily="49" charset="-128"/>
            </a:endParaRPr>
          </a:p>
        </p:txBody>
      </p:sp>
      <p:pic>
        <p:nvPicPr>
          <p:cNvPr id="1347" name="Picture 59" descr="\begin{align*}_x000a_ \color{red}_x000a_   \mu^-\to e^+_x000a_\end{align*}_x000a_"/>
          <p:cNvPicPr>
            <a:picLocks noChangeAspect="1" noChangeArrowheads="1"/>
          </p:cNvPicPr>
          <p:nvPr/>
        </p:nvPicPr>
        <p:blipFill>
          <a:blip r:embed="rId14"/>
          <a:stretch>
            <a:fillRect/>
          </a:stretch>
        </p:blipFill>
        <p:spPr>
          <a:xfrm>
            <a:off x="1829274" y="5640111"/>
            <a:ext cx="1514475" cy="419100"/>
          </a:xfrm>
          <a:prstGeom prst="rect">
            <a:avLst/>
          </a:prstGeom>
          <a:noFill/>
        </p:spPr>
      </p:pic>
    </p:spTree>
    <p:extLst>
      <p:ext uri="{BB962C8B-B14F-4D97-AF65-F5344CB8AC3E}">
        <p14:creationId xmlns:p14="http://schemas.microsoft.com/office/powerpoint/2010/main" val="144779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テキスト ボックス 2"/>
          <p:cNvSpPr txBox="1"/>
          <p:nvPr/>
        </p:nvSpPr>
        <p:spPr>
          <a:xfrm>
            <a:off x="569319" y="158575"/>
            <a:ext cx="7637904" cy="707886"/>
          </a:xfrm>
          <a:prstGeom prst="rect">
            <a:avLst/>
          </a:prstGeom>
          <a:noFill/>
        </p:spPr>
        <p:txBody>
          <a:bodyPr wrap="square" rtlCol="0">
            <a:spAutoFit/>
          </a:bodyPr>
          <a:lstStyle/>
          <a:p>
            <a:r>
              <a:rPr lang="en-US" altLang="ja-JP" sz="4000" dirty="0"/>
              <a:t>3. Neutrino oscillation</a:t>
            </a:r>
            <a:endParaRPr kumimoji="1" lang="ja-JP" altLang="en-US" sz="4000" dirty="0"/>
          </a:p>
        </p:txBody>
      </p:sp>
      <p:sp>
        <p:nvSpPr>
          <p:cNvPr id="1350" name="テキスト ボックス 5"/>
          <p:cNvSpPr txBox="1"/>
          <p:nvPr/>
        </p:nvSpPr>
        <p:spPr>
          <a:xfrm>
            <a:off x="380381" y="1293687"/>
            <a:ext cx="9216777" cy="707886"/>
          </a:xfrm>
          <a:prstGeom prst="rect">
            <a:avLst/>
          </a:prstGeom>
          <a:noFill/>
        </p:spPr>
        <p:txBody>
          <a:bodyPr wrap="square" rtlCol="0">
            <a:spAutoFit/>
          </a:bodyPr>
          <a:lstStyle/>
          <a:p>
            <a:r>
              <a:rPr kumimoji="1" lang="en-US" altLang="ja-JP" sz="2000" dirty="0">
                <a:solidFill>
                  <a:srgbClr val="FF0000"/>
                </a:solidFill>
              </a:rPr>
              <a:t>Beta decay</a:t>
            </a:r>
            <a:r>
              <a:rPr kumimoji="1" lang="en-US" altLang="ja-JP" sz="2000" dirty="0"/>
              <a:t>, electron is emitted (Le=1) = anti-electron neutrino emitted (Le=-1)</a:t>
            </a:r>
          </a:p>
          <a:p>
            <a:r>
              <a:rPr lang="en-US" altLang="ja-JP" sz="2000" dirty="0">
                <a:sym typeface="Wingdings" panose="05000000000000000000" pitchFamily="2" charset="2"/>
              </a:rPr>
              <a:t>electron number 0=1+(-1)</a:t>
            </a:r>
            <a:endParaRPr lang="en-US" altLang="ja-JP" sz="2000" dirty="0">
              <a:solidFill>
                <a:srgbClr val="FF0000"/>
              </a:solidFill>
              <a:sym typeface="Wingdings" panose="05000000000000000000" pitchFamily="2" charset="2"/>
            </a:endParaRPr>
          </a:p>
        </p:txBody>
      </p:sp>
      <p:sp>
        <p:nvSpPr>
          <p:cNvPr id="1351" name="テキスト ボックス 1"/>
          <p:cNvSpPr txBox="1"/>
          <p:nvPr/>
        </p:nvSpPr>
        <p:spPr>
          <a:xfrm>
            <a:off x="735262" y="874732"/>
            <a:ext cx="9338279" cy="461665"/>
          </a:xfrm>
          <a:prstGeom prst="rect">
            <a:avLst/>
          </a:prstGeom>
          <a:noFill/>
        </p:spPr>
        <p:txBody>
          <a:bodyPr wrap="square" rtlCol="0">
            <a:spAutoFit/>
          </a:bodyPr>
          <a:lstStyle/>
          <a:p>
            <a:r>
              <a:rPr lang="en-US" altLang="ja-JP" sz="2400" dirty="0"/>
              <a:t>In SM, neutrino flavor is defined with paired charged lepton</a:t>
            </a:r>
            <a:r>
              <a:rPr kumimoji="1" lang="en-US" altLang="ja-JP" sz="2400" dirty="0"/>
              <a:t> </a:t>
            </a:r>
            <a:endParaRPr kumimoji="1" lang="ja-JP" altLang="en-US" sz="2400" dirty="0"/>
          </a:p>
        </p:txBody>
      </p:sp>
      <p:cxnSp>
        <p:nvCxnSpPr>
          <p:cNvPr id="1352" name="直線矢印コネクタ 11"/>
          <p:cNvCxnSpPr/>
          <p:nvPr/>
        </p:nvCxnSpPr>
        <p:spPr>
          <a:xfrm>
            <a:off x="736787" y="3281475"/>
            <a:ext cx="180020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3" name="直線矢印コネクタ 14"/>
          <p:cNvCxnSpPr>
            <a:cxnSpLocks/>
          </p:cNvCxnSpPr>
          <p:nvPr/>
        </p:nvCxnSpPr>
        <p:spPr>
          <a:xfrm>
            <a:off x="2536987" y="4177754"/>
            <a:ext cx="720080"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4" name="直線矢印コネクタ 18"/>
          <p:cNvCxnSpPr>
            <a:cxnSpLocks/>
          </p:cNvCxnSpPr>
          <p:nvPr/>
        </p:nvCxnSpPr>
        <p:spPr>
          <a:xfrm>
            <a:off x="2536987" y="4177754"/>
            <a:ext cx="5544616" cy="3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5" name="テキスト ボックス 19"/>
          <p:cNvSpPr txBox="1"/>
          <p:nvPr/>
        </p:nvSpPr>
        <p:spPr>
          <a:xfrm>
            <a:off x="391433" y="2407631"/>
            <a:ext cx="4117854" cy="369332"/>
          </a:xfrm>
          <a:prstGeom prst="rect">
            <a:avLst/>
          </a:prstGeom>
          <a:noFill/>
        </p:spPr>
        <p:txBody>
          <a:bodyPr wrap="square" rtlCol="0">
            <a:spAutoFit/>
          </a:bodyPr>
          <a:lstStyle/>
          <a:p>
            <a:r>
              <a:rPr lang="en-US" altLang="ja-JP" dirty="0">
                <a:solidFill>
                  <a:srgbClr val="FF0000"/>
                </a:solidFill>
              </a:rPr>
              <a:t>Neutrino oscillation</a:t>
            </a:r>
            <a:endParaRPr kumimoji="1" lang="ja-JP" altLang="en-US" dirty="0">
              <a:solidFill>
                <a:srgbClr val="FF0000"/>
              </a:solidFill>
            </a:endParaRPr>
          </a:p>
        </p:txBody>
      </p:sp>
      <p:pic>
        <p:nvPicPr>
          <p:cNvPr id="1356" name="Picture 2" descr="\begin{align*}_x000a_ \pi^-\to\mu^-+\bar\nu_\mu_x000a_\end{align*}_x000a_"/>
          <p:cNvPicPr>
            <a:picLocks noChangeAspect="1" noChangeArrowheads="1"/>
          </p:cNvPicPr>
          <p:nvPr/>
        </p:nvPicPr>
        <p:blipFill>
          <a:blip r:embed="rId2"/>
          <a:stretch>
            <a:fillRect/>
          </a:stretch>
        </p:blipFill>
        <p:spPr>
          <a:xfrm>
            <a:off x="767770" y="2792382"/>
            <a:ext cx="2486025" cy="361950"/>
          </a:xfrm>
          <a:prstGeom prst="rect">
            <a:avLst/>
          </a:prstGeom>
          <a:noFill/>
        </p:spPr>
      </p:pic>
      <p:pic>
        <p:nvPicPr>
          <p:cNvPr id="1357" name="Picture 4" descr="\begin{align*}_x000a_ \pi^-_x000a_\end{align*}_x000a_"/>
          <p:cNvPicPr>
            <a:picLocks noChangeAspect="1" noChangeArrowheads="1"/>
          </p:cNvPicPr>
          <p:nvPr/>
        </p:nvPicPr>
        <p:blipFill>
          <a:blip r:embed="rId3"/>
          <a:stretch>
            <a:fillRect/>
          </a:stretch>
        </p:blipFill>
        <p:spPr>
          <a:xfrm>
            <a:off x="1608916" y="3335290"/>
            <a:ext cx="447675" cy="269721"/>
          </a:xfrm>
          <a:prstGeom prst="rect">
            <a:avLst/>
          </a:prstGeom>
          <a:noFill/>
        </p:spPr>
      </p:pic>
      <p:pic>
        <p:nvPicPr>
          <p:cNvPr id="1358" name="Picture 6" descr="\begin{align*}_x000a_ \mu^-_x000a_\end{align*}_x000a_"/>
          <p:cNvPicPr>
            <a:picLocks noChangeAspect="1" noChangeArrowheads="1"/>
          </p:cNvPicPr>
          <p:nvPr/>
        </p:nvPicPr>
        <p:blipFill>
          <a:blip r:embed="rId4"/>
          <a:stretch>
            <a:fillRect/>
          </a:stretch>
        </p:blipFill>
        <p:spPr>
          <a:xfrm>
            <a:off x="2536987" y="5045961"/>
            <a:ext cx="447675" cy="314325"/>
          </a:xfrm>
          <a:prstGeom prst="rect">
            <a:avLst/>
          </a:prstGeom>
          <a:noFill/>
        </p:spPr>
      </p:pic>
      <p:pic>
        <p:nvPicPr>
          <p:cNvPr id="1359" name="Picture 8" descr="\begin{align*}_x000a_ \bar\nu_\mu_x000a_\end{align*}_x000a_"/>
          <p:cNvPicPr>
            <a:picLocks noChangeAspect="1" noChangeArrowheads="1"/>
          </p:cNvPicPr>
          <p:nvPr/>
        </p:nvPicPr>
        <p:blipFill>
          <a:blip r:embed="rId5"/>
          <a:stretch>
            <a:fillRect/>
          </a:stretch>
        </p:blipFill>
        <p:spPr>
          <a:xfrm>
            <a:off x="2851972" y="3735650"/>
            <a:ext cx="361950" cy="361950"/>
          </a:xfrm>
          <a:prstGeom prst="rect">
            <a:avLst/>
          </a:prstGeom>
          <a:noFill/>
        </p:spPr>
      </p:pic>
      <p:sp>
        <p:nvSpPr>
          <p:cNvPr id="1360" name="テキスト ボックス 20"/>
          <p:cNvSpPr txBox="1"/>
          <p:nvPr/>
        </p:nvSpPr>
        <p:spPr>
          <a:xfrm>
            <a:off x="3430568" y="4379394"/>
            <a:ext cx="3489286" cy="923330"/>
          </a:xfrm>
          <a:prstGeom prst="rect">
            <a:avLst/>
          </a:prstGeom>
          <a:noFill/>
        </p:spPr>
        <p:txBody>
          <a:bodyPr wrap="square" rtlCol="0">
            <a:spAutoFit/>
          </a:bodyPr>
          <a:lstStyle/>
          <a:p>
            <a:r>
              <a:rPr kumimoji="1" lang="en-US" altLang="ja-JP" dirty="0"/>
              <a:t>If lepton flavor conserves,</a:t>
            </a:r>
          </a:p>
          <a:p>
            <a:r>
              <a:rPr lang="en-US" altLang="ja-JP" dirty="0"/>
              <a:t>Flavor =mass</a:t>
            </a:r>
          </a:p>
          <a:p>
            <a:r>
              <a:rPr lang="en-US" altLang="ja-JP" b="1" dirty="0">
                <a:solidFill>
                  <a:srgbClr val="FF0000"/>
                </a:solidFill>
                <a:ea typeface="HGP創英ﾌﾟﾚｾﾞﾝｽEB" panose="02020800000000000000" pitchFamily="18" charset="-128"/>
              </a:rPr>
              <a:t>Flavor states = particle states </a:t>
            </a:r>
            <a:endParaRPr kumimoji="1" lang="ja-JP" altLang="en-US" b="1" dirty="0">
              <a:solidFill>
                <a:srgbClr val="FF0000"/>
              </a:solidFill>
              <a:ea typeface="HGP創英ﾌﾟﾚｾﾞﾝｽEB" panose="02020800000000000000" pitchFamily="18" charset="-128"/>
            </a:endParaRPr>
          </a:p>
        </p:txBody>
      </p:sp>
      <p:pic>
        <p:nvPicPr>
          <p:cNvPr id="1361" name="Picture 8" descr="\begin{align*}_x000a_ \bar\nu_\mu_x000a_\end{align*}_x000a_"/>
          <p:cNvPicPr>
            <a:picLocks noChangeAspect="1" noChangeArrowheads="1"/>
          </p:cNvPicPr>
          <p:nvPr/>
        </p:nvPicPr>
        <p:blipFill>
          <a:blip r:embed="rId5"/>
          <a:stretch>
            <a:fillRect/>
          </a:stretch>
        </p:blipFill>
        <p:spPr>
          <a:xfrm>
            <a:off x="7361523" y="3735650"/>
            <a:ext cx="361950" cy="361950"/>
          </a:xfrm>
          <a:prstGeom prst="rect">
            <a:avLst/>
          </a:prstGeom>
          <a:noFill/>
        </p:spPr>
      </p:pic>
      <p:sp>
        <p:nvSpPr>
          <p:cNvPr id="1362" name="正方形/長方形 21"/>
          <p:cNvSpPr/>
          <p:nvPr/>
        </p:nvSpPr>
        <p:spPr>
          <a:xfrm>
            <a:off x="301491" y="3163060"/>
            <a:ext cx="3054290" cy="2814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3" name="テキスト ボックス 22"/>
          <p:cNvSpPr txBox="1"/>
          <p:nvPr/>
        </p:nvSpPr>
        <p:spPr>
          <a:xfrm>
            <a:off x="496693" y="6193978"/>
            <a:ext cx="2760374" cy="461665"/>
          </a:xfrm>
          <a:prstGeom prst="rect">
            <a:avLst/>
          </a:prstGeom>
          <a:noFill/>
        </p:spPr>
        <p:txBody>
          <a:bodyPr wrap="square" rtlCol="0">
            <a:spAutoFit/>
          </a:bodyPr>
          <a:lstStyle/>
          <a:p>
            <a:r>
              <a:rPr kumimoji="1"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creation</a:t>
            </a:r>
            <a:endParaRPr kumimoji="1" lang="ja-JP" altLang="en-US" sz="2400" b="1" dirty="0">
              <a:solidFill>
                <a:srgbClr val="FF0000"/>
              </a:solidFill>
              <a:latin typeface="HGP創英ﾌﾟﾚｾﾞﾝｽEB" panose="02020800000000000000" pitchFamily="18" charset="-128"/>
              <a:ea typeface="HGP創英ﾌﾟﾚｾﾞﾝｽEB" panose="02020800000000000000" pitchFamily="18" charset="-128"/>
            </a:endParaRPr>
          </a:p>
        </p:txBody>
      </p:sp>
      <p:cxnSp>
        <p:nvCxnSpPr>
          <p:cNvPr id="1364" name="直線矢印コネクタ 25"/>
          <p:cNvCxnSpPr>
            <a:cxnSpLocks/>
          </p:cNvCxnSpPr>
          <p:nvPr/>
        </p:nvCxnSpPr>
        <p:spPr>
          <a:xfrm flipV="1">
            <a:off x="8081603" y="3433637"/>
            <a:ext cx="1515555" cy="79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5" name="直線矢印コネクタ 28"/>
          <p:cNvCxnSpPr/>
          <p:nvPr/>
        </p:nvCxnSpPr>
        <p:spPr>
          <a:xfrm flipV="1">
            <a:off x="7542498" y="4217579"/>
            <a:ext cx="539105" cy="1472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6" name="直線矢印コネクタ 30"/>
          <p:cNvCxnSpPr/>
          <p:nvPr/>
        </p:nvCxnSpPr>
        <p:spPr>
          <a:xfrm>
            <a:off x="8081603" y="4297733"/>
            <a:ext cx="1515555" cy="528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67" name="正方形/長方形 41"/>
          <p:cNvSpPr/>
          <p:nvPr/>
        </p:nvSpPr>
        <p:spPr>
          <a:xfrm>
            <a:off x="6919854" y="3163060"/>
            <a:ext cx="3054290" cy="2814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8" name="テキスト ボックス 44"/>
          <p:cNvSpPr txBox="1"/>
          <p:nvPr/>
        </p:nvSpPr>
        <p:spPr>
          <a:xfrm>
            <a:off x="6919854" y="6154391"/>
            <a:ext cx="2760374" cy="461665"/>
          </a:xfrm>
          <a:prstGeom prst="rect">
            <a:avLst/>
          </a:prstGeom>
          <a:noFill/>
        </p:spPr>
        <p:txBody>
          <a:bodyPr wrap="square" rtlCol="0">
            <a:spAutoFit/>
          </a:bodyPr>
          <a:lstStyle/>
          <a:p>
            <a:r>
              <a:rPr kumimoji="1"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detection</a:t>
            </a:r>
            <a:endParaRPr kumimoji="1" lang="ja-JP" altLang="en-US" sz="2400" b="1" dirty="0">
              <a:solidFill>
                <a:srgbClr val="FF0000"/>
              </a:solidFill>
              <a:latin typeface="HGP創英ﾌﾟﾚｾﾞﾝｽEB" panose="02020800000000000000" pitchFamily="18" charset="-128"/>
              <a:ea typeface="HGP創英ﾌﾟﾚｾﾞﾝｽEB" panose="02020800000000000000" pitchFamily="18" charset="-128"/>
            </a:endParaRPr>
          </a:p>
        </p:txBody>
      </p:sp>
      <p:pic>
        <p:nvPicPr>
          <p:cNvPr id="1369" name="Picture 10" descr="\begin{align*}_x000a_ p_x000a_\end{align*}_x000a_"/>
          <p:cNvPicPr>
            <a:picLocks noChangeAspect="1" noChangeArrowheads="1"/>
          </p:cNvPicPr>
          <p:nvPr/>
        </p:nvPicPr>
        <p:blipFill>
          <a:blip r:embed="rId6"/>
          <a:stretch>
            <a:fillRect/>
          </a:stretch>
        </p:blipFill>
        <p:spPr>
          <a:xfrm>
            <a:off x="7432960" y="4922136"/>
            <a:ext cx="219075" cy="247650"/>
          </a:xfrm>
          <a:prstGeom prst="rect">
            <a:avLst/>
          </a:prstGeom>
          <a:noFill/>
        </p:spPr>
      </p:pic>
      <p:pic>
        <p:nvPicPr>
          <p:cNvPr id="1370" name="Picture 12" descr="\begin{align*}_x000a_ n_x000a_\end{align*}_x000a_"/>
          <p:cNvPicPr>
            <a:picLocks noChangeAspect="1" noChangeArrowheads="1"/>
          </p:cNvPicPr>
          <p:nvPr/>
        </p:nvPicPr>
        <p:blipFill>
          <a:blip r:embed="rId7"/>
          <a:stretch>
            <a:fillRect/>
          </a:stretch>
        </p:blipFill>
        <p:spPr>
          <a:xfrm>
            <a:off x="9072760" y="4903389"/>
            <a:ext cx="252677" cy="197747"/>
          </a:xfrm>
          <a:prstGeom prst="rect">
            <a:avLst/>
          </a:prstGeom>
          <a:noFill/>
        </p:spPr>
      </p:pic>
      <p:pic>
        <p:nvPicPr>
          <p:cNvPr id="1371" name="Picture 14" descr="\begin{align*}_x000a_ \mu^+_x000a_\end{align*}_x000a_"/>
          <p:cNvPicPr>
            <a:picLocks noChangeAspect="1" noChangeArrowheads="1"/>
          </p:cNvPicPr>
          <p:nvPr/>
        </p:nvPicPr>
        <p:blipFill>
          <a:blip r:embed="rId8"/>
          <a:stretch>
            <a:fillRect/>
          </a:stretch>
        </p:blipFill>
        <p:spPr>
          <a:xfrm>
            <a:off x="8247047" y="3478228"/>
            <a:ext cx="457200" cy="419100"/>
          </a:xfrm>
          <a:prstGeom prst="rect">
            <a:avLst/>
          </a:prstGeom>
          <a:noFill/>
        </p:spPr>
      </p:pic>
      <p:sp>
        <p:nvSpPr>
          <p:cNvPr id="1373" name="テキスト ボックス 45057"/>
          <p:cNvSpPr txBox="1"/>
          <p:nvPr/>
        </p:nvSpPr>
        <p:spPr>
          <a:xfrm>
            <a:off x="2610029" y="6144440"/>
            <a:ext cx="1287532" cy="369332"/>
          </a:xfrm>
          <a:prstGeom prst="rect">
            <a:avLst/>
          </a:prstGeom>
          <a:noFill/>
        </p:spPr>
        <p:txBody>
          <a:bodyPr wrap="none" rtlCol="0">
            <a:spAutoFit/>
          </a:bodyPr>
          <a:lstStyle/>
          <a:p>
            <a:r>
              <a:rPr lang="en-US" altLang="ja-JP" dirty="0"/>
              <a:t>a</a:t>
            </a:r>
            <a:r>
              <a:rPr kumimoji="1" lang="en-US" altLang="ja-JP" dirty="0"/>
              <a:t>s a whole</a:t>
            </a:r>
            <a:endParaRPr kumimoji="1" lang="ja-JP" altLang="en-US" dirty="0"/>
          </a:p>
        </p:txBody>
      </p:sp>
      <p:pic>
        <p:nvPicPr>
          <p:cNvPr id="1374" name="Picture 22" descr="\begin{align*}_x000a_ L_\mu\ ::\ 0 + 0\quad =\quad 1+(-1)_x000a_\end{align*}_x000a_"/>
          <p:cNvPicPr>
            <a:picLocks noChangeAspect="1" noChangeArrowheads="1"/>
          </p:cNvPicPr>
          <p:nvPr/>
        </p:nvPicPr>
        <p:blipFill>
          <a:blip r:embed="rId9"/>
          <a:stretch>
            <a:fillRect/>
          </a:stretch>
        </p:blipFill>
        <p:spPr>
          <a:xfrm>
            <a:off x="2010782" y="7036203"/>
            <a:ext cx="4829175" cy="419100"/>
          </a:xfrm>
          <a:prstGeom prst="rect">
            <a:avLst/>
          </a:prstGeom>
          <a:noFill/>
        </p:spPr>
      </p:pic>
      <p:pic>
        <p:nvPicPr>
          <p:cNvPr id="1375" name="Picture 2" descr="\begin{align*}_x000a_ n\to p+e^-+\bar\nu_e_x000a_\end{align*}_x000a_"/>
          <p:cNvPicPr>
            <a:picLocks noChangeAspect="1" noChangeArrowheads="1"/>
          </p:cNvPicPr>
          <p:nvPr/>
        </p:nvPicPr>
        <p:blipFill>
          <a:blip r:embed="rId10"/>
          <a:stretch>
            <a:fillRect/>
          </a:stretch>
        </p:blipFill>
        <p:spPr>
          <a:xfrm>
            <a:off x="4388271" y="1765942"/>
            <a:ext cx="2809875" cy="323850"/>
          </a:xfrm>
          <a:prstGeom prst="rect">
            <a:avLst/>
          </a:prstGeom>
          <a:noFill/>
        </p:spPr>
      </p:pic>
      <p:pic>
        <p:nvPicPr>
          <p:cNvPr id="1376" name="Picture 4" descr="\begin{align*}_x000a_ L_e\ ::\ 0  =0+ 1+(-1)_x000a_\end{align*}_x000a_"/>
          <p:cNvPicPr>
            <a:picLocks noChangeAspect="1" noChangeArrowheads="1"/>
          </p:cNvPicPr>
          <p:nvPr/>
        </p:nvPicPr>
        <p:blipFill>
          <a:blip r:embed="rId11"/>
          <a:stretch>
            <a:fillRect/>
          </a:stretch>
        </p:blipFill>
        <p:spPr>
          <a:xfrm>
            <a:off x="3380696" y="2100973"/>
            <a:ext cx="3990975" cy="409575"/>
          </a:xfrm>
          <a:prstGeom prst="rect">
            <a:avLst/>
          </a:prstGeom>
          <a:noFill/>
        </p:spPr>
      </p:pic>
      <p:pic>
        <p:nvPicPr>
          <p:cNvPr id="10242" name="Picture 2" descr="\begin{align*}\pi^-+p^+\to\mu^-+\mu^++n\end{align*}&#10;">
            <a:extLst>
              <a:ext uri="{FF2B5EF4-FFF2-40B4-BE49-F238E27FC236}">
                <a16:creationId xmlns:a16="http://schemas.microsoft.com/office/drawing/2014/main" id="{3446C47D-DBE8-4888-BD09-BA0B59189E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6373" y="6435873"/>
            <a:ext cx="425767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テキスト ボックス 1"/>
          <p:cNvSpPr txBox="1"/>
          <p:nvPr/>
        </p:nvSpPr>
        <p:spPr>
          <a:xfrm>
            <a:off x="301491" y="263313"/>
            <a:ext cx="9338279" cy="461665"/>
          </a:xfrm>
          <a:prstGeom prst="rect">
            <a:avLst/>
          </a:prstGeom>
          <a:noFill/>
        </p:spPr>
        <p:txBody>
          <a:bodyPr wrap="square" rtlCol="0">
            <a:spAutoFit/>
          </a:bodyPr>
          <a:lstStyle/>
          <a:p>
            <a:r>
              <a:rPr lang="en-US" altLang="ja-JP" sz="2400" dirty="0"/>
              <a:t>If neutrino is massive, </a:t>
            </a:r>
            <a:r>
              <a:rPr kumimoji="1" lang="en-US" altLang="ja-JP" sz="2400" dirty="0"/>
              <a:t> </a:t>
            </a:r>
            <a:endParaRPr kumimoji="1" lang="ja-JP" altLang="en-US" sz="2400" dirty="0"/>
          </a:p>
        </p:txBody>
      </p:sp>
      <p:cxnSp>
        <p:nvCxnSpPr>
          <p:cNvPr id="1379" name="直線矢印コネクタ 11"/>
          <p:cNvCxnSpPr/>
          <p:nvPr/>
        </p:nvCxnSpPr>
        <p:spPr>
          <a:xfrm>
            <a:off x="823710" y="2009459"/>
            <a:ext cx="180020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0" name="直線矢印コネクタ 14"/>
          <p:cNvCxnSpPr>
            <a:cxnSpLocks/>
          </p:cNvCxnSpPr>
          <p:nvPr/>
        </p:nvCxnSpPr>
        <p:spPr>
          <a:xfrm>
            <a:off x="2623910" y="2905738"/>
            <a:ext cx="720080"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1" name="直線矢印コネクタ 18"/>
          <p:cNvCxnSpPr>
            <a:cxnSpLocks/>
          </p:cNvCxnSpPr>
          <p:nvPr/>
        </p:nvCxnSpPr>
        <p:spPr>
          <a:xfrm>
            <a:off x="2623910" y="2905738"/>
            <a:ext cx="5544616" cy="3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2" name="テキスト ボックス 19"/>
          <p:cNvSpPr txBox="1"/>
          <p:nvPr/>
        </p:nvSpPr>
        <p:spPr>
          <a:xfrm>
            <a:off x="298692" y="971525"/>
            <a:ext cx="4117854" cy="369332"/>
          </a:xfrm>
          <a:prstGeom prst="rect">
            <a:avLst/>
          </a:prstGeom>
          <a:noFill/>
        </p:spPr>
        <p:txBody>
          <a:bodyPr wrap="square" rtlCol="0">
            <a:spAutoFit/>
          </a:bodyPr>
          <a:lstStyle/>
          <a:p>
            <a:r>
              <a:rPr lang="en-US" altLang="ja-JP" b="1" dirty="0">
                <a:solidFill>
                  <a:srgbClr val="FF0000"/>
                </a:solidFill>
              </a:rPr>
              <a:t>Neutrino oscillation</a:t>
            </a:r>
            <a:endParaRPr kumimoji="1" lang="ja-JP" altLang="en-US" b="1" dirty="0">
              <a:solidFill>
                <a:srgbClr val="FF0000"/>
              </a:solidFill>
            </a:endParaRPr>
          </a:p>
        </p:txBody>
      </p:sp>
      <p:pic>
        <p:nvPicPr>
          <p:cNvPr id="1383" name="Picture 2" descr="\begin{align*}_x000a_ \pi^-\to\mu^-+\bar\nu_\mu_x000a_\end{align*}_x000a_"/>
          <p:cNvPicPr>
            <a:picLocks noChangeAspect="1" noChangeArrowheads="1"/>
          </p:cNvPicPr>
          <p:nvPr/>
        </p:nvPicPr>
        <p:blipFill>
          <a:blip r:embed="rId2"/>
          <a:stretch>
            <a:fillRect/>
          </a:stretch>
        </p:blipFill>
        <p:spPr>
          <a:xfrm>
            <a:off x="854693" y="1520366"/>
            <a:ext cx="2486025" cy="361950"/>
          </a:xfrm>
          <a:prstGeom prst="rect">
            <a:avLst/>
          </a:prstGeom>
          <a:noFill/>
        </p:spPr>
      </p:pic>
      <p:pic>
        <p:nvPicPr>
          <p:cNvPr id="1384" name="Picture 4" descr="\begin{align*}_x000a_ \pi^-_x000a_\end{align*}_x000a_"/>
          <p:cNvPicPr>
            <a:picLocks noChangeAspect="1" noChangeArrowheads="1"/>
          </p:cNvPicPr>
          <p:nvPr/>
        </p:nvPicPr>
        <p:blipFill>
          <a:blip r:embed="rId3"/>
          <a:stretch>
            <a:fillRect/>
          </a:stretch>
        </p:blipFill>
        <p:spPr>
          <a:xfrm>
            <a:off x="1695839" y="2063274"/>
            <a:ext cx="447675" cy="269721"/>
          </a:xfrm>
          <a:prstGeom prst="rect">
            <a:avLst/>
          </a:prstGeom>
          <a:noFill/>
        </p:spPr>
      </p:pic>
      <p:pic>
        <p:nvPicPr>
          <p:cNvPr id="1385" name="Picture 6" descr="\begin{align*}_x000a_ \mu^-_x000a_\end{align*}_x000a_"/>
          <p:cNvPicPr>
            <a:picLocks noChangeAspect="1" noChangeArrowheads="1"/>
          </p:cNvPicPr>
          <p:nvPr/>
        </p:nvPicPr>
        <p:blipFill>
          <a:blip r:embed="rId4"/>
          <a:stretch>
            <a:fillRect/>
          </a:stretch>
        </p:blipFill>
        <p:spPr>
          <a:xfrm>
            <a:off x="2623910" y="3773945"/>
            <a:ext cx="447675" cy="314325"/>
          </a:xfrm>
          <a:prstGeom prst="rect">
            <a:avLst/>
          </a:prstGeom>
          <a:noFill/>
        </p:spPr>
      </p:pic>
      <p:sp>
        <p:nvSpPr>
          <p:cNvPr id="1386" name="テキスト ボックス 20"/>
          <p:cNvSpPr txBox="1"/>
          <p:nvPr/>
        </p:nvSpPr>
        <p:spPr>
          <a:xfrm>
            <a:off x="3517491" y="3107378"/>
            <a:ext cx="3489286" cy="646331"/>
          </a:xfrm>
          <a:prstGeom prst="rect">
            <a:avLst/>
          </a:prstGeom>
          <a:noFill/>
        </p:spPr>
        <p:txBody>
          <a:bodyPr wrap="square" rtlCol="0">
            <a:spAutoFit/>
          </a:bodyPr>
          <a:lstStyle/>
          <a:p>
            <a:r>
              <a:rPr kumimoji="1" lang="en-US" altLang="ja-JP" dirty="0"/>
              <a:t>If massive,</a:t>
            </a:r>
          </a:p>
          <a:p>
            <a:r>
              <a:rPr lang="en-US" altLang="ja-JP" b="1" dirty="0">
                <a:solidFill>
                  <a:srgbClr val="FF0000"/>
                </a:solidFill>
                <a:ea typeface="HGP創英ﾌﾟﾚｾﾞﾝｽEB" panose="02020800000000000000" pitchFamily="18" charset="-128"/>
              </a:rPr>
              <a:t>Flavor states </a:t>
            </a:r>
            <a:r>
              <a:rPr lang="ja-JP" altLang="en-US" b="1" dirty="0">
                <a:solidFill>
                  <a:srgbClr val="FF0000"/>
                </a:solidFill>
                <a:ea typeface="HGP創英ﾌﾟﾚｾﾞﾝｽEB" panose="02020800000000000000" pitchFamily="18" charset="-128"/>
              </a:rPr>
              <a:t>≠</a:t>
            </a:r>
            <a:r>
              <a:rPr lang="en-US" altLang="ja-JP" b="1" dirty="0">
                <a:solidFill>
                  <a:srgbClr val="FF0000"/>
                </a:solidFill>
                <a:ea typeface="HGP創英ﾌﾟﾚｾﾞﾝｽEB" panose="02020800000000000000" pitchFamily="18" charset="-128"/>
              </a:rPr>
              <a:t> particle states </a:t>
            </a:r>
            <a:endParaRPr kumimoji="1" lang="ja-JP" altLang="en-US" b="1" dirty="0">
              <a:solidFill>
                <a:srgbClr val="FF0000"/>
              </a:solidFill>
              <a:ea typeface="HGP創英ﾌﾟﾚｾﾞﾝｽEB" panose="02020800000000000000" pitchFamily="18" charset="-128"/>
            </a:endParaRPr>
          </a:p>
        </p:txBody>
      </p:sp>
      <p:sp>
        <p:nvSpPr>
          <p:cNvPr id="1387" name="正方形/長方形 21"/>
          <p:cNvSpPr/>
          <p:nvPr/>
        </p:nvSpPr>
        <p:spPr>
          <a:xfrm>
            <a:off x="388414" y="1891044"/>
            <a:ext cx="3054290" cy="2814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8" name="テキスト ボックス 22"/>
          <p:cNvSpPr txBox="1"/>
          <p:nvPr/>
        </p:nvSpPr>
        <p:spPr>
          <a:xfrm>
            <a:off x="583616" y="4921962"/>
            <a:ext cx="2760374" cy="461665"/>
          </a:xfrm>
          <a:prstGeom prst="rect">
            <a:avLst/>
          </a:prstGeom>
          <a:noFill/>
        </p:spPr>
        <p:txBody>
          <a:bodyPr wrap="square" rtlCol="0">
            <a:spAutoFit/>
          </a:bodyPr>
          <a:lstStyle/>
          <a:p>
            <a:r>
              <a:rPr kumimoji="1"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creation</a:t>
            </a:r>
            <a:endParaRPr kumimoji="1" lang="ja-JP" altLang="en-US" sz="2400" b="1" dirty="0">
              <a:solidFill>
                <a:srgbClr val="FF0000"/>
              </a:solidFill>
              <a:latin typeface="HGP創英ﾌﾟﾚｾﾞﾝｽEB" panose="02020800000000000000" pitchFamily="18" charset="-128"/>
              <a:ea typeface="HGP創英ﾌﾟﾚｾﾞﾝｽEB" panose="02020800000000000000" pitchFamily="18" charset="-128"/>
            </a:endParaRPr>
          </a:p>
        </p:txBody>
      </p:sp>
      <p:cxnSp>
        <p:nvCxnSpPr>
          <p:cNvPr id="1389" name="直線矢印コネクタ 25"/>
          <p:cNvCxnSpPr>
            <a:cxnSpLocks/>
          </p:cNvCxnSpPr>
          <p:nvPr/>
        </p:nvCxnSpPr>
        <p:spPr>
          <a:xfrm flipV="1">
            <a:off x="8168526" y="2161621"/>
            <a:ext cx="1515555" cy="79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0" name="直線矢印コネクタ 28"/>
          <p:cNvCxnSpPr/>
          <p:nvPr/>
        </p:nvCxnSpPr>
        <p:spPr>
          <a:xfrm flipV="1">
            <a:off x="7629421" y="2945563"/>
            <a:ext cx="539105" cy="1472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1" name="直線矢印コネクタ 30"/>
          <p:cNvCxnSpPr/>
          <p:nvPr/>
        </p:nvCxnSpPr>
        <p:spPr>
          <a:xfrm>
            <a:off x="8168526" y="3025717"/>
            <a:ext cx="1515555" cy="528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2" name="正方形/長方形 41"/>
          <p:cNvSpPr/>
          <p:nvPr/>
        </p:nvSpPr>
        <p:spPr>
          <a:xfrm>
            <a:off x="7006777" y="1891044"/>
            <a:ext cx="3054290" cy="2814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3" name="テキスト ボックス 44"/>
          <p:cNvSpPr txBox="1"/>
          <p:nvPr/>
        </p:nvSpPr>
        <p:spPr>
          <a:xfrm>
            <a:off x="7629420" y="4735173"/>
            <a:ext cx="2760374" cy="461665"/>
          </a:xfrm>
          <a:prstGeom prst="rect">
            <a:avLst/>
          </a:prstGeom>
          <a:noFill/>
        </p:spPr>
        <p:txBody>
          <a:bodyPr wrap="square" rtlCol="0">
            <a:spAutoFit/>
          </a:bodyPr>
          <a:lstStyle/>
          <a:p>
            <a:r>
              <a:rPr kumimoji="1"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detection</a:t>
            </a:r>
            <a:endParaRPr kumimoji="1" lang="ja-JP" altLang="en-US" sz="2400" b="1" dirty="0">
              <a:solidFill>
                <a:srgbClr val="FF0000"/>
              </a:solidFill>
              <a:latin typeface="HGP創英ﾌﾟﾚｾﾞﾝｽEB" panose="02020800000000000000" pitchFamily="18" charset="-128"/>
              <a:ea typeface="HGP創英ﾌﾟﾚｾﾞﾝｽEB" panose="02020800000000000000" pitchFamily="18" charset="-128"/>
            </a:endParaRPr>
          </a:p>
        </p:txBody>
      </p:sp>
      <p:pic>
        <p:nvPicPr>
          <p:cNvPr id="1394" name="Picture 10" descr="\begin{align*}_x000a_ p_x000a_\end{align*}_x000a_"/>
          <p:cNvPicPr>
            <a:picLocks noChangeAspect="1" noChangeArrowheads="1"/>
          </p:cNvPicPr>
          <p:nvPr/>
        </p:nvPicPr>
        <p:blipFill>
          <a:blip r:embed="rId5"/>
          <a:stretch>
            <a:fillRect/>
          </a:stretch>
        </p:blipFill>
        <p:spPr>
          <a:xfrm>
            <a:off x="7519883" y="3650120"/>
            <a:ext cx="219075" cy="247650"/>
          </a:xfrm>
          <a:prstGeom prst="rect">
            <a:avLst/>
          </a:prstGeom>
          <a:noFill/>
        </p:spPr>
      </p:pic>
      <p:pic>
        <p:nvPicPr>
          <p:cNvPr id="1395" name="Picture 12" descr="\begin{align*}_x000a_ n_x000a_\end{align*}_x000a_"/>
          <p:cNvPicPr>
            <a:picLocks noChangeAspect="1" noChangeArrowheads="1"/>
          </p:cNvPicPr>
          <p:nvPr/>
        </p:nvPicPr>
        <p:blipFill>
          <a:blip r:embed="rId6"/>
          <a:stretch>
            <a:fillRect/>
          </a:stretch>
        </p:blipFill>
        <p:spPr>
          <a:xfrm>
            <a:off x="9159683" y="3631373"/>
            <a:ext cx="252677" cy="197747"/>
          </a:xfrm>
          <a:prstGeom prst="rect">
            <a:avLst/>
          </a:prstGeom>
          <a:noFill/>
        </p:spPr>
      </p:pic>
      <p:sp>
        <p:nvSpPr>
          <p:cNvPr id="1396" name="テキスト ボックス 45057"/>
          <p:cNvSpPr txBox="1"/>
          <p:nvPr/>
        </p:nvSpPr>
        <p:spPr>
          <a:xfrm>
            <a:off x="2696952" y="4872424"/>
            <a:ext cx="1287532" cy="369332"/>
          </a:xfrm>
          <a:prstGeom prst="rect">
            <a:avLst/>
          </a:prstGeom>
          <a:noFill/>
        </p:spPr>
        <p:txBody>
          <a:bodyPr wrap="none" rtlCol="0">
            <a:spAutoFit/>
          </a:bodyPr>
          <a:lstStyle/>
          <a:p>
            <a:r>
              <a:rPr lang="en-US" altLang="ja-JP" dirty="0"/>
              <a:t>a</a:t>
            </a:r>
            <a:r>
              <a:rPr kumimoji="1" lang="en-US" altLang="ja-JP" dirty="0"/>
              <a:t>s a whole</a:t>
            </a:r>
            <a:endParaRPr kumimoji="1" lang="ja-JP" altLang="en-US" dirty="0"/>
          </a:p>
        </p:txBody>
      </p:sp>
      <p:pic>
        <p:nvPicPr>
          <p:cNvPr id="1397" name="Picture 2" descr="\begin{align*}_x000a_L_e\ &amp;::\ 0+0\quad =\quad 0+(-1)\\_x000a_ L_\mu\ &amp;::\ 0 + 0\quad =\quad 1+(0)_x000a_\end{align*}_x000a_"/>
          <p:cNvPicPr>
            <a:picLocks noChangeAspect="1" noChangeArrowheads="1"/>
          </p:cNvPicPr>
          <p:nvPr/>
        </p:nvPicPr>
        <p:blipFill>
          <a:blip r:embed="rId7"/>
          <a:stretch>
            <a:fillRect/>
          </a:stretch>
        </p:blipFill>
        <p:spPr>
          <a:xfrm>
            <a:off x="2800245" y="5599651"/>
            <a:ext cx="4829175" cy="1038225"/>
          </a:xfrm>
          <a:prstGeom prst="rect">
            <a:avLst/>
          </a:prstGeom>
          <a:noFill/>
        </p:spPr>
      </p:pic>
      <p:pic>
        <p:nvPicPr>
          <p:cNvPr id="1399" name="Picture 8" descr="\begin{align*}_x000a_ \bar\nu_\beta =\sum\bar\nu_i_x000a_\end{align*}_x000a_"/>
          <p:cNvPicPr>
            <a:picLocks noChangeAspect="1" noChangeArrowheads="1"/>
          </p:cNvPicPr>
          <p:nvPr/>
        </p:nvPicPr>
        <p:blipFill>
          <a:blip r:embed="rId8"/>
          <a:stretch>
            <a:fillRect/>
          </a:stretch>
        </p:blipFill>
        <p:spPr>
          <a:xfrm>
            <a:off x="2749452" y="2274229"/>
            <a:ext cx="1866900" cy="571500"/>
          </a:xfrm>
          <a:prstGeom prst="rect">
            <a:avLst/>
          </a:prstGeom>
          <a:noFill/>
        </p:spPr>
      </p:pic>
      <p:pic>
        <p:nvPicPr>
          <p:cNvPr id="1400" name="Picture 10" descr="\begin{align*}_x000a_ \bar\nu_\gamma \ne\bar\nu_\beta_x000a_\end{align*}_x000a_"/>
          <p:cNvPicPr>
            <a:picLocks noChangeAspect="1" noChangeArrowheads="1"/>
          </p:cNvPicPr>
          <p:nvPr/>
        </p:nvPicPr>
        <p:blipFill>
          <a:blip r:embed="rId9"/>
          <a:stretch>
            <a:fillRect/>
          </a:stretch>
        </p:blipFill>
        <p:spPr>
          <a:xfrm>
            <a:off x="6632677" y="2478234"/>
            <a:ext cx="1285875" cy="400050"/>
          </a:xfrm>
          <a:prstGeom prst="rect">
            <a:avLst/>
          </a:prstGeom>
          <a:noFill/>
        </p:spPr>
      </p:pic>
      <p:pic>
        <p:nvPicPr>
          <p:cNvPr id="1401" name="Picture 12" descr="\begin{align*}_x000a_ e^+\ {\rm if\ \gamma=e}_x000a_\end{align*}_x000a_"/>
          <p:cNvPicPr>
            <a:picLocks noChangeAspect="1" noChangeArrowheads="1"/>
          </p:cNvPicPr>
          <p:nvPr/>
        </p:nvPicPr>
        <p:blipFill>
          <a:blip r:embed="rId10"/>
          <a:stretch>
            <a:fillRect/>
          </a:stretch>
        </p:blipFill>
        <p:spPr>
          <a:xfrm>
            <a:off x="8113010" y="2293375"/>
            <a:ext cx="1885950" cy="419100"/>
          </a:xfrm>
          <a:prstGeom prst="rect">
            <a:avLst/>
          </a:prstGeom>
          <a:noFill/>
        </p:spPr>
      </p:pic>
      <p:sp>
        <p:nvSpPr>
          <p:cNvPr id="1402" name="テキスト ボックス 9"/>
          <p:cNvSpPr txBox="1"/>
          <p:nvPr/>
        </p:nvSpPr>
        <p:spPr>
          <a:xfrm>
            <a:off x="1102903" y="6819822"/>
            <a:ext cx="6815649" cy="584775"/>
          </a:xfrm>
          <a:prstGeom prst="rect">
            <a:avLst/>
          </a:prstGeom>
          <a:noFill/>
        </p:spPr>
        <p:txBody>
          <a:bodyPr wrap="square" rtlCol="0">
            <a:spAutoFit/>
          </a:bodyPr>
          <a:lstStyle/>
          <a:p>
            <a:r>
              <a:rPr kumimoji="1" lang="en-US" altLang="ja-JP" sz="3200" dirty="0">
                <a:solidFill>
                  <a:srgbClr val="0070C0"/>
                </a:solidFill>
                <a:latin typeface="HGP創英角ｺﾞｼｯｸUB" panose="020B0900000000000000" pitchFamily="50" charset="-128"/>
                <a:ea typeface="HGP創英角ｺﾞｼｯｸUB" panose="020B0900000000000000" pitchFamily="50" charset="-128"/>
              </a:rPr>
              <a:t>LFV!!</a:t>
            </a:r>
            <a:r>
              <a:rPr kumimoji="1" lang="ja-JP" altLang="en-US" sz="3200" dirty="0">
                <a:solidFill>
                  <a:srgbClr val="0070C0"/>
                </a:solidFill>
                <a:latin typeface="HGP創英角ｺﾞｼｯｸUB" panose="020B0900000000000000" pitchFamily="50" charset="-128"/>
                <a:ea typeface="HGP創英角ｺﾞｼｯｸUB" panose="020B0900000000000000" pitchFamily="50" charset="-128"/>
              </a:rPr>
              <a:t>　</a:t>
            </a:r>
            <a:r>
              <a:rPr kumimoji="1" lang="en-US" altLang="ja-JP" sz="3200" dirty="0">
                <a:latin typeface="+mj-lt"/>
                <a:ea typeface="HGP創英角ｺﾞｼｯｸUB" panose="020B0900000000000000" pitchFamily="50" charset="-128"/>
              </a:rPr>
              <a:t>Logically SM is </a:t>
            </a:r>
            <a:r>
              <a:rPr kumimoji="1" lang="en-US" altLang="ja-JP" sz="3200" dirty="0">
                <a:solidFill>
                  <a:srgbClr val="FF0000"/>
                </a:solidFill>
                <a:latin typeface="+mj-lt"/>
                <a:ea typeface="HGP創英角ｺﾞｼｯｸUB" panose="020B0900000000000000" pitchFamily="50" charset="-128"/>
              </a:rPr>
              <a:t>incorrect</a:t>
            </a:r>
            <a:r>
              <a:rPr kumimoji="1" lang="en-US" altLang="ja-JP" sz="3200" dirty="0">
                <a:latin typeface="+mj-lt"/>
                <a:ea typeface="HGP創英角ｺﾞｼｯｸUB" panose="020B0900000000000000" pitchFamily="50" charset="-128"/>
              </a:rPr>
              <a:t> !!</a:t>
            </a:r>
            <a:endParaRPr kumimoji="1" lang="ja-JP" altLang="en-US" sz="3200" dirty="0">
              <a:latin typeface="+mj-lt"/>
              <a:ea typeface="HGP創英角ｺﾞｼｯｸUB" panose="020B0900000000000000" pitchFamily="50" charset="-128"/>
            </a:endParaRPr>
          </a:p>
        </p:txBody>
      </p:sp>
      <p:pic>
        <p:nvPicPr>
          <p:cNvPr id="11266" name="Picture 2" descr="\begin{align*}\pi^-+p^+\to\mu^-+e^++n\end{align*}&#10;">
            <a:extLst>
              <a:ext uri="{FF2B5EF4-FFF2-40B4-BE49-F238E27FC236}">
                <a16:creationId xmlns:a16="http://schemas.microsoft.com/office/drawing/2014/main" id="{79BBA5A6-83E1-44F1-BAD3-015A4FB38D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2740" y="5089123"/>
            <a:ext cx="42005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5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4" name="オブジェクト 244"/>
          <p:cNvGraphicFramePr>
            <a:graphicFrameLocks noGrp="1" noChangeAspect="1"/>
          </p:cNvGraphicFramePr>
          <p:nvPr/>
        </p:nvGraphicFramePr>
        <p:xfrm>
          <a:off x="3116211" y="1907635"/>
          <a:ext cx="1706356" cy="1326443"/>
        </p:xfrm>
        <a:graphic>
          <a:graphicData uri="http://schemas.openxmlformats.org/presentationml/2006/ole">
            <mc:AlternateContent xmlns:mc="http://schemas.openxmlformats.org/markup-compatibility/2006">
              <mc:Choice xmlns:v="urn:schemas-microsoft-com:vml" Requires="v">
                <p:oleObj spid="_x0000_s5133" name="数式" r:id="rId4" imgW="914400" imgH="711016" progId="Equation.3">
                  <p:embed/>
                </p:oleObj>
              </mc:Choice>
              <mc:Fallback>
                <p:oleObj name="数式" r:id="rId4" imgW="914400" imgH="711016" progId="Equation.3">
                  <p:embed/>
                  <p:pic>
                    <p:nvPicPr>
                      <p:cNvPr id="0" name="オブジェクト 244"/>
                      <p:cNvPicPr>
                        <a:picLocks noGrp="1" noChangeAspect="1" noChangeArrowheads="1"/>
                      </p:cNvPicPr>
                      <p:nvPr/>
                    </p:nvPicPr>
                    <p:blipFill>
                      <a:blip r:embed="rId5"/>
                      <a:stretch>
                        <a:fillRect/>
                      </a:stretch>
                    </p:blipFill>
                    <p:spPr>
                      <a:xfrm>
                        <a:off x="3116211" y="1907635"/>
                        <a:ext cx="1706356" cy="1326443"/>
                      </a:xfrm>
                      <a:prstGeom prst="rect">
                        <a:avLst/>
                      </a:prstGeom>
                      <a:noFill/>
                    </p:spPr>
                  </p:pic>
                </p:oleObj>
              </mc:Fallback>
            </mc:AlternateContent>
          </a:graphicData>
        </a:graphic>
      </p:graphicFrame>
      <p:sp>
        <p:nvSpPr>
          <p:cNvPr id="1405" name="TextShape 4"/>
          <p:cNvSpPr/>
          <p:nvPr/>
        </p:nvSpPr>
        <p:spPr>
          <a:xfrm>
            <a:off x="215781" y="251445"/>
            <a:ext cx="9145011" cy="49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9954" tIns="44977" rIns="89954" bIns="44977"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800"/>
            </a:pPr>
            <a:r>
              <a:rPr lang="en-US" sz="2000" dirty="0">
                <a:solidFill>
                  <a:schemeClr val="accent6">
                    <a:lumMod val="75000"/>
                  </a:schemeClr>
                </a:solidFill>
                <a:ea typeface="HGP創英角ﾎﾟｯﾌﾟ体" panose="040B0A00000000000000" pitchFamily="50" charset="-128"/>
                <a:cs typeface="VL Pゴシック" pitchFamily="2"/>
              </a:rPr>
              <a:t>To insist it is due to neutrino oscillation, more information has been accumulated</a:t>
            </a:r>
          </a:p>
        </p:txBody>
      </p:sp>
      <p:sp>
        <p:nvSpPr>
          <p:cNvPr id="1406" name="Text Box 40"/>
          <p:cNvSpPr txBox="1">
            <a:spLocks noChangeArrowheads="1"/>
          </p:cNvSpPr>
          <p:nvPr/>
        </p:nvSpPr>
        <p:spPr>
          <a:xfrm>
            <a:off x="6209351" y="940529"/>
            <a:ext cx="2520950" cy="353935"/>
          </a:xfrm>
          <a:prstGeom prst="rect">
            <a:avLst/>
          </a:prstGeom>
          <a:noFill/>
          <a:ln w="9525">
            <a:noFill/>
            <a:miter lim="800000"/>
            <a:headEnd/>
            <a:tailEnd/>
          </a:ln>
          <a:effectLst/>
        </p:spPr>
        <p:txBody>
          <a:bodyPr lIns="91392" tIns="45696" rIns="91392" bIns="45696">
            <a:spAutoFit/>
          </a:bodyPr>
          <a:lstStyle/>
          <a:p>
            <a:pPr>
              <a:spcBef>
                <a:spcPct val="50000"/>
              </a:spcBef>
            </a:pPr>
            <a:r>
              <a:rPr lang="en-US" altLang="ja-JP" sz="1700">
                <a:solidFill>
                  <a:srgbClr val="996600"/>
                </a:solidFill>
                <a:latin typeface="EPSON 太丸ゴシック体Ｂ" pitchFamily="49" charset="-128"/>
                <a:ea typeface="EPSON 太丸ゴシック体Ｂ" pitchFamily="49" charset="-128"/>
              </a:rPr>
              <a:t>Maki,Nakagawa,Sakata</a:t>
            </a:r>
          </a:p>
        </p:txBody>
      </p:sp>
      <p:sp>
        <p:nvSpPr>
          <p:cNvPr id="1407" name="Text Box 41"/>
          <p:cNvSpPr txBox="1">
            <a:spLocks noChangeArrowheads="1"/>
          </p:cNvSpPr>
          <p:nvPr/>
        </p:nvSpPr>
        <p:spPr>
          <a:xfrm>
            <a:off x="1299472" y="1130664"/>
            <a:ext cx="2305050" cy="784782"/>
          </a:xfrm>
          <a:prstGeom prst="rect">
            <a:avLst/>
          </a:prstGeom>
          <a:noFill/>
          <a:ln w="9525">
            <a:noFill/>
            <a:miter lim="800000"/>
            <a:headEnd/>
            <a:tailEnd/>
          </a:ln>
          <a:effectLst/>
        </p:spPr>
        <p:txBody>
          <a:bodyPr lIns="91392" tIns="45696" rIns="91392" bIns="45696">
            <a:spAutoFit/>
          </a:bodyPr>
          <a:lstStyle/>
          <a:p>
            <a:pPr>
              <a:spcBef>
                <a:spcPct val="50000"/>
              </a:spcBef>
            </a:pPr>
            <a:r>
              <a:rPr lang="en-US" altLang="ja-JP" dirty="0">
                <a:ea typeface="EPSON 丸ゴシック体Ｍ" pitchFamily="49" charset="-128"/>
              </a:rPr>
              <a:t>Flavor</a:t>
            </a:r>
            <a:r>
              <a:rPr lang="ja-JP" altLang="en-US" dirty="0">
                <a:ea typeface="EPSON 丸ゴシック体Ｍ" pitchFamily="49" charset="-128"/>
              </a:rPr>
              <a:t> </a:t>
            </a:r>
            <a:r>
              <a:rPr lang="en-US" altLang="ja-JP" dirty="0">
                <a:ea typeface="EPSON 丸ゴシック体Ｍ" pitchFamily="49" charset="-128"/>
              </a:rPr>
              <a:t>eigenstate</a:t>
            </a:r>
          </a:p>
          <a:p>
            <a:pPr>
              <a:spcBef>
                <a:spcPct val="50000"/>
              </a:spcBef>
            </a:pPr>
            <a:r>
              <a:rPr lang="en-US" altLang="ja-JP" dirty="0">
                <a:ea typeface="EPSON 丸ゴシック体Ｍ" pitchFamily="49" charset="-128"/>
              </a:rPr>
              <a:t>Interaction state</a:t>
            </a:r>
            <a:r>
              <a:rPr lang="ja-JP" altLang="en-US" dirty="0"/>
              <a:t> </a:t>
            </a:r>
          </a:p>
        </p:txBody>
      </p:sp>
      <p:pic>
        <p:nvPicPr>
          <p:cNvPr id="1408" name="Picture 42" descr="$\not=$"/>
          <p:cNvPicPr>
            <a:picLocks noChangeAspect="1" noChangeArrowheads="1"/>
          </p:cNvPicPr>
          <p:nvPr/>
        </p:nvPicPr>
        <p:blipFill>
          <a:blip r:embed="rId6"/>
          <a:stretch>
            <a:fillRect/>
          </a:stretch>
        </p:blipFill>
        <p:spPr>
          <a:xfrm>
            <a:off x="3319715" y="1206732"/>
            <a:ext cx="206375" cy="287338"/>
          </a:xfrm>
          <a:prstGeom prst="rect">
            <a:avLst/>
          </a:prstGeom>
          <a:noFill/>
        </p:spPr>
      </p:pic>
      <p:sp>
        <p:nvSpPr>
          <p:cNvPr id="1409" name="Text Box 44"/>
          <p:cNvSpPr txBox="1">
            <a:spLocks noChangeArrowheads="1"/>
          </p:cNvSpPr>
          <p:nvPr/>
        </p:nvSpPr>
        <p:spPr>
          <a:xfrm>
            <a:off x="3720949" y="1192699"/>
            <a:ext cx="3960813" cy="784782"/>
          </a:xfrm>
          <a:prstGeom prst="rect">
            <a:avLst/>
          </a:prstGeom>
          <a:noFill/>
          <a:ln w="9525">
            <a:noFill/>
            <a:miter lim="800000"/>
            <a:headEnd/>
            <a:tailEnd/>
          </a:ln>
          <a:effectLst/>
        </p:spPr>
        <p:txBody>
          <a:bodyPr lIns="91392" tIns="45696" rIns="91392" bIns="45696">
            <a:spAutoFit/>
          </a:bodyPr>
          <a:lstStyle/>
          <a:p>
            <a:pPr>
              <a:spcBef>
                <a:spcPct val="50000"/>
              </a:spcBef>
            </a:pPr>
            <a:r>
              <a:rPr lang="en-US" altLang="ja-JP" dirty="0">
                <a:latin typeface="EPSON 丸ゴシック体Ｍ" pitchFamily="49" charset="-128"/>
                <a:ea typeface="EPSON 丸ゴシック体Ｍ" pitchFamily="49" charset="-128"/>
              </a:rPr>
              <a:t>Mass eigenstate</a:t>
            </a:r>
          </a:p>
          <a:p>
            <a:pPr>
              <a:spcBef>
                <a:spcPct val="50000"/>
              </a:spcBef>
            </a:pPr>
            <a:r>
              <a:rPr lang="en-US" altLang="ja-JP" dirty="0">
                <a:latin typeface="EPSON 丸ゴシック体Ｍ" pitchFamily="49" charset="-128"/>
                <a:ea typeface="EPSON 丸ゴシック体Ｍ" pitchFamily="49" charset="-128"/>
              </a:rPr>
              <a:t>Particle state</a:t>
            </a:r>
            <a:endParaRPr lang="ja-JP" altLang="en-US" dirty="0">
              <a:latin typeface="EPSON 丸ゴシック体Ｍ" pitchFamily="49" charset="-128"/>
              <a:ea typeface="EPSON 丸ゴシック体Ｍ" pitchFamily="49" charset="-128"/>
            </a:endParaRPr>
          </a:p>
        </p:txBody>
      </p:sp>
      <p:sp>
        <p:nvSpPr>
          <p:cNvPr id="1410" name="テキスト ボックス 1"/>
          <p:cNvSpPr txBox="1"/>
          <p:nvPr/>
        </p:nvSpPr>
        <p:spPr>
          <a:xfrm>
            <a:off x="818612" y="3921363"/>
            <a:ext cx="8182140" cy="1200280"/>
          </a:xfrm>
          <a:prstGeom prst="rect">
            <a:avLst/>
          </a:prstGeom>
          <a:noFill/>
        </p:spPr>
        <p:txBody>
          <a:bodyPr wrap="square" lIns="91392" tIns="45696" rIns="91392" bIns="45696" rtlCol="0">
            <a:spAutoFit/>
          </a:bodyPr>
          <a:lstStyle/>
          <a:p>
            <a:r>
              <a:rPr lang="en-US" altLang="ja-JP" sz="2400" dirty="0">
                <a:latin typeface="HGP平成角ｺﾞｼｯｸ体W9" panose="020B0A00000000000000" pitchFamily="50" charset="-128"/>
                <a:ea typeface="HGP平成角ｺﾞｼｯｸ体W9" panose="020B0A00000000000000" pitchFamily="50" charset="-128"/>
              </a:rPr>
              <a:t>Creation</a:t>
            </a:r>
            <a:r>
              <a:rPr lang="ja-JP" altLang="en-US" sz="2400" dirty="0">
                <a:latin typeface="HGP平成角ｺﾞｼｯｸ体W9" panose="020B0A00000000000000" pitchFamily="50" charset="-128"/>
                <a:ea typeface="HGP平成角ｺﾞｼｯｸ体W9" panose="020B0A00000000000000" pitchFamily="50" charset="-128"/>
              </a:rPr>
              <a:t> </a:t>
            </a:r>
            <a:r>
              <a:rPr lang="en-US" altLang="ja-JP" sz="2400" dirty="0">
                <a:latin typeface="HGP平成角ｺﾞｼｯｸ体W9" panose="020B0A00000000000000" pitchFamily="50" charset="-128"/>
                <a:ea typeface="HGP平成角ｺﾞｼｯｸ体W9" panose="020B0A00000000000000" pitchFamily="50" charset="-128"/>
              </a:rPr>
              <a:t>of</a:t>
            </a:r>
            <a:r>
              <a:rPr lang="ja-JP" altLang="en-US" sz="2400" dirty="0">
                <a:latin typeface="HGP平成角ｺﾞｼｯｸ体W9" panose="020B0A00000000000000" pitchFamily="50" charset="-128"/>
                <a:ea typeface="HGP平成角ｺﾞｼｯｸ体W9" panose="020B0A00000000000000" pitchFamily="50" charset="-128"/>
              </a:rPr>
              <a:t> </a:t>
            </a:r>
            <a:r>
              <a:rPr lang="en-US" altLang="ja-JP" sz="2400" dirty="0">
                <a:latin typeface="HGP平成角ｺﾞｼｯｸ体W9" panose="020B0A00000000000000" pitchFamily="50" charset="-128"/>
                <a:ea typeface="HGP平成角ｺﾞｼｯｸ体W9" panose="020B0A00000000000000" pitchFamily="50" charset="-128"/>
              </a:rPr>
              <a:t>neutrinos</a:t>
            </a:r>
            <a:r>
              <a:rPr lang="ja-JP" altLang="en-US" sz="2400" dirty="0">
                <a:latin typeface="HGP平成角ｺﾞｼｯｸ体W9" panose="020B0A00000000000000" pitchFamily="50" charset="-128"/>
                <a:ea typeface="HGP平成角ｺﾞｼｯｸ体W9" panose="020B0A00000000000000" pitchFamily="50" charset="-128"/>
              </a:rPr>
              <a:t>　</a:t>
            </a:r>
            <a:r>
              <a:rPr lang="ja-JP" altLang="en-US" sz="2400" dirty="0"/>
              <a:t>：　</a:t>
            </a:r>
            <a:r>
              <a:rPr lang="en-US" altLang="ja-JP" sz="2400" dirty="0"/>
              <a:t>week interaction accompanied</a:t>
            </a:r>
          </a:p>
          <a:p>
            <a:r>
              <a:rPr lang="en-US" altLang="ja-JP" sz="2400" dirty="0"/>
              <a:t>                                              with partner charged lepton</a:t>
            </a:r>
          </a:p>
          <a:p>
            <a:r>
              <a:rPr lang="en-US" altLang="ja-JP" sz="2400" dirty="0"/>
              <a:t>                                      Superposition of mass eigenstates</a:t>
            </a:r>
          </a:p>
        </p:txBody>
      </p:sp>
      <p:sp>
        <p:nvSpPr>
          <p:cNvPr id="1411" name="テキスト ボックス 30"/>
          <p:cNvSpPr txBox="1"/>
          <p:nvPr/>
        </p:nvSpPr>
        <p:spPr>
          <a:xfrm>
            <a:off x="818612" y="3364363"/>
            <a:ext cx="8352928" cy="461616"/>
          </a:xfrm>
          <a:prstGeom prst="rect">
            <a:avLst/>
          </a:prstGeom>
          <a:noFill/>
        </p:spPr>
        <p:txBody>
          <a:bodyPr wrap="square" lIns="91392" tIns="45696" rIns="91392" bIns="45696" rtlCol="0">
            <a:spAutoFit/>
          </a:bodyPr>
          <a:lstStyle/>
          <a:p>
            <a:r>
              <a:rPr lang="en-US" altLang="ja-JP" sz="2400" dirty="0">
                <a:latin typeface="HGP平成角ｺﾞｼｯｸ体W9" panose="020B0A00000000000000" pitchFamily="50" charset="-128"/>
                <a:ea typeface="HGP平成角ｺﾞｼｯｸ体W9" panose="020B0A00000000000000" pitchFamily="50" charset="-128"/>
              </a:rPr>
              <a:t>Propagation</a:t>
            </a:r>
            <a:r>
              <a:rPr lang="ja-JP" altLang="en-US" sz="2400" dirty="0">
                <a:latin typeface="HGP平成角ｺﾞｼｯｸ体W9" panose="020B0A00000000000000" pitchFamily="50" charset="-128"/>
                <a:ea typeface="HGP平成角ｺﾞｼｯｸ体W9" panose="020B0A00000000000000" pitchFamily="50" charset="-128"/>
              </a:rPr>
              <a:t> </a:t>
            </a:r>
            <a:r>
              <a:rPr lang="en-US" altLang="ja-JP" sz="2400" dirty="0">
                <a:latin typeface="HGP平成角ｺﾞｼｯｸ体W9" panose="020B0A00000000000000" pitchFamily="50" charset="-128"/>
                <a:ea typeface="HGP平成角ｺﾞｼｯｸ体W9" panose="020B0A00000000000000" pitchFamily="50" charset="-128"/>
              </a:rPr>
              <a:t>of </a:t>
            </a:r>
            <a:r>
              <a:rPr lang="en-US" altLang="ja-JP" sz="2400" dirty="0" err="1">
                <a:latin typeface="HGP平成角ｺﾞｼｯｸ体W9" panose="020B0A00000000000000" pitchFamily="50" charset="-128"/>
                <a:ea typeface="HGP平成角ｺﾞｼｯｸ体W9" panose="020B0A00000000000000" pitchFamily="50" charset="-128"/>
              </a:rPr>
              <a:t>nuetrinos</a:t>
            </a:r>
            <a:r>
              <a:rPr lang="ja-JP" altLang="en-US" sz="2400" dirty="0"/>
              <a:t>：</a:t>
            </a:r>
            <a:r>
              <a:rPr lang="en-US" altLang="ja-JP" sz="2400" dirty="0"/>
              <a:t>As a particle = mass eigenstate</a:t>
            </a:r>
          </a:p>
        </p:txBody>
      </p:sp>
      <p:sp>
        <p:nvSpPr>
          <p:cNvPr id="1412" name="右矢印 3"/>
          <p:cNvSpPr/>
          <p:nvPr/>
        </p:nvSpPr>
        <p:spPr>
          <a:xfrm>
            <a:off x="1515893" y="542894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kumimoji="1" lang="ja-JP" altLang="en-US"/>
          </a:p>
        </p:txBody>
      </p:sp>
      <p:sp>
        <p:nvSpPr>
          <p:cNvPr id="1413" name="テキスト ボックス 5"/>
          <p:cNvSpPr txBox="1"/>
          <p:nvPr/>
        </p:nvSpPr>
        <p:spPr>
          <a:xfrm>
            <a:off x="2952080" y="5851753"/>
            <a:ext cx="5598622" cy="461665"/>
          </a:xfrm>
          <a:prstGeom prst="rect">
            <a:avLst/>
          </a:prstGeom>
          <a:noFill/>
        </p:spPr>
        <p:txBody>
          <a:bodyPr wrap="square" lIns="91392" tIns="45696" rIns="91392" bIns="45696" rtlCol="0">
            <a:spAutoFit/>
          </a:bodyPr>
          <a:lstStyle/>
          <a:p>
            <a:r>
              <a:rPr lang="en-US" altLang="ja-JP" sz="2400" dirty="0">
                <a:latin typeface="HGP平成角ｺﾞｼｯｸ体W9" panose="020B0A00000000000000" pitchFamily="50" charset="-128"/>
                <a:ea typeface="HGP平成角ｺﾞｼｯｸ体W9" panose="020B0A00000000000000" pitchFamily="50" charset="-128"/>
              </a:rPr>
              <a:t>Quantum</a:t>
            </a:r>
            <a:r>
              <a:rPr lang="ja-JP" altLang="en-US" sz="2400" dirty="0">
                <a:latin typeface="HGP平成角ｺﾞｼｯｸ体W9" panose="020B0A00000000000000" pitchFamily="50" charset="-128"/>
                <a:ea typeface="HGP平成角ｺﾞｼｯｸ体W9" panose="020B0A00000000000000" pitchFamily="50" charset="-128"/>
              </a:rPr>
              <a:t> </a:t>
            </a:r>
            <a:r>
              <a:rPr lang="en-US" altLang="ja-JP" sz="2400" dirty="0">
                <a:latin typeface="HGP平成角ｺﾞｼｯｸ体W9" panose="020B0A00000000000000" pitchFamily="50" charset="-128"/>
                <a:ea typeface="HGP平成角ｺﾞｼｯｸ体W9" panose="020B0A00000000000000" pitchFamily="50" charset="-128"/>
              </a:rPr>
              <a:t>interference</a:t>
            </a:r>
            <a:endParaRPr lang="ja-JP" altLang="en-US" sz="2400" dirty="0">
              <a:latin typeface="HGP平成角ｺﾞｼｯｸ体W9" panose="020B0A00000000000000" pitchFamily="50" charset="-128"/>
              <a:ea typeface="HGP平成角ｺﾞｼｯｸ体W9" panose="020B0A00000000000000" pitchFamily="50" charset="-128"/>
            </a:endParaRPr>
          </a:p>
        </p:txBody>
      </p:sp>
      <p:sp>
        <p:nvSpPr>
          <p:cNvPr id="1414" name="テキスト ボックス 6"/>
          <p:cNvSpPr txBox="1"/>
          <p:nvPr/>
        </p:nvSpPr>
        <p:spPr>
          <a:xfrm>
            <a:off x="3344059" y="6313418"/>
            <a:ext cx="5238582" cy="461616"/>
          </a:xfrm>
          <a:prstGeom prst="rect">
            <a:avLst/>
          </a:prstGeom>
          <a:noFill/>
        </p:spPr>
        <p:txBody>
          <a:bodyPr wrap="square" lIns="91392" tIns="45696" rIns="91392" bIns="45696" rtlCol="0">
            <a:spAutoFit/>
          </a:bodyPr>
          <a:lstStyle/>
          <a:p>
            <a:r>
              <a:rPr lang="en-US" altLang="ja-JP" sz="2400" dirty="0">
                <a:solidFill>
                  <a:srgbClr val="FF0000"/>
                </a:solidFill>
                <a:latin typeface="AR P浪漫明朝体U" panose="02020A00000000000000" pitchFamily="18" charset="-128"/>
                <a:ea typeface="AR P浪漫明朝体U" panose="02020A00000000000000" pitchFamily="18" charset="-128"/>
              </a:rPr>
              <a:t>=</a:t>
            </a:r>
            <a:r>
              <a:rPr lang="ja-JP" altLang="en-US" sz="2400" dirty="0">
                <a:solidFill>
                  <a:srgbClr val="FF0000"/>
                </a:solidFill>
                <a:latin typeface="AR P浪漫明朝体U" panose="02020A00000000000000" pitchFamily="18" charset="-128"/>
                <a:ea typeface="AR P浪漫明朝体U" panose="02020A00000000000000" pitchFamily="18" charset="-128"/>
              </a:rPr>
              <a:t> </a:t>
            </a:r>
            <a:r>
              <a:rPr lang="en-US" altLang="ja-JP" sz="2400" dirty="0">
                <a:solidFill>
                  <a:srgbClr val="FF0000"/>
                </a:solidFill>
                <a:latin typeface="AR P浪漫明朝体U" panose="02020A00000000000000" pitchFamily="18" charset="-128"/>
                <a:ea typeface="AR P浪漫明朝体U" panose="02020A00000000000000" pitchFamily="18" charset="-128"/>
              </a:rPr>
              <a:t>Neutrino</a:t>
            </a:r>
            <a:r>
              <a:rPr lang="ja-JP" altLang="en-US" sz="2400" dirty="0">
                <a:solidFill>
                  <a:srgbClr val="FF0000"/>
                </a:solidFill>
                <a:latin typeface="AR P浪漫明朝体U" panose="02020A00000000000000" pitchFamily="18" charset="-128"/>
                <a:ea typeface="AR P浪漫明朝体U" panose="02020A00000000000000" pitchFamily="18" charset="-128"/>
              </a:rPr>
              <a:t> </a:t>
            </a:r>
            <a:r>
              <a:rPr lang="en-US" altLang="ja-JP" sz="2400" dirty="0">
                <a:solidFill>
                  <a:srgbClr val="FF0000"/>
                </a:solidFill>
                <a:latin typeface="AR P浪漫明朝体U" panose="02020A00000000000000" pitchFamily="18" charset="-128"/>
                <a:ea typeface="AR P浪漫明朝体U" panose="02020A00000000000000" pitchFamily="18" charset="-128"/>
              </a:rPr>
              <a:t>Oscillation</a:t>
            </a:r>
          </a:p>
        </p:txBody>
      </p:sp>
      <p:sp>
        <p:nvSpPr>
          <p:cNvPr id="1415" name="テキスト ボックス 12"/>
          <p:cNvSpPr txBox="1"/>
          <p:nvPr/>
        </p:nvSpPr>
        <p:spPr>
          <a:xfrm>
            <a:off x="235374" y="618840"/>
            <a:ext cx="9338279" cy="461665"/>
          </a:xfrm>
          <a:prstGeom prst="rect">
            <a:avLst/>
          </a:prstGeom>
          <a:noFill/>
        </p:spPr>
        <p:txBody>
          <a:bodyPr wrap="square" rtlCol="0">
            <a:spAutoFit/>
          </a:bodyPr>
          <a:lstStyle/>
          <a:p>
            <a:r>
              <a:rPr lang="en-US" altLang="ja-JP" sz="2400" dirty="0">
                <a:solidFill>
                  <a:schemeClr val="accent6">
                    <a:lumMod val="75000"/>
                  </a:schemeClr>
                </a:solidFill>
              </a:rPr>
              <a:t>If neutrino is massive</a:t>
            </a:r>
            <a:r>
              <a:rPr lang="en-US" altLang="ja-JP" sz="2400" dirty="0"/>
              <a:t>, </a:t>
            </a:r>
            <a:r>
              <a:rPr kumimoji="1" lang="en-US" altLang="ja-JP" sz="2400" dirty="0"/>
              <a:t> </a:t>
            </a:r>
            <a:endParaRPr kumimoji="1" lang="ja-JP" altLang="en-US" sz="2400" dirty="0"/>
          </a:p>
        </p:txBody>
      </p:sp>
      <p:sp>
        <p:nvSpPr>
          <p:cNvPr id="1416" name="テキスト ボックス 2"/>
          <p:cNvSpPr txBox="1"/>
          <p:nvPr/>
        </p:nvSpPr>
        <p:spPr>
          <a:xfrm>
            <a:off x="2952080" y="5428948"/>
            <a:ext cx="4248472" cy="369332"/>
          </a:xfrm>
          <a:prstGeom prst="rect">
            <a:avLst/>
          </a:prstGeom>
          <a:noFill/>
        </p:spPr>
        <p:txBody>
          <a:bodyPr wrap="square" rtlCol="0">
            <a:spAutoFit/>
          </a:bodyPr>
          <a:lstStyle/>
          <a:p>
            <a:r>
              <a:rPr lang="en-US" altLang="ja-JP" dirty="0"/>
              <a:t>Multiple propagation of neutrinos</a:t>
            </a:r>
            <a:endParaRPr kumimoji="1" lang="ja-JP" altLang="en-US" dirty="0"/>
          </a:p>
        </p:txBody>
      </p:sp>
    </p:spTree>
    <p:extLst>
      <p:ext uri="{BB962C8B-B14F-4D97-AF65-F5344CB8AC3E}">
        <p14:creationId xmlns:p14="http://schemas.microsoft.com/office/powerpoint/2010/main" val="288341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Text Box 4"/>
          <p:cNvSpPr txBox="1">
            <a:spLocks noChangeArrowheads="1"/>
          </p:cNvSpPr>
          <p:nvPr/>
        </p:nvSpPr>
        <p:spPr>
          <a:xfrm>
            <a:off x="276517" y="208242"/>
            <a:ext cx="5161070" cy="1102052"/>
          </a:xfrm>
          <a:prstGeom prst="rect">
            <a:avLst/>
          </a:prstGeom>
          <a:noFill/>
          <a:ln w="9525">
            <a:noFill/>
            <a:miter lim="800000"/>
            <a:headEnd/>
            <a:tailEnd/>
          </a:ln>
          <a:effectLst/>
        </p:spPr>
        <p:txBody>
          <a:bodyPr wrap="square" lIns="100794" tIns="50397" rIns="100794" bIns="50397">
            <a:spAutoFit/>
          </a:bodyPr>
          <a:lstStyle/>
          <a:p>
            <a:pPr>
              <a:spcBef>
                <a:spcPct val="50000"/>
              </a:spcBef>
            </a:pPr>
            <a:r>
              <a:rPr lang="en-US" altLang="ja-JP" sz="2600" b="1" dirty="0">
                <a:solidFill>
                  <a:srgbClr val="0000FF"/>
                </a:solidFill>
              </a:rPr>
              <a:t>Reactor  Neutrino Example </a:t>
            </a:r>
            <a:endParaRPr lang="ja-JP" altLang="en-US" sz="2600" b="1" dirty="0">
              <a:solidFill>
                <a:srgbClr val="0000FF"/>
              </a:solidFill>
            </a:endParaRPr>
          </a:p>
          <a:p>
            <a:pPr>
              <a:spcBef>
                <a:spcPct val="50000"/>
              </a:spcBef>
            </a:pPr>
            <a:r>
              <a:rPr lang="ja-JP" altLang="en-US" sz="2600" b="1" dirty="0">
                <a:solidFill>
                  <a:srgbClr val="0000FF"/>
                </a:solidFill>
              </a:rPr>
              <a:t>　</a:t>
            </a:r>
            <a:r>
              <a:rPr lang="en-US" altLang="ja-JP" sz="2600" b="1" dirty="0">
                <a:solidFill>
                  <a:srgbClr val="0000FF"/>
                </a:solidFill>
              </a:rPr>
              <a:t>electron</a:t>
            </a:r>
            <a:r>
              <a:rPr lang="ja-JP" altLang="en-US" sz="2600" b="1" dirty="0">
                <a:solidFill>
                  <a:srgbClr val="0000FF"/>
                </a:solidFill>
              </a:rPr>
              <a:t> </a:t>
            </a:r>
            <a:r>
              <a:rPr lang="en-US" altLang="ja-JP" sz="2600" b="1" dirty="0">
                <a:solidFill>
                  <a:srgbClr val="0000FF"/>
                </a:solidFill>
              </a:rPr>
              <a:t>neutrino is emitted</a:t>
            </a:r>
            <a:endParaRPr lang="ja-JP" altLang="en-US" sz="2600" b="1" dirty="0"/>
          </a:p>
        </p:txBody>
      </p:sp>
      <p:pic>
        <p:nvPicPr>
          <p:cNvPr id="1423" name="Picture 8" descr="\[ \nu^f(0)=\nu_e=\left(\begin{array}{@{\,}r@{\,}} 1 \\ 0 \end{array}\right) \]_x000a_"/>
          <p:cNvPicPr>
            <a:picLocks noChangeAspect="1" noChangeArrowheads="1"/>
          </p:cNvPicPr>
          <p:nvPr/>
        </p:nvPicPr>
        <p:blipFill>
          <a:blip r:embed="rId2"/>
          <a:stretch>
            <a:fillRect/>
          </a:stretch>
        </p:blipFill>
        <p:spPr>
          <a:xfrm>
            <a:off x="1627601" y="1398191"/>
            <a:ext cx="2539408" cy="762967"/>
          </a:xfrm>
          <a:prstGeom prst="rect">
            <a:avLst/>
          </a:prstGeom>
          <a:noFill/>
        </p:spPr>
      </p:pic>
      <p:pic>
        <p:nvPicPr>
          <p:cNvPr id="1424" name="Picture 10" descr="\[\nu_\mu=\left(\begin{array}{@{\,}r@{\,}} 0\\ 1 \end{array}\right) \]_x000a_"/>
          <p:cNvPicPr>
            <a:picLocks noChangeAspect="1" noChangeArrowheads="1"/>
          </p:cNvPicPr>
          <p:nvPr/>
        </p:nvPicPr>
        <p:blipFill>
          <a:blip r:embed="rId3"/>
          <a:stretch>
            <a:fillRect/>
          </a:stretch>
        </p:blipFill>
        <p:spPr>
          <a:xfrm>
            <a:off x="7341706" y="1398191"/>
            <a:ext cx="1583848" cy="862712"/>
          </a:xfrm>
          <a:prstGeom prst="rect">
            <a:avLst/>
          </a:prstGeom>
          <a:noFill/>
        </p:spPr>
      </p:pic>
      <p:sp>
        <p:nvSpPr>
          <p:cNvPr id="1425" name="Text Box 11"/>
          <p:cNvSpPr txBox="1">
            <a:spLocks noChangeArrowheads="1"/>
          </p:cNvSpPr>
          <p:nvPr/>
        </p:nvSpPr>
        <p:spPr>
          <a:xfrm>
            <a:off x="5675602" y="1636180"/>
            <a:ext cx="1428089" cy="378777"/>
          </a:xfrm>
          <a:prstGeom prst="rect">
            <a:avLst/>
          </a:prstGeom>
          <a:noFill/>
          <a:ln w="9525">
            <a:noFill/>
            <a:miter lim="800000"/>
            <a:headEnd/>
            <a:tailEnd/>
          </a:ln>
          <a:effectLst/>
        </p:spPr>
        <p:txBody>
          <a:bodyPr lIns="100794" tIns="50397" rIns="100794" bIns="50397">
            <a:spAutoFit/>
          </a:bodyPr>
          <a:lstStyle/>
          <a:p>
            <a:pPr>
              <a:spcBef>
                <a:spcPct val="50000"/>
              </a:spcBef>
            </a:pPr>
            <a:r>
              <a:rPr lang="en-US" altLang="ja-JP" dirty="0"/>
              <a:t>incidentally</a:t>
            </a:r>
            <a:endParaRPr lang="ja-JP" altLang="en-US" dirty="0"/>
          </a:p>
        </p:txBody>
      </p:sp>
      <p:sp>
        <p:nvSpPr>
          <p:cNvPr id="1426" name="Text Box 12"/>
          <p:cNvSpPr txBox="1">
            <a:spLocks noChangeArrowheads="1"/>
          </p:cNvSpPr>
          <p:nvPr/>
        </p:nvSpPr>
        <p:spPr>
          <a:xfrm>
            <a:off x="1" y="2271403"/>
            <a:ext cx="2499154" cy="501888"/>
          </a:xfrm>
          <a:prstGeom prst="rect">
            <a:avLst/>
          </a:prstGeom>
          <a:noFill/>
          <a:ln w="9525">
            <a:noFill/>
            <a:miter lim="800000"/>
            <a:headEnd/>
            <a:tailEnd/>
          </a:ln>
          <a:effectLst/>
        </p:spPr>
        <p:txBody>
          <a:bodyPr wrap="square" lIns="100794" tIns="50397" rIns="100794" bIns="50397">
            <a:spAutoFit/>
          </a:bodyPr>
          <a:lstStyle/>
          <a:p>
            <a:pPr>
              <a:spcBef>
                <a:spcPct val="50000"/>
              </a:spcBef>
            </a:pPr>
            <a:r>
              <a:rPr lang="en-US" altLang="ja-JP" sz="2600" dirty="0">
                <a:ea typeface="HG創英角ｺﾞｼｯｸUB" pitchFamily="49" charset="-128"/>
              </a:rPr>
              <a:t>At</a:t>
            </a:r>
            <a:r>
              <a:rPr lang="ja-JP" altLang="en-US" sz="2600" dirty="0">
                <a:ea typeface="HG創英角ｺﾞｼｯｸUB" pitchFamily="49" charset="-128"/>
              </a:rPr>
              <a:t> </a:t>
            </a:r>
            <a:r>
              <a:rPr lang="en-US" altLang="ja-JP" sz="2600" dirty="0">
                <a:ea typeface="HG創英角ｺﾞｼｯｸUB" pitchFamily="49" charset="-128"/>
              </a:rPr>
              <a:t>a</a:t>
            </a:r>
            <a:r>
              <a:rPr lang="ja-JP" altLang="en-US" sz="2600" dirty="0">
                <a:ea typeface="HG創英角ｺﾞｼｯｸUB" pitchFamily="49" charset="-128"/>
              </a:rPr>
              <a:t> </a:t>
            </a:r>
            <a:r>
              <a:rPr lang="en-US" altLang="ja-JP" sz="2600" dirty="0">
                <a:ea typeface="HG創英角ｺﾞｼｯｸUB" pitchFamily="49" charset="-128"/>
              </a:rPr>
              <a:t>distance</a:t>
            </a:r>
            <a:endParaRPr lang="ja-JP" altLang="en-US" sz="2600" dirty="0">
              <a:ea typeface="HG創英角ｺﾞｼｯｸUB" pitchFamily="49" charset="-128"/>
            </a:endParaRPr>
          </a:p>
        </p:txBody>
      </p:sp>
      <p:pic>
        <p:nvPicPr>
          <p:cNvPr id="1427" name="Picture 14" descr="$L=t$_x000a_"/>
          <p:cNvPicPr>
            <a:picLocks noChangeAspect="1" noChangeArrowheads="1"/>
          </p:cNvPicPr>
          <p:nvPr/>
        </p:nvPicPr>
        <p:blipFill>
          <a:blip r:embed="rId4"/>
          <a:stretch>
            <a:fillRect/>
          </a:stretch>
        </p:blipFill>
        <p:spPr>
          <a:xfrm>
            <a:off x="2139812" y="2383057"/>
            <a:ext cx="953810" cy="286988"/>
          </a:xfrm>
          <a:prstGeom prst="rect">
            <a:avLst/>
          </a:prstGeom>
          <a:noFill/>
        </p:spPr>
      </p:pic>
      <p:pic>
        <p:nvPicPr>
          <p:cNvPr id="1428" name="Picture 17" descr="$\nu_e$_x000a_"/>
          <p:cNvPicPr>
            <a:picLocks noChangeAspect="1" noChangeArrowheads="1"/>
          </p:cNvPicPr>
          <p:nvPr/>
        </p:nvPicPr>
        <p:blipFill>
          <a:blip r:embed="rId5"/>
          <a:stretch>
            <a:fillRect/>
          </a:stretch>
        </p:blipFill>
        <p:spPr>
          <a:xfrm>
            <a:off x="6650029" y="2391460"/>
            <a:ext cx="477779" cy="367484"/>
          </a:xfrm>
          <a:prstGeom prst="rect">
            <a:avLst/>
          </a:prstGeom>
          <a:noFill/>
        </p:spPr>
      </p:pic>
      <p:sp>
        <p:nvSpPr>
          <p:cNvPr id="1429" name="Text Box 18"/>
          <p:cNvSpPr txBox="1">
            <a:spLocks noChangeArrowheads="1"/>
          </p:cNvSpPr>
          <p:nvPr/>
        </p:nvSpPr>
        <p:spPr>
          <a:xfrm>
            <a:off x="3263185" y="2239217"/>
            <a:ext cx="3650726" cy="503978"/>
          </a:xfrm>
          <a:prstGeom prst="rect">
            <a:avLst/>
          </a:prstGeom>
          <a:noFill/>
          <a:ln w="9525">
            <a:noFill/>
            <a:miter lim="800000"/>
            <a:headEnd/>
            <a:tailEnd/>
          </a:ln>
          <a:effectLst/>
        </p:spPr>
        <p:txBody>
          <a:bodyPr lIns="100794" tIns="50397" rIns="100794" bIns="50397">
            <a:spAutoFit/>
          </a:bodyPr>
          <a:lstStyle/>
          <a:p>
            <a:pPr>
              <a:spcBef>
                <a:spcPct val="50000"/>
              </a:spcBef>
            </a:pPr>
            <a:r>
              <a:rPr lang="en-US" altLang="ja-JP" sz="2600" dirty="0">
                <a:ea typeface="HG創英角ｺﾞｼｯｸUB" pitchFamily="49" charset="-128"/>
              </a:rPr>
              <a:t>survival</a:t>
            </a:r>
            <a:r>
              <a:rPr lang="ja-JP" altLang="en-US" sz="2600" dirty="0">
                <a:ea typeface="HG創英角ｺﾞｼｯｸUB" pitchFamily="49" charset="-128"/>
              </a:rPr>
              <a:t> </a:t>
            </a:r>
            <a:r>
              <a:rPr lang="en-US" altLang="ja-JP" sz="2600" dirty="0">
                <a:ea typeface="HG創英角ｺﾞｼｯｸUB" pitchFamily="49" charset="-128"/>
              </a:rPr>
              <a:t>probability of</a:t>
            </a:r>
            <a:endParaRPr lang="ja-JP" altLang="en-US" sz="2600" dirty="0">
              <a:ea typeface="HG創英角ｺﾞｼｯｸUB" pitchFamily="49" charset="-128"/>
            </a:endParaRPr>
          </a:p>
        </p:txBody>
      </p:sp>
      <p:pic>
        <p:nvPicPr>
          <p:cNvPr id="1430" name="Picture 34" descr="\begin{align}_x000a_ P_{\nu_e\to\nu_{e}}=|\nu_e^\dagger\nu^f(L)|^2&amp;=1-\sin^2{2\theta}\sin2{\frac{\delta_x000a_ m^2L}{4E}}_x000a_\nonumber \\_x000a_   &amp;\to1-\frac{1}{2}\sin^2{2\theta}\nonumber_x000a_\qquad {\color{red} \text{Large }\delta m^2 \text{and/or Low } E}\\_x000a_&amp;=\cos^4\theta+\sin^4\theta\nonumber_x000a_\end{align}_x000a_"/>
          <p:cNvPicPr>
            <a:picLocks noChangeAspect="1" noChangeArrowheads="1"/>
          </p:cNvPicPr>
          <p:nvPr/>
        </p:nvPicPr>
        <p:blipFill>
          <a:blip r:embed="rId6"/>
          <a:stretch>
            <a:fillRect/>
          </a:stretch>
        </p:blipFill>
        <p:spPr>
          <a:xfrm>
            <a:off x="588584" y="2956173"/>
            <a:ext cx="7518466" cy="1555683"/>
          </a:xfrm>
          <a:prstGeom prst="rect">
            <a:avLst/>
          </a:prstGeom>
          <a:noFill/>
        </p:spPr>
      </p:pic>
      <p:sp>
        <p:nvSpPr>
          <p:cNvPr id="1431" name="Text Box 35"/>
          <p:cNvSpPr txBox="1">
            <a:spLocks noChangeArrowheads="1"/>
          </p:cNvSpPr>
          <p:nvPr/>
        </p:nvSpPr>
        <p:spPr>
          <a:xfrm>
            <a:off x="5952995" y="3095068"/>
            <a:ext cx="3911853" cy="378777"/>
          </a:xfrm>
          <a:prstGeom prst="rect">
            <a:avLst/>
          </a:prstGeom>
          <a:noFill/>
          <a:ln w="9525">
            <a:noFill/>
            <a:miter lim="800000"/>
            <a:headEnd/>
            <a:tailEnd/>
          </a:ln>
          <a:effectLst/>
        </p:spPr>
        <p:txBody>
          <a:bodyPr wrap="square" lIns="100794" tIns="50397" rIns="100794" bIns="50397">
            <a:spAutoFit/>
          </a:bodyPr>
          <a:lstStyle/>
          <a:p>
            <a:pPr>
              <a:spcBef>
                <a:spcPct val="50000"/>
              </a:spcBef>
            </a:pPr>
            <a:r>
              <a:rPr lang="en-US" altLang="ja-JP" dirty="0">
                <a:solidFill>
                  <a:srgbClr val="FF0000"/>
                </a:solidFill>
                <a:ea typeface="HG創英角ﾎﾟｯﾌﾟ体" pitchFamily="49" charset="-128"/>
              </a:rPr>
              <a:t>Quantum interference</a:t>
            </a:r>
            <a:r>
              <a:rPr lang="ja-JP" altLang="en-US" dirty="0">
                <a:solidFill>
                  <a:srgbClr val="FF0000"/>
                </a:solidFill>
                <a:ea typeface="HG創英角ﾎﾟｯﾌﾟ体" pitchFamily="49" charset="-128"/>
              </a:rPr>
              <a:t>（</a:t>
            </a:r>
            <a:r>
              <a:rPr lang="en-US" altLang="ja-JP" dirty="0">
                <a:solidFill>
                  <a:srgbClr val="FF0000"/>
                </a:solidFill>
                <a:ea typeface="HG創英角ﾎﾟｯﾌﾟ体" pitchFamily="49" charset="-128"/>
              </a:rPr>
              <a:t>oscillation</a:t>
            </a:r>
            <a:r>
              <a:rPr lang="ja-JP" altLang="en-US" dirty="0">
                <a:solidFill>
                  <a:srgbClr val="FF0000"/>
                </a:solidFill>
                <a:ea typeface="HG創英角ﾎﾟｯﾌﾟ体" pitchFamily="49" charset="-128"/>
              </a:rPr>
              <a:t>）</a:t>
            </a:r>
          </a:p>
        </p:txBody>
      </p:sp>
      <p:sp>
        <p:nvSpPr>
          <p:cNvPr id="1432" name="Text Box 36"/>
          <p:cNvSpPr txBox="1">
            <a:spLocks noChangeArrowheads="1"/>
          </p:cNvSpPr>
          <p:nvPr/>
        </p:nvSpPr>
        <p:spPr>
          <a:xfrm>
            <a:off x="5971474" y="4183861"/>
            <a:ext cx="3531719" cy="794276"/>
          </a:xfrm>
          <a:prstGeom prst="rect">
            <a:avLst/>
          </a:prstGeom>
          <a:noFill/>
          <a:ln w="9525">
            <a:noFill/>
            <a:miter lim="800000"/>
            <a:headEnd/>
            <a:tailEnd/>
          </a:ln>
          <a:effectLst/>
        </p:spPr>
        <p:txBody>
          <a:bodyPr lIns="100794" tIns="50397" rIns="100794" bIns="50397">
            <a:spAutoFit/>
          </a:bodyPr>
          <a:lstStyle/>
          <a:p>
            <a:pPr>
              <a:spcBef>
                <a:spcPct val="50000"/>
              </a:spcBef>
            </a:pPr>
            <a:r>
              <a:rPr lang="en-US" altLang="ja-JP" dirty="0">
                <a:solidFill>
                  <a:srgbClr val="FF0000"/>
                </a:solidFill>
                <a:ea typeface="HG創英角ﾎﾟｯﾌﾟ体" pitchFamily="49" charset="-128"/>
              </a:rPr>
              <a:t>Quantum</a:t>
            </a:r>
            <a:r>
              <a:rPr lang="ja-JP" altLang="en-US" dirty="0">
                <a:solidFill>
                  <a:srgbClr val="FF0000"/>
                </a:solidFill>
                <a:ea typeface="HG創英角ﾎﾟｯﾌﾟ体" pitchFamily="49" charset="-128"/>
              </a:rPr>
              <a:t> </a:t>
            </a:r>
            <a:r>
              <a:rPr lang="en-US" altLang="ja-JP" dirty="0">
                <a:solidFill>
                  <a:srgbClr val="FF0000"/>
                </a:solidFill>
                <a:ea typeface="HG創英角ﾎﾟｯﾌﾟ体" pitchFamily="49" charset="-128"/>
              </a:rPr>
              <a:t>effect</a:t>
            </a:r>
            <a:r>
              <a:rPr lang="ja-JP" altLang="en-US" dirty="0">
                <a:solidFill>
                  <a:srgbClr val="FF0000"/>
                </a:solidFill>
                <a:ea typeface="HG創英角ﾎﾟｯﾌﾟ体" pitchFamily="49" charset="-128"/>
              </a:rPr>
              <a:t> </a:t>
            </a:r>
            <a:r>
              <a:rPr lang="en-US" altLang="ja-JP" dirty="0" err="1">
                <a:solidFill>
                  <a:srgbClr val="FF0000"/>
                </a:solidFill>
                <a:ea typeface="HG創英角ﾎﾟｯﾌﾟ体" pitchFamily="49" charset="-128"/>
              </a:rPr>
              <a:t>disapper</a:t>
            </a:r>
            <a:endParaRPr lang="en-US" altLang="ja-JP" dirty="0">
              <a:solidFill>
                <a:srgbClr val="FF0000"/>
              </a:solidFill>
              <a:ea typeface="HG創英角ﾎﾟｯﾌﾟ体" pitchFamily="49" charset="-128"/>
            </a:endParaRPr>
          </a:p>
          <a:p>
            <a:pPr>
              <a:spcBef>
                <a:spcPct val="50000"/>
              </a:spcBef>
            </a:pPr>
            <a:r>
              <a:rPr lang="en-US" altLang="ja-JP" dirty="0">
                <a:solidFill>
                  <a:srgbClr val="FF0000"/>
                </a:solidFill>
                <a:ea typeface="HG創英角ﾎﾟｯﾌﾟ体" pitchFamily="49" charset="-128"/>
              </a:rPr>
              <a:t>Merely transition</a:t>
            </a:r>
            <a:endParaRPr lang="ja-JP" altLang="en-US" dirty="0">
              <a:solidFill>
                <a:srgbClr val="FF0000"/>
              </a:solidFill>
              <a:ea typeface="HG創英角ﾎﾟｯﾌﾟ体" pitchFamily="49" charset="-128"/>
            </a:endParaRPr>
          </a:p>
        </p:txBody>
      </p:sp>
      <p:grpSp>
        <p:nvGrpSpPr>
          <p:cNvPr id="1433" name="Group 42"/>
          <p:cNvGrpSpPr/>
          <p:nvPr/>
        </p:nvGrpSpPr>
        <p:grpSpPr>
          <a:xfrm>
            <a:off x="754298" y="4969786"/>
            <a:ext cx="3578971" cy="629973"/>
            <a:chOff x="1111" y="2795"/>
            <a:chExt cx="2045" cy="360"/>
          </a:xfrm>
        </p:grpSpPr>
        <p:pic>
          <p:nvPicPr>
            <p:cNvPr id="1434" name="Picture 38" descr="$\nu_e\longrightarrow\nu_1\longrightarrow\nu_e$"/>
            <p:cNvPicPr>
              <a:picLocks noChangeAspect="1" noChangeArrowheads="1"/>
            </p:cNvPicPr>
            <p:nvPr/>
          </p:nvPicPr>
          <p:blipFill>
            <a:blip r:embed="rId7"/>
            <a:stretch>
              <a:fillRect/>
            </a:stretch>
          </p:blipFill>
          <p:spPr>
            <a:xfrm>
              <a:off x="1111" y="2976"/>
              <a:ext cx="2045" cy="179"/>
            </a:xfrm>
            <a:prstGeom prst="rect">
              <a:avLst/>
            </a:prstGeom>
            <a:noFill/>
          </p:spPr>
        </p:pic>
        <p:pic>
          <p:nvPicPr>
            <p:cNvPr id="1435" name="Picture 40" descr="$\cos\theta$"/>
            <p:cNvPicPr>
              <a:picLocks noChangeAspect="1" noChangeArrowheads="1"/>
            </p:cNvPicPr>
            <p:nvPr/>
          </p:nvPicPr>
          <p:blipFill>
            <a:blip r:embed="rId8"/>
            <a:stretch>
              <a:fillRect/>
            </a:stretch>
          </p:blipFill>
          <p:spPr>
            <a:xfrm>
              <a:off x="1519" y="2795"/>
              <a:ext cx="360" cy="135"/>
            </a:xfrm>
            <a:prstGeom prst="rect">
              <a:avLst/>
            </a:prstGeom>
            <a:noFill/>
          </p:spPr>
        </p:pic>
        <p:pic>
          <p:nvPicPr>
            <p:cNvPr id="1436" name="Picture 41" descr="$\cos\theta$"/>
            <p:cNvPicPr>
              <a:picLocks noChangeAspect="1" noChangeArrowheads="1"/>
            </p:cNvPicPr>
            <p:nvPr/>
          </p:nvPicPr>
          <p:blipFill>
            <a:blip r:embed="rId8"/>
            <a:stretch>
              <a:fillRect/>
            </a:stretch>
          </p:blipFill>
          <p:spPr>
            <a:xfrm>
              <a:off x="2381" y="2795"/>
              <a:ext cx="360" cy="135"/>
            </a:xfrm>
            <a:prstGeom prst="rect">
              <a:avLst/>
            </a:prstGeom>
            <a:noFill/>
          </p:spPr>
        </p:pic>
      </p:grpSp>
      <p:sp>
        <p:nvSpPr>
          <p:cNvPr id="1437" name="Text Box 43"/>
          <p:cNvSpPr txBox="1">
            <a:spLocks noChangeArrowheads="1"/>
          </p:cNvSpPr>
          <p:nvPr/>
        </p:nvSpPr>
        <p:spPr>
          <a:xfrm>
            <a:off x="4643038" y="5207777"/>
            <a:ext cx="3464011" cy="378777"/>
          </a:xfrm>
          <a:prstGeom prst="rect">
            <a:avLst/>
          </a:prstGeom>
          <a:noFill/>
          <a:ln w="9525">
            <a:noFill/>
            <a:miter lim="800000"/>
            <a:headEnd/>
            <a:tailEnd/>
          </a:ln>
          <a:effectLst/>
        </p:spPr>
        <p:txBody>
          <a:bodyPr wrap="square" lIns="100794" tIns="50397" rIns="100794" bIns="50397">
            <a:spAutoFit/>
          </a:bodyPr>
          <a:lstStyle/>
          <a:p>
            <a:pPr>
              <a:spcBef>
                <a:spcPct val="50000"/>
              </a:spcBef>
            </a:pPr>
            <a:r>
              <a:rPr lang="en-US" altLang="ja-JP" dirty="0" err="1">
                <a:solidFill>
                  <a:srgbClr val="0033CC"/>
                </a:solidFill>
              </a:rPr>
              <a:t>Ampitude</a:t>
            </a:r>
            <a:r>
              <a:rPr lang="ja-JP" altLang="en-US" dirty="0">
                <a:solidFill>
                  <a:srgbClr val="0033CC"/>
                </a:solidFill>
              </a:rPr>
              <a:t> </a:t>
            </a:r>
            <a:r>
              <a:rPr lang="en-US" altLang="ja-JP" dirty="0">
                <a:solidFill>
                  <a:srgbClr val="0033CC"/>
                </a:solidFill>
              </a:rPr>
              <a:t>of</a:t>
            </a:r>
            <a:r>
              <a:rPr lang="ja-JP" altLang="en-US" dirty="0">
                <a:solidFill>
                  <a:srgbClr val="0033CC"/>
                </a:solidFill>
              </a:rPr>
              <a:t> </a:t>
            </a:r>
            <a:r>
              <a:rPr lang="en-US" altLang="ja-JP" dirty="0">
                <a:solidFill>
                  <a:srgbClr val="0033CC"/>
                </a:solidFill>
              </a:rPr>
              <a:t>this transition</a:t>
            </a:r>
            <a:endParaRPr lang="ja-JP" altLang="en-US" dirty="0">
              <a:solidFill>
                <a:srgbClr val="0033CC"/>
              </a:solidFill>
            </a:endParaRPr>
          </a:p>
        </p:txBody>
      </p:sp>
      <p:pic>
        <p:nvPicPr>
          <p:cNvPr id="1438" name="Picture 45" descr="$\cos^2\theta$"/>
          <p:cNvPicPr>
            <a:picLocks noChangeAspect="1" noChangeArrowheads="1"/>
          </p:cNvPicPr>
          <p:nvPr/>
        </p:nvPicPr>
        <p:blipFill>
          <a:blip r:embed="rId9"/>
          <a:stretch>
            <a:fillRect/>
          </a:stretch>
        </p:blipFill>
        <p:spPr>
          <a:xfrm>
            <a:off x="7706191" y="5105404"/>
            <a:ext cx="1032564" cy="362235"/>
          </a:xfrm>
          <a:prstGeom prst="rect">
            <a:avLst/>
          </a:prstGeom>
          <a:noFill/>
        </p:spPr>
      </p:pic>
      <p:sp>
        <p:nvSpPr>
          <p:cNvPr id="1439" name="Line 46"/>
          <p:cNvSpPr>
            <a:spLocks noChangeShapeType="1"/>
          </p:cNvSpPr>
          <p:nvPr/>
        </p:nvSpPr>
        <p:spPr>
          <a:xfrm flipH="1" flipV="1">
            <a:off x="4326267" y="4731797"/>
            <a:ext cx="3379923" cy="435810"/>
          </a:xfrm>
          <a:prstGeom prst="line">
            <a:avLst/>
          </a:prstGeom>
          <a:noFill/>
          <a:ln w="9525">
            <a:solidFill>
              <a:schemeClr val="tx1"/>
            </a:solidFill>
            <a:round/>
            <a:headEnd/>
            <a:tailEnd type="triangle" w="med" len="med"/>
          </a:ln>
          <a:effectLst/>
        </p:spPr>
        <p:txBody>
          <a:bodyPr lIns="100794" tIns="50397" rIns="100794" bIns="50397"/>
          <a:lstStyle/>
          <a:p>
            <a:endParaRPr lang="ja-JP" altLang="en-US"/>
          </a:p>
        </p:txBody>
      </p:sp>
      <p:sp>
        <p:nvSpPr>
          <p:cNvPr id="1440" name="Text Box 47"/>
          <p:cNvSpPr txBox="1">
            <a:spLocks noChangeArrowheads="1"/>
          </p:cNvSpPr>
          <p:nvPr/>
        </p:nvSpPr>
        <p:spPr>
          <a:xfrm>
            <a:off x="516283" y="6437895"/>
            <a:ext cx="1904118" cy="501888"/>
          </a:xfrm>
          <a:prstGeom prst="rect">
            <a:avLst/>
          </a:prstGeom>
          <a:noFill/>
          <a:ln w="9525">
            <a:noFill/>
            <a:miter lim="800000"/>
            <a:headEnd/>
            <a:tailEnd/>
          </a:ln>
          <a:effectLst/>
        </p:spPr>
        <p:txBody>
          <a:bodyPr wrap="square" lIns="100794" tIns="50397" rIns="100794" bIns="50397">
            <a:spAutoFit/>
          </a:bodyPr>
          <a:lstStyle/>
          <a:p>
            <a:pPr>
              <a:spcBef>
                <a:spcPct val="50000"/>
              </a:spcBef>
            </a:pPr>
            <a:r>
              <a:rPr lang="en-US" altLang="ja-JP" sz="2600" dirty="0">
                <a:ea typeface="HG創英角ｺﾞｼｯｸUB" pitchFamily="49" charset="-128"/>
              </a:rPr>
              <a:t>incidentally</a:t>
            </a:r>
            <a:endParaRPr lang="ja-JP" altLang="en-US" sz="2600" dirty="0">
              <a:ea typeface="HG創英角ｺﾞｼｯｸUB" pitchFamily="49" charset="-128"/>
            </a:endParaRPr>
          </a:p>
        </p:txBody>
      </p:sp>
      <p:pic>
        <p:nvPicPr>
          <p:cNvPr id="1441" name="Picture 52" descr="\begin{equation}_x000a_ P_{\nu_e\to\nu_{\mu}}=|(0,1)\nu^f(x)|^2=\sin^2{2\theta}\sin^2{\frac{\delta _x000a_m^2L}{4E}}\nonumber_x000a_\end{equation}_x000a_"/>
          <p:cNvPicPr>
            <a:picLocks noChangeAspect="1" noChangeArrowheads="1"/>
          </p:cNvPicPr>
          <p:nvPr/>
        </p:nvPicPr>
        <p:blipFill>
          <a:blip r:embed="rId10"/>
          <a:stretch>
            <a:fillRect/>
          </a:stretch>
        </p:blipFill>
        <p:spPr>
          <a:xfrm>
            <a:off x="2341645" y="6399476"/>
            <a:ext cx="4959808" cy="575725"/>
          </a:xfrm>
          <a:prstGeom prst="rect">
            <a:avLst/>
          </a:prstGeom>
          <a:noFill/>
        </p:spPr>
      </p:pic>
      <p:sp>
        <p:nvSpPr>
          <p:cNvPr id="1442" name="テキスト ボックス 22"/>
          <p:cNvSpPr txBox="1"/>
          <p:nvPr/>
        </p:nvSpPr>
        <p:spPr>
          <a:xfrm>
            <a:off x="7706190" y="143044"/>
            <a:ext cx="1957217" cy="655776"/>
          </a:xfrm>
          <a:prstGeom prst="rect">
            <a:avLst/>
          </a:prstGeom>
          <a:noFill/>
        </p:spPr>
        <p:txBody>
          <a:bodyPr wrap="square" lIns="100794" tIns="50397" rIns="100794" bIns="50397" rtlCol="0">
            <a:spAutoFit/>
          </a:bodyPr>
          <a:lstStyle/>
          <a:p>
            <a:r>
              <a:rPr kumimoji="1" lang="en-US" altLang="ja-JP" dirty="0"/>
              <a:t>Two flavor approximation</a:t>
            </a:r>
            <a:endParaRPr kumimoji="1" lang="ja-JP" altLang="en-US" dirty="0"/>
          </a:p>
        </p:txBody>
      </p:sp>
      <p:sp>
        <p:nvSpPr>
          <p:cNvPr id="1443" name="テキスト ボックス 1"/>
          <p:cNvSpPr txBox="1"/>
          <p:nvPr/>
        </p:nvSpPr>
        <p:spPr>
          <a:xfrm>
            <a:off x="2139812" y="5816194"/>
            <a:ext cx="3831662" cy="369332"/>
          </a:xfrm>
          <a:prstGeom prst="rect">
            <a:avLst/>
          </a:prstGeom>
          <a:noFill/>
        </p:spPr>
        <p:txBody>
          <a:bodyPr wrap="square" rtlCol="0">
            <a:spAutoFit/>
          </a:bodyPr>
          <a:lstStyle/>
          <a:p>
            <a:r>
              <a:rPr kumimoji="1" lang="en-US" altLang="ja-JP" dirty="0"/>
              <a:t>Similarly sin^2θ for 2</a:t>
            </a:r>
            <a:r>
              <a:rPr kumimoji="1" lang="en-US" altLang="ja-JP" baseline="30000" dirty="0"/>
              <a:t>nd</a:t>
            </a:r>
            <a:r>
              <a:rPr kumimoji="1" lang="en-US" altLang="ja-JP" dirty="0"/>
              <a:t> state</a:t>
            </a:r>
            <a:endParaRPr kumimoji="1" lang="ja-JP" altLang="en-US" dirty="0"/>
          </a:p>
        </p:txBody>
      </p:sp>
    </p:spTree>
    <p:extLst>
      <p:ext uri="{BB962C8B-B14F-4D97-AF65-F5344CB8AC3E}">
        <p14:creationId xmlns:p14="http://schemas.microsoft.com/office/powerpoint/2010/main" val="2495363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 name="TextShape 4"/>
          <p:cNvSpPr/>
          <p:nvPr/>
        </p:nvSpPr>
        <p:spPr>
          <a:xfrm>
            <a:off x="215776" y="251445"/>
            <a:ext cx="6670439" cy="49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sz="2800" dirty="0">
                <a:solidFill>
                  <a:prstClr val="black"/>
                </a:solidFill>
                <a:latin typeface="VL Pゴシック" pitchFamily="18"/>
                <a:ea typeface="ＤＨＰ平成ゴシックW5" pitchFamily="2" charset="-128"/>
                <a:cs typeface="VL Pゴシック" pitchFamily="2"/>
              </a:rPr>
              <a:t>As a result,</a:t>
            </a:r>
            <a:endParaRPr lang="en-US" sz="2800" dirty="0">
              <a:solidFill>
                <a:prstClr val="black"/>
              </a:solidFill>
              <a:latin typeface="VL Pゴシック" pitchFamily="18"/>
              <a:ea typeface="ＤＦ平成ゴシック体W5" pitchFamily="1" charset="-128"/>
              <a:cs typeface="VL Pゴシック" pitchFamily="2"/>
            </a:endParaRPr>
          </a:p>
        </p:txBody>
      </p:sp>
      <p:sp>
        <p:nvSpPr>
          <p:cNvPr id="1446" name="TextShape 4"/>
          <p:cNvSpPr/>
          <p:nvPr/>
        </p:nvSpPr>
        <p:spPr>
          <a:xfrm>
            <a:off x="215776" y="817841"/>
            <a:ext cx="9360000" cy="4319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We</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have</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to</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explain</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neutrino</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masses</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and</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lepton</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mixings</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sym typeface="Wingdings" panose="05000000000000000000" pitchFamily="2" charset="2"/>
              </a:rPr>
              <a:t></a:t>
            </a:r>
            <a:r>
              <a:rPr lang="ja-JP" altLang="en-US" dirty="0">
                <a:solidFill>
                  <a:prstClr val="black"/>
                </a:solidFill>
                <a:latin typeface="HGPｺﾞｼｯｸM" pitchFamily="50" charset="-128"/>
                <a:ea typeface="HGPｺﾞｼｯｸM" pitchFamily="50" charset="-128"/>
                <a:cs typeface="VL Pゴシック" pitchFamily="2"/>
              </a:rPr>
              <a:t>　</a:t>
            </a:r>
            <a:r>
              <a:rPr lang="en-US" altLang="ja-JP" dirty="0">
                <a:solidFill>
                  <a:prstClr val="black"/>
                </a:solidFill>
                <a:latin typeface="HGPｺﾞｼｯｸM" pitchFamily="50" charset="-128"/>
                <a:ea typeface="HGPｺﾞｼｯｸM" pitchFamily="50" charset="-128"/>
                <a:cs typeface="VL Pゴシック" pitchFamily="2"/>
              </a:rPr>
              <a:t>Lepton</a:t>
            </a:r>
            <a:r>
              <a:rPr lang="ja-JP" altLang="en-US" dirty="0">
                <a:solidFill>
                  <a:prstClr val="black"/>
                </a:solidFill>
                <a:latin typeface="HGPｺﾞｼｯｸM" pitchFamily="50" charset="-128"/>
                <a:ea typeface="HGPｺﾞｼｯｸM" pitchFamily="50" charset="-128"/>
                <a:cs typeface="VL Pゴシック" pitchFamily="2"/>
              </a:rPr>
              <a:t>　</a:t>
            </a:r>
            <a:r>
              <a:rPr lang="en-US" altLang="ja-JP" dirty="0">
                <a:solidFill>
                  <a:prstClr val="black"/>
                </a:solidFill>
                <a:latin typeface="HGPｺﾞｼｯｸM" pitchFamily="50" charset="-128"/>
                <a:ea typeface="HGPｺﾞｼｯｸM" pitchFamily="50" charset="-128"/>
                <a:cs typeface="VL Pゴシック" pitchFamily="2"/>
              </a:rPr>
              <a:t>Flavor</a:t>
            </a:r>
            <a:r>
              <a:rPr lang="ja-JP" altLang="en-US" dirty="0">
                <a:solidFill>
                  <a:prstClr val="black"/>
                </a:solidFill>
                <a:latin typeface="HGPｺﾞｼｯｸM" pitchFamily="50" charset="-128"/>
                <a:ea typeface="HGPｺﾞｼｯｸM" pitchFamily="50" charset="-128"/>
                <a:cs typeface="VL Pゴシック" pitchFamily="2"/>
              </a:rPr>
              <a:t> </a:t>
            </a:r>
            <a:r>
              <a:rPr lang="en-US" altLang="ja-JP" dirty="0">
                <a:solidFill>
                  <a:prstClr val="black"/>
                </a:solidFill>
                <a:latin typeface="HGPｺﾞｼｯｸM" pitchFamily="50" charset="-128"/>
                <a:ea typeface="HGPｺﾞｼｯｸM" pitchFamily="50" charset="-128"/>
                <a:cs typeface="VL Pゴシック" pitchFamily="2"/>
              </a:rPr>
              <a:t>Violation</a:t>
            </a:r>
            <a:endParaRPr lang="ja-JP" altLang="en-US" dirty="0">
              <a:solidFill>
                <a:prstClr val="black"/>
              </a:solidFill>
              <a:latin typeface="HGPｺﾞｼｯｸM" pitchFamily="50" charset="-128"/>
              <a:ea typeface="HGPｺﾞｼｯｸM" pitchFamily="50" charset="-128"/>
              <a:cs typeface="VL Pゴシック" pitchFamily="2"/>
            </a:endParaRPr>
          </a:p>
          <a:p>
            <a:pPr defTabSz="914400" hangingPunct="0">
              <a:buFont typeface="StarSymbol"/>
              <a:buNone/>
              <a:defRPr sz="1800"/>
            </a:pPr>
            <a:endParaRPr lang="en-US" dirty="0">
              <a:solidFill>
                <a:prstClr val="black"/>
              </a:solidFill>
              <a:latin typeface="VL Pゴシック" pitchFamily="18"/>
              <a:ea typeface="VL Pゴシック" pitchFamily="2"/>
              <a:cs typeface="VL Pゴシック" pitchFamily="2"/>
            </a:endParaRPr>
          </a:p>
        </p:txBody>
      </p:sp>
      <p:sp>
        <p:nvSpPr>
          <p:cNvPr id="1447" name="TextShape 4"/>
          <p:cNvSpPr/>
          <p:nvPr/>
        </p:nvSpPr>
        <p:spPr>
          <a:xfrm>
            <a:off x="720625" y="1763613"/>
            <a:ext cx="7200007"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srgbClr val="FF0000"/>
                </a:solidFill>
                <a:latin typeface="HGP創英角ｺﾞｼｯｸUB" pitchFamily="50" charset="-128"/>
                <a:ea typeface="HGP創英角ｺﾞｼｯｸUB" pitchFamily="50" charset="-128"/>
                <a:cs typeface="VL Pゴシック" pitchFamily="2"/>
              </a:rPr>
              <a:t>Neutral (Electro</a:t>
            </a:r>
            <a:r>
              <a:rPr lang="en-US" altLang="ja-JP" sz="2000" dirty="0">
                <a:solidFill>
                  <a:schemeClr val="accent1">
                    <a:lumMod val="50000"/>
                  </a:schemeClr>
                </a:solidFill>
                <a:latin typeface="HGP創英角ｺﾞｼｯｸUB" pitchFamily="50" charset="-128"/>
                <a:ea typeface="HGP創英角ｺﾞｼｯｸUB" pitchFamily="50" charset="-128"/>
                <a:cs typeface="VL Pゴシック" pitchFamily="2"/>
              </a:rPr>
              <a:t>magnetic </a:t>
            </a:r>
            <a:r>
              <a:rPr lang="en-US" altLang="ja-JP" sz="2000" dirty="0">
                <a:solidFill>
                  <a:srgbClr val="FF0000"/>
                </a:solidFill>
                <a:latin typeface="HGP創英角ｺﾞｼｯｸUB" pitchFamily="50" charset="-128"/>
                <a:ea typeface="HGP創英角ｺﾞｼｯｸUB" pitchFamily="50" charset="-128"/>
                <a:cs typeface="VL Pゴシック" pitchFamily="2"/>
              </a:rPr>
              <a:t>and color), real under SU(2)</a:t>
            </a:r>
          </a:p>
          <a:p>
            <a:pPr defTabSz="914400" hangingPunct="0">
              <a:buFont typeface="StarSymbol"/>
              <a:buNone/>
              <a:defRPr sz="1800"/>
            </a:pPr>
            <a:r>
              <a:rPr lang="en-US" altLang="ja-JP" sz="2000" dirty="0">
                <a:solidFill>
                  <a:srgbClr val="FF0000"/>
                </a:solidFill>
                <a:latin typeface="HGP創英角ｺﾞｼｯｸUB" pitchFamily="50" charset="-128"/>
                <a:ea typeface="HGP創英角ｺﾞｼｯｸUB" pitchFamily="50" charset="-128"/>
                <a:cs typeface="VL Pゴシック" pitchFamily="2"/>
              </a:rPr>
              <a:t>Tiny mass</a:t>
            </a:r>
            <a:r>
              <a:rPr lang="ja-JP" altLang="en-US" sz="2000" dirty="0">
                <a:solidFill>
                  <a:srgbClr val="FF0000"/>
                </a:solidFill>
                <a:latin typeface="HGP創英角ｺﾞｼｯｸUB" pitchFamily="50" charset="-128"/>
                <a:ea typeface="HGP創英角ｺﾞｼｯｸUB" pitchFamily="50" charset="-128"/>
                <a:cs typeface="VL Pゴシック" pitchFamily="2"/>
              </a:rPr>
              <a:t>（</a:t>
            </a:r>
            <a:r>
              <a:rPr lang="en-US" altLang="ja-JP" sz="2000" dirty="0">
                <a:solidFill>
                  <a:srgbClr val="FF0000"/>
                </a:solidFill>
                <a:latin typeface="HGP創英角ｺﾞｼｯｸUB" pitchFamily="50" charset="-128"/>
                <a:ea typeface="HGP創英角ｺﾞｼｯｸUB" pitchFamily="50" charset="-128"/>
                <a:cs typeface="VL Pゴシック" pitchFamily="2"/>
              </a:rPr>
              <a:t>also mass pattern</a:t>
            </a:r>
            <a:r>
              <a:rPr lang="ja-JP" altLang="en-US" sz="2000" dirty="0">
                <a:solidFill>
                  <a:srgbClr val="FF0000"/>
                </a:solidFill>
                <a:latin typeface="HGP創英角ｺﾞｼｯｸUB" pitchFamily="50" charset="-128"/>
                <a:ea typeface="HGP創英角ｺﾞｼｯｸUB" pitchFamily="50" charset="-128"/>
                <a:cs typeface="VL Pゴシック" pitchFamily="2"/>
              </a:rPr>
              <a:t>）</a:t>
            </a:r>
          </a:p>
        </p:txBody>
      </p:sp>
      <p:sp>
        <p:nvSpPr>
          <p:cNvPr id="1448" name="TextShape 4"/>
          <p:cNvSpPr/>
          <p:nvPr/>
        </p:nvSpPr>
        <p:spPr>
          <a:xfrm>
            <a:off x="503808" y="2699717"/>
            <a:ext cx="3816424"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sz="2000" dirty="0">
                <a:solidFill>
                  <a:srgbClr val="0070C0"/>
                </a:solidFill>
                <a:latin typeface="VL Pゴシック" pitchFamily="18"/>
                <a:ea typeface="ＤＦ特太ゴシック体" pitchFamily="1" charset="-128"/>
                <a:cs typeface="VL Pゴシック" pitchFamily="2"/>
              </a:rPr>
              <a:t>Neutral :: two types of mass term</a:t>
            </a:r>
            <a:endParaRPr lang="en-US" dirty="0">
              <a:solidFill>
                <a:prstClr val="black"/>
              </a:solidFill>
              <a:latin typeface="VL Pゴシック" pitchFamily="18"/>
              <a:ea typeface="VL Pゴシック" pitchFamily="2"/>
              <a:cs typeface="VL Pゴシック" pitchFamily="2"/>
            </a:endParaRPr>
          </a:p>
          <a:p>
            <a:pPr defTabSz="914400" hangingPunct="0">
              <a:buFont typeface="StarSymbol"/>
              <a:buNone/>
              <a:defRPr sz="1800"/>
            </a:pPr>
            <a:endParaRPr lang="en-US" dirty="0">
              <a:solidFill>
                <a:prstClr val="black"/>
              </a:solidFill>
              <a:latin typeface="VL Pゴシック" pitchFamily="18"/>
              <a:ea typeface="VL Pゴシック" pitchFamily="2"/>
              <a:cs typeface="VL Pゴシック" pitchFamily="2"/>
            </a:endParaRPr>
          </a:p>
        </p:txBody>
      </p:sp>
      <p:sp>
        <p:nvSpPr>
          <p:cNvPr id="1449" name="星 5 8"/>
          <p:cNvSpPr/>
          <p:nvPr/>
        </p:nvSpPr>
        <p:spPr>
          <a:xfrm>
            <a:off x="431800" y="1835621"/>
            <a:ext cx="216000" cy="21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450" name="星 5 9"/>
          <p:cNvSpPr/>
          <p:nvPr/>
        </p:nvSpPr>
        <p:spPr>
          <a:xfrm>
            <a:off x="431800" y="2195661"/>
            <a:ext cx="215776" cy="21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451" name="フローチャート : 結合子 10"/>
          <p:cNvSpPr/>
          <p:nvPr/>
        </p:nvSpPr>
        <p:spPr>
          <a:xfrm>
            <a:off x="359792" y="2843733"/>
            <a:ext cx="216024" cy="2160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452" name="TextShape 4"/>
          <p:cNvSpPr/>
          <p:nvPr/>
        </p:nvSpPr>
        <p:spPr>
          <a:xfrm>
            <a:off x="287784" y="3131765"/>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Dirac</a:t>
            </a:r>
            <a:r>
              <a:rPr lang="ja-JP" altLang="en-US" sz="2000" dirty="0">
                <a:solidFill>
                  <a:prstClr val="black"/>
                </a:solidFill>
                <a:latin typeface="HGPｺﾞｼｯｸM" pitchFamily="50" charset="-128"/>
                <a:ea typeface="HGPｺﾞｼｯｸM" pitchFamily="50" charset="-128"/>
                <a:cs typeface="VL Pゴシック" pitchFamily="2"/>
              </a:rPr>
              <a:t>　：　</a:t>
            </a:r>
            <a:r>
              <a:rPr lang="en-US" altLang="ja-JP" sz="2000" dirty="0">
                <a:solidFill>
                  <a:prstClr val="black"/>
                </a:solidFill>
                <a:latin typeface="HGPｺﾞｼｯｸM" pitchFamily="50" charset="-128"/>
                <a:ea typeface="HGPｺﾞｼｯｸM" pitchFamily="50" charset="-128"/>
                <a:cs typeface="VL Pゴシック" pitchFamily="2"/>
              </a:rPr>
              <a:t>“partner” is necessary. It is neutral (= no charge) under </a:t>
            </a:r>
            <a:r>
              <a:rPr lang="en-US" altLang="ja-JP" sz="2000" b="1" dirty="0">
                <a:solidFill>
                  <a:srgbClr val="FF0000"/>
                </a:solidFill>
                <a:latin typeface="HGP創英角ｺﾞｼｯｸUB" panose="020B0900000000000000" pitchFamily="50" charset="-128"/>
                <a:ea typeface="HGP創英角ｺﾞｼｯｸUB" panose="020B0900000000000000" pitchFamily="50" charset="-128"/>
                <a:cs typeface="VL Pゴシック" pitchFamily="2"/>
              </a:rPr>
              <a:t>SM</a:t>
            </a:r>
          </a:p>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         so-called Right-Handed(RH) neutrino</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 Higgs doublet can be reused</a:t>
            </a:r>
            <a:endParaRPr lang="ja-JP" altLang="en-US" dirty="0">
              <a:solidFill>
                <a:prstClr val="black"/>
              </a:solidFill>
              <a:latin typeface="HGPｺﾞｼｯｸM" pitchFamily="50" charset="-128"/>
              <a:ea typeface="HGPｺﾞｼｯｸM" pitchFamily="50" charset="-128"/>
              <a:cs typeface="VL Pゴシック" pitchFamily="2"/>
            </a:endParaRPr>
          </a:p>
          <a:p>
            <a:pPr defTabSz="914400" hangingPunct="0">
              <a:buFont typeface="StarSymbol"/>
              <a:buNone/>
              <a:defRPr sz="1800"/>
            </a:pPr>
            <a:endParaRPr lang="en-US" dirty="0">
              <a:solidFill>
                <a:prstClr val="black"/>
              </a:solidFill>
              <a:latin typeface="VL Pゴシック" pitchFamily="18"/>
              <a:ea typeface="VL Pゴシック" pitchFamily="2"/>
              <a:cs typeface="VL Pゴシック" pitchFamily="2"/>
            </a:endParaRPr>
          </a:p>
        </p:txBody>
      </p:sp>
      <p:graphicFrame>
        <p:nvGraphicFramePr>
          <p:cNvPr id="1453" name="オブジェクト 290"/>
          <p:cNvGraphicFramePr/>
          <p:nvPr/>
        </p:nvGraphicFramePr>
        <p:xfrm>
          <a:off x="5063180" y="3405313"/>
          <a:ext cx="400050" cy="444500"/>
        </p:xfrm>
        <a:graphic>
          <a:graphicData uri="http://schemas.openxmlformats.org/presentationml/2006/ole">
            <mc:AlternateContent xmlns:mc="http://schemas.openxmlformats.org/markup-compatibility/2006">
              <mc:Choice xmlns:v="urn:schemas-microsoft-com:vml" Requires="v">
                <p:oleObj spid="_x0000_s6158" name="数式" r:id="rId3" imgW="228600" imgH="253800" progId="Equation.3">
                  <p:embed/>
                </p:oleObj>
              </mc:Choice>
              <mc:Fallback>
                <p:oleObj name="数式" r:id="rId3" imgW="228600" imgH="253800" progId="Equation.3">
                  <p:embed/>
                  <p:pic>
                    <p:nvPicPr>
                      <p:cNvPr id="0" name="オブジェクト 290"/>
                      <p:cNvPicPr>
                        <a:picLocks noChangeAspect="1" noChangeArrowheads="1"/>
                      </p:cNvPicPr>
                      <p:nvPr/>
                    </p:nvPicPr>
                    <p:blipFill>
                      <a:blip r:embed="rId4"/>
                      <a:stretch>
                        <a:fillRect/>
                      </a:stretch>
                    </p:blipFill>
                    <p:spPr>
                      <a:xfrm>
                        <a:off x="5063180" y="3405313"/>
                        <a:ext cx="400050" cy="444500"/>
                      </a:xfrm>
                      <a:prstGeom prst="rect">
                        <a:avLst/>
                      </a:prstGeom>
                      <a:noFill/>
                    </p:spPr>
                  </p:pic>
                </p:oleObj>
              </mc:Fallback>
            </mc:AlternateContent>
          </a:graphicData>
        </a:graphic>
      </p:graphicFrame>
      <p:sp>
        <p:nvSpPr>
          <p:cNvPr id="1454" name="TextShape 4"/>
          <p:cNvSpPr/>
          <p:nvPr/>
        </p:nvSpPr>
        <p:spPr>
          <a:xfrm>
            <a:off x="359792" y="4355901"/>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Majorana</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self mass</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term. Within </a:t>
            </a:r>
            <a:r>
              <a:rPr lang="en-US" altLang="ja-JP" sz="2000" b="1" dirty="0">
                <a:solidFill>
                  <a:srgbClr val="FF0000"/>
                </a:solidFill>
                <a:latin typeface="HGPｺﾞｼｯｸM" pitchFamily="50" charset="-128"/>
                <a:ea typeface="HGPｺﾞｼｯｸM" pitchFamily="50" charset="-128"/>
                <a:cs typeface="VL Pゴシック" pitchFamily="2"/>
              </a:rPr>
              <a:t>renormalizable</a:t>
            </a:r>
            <a:r>
              <a:rPr lang="en-US" altLang="ja-JP" sz="2000" dirty="0">
                <a:solidFill>
                  <a:prstClr val="black"/>
                </a:solidFill>
                <a:latin typeface="HGPｺﾞｼｯｸM" pitchFamily="50" charset="-128"/>
                <a:ea typeface="HGPｺﾞｼｯｸM" pitchFamily="50" charset="-128"/>
                <a:cs typeface="VL Pゴシック" pitchFamily="2"/>
              </a:rPr>
              <a:t>, we need to introduce SU(2) triplet</a:t>
            </a:r>
            <a:endParaRPr lang="ja-JP" altLang="en-US" dirty="0">
              <a:solidFill>
                <a:prstClr val="black"/>
              </a:solidFill>
              <a:latin typeface="HGPｺﾞｼｯｸM" pitchFamily="50" charset="-128"/>
              <a:ea typeface="HGPｺﾞｼｯｸM" pitchFamily="50" charset="-128"/>
              <a:cs typeface="VL Pゴシック" pitchFamily="2"/>
            </a:endParaRPr>
          </a:p>
          <a:p>
            <a:pPr defTabSz="914400" hangingPunct="0">
              <a:buFont typeface="StarSymbol"/>
              <a:buNone/>
              <a:defRPr sz="1800"/>
            </a:pPr>
            <a:endParaRPr lang="en-US" dirty="0">
              <a:solidFill>
                <a:prstClr val="black"/>
              </a:solidFill>
              <a:latin typeface="VL Pゴシック" pitchFamily="18"/>
              <a:ea typeface="VL Pゴシック" pitchFamily="2"/>
              <a:cs typeface="VL Pゴシック" pitchFamily="2"/>
            </a:endParaRPr>
          </a:p>
        </p:txBody>
      </p:sp>
      <p:sp>
        <p:nvSpPr>
          <p:cNvPr id="1455" name="TextShape 4"/>
          <p:cNvSpPr/>
          <p:nvPr/>
        </p:nvSpPr>
        <p:spPr>
          <a:xfrm>
            <a:off x="287784" y="5292005"/>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If </a:t>
            </a:r>
            <a:r>
              <a:rPr lang="en-US" altLang="ja-JP" sz="2000" b="1" dirty="0">
                <a:solidFill>
                  <a:srgbClr val="FF0000"/>
                </a:solidFill>
                <a:latin typeface="HGPｺﾞｼｯｸM" pitchFamily="50" charset="-128"/>
                <a:ea typeface="HGPｺﾞｼｯｸM" pitchFamily="50" charset="-128"/>
                <a:cs typeface="VL Pゴシック" pitchFamily="2"/>
              </a:rPr>
              <a:t>nonrenormalizable,</a:t>
            </a:r>
            <a:r>
              <a:rPr lang="en-US" altLang="ja-JP" sz="2000" dirty="0">
                <a:solidFill>
                  <a:prstClr val="black"/>
                </a:solidFill>
                <a:latin typeface="HGPｺﾞｼｯｸM" pitchFamily="50" charset="-128"/>
                <a:ea typeface="HGPｺﾞｼｯｸM" pitchFamily="50" charset="-128"/>
                <a:cs typeface="VL Pゴシック" pitchFamily="2"/>
              </a:rPr>
              <a:t> with cutoff without new particle</a:t>
            </a:r>
            <a:endParaRPr lang="en-US" dirty="0">
              <a:solidFill>
                <a:prstClr val="black"/>
              </a:solidFill>
              <a:latin typeface="VL Pゴシック" pitchFamily="18"/>
              <a:ea typeface="VL Pゴシック" pitchFamily="2"/>
              <a:cs typeface="VL Pゴシック" pitchFamily="2"/>
            </a:endParaRPr>
          </a:p>
        </p:txBody>
      </p:sp>
      <p:pic>
        <p:nvPicPr>
          <p:cNvPr id="1456" name="Picture 7"/>
          <p:cNvPicPr>
            <a:picLocks noChangeAspect="1" noChangeArrowheads="1"/>
          </p:cNvPicPr>
          <p:nvPr/>
        </p:nvPicPr>
        <p:blipFill>
          <a:blip r:embed="rId5"/>
          <a:stretch>
            <a:fillRect/>
          </a:stretch>
        </p:blipFill>
        <p:spPr>
          <a:xfrm>
            <a:off x="1512276" y="5787451"/>
            <a:ext cx="2118347" cy="720000"/>
          </a:xfrm>
          <a:prstGeom prst="rect">
            <a:avLst/>
          </a:prstGeom>
          <a:noFill/>
          <a:ln w="9525">
            <a:noFill/>
            <a:miter lim="800000"/>
            <a:headEnd/>
            <a:tailEnd/>
          </a:ln>
        </p:spPr>
      </p:pic>
      <p:sp>
        <p:nvSpPr>
          <p:cNvPr id="1457" name="TextShape 4"/>
          <p:cNvSpPr/>
          <p:nvPr/>
        </p:nvSpPr>
        <p:spPr>
          <a:xfrm>
            <a:off x="359792" y="6660157"/>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though,</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indicates new physics = new particle</a:t>
            </a:r>
            <a:endParaRPr lang="en-US" dirty="0">
              <a:solidFill>
                <a:prstClr val="black"/>
              </a:solidFill>
              <a:latin typeface="VL Pゴシック" pitchFamily="18"/>
              <a:ea typeface="VL Pゴシック" pitchFamily="2"/>
              <a:cs typeface="VL Pゴシック" pitchFamily="2"/>
            </a:endParaRPr>
          </a:p>
        </p:txBody>
      </p:sp>
      <p:pic>
        <p:nvPicPr>
          <p:cNvPr id="1458" name="Picture 8"/>
          <p:cNvPicPr>
            <a:picLocks noChangeAspect="1" noChangeArrowheads="1"/>
          </p:cNvPicPr>
          <p:nvPr/>
        </p:nvPicPr>
        <p:blipFill>
          <a:blip r:embed="rId6"/>
          <a:stretch>
            <a:fillRect/>
          </a:stretch>
        </p:blipFill>
        <p:spPr>
          <a:xfrm>
            <a:off x="1223890" y="6660159"/>
            <a:ext cx="304610" cy="359283"/>
          </a:xfrm>
          <a:prstGeom prst="rect">
            <a:avLst/>
          </a:prstGeom>
          <a:noFill/>
          <a:ln w="9525">
            <a:noFill/>
            <a:miter lim="800000"/>
            <a:headEnd/>
            <a:tailEnd/>
          </a:ln>
        </p:spPr>
      </p:pic>
      <p:sp>
        <p:nvSpPr>
          <p:cNvPr id="1459" name="テキスト ボックス 5"/>
          <p:cNvSpPr txBox="1"/>
          <p:nvPr/>
        </p:nvSpPr>
        <p:spPr>
          <a:xfrm>
            <a:off x="215776" y="1326099"/>
            <a:ext cx="2159992" cy="461665"/>
          </a:xfrm>
          <a:prstGeom prst="rect">
            <a:avLst/>
          </a:prstGeom>
          <a:noFill/>
        </p:spPr>
        <p:txBody>
          <a:bodyPr wrap="square" rtlCol="0">
            <a:spAutoFit/>
          </a:bodyPr>
          <a:lstStyle/>
          <a:p>
            <a:r>
              <a:rPr kumimoji="1" lang="en-US" altLang="ja-JP" sz="2400" dirty="0">
                <a:solidFill>
                  <a:srgbClr val="0070C0"/>
                </a:solidFill>
                <a:latin typeface="HGP創英角ｺﾞｼｯｸUB" panose="020B0900000000000000" pitchFamily="50" charset="-128"/>
                <a:ea typeface="HGP創英角ｺﾞｼｯｸUB" panose="020B0900000000000000" pitchFamily="50" charset="-128"/>
              </a:rPr>
              <a:t>Neutrinos</a:t>
            </a:r>
            <a:endParaRPr kumimoji="1" lang="ja-JP" altLang="en-US" sz="2400" dirty="0">
              <a:solidFill>
                <a:srgbClr val="0070C0"/>
              </a:solidFill>
              <a:latin typeface="HGP創英角ｺﾞｼｯｸUB" panose="020B0900000000000000" pitchFamily="50" charset="-128"/>
              <a:ea typeface="HGP創英角ｺﾞｼｯｸUB" panose="020B0900000000000000" pitchFamily="50" charset="-128"/>
            </a:endParaRPr>
          </a:p>
        </p:txBody>
      </p:sp>
      <p:pic>
        <p:nvPicPr>
          <p:cNvPr id="1460" name="Picture 127" descr="\begin{align*}_x000a_ yH\bar\nu_RL\supset m\bar\nu_R\nu_L_x000a_\end{align*}_x000a_"/>
          <p:cNvPicPr>
            <a:picLocks noChangeAspect="1" noChangeArrowheads="1"/>
          </p:cNvPicPr>
          <p:nvPr/>
        </p:nvPicPr>
        <p:blipFill>
          <a:blip r:embed="rId7"/>
          <a:stretch>
            <a:fillRect/>
          </a:stretch>
        </p:blipFill>
        <p:spPr>
          <a:xfrm>
            <a:off x="1528196" y="3932343"/>
            <a:ext cx="3009900" cy="342900"/>
          </a:xfrm>
          <a:prstGeom prst="rect">
            <a:avLst/>
          </a:prstGeom>
          <a:noFill/>
        </p:spPr>
      </p:pic>
      <p:pic>
        <p:nvPicPr>
          <p:cNvPr id="1461" name="Picture 129" descr="\begin{align*}_x000a_ \phi_x000a_\end{align*}_x000a_"/>
          <p:cNvPicPr>
            <a:picLocks noChangeAspect="1" noChangeArrowheads="1"/>
          </p:cNvPicPr>
          <p:nvPr/>
        </p:nvPicPr>
        <p:blipFill>
          <a:blip r:embed="rId8"/>
          <a:stretch>
            <a:fillRect/>
          </a:stretch>
        </p:blipFill>
        <p:spPr>
          <a:xfrm>
            <a:off x="9498502" y="4355821"/>
            <a:ext cx="209550" cy="352425"/>
          </a:xfrm>
          <a:prstGeom prst="rect">
            <a:avLst/>
          </a:prstGeom>
          <a:noFill/>
        </p:spPr>
      </p:pic>
      <p:pic>
        <p:nvPicPr>
          <p:cNvPr id="1462" name="Picture 133" descr="\begin{align*}_x000a_ y\phi L^TCL\supset\nu_L^TC\nu_L_x000a_\end{align*}_x000a_"/>
          <p:cNvPicPr>
            <a:picLocks noChangeAspect="1" noChangeArrowheads="1"/>
          </p:cNvPicPr>
          <p:nvPr/>
        </p:nvPicPr>
        <p:blipFill>
          <a:blip r:embed="rId9"/>
          <a:stretch>
            <a:fillRect/>
          </a:stretch>
        </p:blipFill>
        <p:spPr>
          <a:xfrm>
            <a:off x="1528196" y="4671498"/>
            <a:ext cx="3238500" cy="447675"/>
          </a:xfrm>
          <a:prstGeom prst="rect">
            <a:avLst/>
          </a:prstGeom>
          <a:noFill/>
        </p:spPr>
      </p:pic>
    </p:spTree>
    <p:extLst>
      <p:ext uri="{BB962C8B-B14F-4D97-AF65-F5344CB8AC3E}">
        <p14:creationId xmlns:p14="http://schemas.microsoft.com/office/powerpoint/2010/main" val="39002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テキスト ボックス 1"/>
          <p:cNvSpPr txBox="1">
            <a:spLocks noChangeArrowheads="1"/>
          </p:cNvSpPr>
          <p:nvPr/>
        </p:nvSpPr>
        <p:spPr>
          <a:xfrm>
            <a:off x="143768" y="87571"/>
            <a:ext cx="10297144" cy="717281"/>
          </a:xfrm>
          <a:prstGeom prst="rect">
            <a:avLst/>
          </a:prstGeom>
          <a:noFill/>
          <a:ln>
            <a:noFill/>
          </a:ln>
        </p:spPr>
        <p:txBody>
          <a:bodyPr wrap="square" lIns="100739" tIns="50372" rIns="100739" bIns="50372">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4000" dirty="0">
                <a:latin typeface="HG平成明朝体W9" pitchFamily="17" charset="-128"/>
                <a:ea typeface="HG平成明朝体W9" pitchFamily="17" charset="-128"/>
              </a:rPr>
              <a:t>1.Introduction </a:t>
            </a:r>
            <a:r>
              <a:rPr lang="ja-JP" altLang="en-US" sz="4000" dirty="0">
                <a:latin typeface="HG平成明朝体W9" pitchFamily="17" charset="-128"/>
                <a:ea typeface="HG平成明朝体W9" pitchFamily="17" charset="-128"/>
              </a:rPr>
              <a:t>～ </a:t>
            </a:r>
            <a:r>
              <a:rPr lang="en-US" altLang="ja-JP" sz="4000" dirty="0">
                <a:solidFill>
                  <a:srgbClr val="FF0000"/>
                </a:solidFill>
                <a:latin typeface="HG平成明朝体W9" pitchFamily="17" charset="-128"/>
                <a:ea typeface="HG平成明朝体W9" pitchFamily="17" charset="-128"/>
              </a:rPr>
              <a:t>Lepton Flavor in SM</a:t>
            </a:r>
            <a:endParaRPr lang="ja-JP" altLang="en-US" sz="4000" dirty="0">
              <a:solidFill>
                <a:srgbClr val="FF0000"/>
              </a:solidFill>
              <a:latin typeface="HG平成明朝体W9" pitchFamily="17" charset="-128"/>
              <a:ea typeface="HG平成明朝体W9" pitchFamily="17" charset="-128"/>
            </a:endParaRPr>
          </a:p>
        </p:txBody>
      </p:sp>
      <p:sp>
        <p:nvSpPr>
          <p:cNvPr id="1149" name="Rectangle 216"/>
          <p:cNvSpPr>
            <a:spLocks noChangeArrowheads="1"/>
          </p:cNvSpPr>
          <p:nvPr/>
        </p:nvSpPr>
        <p:spPr>
          <a:xfrm>
            <a:off x="941305" y="4491351"/>
            <a:ext cx="3780234" cy="2771881"/>
          </a:xfrm>
          <a:prstGeom prst="rect">
            <a:avLst/>
          </a:prstGeom>
          <a:noFill/>
          <a:ln w="19050">
            <a:solidFill>
              <a:srgbClr val="0000FF"/>
            </a:solidFill>
            <a:miter lim="800000"/>
            <a:headEnd/>
            <a:tailEnd/>
          </a:ln>
          <a:effectLst/>
        </p:spPr>
        <p:txBody>
          <a:bodyPr wrap="none" lIns="100739" tIns="50372" rIns="100739" bIns="50372" anchor="ctr"/>
          <a:lstStyle/>
          <a:p>
            <a:endParaRPr lang="ja-JP" altLang="en-US"/>
          </a:p>
        </p:txBody>
      </p:sp>
      <p:sp>
        <p:nvSpPr>
          <p:cNvPr id="1150" name="Text Box 217"/>
          <p:cNvSpPr txBox="1">
            <a:spLocks noChangeArrowheads="1"/>
          </p:cNvSpPr>
          <p:nvPr/>
        </p:nvSpPr>
        <p:spPr>
          <a:xfrm>
            <a:off x="2705414" y="6927242"/>
            <a:ext cx="1512094" cy="638723"/>
          </a:xfrm>
          <a:prstGeom prst="rect">
            <a:avLst/>
          </a:prstGeom>
          <a:solidFill>
            <a:schemeClr val="bg1"/>
          </a:solidFill>
          <a:ln w="9525">
            <a:noFill/>
            <a:miter lim="800000"/>
            <a:headEnd/>
            <a:tailEnd/>
          </a:ln>
          <a:effectLst/>
        </p:spPr>
        <p:txBody>
          <a:bodyPr lIns="100739" tIns="50372" rIns="100739" bIns="50372">
            <a:spAutoFit/>
          </a:bodyPr>
          <a:lstStyle/>
          <a:p>
            <a:r>
              <a:rPr lang="en-US" altLang="ja-JP" sz="3500">
                <a:solidFill>
                  <a:srgbClr val="0000FF"/>
                </a:solidFill>
              </a:rPr>
              <a:t>Quark</a:t>
            </a:r>
          </a:p>
        </p:txBody>
      </p:sp>
      <p:sp>
        <p:nvSpPr>
          <p:cNvPr id="1151" name="Text Box 13"/>
          <p:cNvSpPr txBox="1">
            <a:spLocks noChangeArrowheads="1"/>
          </p:cNvSpPr>
          <p:nvPr/>
        </p:nvSpPr>
        <p:spPr>
          <a:xfrm>
            <a:off x="5400352" y="1742797"/>
            <a:ext cx="4872302" cy="532615"/>
          </a:xfrm>
          <a:prstGeom prst="rect">
            <a:avLst/>
          </a:prstGeom>
          <a:noFill/>
          <a:ln w="9525">
            <a:noFill/>
            <a:miter lim="800000"/>
            <a:headEnd/>
            <a:tailEnd/>
          </a:ln>
          <a:effectLst/>
        </p:spPr>
        <p:txBody>
          <a:bodyPr lIns="100739" tIns="50372" rIns="100739" bIns="50372">
            <a:spAutoFit/>
          </a:bodyPr>
          <a:lstStyle/>
          <a:p>
            <a:pPr algn="l">
              <a:spcBef>
                <a:spcPct val="50000"/>
              </a:spcBef>
            </a:pPr>
            <a:r>
              <a:rPr lang="en-US" altLang="ja-JP" sz="2800" dirty="0">
                <a:solidFill>
                  <a:srgbClr val="0000FF"/>
                </a:solidFill>
                <a:effectLst>
                  <a:outerShdw blurRad="38100" dist="38100" dir="2700000" algn="tl">
                    <a:srgbClr val="C0C0C0"/>
                  </a:outerShdw>
                </a:effectLst>
                <a:latin typeface="HGS創英角ｺﾞｼｯｸUB" pitchFamily="50" charset="-128"/>
                <a:ea typeface="HGS創英角ｺﾞｼｯｸUB" pitchFamily="50" charset="-128"/>
              </a:rPr>
              <a:t>+Higgs boson H</a:t>
            </a:r>
            <a:endParaRPr lang="ja-JP" altLang="en-US" sz="2800" i="0" dirty="0">
              <a:solidFill>
                <a:srgbClr val="0000FF"/>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sp>
        <p:nvSpPr>
          <p:cNvPr id="1152" name="Text Box 31"/>
          <p:cNvSpPr txBox="1">
            <a:spLocks noChangeArrowheads="1"/>
          </p:cNvSpPr>
          <p:nvPr/>
        </p:nvSpPr>
        <p:spPr>
          <a:xfrm>
            <a:off x="287784" y="932936"/>
            <a:ext cx="7308453" cy="717331"/>
          </a:xfrm>
          <a:prstGeom prst="rect">
            <a:avLst/>
          </a:prstGeom>
          <a:noFill/>
          <a:ln w="9525">
            <a:noFill/>
            <a:miter lim="800000"/>
            <a:headEnd/>
            <a:tailEnd/>
          </a:ln>
          <a:effectLst/>
        </p:spPr>
        <p:txBody>
          <a:bodyPr lIns="100739" tIns="50372" rIns="100739" bIns="50372">
            <a:spAutoFit/>
          </a:bodyPr>
          <a:lstStyle/>
          <a:p>
            <a:pPr algn="l" eaLnBrk="0" hangingPunct="0">
              <a:spcBef>
                <a:spcPct val="0"/>
              </a:spcBef>
            </a:pPr>
            <a:r>
              <a:rPr kumimoji="0" lang="en-US" altLang="ja-JP" sz="4000" dirty="0">
                <a:solidFill>
                  <a:schemeClr val="tx2">
                    <a:lumMod val="60000"/>
                    <a:lumOff val="40000"/>
                  </a:schemeClr>
                </a:solidFill>
                <a:effectLst>
                  <a:outerShdw blurRad="38100" dist="38100" dir="2700000" algn="tl">
                    <a:srgbClr val="C0C0C0"/>
                  </a:outerShdw>
                </a:effectLst>
                <a:ea typeface="HGS創英角ｺﾞｼｯｸUB" pitchFamily="50" charset="-128"/>
              </a:rPr>
              <a:t>The Standard Model</a:t>
            </a:r>
            <a:endParaRPr kumimoji="0" lang="ja-JP" altLang="en-US" sz="4000" dirty="0">
              <a:solidFill>
                <a:schemeClr val="tx2">
                  <a:lumMod val="60000"/>
                  <a:lumOff val="40000"/>
                </a:schemeClr>
              </a:solidFill>
              <a:effectLst>
                <a:outerShdw blurRad="38100" dist="38100" dir="2700000" algn="tl">
                  <a:srgbClr val="C0C0C0"/>
                </a:outerShdw>
              </a:effectLst>
              <a:ea typeface="ＭＳ Ｐゴシック" charset="-128"/>
            </a:endParaRPr>
          </a:p>
        </p:txBody>
      </p:sp>
      <p:sp>
        <p:nvSpPr>
          <p:cNvPr id="1153" name="Rectangle 33"/>
          <p:cNvSpPr>
            <a:spLocks noChangeArrowheads="1"/>
          </p:cNvSpPr>
          <p:nvPr/>
        </p:nvSpPr>
        <p:spPr>
          <a:xfrm>
            <a:off x="5312384" y="2359482"/>
            <a:ext cx="5208323" cy="532615"/>
          </a:xfrm>
          <a:prstGeom prst="rect">
            <a:avLst/>
          </a:prstGeom>
          <a:noFill/>
          <a:ln w="9525">
            <a:noFill/>
            <a:miter lim="800000"/>
            <a:headEnd/>
            <a:tailEnd/>
          </a:ln>
          <a:effectLst>
            <a:outerShdw dist="35921" dir="2700000" algn="ctr" rotWithShape="0">
              <a:schemeClr val="bg2"/>
            </a:outerShdw>
          </a:effectLst>
        </p:spPr>
        <p:txBody>
          <a:bodyPr lIns="100739" tIns="50372" rIns="100739" bIns="50372">
            <a:spAutoFit/>
          </a:bodyPr>
          <a:lstStyle/>
          <a:p>
            <a:pPr algn="l">
              <a:spcBef>
                <a:spcPct val="50000"/>
              </a:spcBef>
            </a:pPr>
            <a:r>
              <a:rPr lang="en-US" altLang="ja-JP" sz="2800" dirty="0">
                <a:effectLst>
                  <a:outerShdw blurRad="38100" dist="38100" dir="2700000" algn="tl">
                    <a:srgbClr val="C0C0C0"/>
                  </a:outerShdw>
                </a:effectLst>
                <a:latin typeface="HG創英角ｺﾞｼｯｸUB" pitchFamily="49" charset="-128"/>
                <a:ea typeface="HG創英角ｺﾞｼｯｸUB" pitchFamily="49" charset="-128"/>
              </a:rPr>
              <a:t>Chiral </a:t>
            </a:r>
            <a:r>
              <a:rPr lang="en-US" altLang="ja-JP" sz="2800" dirty="0" err="1">
                <a:effectLst>
                  <a:outerShdw blurRad="38100" dist="38100" dir="2700000" algn="tl">
                    <a:srgbClr val="C0C0C0"/>
                  </a:outerShdw>
                </a:effectLst>
                <a:latin typeface="HG創英角ｺﾞｼｯｸUB" pitchFamily="49" charset="-128"/>
                <a:ea typeface="HG創英角ｺﾞｼｯｸUB" pitchFamily="49" charset="-128"/>
              </a:rPr>
              <a:t>Thoery</a:t>
            </a:r>
            <a:endParaRPr lang="ja-JP" altLang="en-US" sz="2800" dirty="0">
              <a:effectLst>
                <a:outerShdw blurRad="38100" dist="38100" dir="2700000" algn="tl">
                  <a:srgbClr val="C0C0C0"/>
                </a:outerShdw>
              </a:effectLst>
              <a:latin typeface="HG創英角ｺﾞｼｯｸUB" pitchFamily="49" charset="-128"/>
              <a:ea typeface="HG創英角ｺﾞｼｯｸUB" pitchFamily="49" charset="-128"/>
            </a:endParaRPr>
          </a:p>
        </p:txBody>
      </p:sp>
      <p:graphicFrame>
        <p:nvGraphicFramePr>
          <p:cNvPr id="1154" name="Group 114"/>
          <p:cNvGraphicFramePr>
            <a:graphicFrameLocks noGrp="1"/>
          </p:cNvGraphicFramePr>
          <p:nvPr>
            <p:extLst>
              <p:ext uri="{D42A27DB-BD31-4B8C-83A1-F6EECF244321}">
                <p14:modId xmlns:p14="http://schemas.microsoft.com/office/powerpoint/2010/main" val="1705380950"/>
              </p:ext>
            </p:extLst>
          </p:nvPr>
        </p:nvGraphicFramePr>
        <p:xfrm>
          <a:off x="1025310" y="4491345"/>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u</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c</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t</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5" name="Group 115"/>
          <p:cNvGraphicFramePr>
            <a:graphicFrameLocks noGrp="1"/>
          </p:cNvGraphicFramePr>
          <p:nvPr>
            <p:extLst>
              <p:ext uri="{D42A27DB-BD31-4B8C-83A1-F6EECF244321}">
                <p14:modId xmlns:p14="http://schemas.microsoft.com/office/powerpoint/2010/main" val="3394667868"/>
              </p:ext>
            </p:extLst>
          </p:nvPr>
        </p:nvGraphicFramePr>
        <p:xfrm>
          <a:off x="1025310" y="5114323"/>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u</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c</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t</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6" name="Group 127"/>
          <p:cNvGraphicFramePr>
            <a:graphicFrameLocks noGrp="1"/>
          </p:cNvGraphicFramePr>
          <p:nvPr>
            <p:extLst>
              <p:ext uri="{D42A27DB-BD31-4B8C-83A1-F6EECF244321}">
                <p14:modId xmlns:p14="http://schemas.microsoft.com/office/powerpoint/2010/main" val="1062013626"/>
              </p:ext>
            </p:extLst>
          </p:nvPr>
        </p:nvGraphicFramePr>
        <p:xfrm>
          <a:off x="1025310" y="5751291"/>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d</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s</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b</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7" name="Group 139"/>
          <p:cNvGraphicFramePr>
            <a:graphicFrameLocks noGrp="1"/>
          </p:cNvGraphicFramePr>
          <p:nvPr>
            <p:extLst>
              <p:ext uri="{D42A27DB-BD31-4B8C-83A1-F6EECF244321}">
                <p14:modId xmlns:p14="http://schemas.microsoft.com/office/powerpoint/2010/main" val="499941256"/>
              </p:ext>
            </p:extLst>
          </p:nvPr>
        </p:nvGraphicFramePr>
        <p:xfrm>
          <a:off x="1025310" y="6339267"/>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d</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s</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b</a:t>
                      </a:r>
                      <a:r>
                        <a:rPr kumimoji="1" lang="en-US" altLang="ja-JP" sz="3500" b="0" i="1" u="none" strike="noStrike" cap="none" normalizeH="0" baseline="30000">
                          <a:ln>
                            <a:noFill/>
                          </a:ln>
                          <a:solidFill>
                            <a:schemeClr val="tx1"/>
                          </a:solidFill>
                          <a:effectLst/>
                          <a:latin typeface="Times New Roman" pitchFamily="18" charset="0"/>
                          <a:ea typeface="ＭＳ Ｐゴシック" charset="-128"/>
                        </a:rPr>
                        <a:t> r,g,b</a:t>
                      </a: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8" name="Group 151"/>
          <p:cNvGraphicFramePr>
            <a:graphicFrameLocks noGrp="1"/>
          </p:cNvGraphicFramePr>
          <p:nvPr>
            <p:extLst>
              <p:ext uri="{D42A27DB-BD31-4B8C-83A1-F6EECF244321}">
                <p14:modId xmlns:p14="http://schemas.microsoft.com/office/powerpoint/2010/main" val="1784380384"/>
              </p:ext>
            </p:extLst>
          </p:nvPr>
        </p:nvGraphicFramePr>
        <p:xfrm>
          <a:off x="1025310" y="2643427"/>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n</a:t>
                      </a:r>
                      <a:r>
                        <a:rPr kumimoji="1" lang="en-US" altLang="ja-JP" sz="3500" b="0" i="1" u="none" strike="noStrike" cap="none" normalizeH="0" baseline="-10000">
                          <a:ln>
                            <a:noFill/>
                          </a:ln>
                          <a:solidFill>
                            <a:schemeClr val="tx1"/>
                          </a:solidFill>
                          <a:effectLst/>
                          <a:latin typeface="Times New Roman" pitchFamily="18" charset="0"/>
                          <a:ea typeface="ＭＳ Ｐゴシック" charset="-128"/>
                        </a:rPr>
                        <a:t>e</a:t>
                      </a: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n</a:t>
                      </a:r>
                      <a:r>
                        <a:rPr kumimoji="1" lang="en-US" altLang="ja-JP" sz="3500" b="0" i="1" u="none" strike="noStrike" cap="none" normalizeH="0" baseline="-10000">
                          <a:ln>
                            <a:noFill/>
                          </a:ln>
                          <a:solidFill>
                            <a:schemeClr val="tx1"/>
                          </a:solidFill>
                          <a:effectLst/>
                          <a:latin typeface="Symbol" pitchFamily="18" charset="2"/>
                          <a:ea typeface="ＭＳ Ｐゴシック" charset="-128"/>
                        </a:rPr>
                        <a:t>m</a:t>
                      </a:r>
                      <a:endParaRPr kumimoji="1" lang="en-US" altLang="ja-JP" sz="3500" b="0" i="0" u="none" strike="noStrike" cap="none" normalizeH="0" baseline="0">
                        <a:ln>
                          <a:noFill/>
                        </a:ln>
                        <a:solidFill>
                          <a:schemeClr val="tx1"/>
                        </a:solidFill>
                        <a:effectLst/>
                        <a:latin typeface="Symbol" pitchFamily="18" charset="2"/>
                        <a:ea typeface="ＭＳ Ｐゴシック" charset="-128"/>
                      </a:endParaRP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n</a:t>
                      </a:r>
                      <a:r>
                        <a:rPr kumimoji="1" lang="en-US" altLang="ja-JP" sz="3500" b="0" i="1" u="none" strike="noStrike" cap="none" normalizeH="0" baseline="-10000">
                          <a:ln>
                            <a:noFill/>
                          </a:ln>
                          <a:solidFill>
                            <a:schemeClr val="tx1"/>
                          </a:solidFill>
                          <a:effectLst/>
                          <a:latin typeface="Symbol" pitchFamily="18" charset="2"/>
                          <a:ea typeface="ＭＳ Ｐゴシック" charset="-128"/>
                        </a:rPr>
                        <a:t>t</a:t>
                      </a:r>
                      <a:endParaRPr kumimoji="1" lang="en-US" altLang="ja-JP" sz="3500" b="0" i="0" u="none" strike="noStrike" cap="none" normalizeH="0" baseline="0">
                        <a:ln>
                          <a:noFill/>
                        </a:ln>
                        <a:solidFill>
                          <a:schemeClr val="tx1"/>
                        </a:solidFill>
                        <a:effectLst/>
                        <a:latin typeface="Times New Roman" pitchFamily="18" charset="0"/>
                        <a:ea typeface="ＭＳ Ｐゴシック" charset="-128"/>
                      </a:endParaRP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9" name="Group 163"/>
          <p:cNvGraphicFramePr>
            <a:graphicFrameLocks noGrp="1"/>
          </p:cNvGraphicFramePr>
          <p:nvPr>
            <p:extLst>
              <p:ext uri="{D42A27DB-BD31-4B8C-83A1-F6EECF244321}">
                <p14:modId xmlns:p14="http://schemas.microsoft.com/office/powerpoint/2010/main" val="1546829295"/>
              </p:ext>
            </p:extLst>
          </p:nvPr>
        </p:nvGraphicFramePr>
        <p:xfrm>
          <a:off x="1025310" y="2139452"/>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dirty="0">
                          <a:ln>
                            <a:noFill/>
                          </a:ln>
                          <a:solidFill>
                            <a:schemeClr val="tx1"/>
                          </a:solidFill>
                          <a:effectLst/>
                          <a:latin typeface="Symbol" pitchFamily="18" charset="2"/>
                          <a:ea typeface="ＭＳ Ｐゴシック" charset="-128"/>
                        </a:rPr>
                        <a:t>n</a:t>
                      </a:r>
                      <a:r>
                        <a:rPr kumimoji="1" lang="en-US" altLang="ja-JP" sz="3500" b="0" i="1" u="none" strike="noStrike" cap="none" normalizeH="0" baseline="-10000" dirty="0">
                          <a:ln>
                            <a:noFill/>
                          </a:ln>
                          <a:solidFill>
                            <a:schemeClr val="tx1"/>
                          </a:solidFill>
                          <a:effectLst/>
                          <a:latin typeface="Times New Roman" pitchFamily="18" charset="0"/>
                          <a:ea typeface="ＭＳ Ｐゴシック" charset="-128"/>
                        </a:rPr>
                        <a:t>e</a:t>
                      </a: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n</a:t>
                      </a:r>
                      <a:r>
                        <a:rPr kumimoji="1" lang="en-US" altLang="ja-JP" sz="3500" b="0" i="1" u="none" strike="noStrike" cap="none" normalizeH="0" baseline="-10000">
                          <a:ln>
                            <a:noFill/>
                          </a:ln>
                          <a:solidFill>
                            <a:schemeClr val="tx1"/>
                          </a:solidFill>
                          <a:effectLst/>
                          <a:latin typeface="Symbol" pitchFamily="18" charset="2"/>
                          <a:ea typeface="ＭＳ Ｐゴシック" charset="-128"/>
                        </a:rPr>
                        <a:t>m</a:t>
                      </a:r>
                      <a:endParaRPr kumimoji="1" lang="en-US" altLang="ja-JP" sz="3500" b="0" i="0" u="none" strike="noStrike" cap="none" normalizeH="0" baseline="0">
                        <a:ln>
                          <a:noFill/>
                        </a:ln>
                        <a:solidFill>
                          <a:schemeClr val="tx1"/>
                        </a:solidFill>
                        <a:effectLst/>
                        <a:latin typeface="Symbol" pitchFamily="18" charset="2"/>
                        <a:ea typeface="ＭＳ Ｐゴシック" charset="-128"/>
                      </a:endParaRP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dirty="0" err="1">
                          <a:ln>
                            <a:noFill/>
                          </a:ln>
                          <a:solidFill>
                            <a:schemeClr val="tx1"/>
                          </a:solidFill>
                          <a:effectLst/>
                          <a:latin typeface="Symbol" pitchFamily="18" charset="2"/>
                          <a:ea typeface="ＭＳ Ｐゴシック" charset="-128"/>
                        </a:rPr>
                        <a:t>n</a:t>
                      </a:r>
                      <a:r>
                        <a:rPr kumimoji="1" lang="en-US" altLang="ja-JP" sz="3500" b="0" i="1" u="none" strike="noStrike" cap="none" normalizeH="0" baseline="-10000" dirty="0" err="1">
                          <a:ln>
                            <a:noFill/>
                          </a:ln>
                          <a:solidFill>
                            <a:schemeClr val="tx1"/>
                          </a:solidFill>
                          <a:effectLst/>
                          <a:latin typeface="Symbol" pitchFamily="18" charset="2"/>
                          <a:ea typeface="ＭＳ Ｐゴシック" charset="-128"/>
                        </a:rPr>
                        <a:t>t</a:t>
                      </a:r>
                      <a:endParaRPr kumimoji="1" lang="en-US" altLang="ja-JP" sz="3500" b="0" i="0" u="none" strike="noStrike" cap="none" normalizeH="0" baseline="0" dirty="0">
                        <a:ln>
                          <a:noFill/>
                        </a:ln>
                        <a:solidFill>
                          <a:schemeClr val="tx1"/>
                        </a:solidFill>
                        <a:effectLst/>
                        <a:latin typeface="Times New Roman" pitchFamily="18" charset="0"/>
                        <a:ea typeface="ＭＳ Ｐゴシック" charset="-128"/>
                      </a:endParaRP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60" name="Group 175"/>
          <p:cNvGraphicFramePr>
            <a:graphicFrameLocks noGrp="1"/>
          </p:cNvGraphicFramePr>
          <p:nvPr>
            <p:extLst>
              <p:ext uri="{D42A27DB-BD31-4B8C-83A1-F6EECF244321}">
                <p14:modId xmlns:p14="http://schemas.microsoft.com/office/powerpoint/2010/main" val="919840363"/>
              </p:ext>
            </p:extLst>
          </p:nvPr>
        </p:nvGraphicFramePr>
        <p:xfrm>
          <a:off x="1109320" y="3266398"/>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Times New Roman" pitchFamily="18" charset="0"/>
                          <a:ea typeface="ＭＳ Ｐゴシック" charset="-128"/>
                        </a:rPr>
                        <a:t>e</a:t>
                      </a:r>
                      <a:endParaRPr kumimoji="1" lang="en-US" altLang="ja-JP" sz="3500" b="0" i="1" u="none" strike="noStrike" cap="none" normalizeH="0" baseline="-10000">
                        <a:ln>
                          <a:noFill/>
                        </a:ln>
                        <a:solidFill>
                          <a:schemeClr val="tx1"/>
                        </a:solidFill>
                        <a:effectLst/>
                        <a:latin typeface="Times New Roman" pitchFamily="18" charset="0"/>
                        <a:ea typeface="ＭＳ Ｐゴシック" charset="-128"/>
                      </a:endParaRP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m</a:t>
                      </a:r>
                      <a:endParaRPr kumimoji="1" lang="en-US" altLang="ja-JP" sz="3500" b="0" i="0" u="none" strike="noStrike" cap="none" normalizeH="0" baseline="0">
                        <a:ln>
                          <a:noFill/>
                        </a:ln>
                        <a:solidFill>
                          <a:schemeClr val="tx1"/>
                        </a:solidFill>
                        <a:effectLst/>
                        <a:latin typeface="Symbol" pitchFamily="18" charset="2"/>
                        <a:ea typeface="ＭＳ Ｐゴシック" charset="-128"/>
                      </a:endParaRP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t</a:t>
                      </a:r>
                      <a:endParaRPr kumimoji="1" lang="en-US" altLang="ja-JP" sz="3500" b="0" i="0" u="none" strike="noStrike" cap="none" normalizeH="0" baseline="0">
                        <a:ln>
                          <a:noFill/>
                        </a:ln>
                        <a:solidFill>
                          <a:schemeClr val="tx1"/>
                        </a:solidFill>
                        <a:effectLst/>
                        <a:latin typeface="Times New Roman" pitchFamily="18" charset="0"/>
                        <a:ea typeface="ＭＳ Ｐゴシック" charset="-128"/>
                      </a:endParaRP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61" name="Group 188"/>
          <p:cNvGraphicFramePr>
            <a:graphicFrameLocks noGrp="1"/>
          </p:cNvGraphicFramePr>
          <p:nvPr>
            <p:extLst>
              <p:ext uri="{D42A27DB-BD31-4B8C-83A1-F6EECF244321}">
                <p14:modId xmlns:p14="http://schemas.microsoft.com/office/powerpoint/2010/main" val="4079422407"/>
              </p:ext>
            </p:extLst>
          </p:nvPr>
        </p:nvGraphicFramePr>
        <p:xfrm>
          <a:off x="1109320" y="3686380"/>
          <a:ext cx="3696228" cy="638373"/>
        </p:xfrm>
        <a:graphic>
          <a:graphicData uri="http://schemas.openxmlformats.org/drawingml/2006/table">
            <a:tbl>
              <a:tblPr/>
              <a:tblGrid>
                <a:gridCol w="1200574">
                  <a:extLst>
                    <a:ext uri="{9D8B030D-6E8A-4147-A177-3AD203B41FA5}">
                      <a16:colId xmlns:a16="http://schemas.microsoft.com/office/drawing/2014/main" val="20000"/>
                    </a:ext>
                  </a:extLst>
                </a:gridCol>
                <a:gridCol w="1263578">
                  <a:extLst>
                    <a:ext uri="{9D8B030D-6E8A-4147-A177-3AD203B41FA5}">
                      <a16:colId xmlns:a16="http://schemas.microsoft.com/office/drawing/2014/main" val="20001"/>
                    </a:ext>
                  </a:extLst>
                </a:gridCol>
                <a:gridCol w="1232076">
                  <a:extLst>
                    <a:ext uri="{9D8B030D-6E8A-4147-A177-3AD203B41FA5}">
                      <a16:colId xmlns:a16="http://schemas.microsoft.com/office/drawing/2014/main" val="20002"/>
                    </a:ext>
                  </a:extLst>
                </a:gridCol>
              </a:tblGrid>
              <a:tr h="638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dirty="0">
                          <a:ln>
                            <a:noFill/>
                          </a:ln>
                          <a:solidFill>
                            <a:schemeClr val="tx1"/>
                          </a:solidFill>
                          <a:effectLst/>
                          <a:latin typeface="Times New Roman" pitchFamily="18" charset="0"/>
                          <a:ea typeface="ＭＳ Ｐゴシック" charset="-128"/>
                        </a:rPr>
                        <a:t>e</a:t>
                      </a:r>
                      <a:endParaRPr kumimoji="1" lang="en-US" altLang="ja-JP" sz="3500" b="0" i="1" u="none" strike="noStrike" cap="none" normalizeH="0" baseline="-10000" dirty="0">
                        <a:ln>
                          <a:noFill/>
                        </a:ln>
                        <a:solidFill>
                          <a:schemeClr val="tx1"/>
                        </a:solidFill>
                        <a:effectLst/>
                        <a:latin typeface="Times New Roman" pitchFamily="18" charset="0"/>
                        <a:ea typeface="ＭＳ Ｐゴシック" charset="-128"/>
                      </a:endParaRPr>
                    </a:p>
                  </a:txBody>
                  <a:tcPr marL="100806" marR="100806" marT="50398" marB="5039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m</a:t>
                      </a:r>
                      <a:endParaRPr kumimoji="1" lang="en-US" altLang="ja-JP" sz="3500" b="0" i="0" u="none" strike="noStrike" cap="none" normalizeH="0" baseline="0">
                        <a:ln>
                          <a:noFill/>
                        </a:ln>
                        <a:solidFill>
                          <a:schemeClr val="tx1"/>
                        </a:solidFill>
                        <a:effectLst/>
                        <a:latin typeface="Symbol" pitchFamily="18" charset="2"/>
                        <a:ea typeface="ＭＳ Ｐゴシック" charset="-128"/>
                      </a:endParaRPr>
                    </a:p>
                  </a:txBody>
                  <a:tcPr marL="100806" marR="100806" marT="50398" marB="50398"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500" b="0" i="1" u="none" strike="noStrike" cap="none" normalizeH="0" baseline="0">
                          <a:ln>
                            <a:noFill/>
                          </a:ln>
                          <a:solidFill>
                            <a:schemeClr val="tx1"/>
                          </a:solidFill>
                          <a:effectLst/>
                          <a:latin typeface="Symbol" pitchFamily="18" charset="2"/>
                          <a:ea typeface="ＭＳ Ｐゴシック" charset="-128"/>
                        </a:rPr>
                        <a:t>t</a:t>
                      </a:r>
                      <a:endParaRPr kumimoji="1" lang="en-US" altLang="ja-JP" sz="3500" b="0" i="0" u="none" strike="noStrike" cap="none" normalizeH="0" baseline="0">
                        <a:ln>
                          <a:noFill/>
                        </a:ln>
                        <a:solidFill>
                          <a:schemeClr val="tx1"/>
                        </a:solidFill>
                        <a:effectLst/>
                        <a:latin typeface="Times New Roman" pitchFamily="18" charset="0"/>
                        <a:ea typeface="ＭＳ Ｐゴシック" charset="-128"/>
                      </a:endParaRPr>
                    </a:p>
                  </a:txBody>
                  <a:tcPr marL="100806" marR="100806" marT="50398" marB="50398"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62" name="Text Box 200"/>
          <p:cNvSpPr txBox="1">
            <a:spLocks noChangeArrowheads="1"/>
          </p:cNvSpPr>
          <p:nvPr/>
        </p:nvSpPr>
        <p:spPr>
          <a:xfrm>
            <a:off x="1373242" y="2484815"/>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R                </a:t>
            </a:r>
            <a:r>
              <a:rPr lang="ja-JP" altLang="en-US" sz="1400" dirty="0"/>
              <a:t>　　　</a:t>
            </a:r>
            <a:r>
              <a:rPr lang="en-US" altLang="ja-JP" sz="1400" dirty="0"/>
              <a:t>R               </a:t>
            </a:r>
            <a:r>
              <a:rPr lang="ja-JP" altLang="en-US" sz="1400" dirty="0"/>
              <a:t>　　　</a:t>
            </a:r>
            <a:r>
              <a:rPr lang="en-US" altLang="ja-JP" sz="1400" dirty="0"/>
              <a:t>R </a:t>
            </a:r>
          </a:p>
        </p:txBody>
      </p:sp>
      <p:sp>
        <p:nvSpPr>
          <p:cNvPr id="1163" name="Text Box 204"/>
          <p:cNvSpPr txBox="1">
            <a:spLocks noChangeArrowheads="1"/>
          </p:cNvSpPr>
          <p:nvPr/>
        </p:nvSpPr>
        <p:spPr>
          <a:xfrm>
            <a:off x="1409242" y="2991537"/>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L                </a:t>
            </a:r>
            <a:r>
              <a:rPr lang="ja-JP" altLang="en-US" sz="1400" dirty="0"/>
              <a:t>　　　</a:t>
            </a:r>
            <a:r>
              <a:rPr lang="en-US" altLang="ja-JP" sz="1400" dirty="0"/>
              <a:t> L              </a:t>
            </a:r>
            <a:r>
              <a:rPr lang="ja-JP" altLang="en-US" sz="1400" dirty="0"/>
              <a:t>　　　</a:t>
            </a:r>
            <a:r>
              <a:rPr lang="en-US" altLang="ja-JP" sz="1400" dirty="0"/>
              <a:t> L </a:t>
            </a:r>
          </a:p>
        </p:txBody>
      </p:sp>
      <p:sp>
        <p:nvSpPr>
          <p:cNvPr id="1164" name="Rectangle 208"/>
          <p:cNvSpPr>
            <a:spLocks noChangeArrowheads="1"/>
          </p:cNvSpPr>
          <p:nvPr/>
        </p:nvSpPr>
        <p:spPr>
          <a:xfrm>
            <a:off x="941305" y="1971454"/>
            <a:ext cx="3780234" cy="2435895"/>
          </a:xfrm>
          <a:prstGeom prst="rect">
            <a:avLst/>
          </a:prstGeom>
          <a:noFill/>
          <a:ln w="19050">
            <a:solidFill>
              <a:schemeClr val="tx1"/>
            </a:solidFill>
            <a:miter lim="800000"/>
            <a:headEnd/>
            <a:tailEnd/>
          </a:ln>
          <a:effectLst/>
        </p:spPr>
        <p:txBody>
          <a:bodyPr wrap="none" lIns="100739" tIns="50372" rIns="100739" bIns="50372" anchor="ctr"/>
          <a:lstStyle/>
          <a:p>
            <a:endParaRPr lang="ja-JP" altLang="en-US"/>
          </a:p>
        </p:txBody>
      </p:sp>
      <p:sp>
        <p:nvSpPr>
          <p:cNvPr id="1165" name="Rectangle 209"/>
          <p:cNvSpPr>
            <a:spLocks noChangeArrowheads="1"/>
          </p:cNvSpPr>
          <p:nvPr/>
        </p:nvSpPr>
        <p:spPr>
          <a:xfrm>
            <a:off x="521279" y="2055450"/>
            <a:ext cx="1680104" cy="5459765"/>
          </a:xfrm>
          <a:prstGeom prst="rect">
            <a:avLst/>
          </a:prstGeom>
          <a:noFill/>
          <a:ln w="19050">
            <a:solidFill>
              <a:schemeClr val="tx1"/>
            </a:solidFill>
            <a:miter lim="800000"/>
            <a:headEnd/>
            <a:tailEnd/>
          </a:ln>
          <a:effectLst/>
        </p:spPr>
        <p:txBody>
          <a:bodyPr wrap="none" lIns="100739" tIns="50372" rIns="100739" bIns="50372" anchor="ctr"/>
          <a:lstStyle/>
          <a:p>
            <a:endParaRPr lang="ja-JP" altLang="en-US"/>
          </a:p>
        </p:txBody>
      </p:sp>
      <p:sp>
        <p:nvSpPr>
          <p:cNvPr id="1166" name="Text Box 210"/>
          <p:cNvSpPr txBox="1">
            <a:spLocks noChangeArrowheads="1"/>
          </p:cNvSpPr>
          <p:nvPr/>
        </p:nvSpPr>
        <p:spPr>
          <a:xfrm>
            <a:off x="2592040" y="1668718"/>
            <a:ext cx="1625468" cy="638722"/>
          </a:xfrm>
          <a:prstGeom prst="rect">
            <a:avLst/>
          </a:prstGeom>
          <a:solidFill>
            <a:schemeClr val="bg1"/>
          </a:solidFill>
          <a:ln w="9525">
            <a:noFill/>
            <a:miter lim="800000"/>
            <a:headEnd/>
            <a:tailEnd/>
          </a:ln>
          <a:effectLst/>
        </p:spPr>
        <p:txBody>
          <a:bodyPr wrap="square" lIns="100739" tIns="50372" rIns="100739" bIns="50372">
            <a:spAutoFit/>
          </a:bodyPr>
          <a:lstStyle/>
          <a:p>
            <a:r>
              <a:rPr lang="en-US" altLang="ja-JP" sz="3500" dirty="0">
                <a:solidFill>
                  <a:srgbClr val="FF0000"/>
                </a:solidFill>
              </a:rPr>
              <a:t>Lepton</a:t>
            </a:r>
          </a:p>
        </p:txBody>
      </p:sp>
      <p:sp>
        <p:nvSpPr>
          <p:cNvPr id="1167" name="Text Box 213"/>
          <p:cNvSpPr txBox="1">
            <a:spLocks noChangeArrowheads="1"/>
          </p:cNvSpPr>
          <p:nvPr/>
        </p:nvSpPr>
        <p:spPr>
          <a:xfrm rot="16200000">
            <a:off x="-1248552" y="4251109"/>
            <a:ext cx="3254395" cy="644674"/>
          </a:xfrm>
          <a:prstGeom prst="rect">
            <a:avLst/>
          </a:prstGeom>
          <a:solidFill>
            <a:schemeClr val="bg1"/>
          </a:solidFill>
          <a:ln w="9525">
            <a:noFill/>
            <a:miter lim="800000"/>
            <a:headEnd/>
            <a:tailEnd/>
          </a:ln>
          <a:effectLst/>
        </p:spPr>
        <p:txBody>
          <a:bodyPr wrap="square" lIns="100739" tIns="50372" rIns="100739" bIns="50372">
            <a:spAutoFit/>
          </a:bodyPr>
          <a:lstStyle/>
          <a:p>
            <a:r>
              <a:rPr lang="en-US" altLang="ja-JP" sz="3500" dirty="0"/>
              <a:t>1st generation</a:t>
            </a:r>
          </a:p>
        </p:txBody>
      </p:sp>
      <p:sp>
        <p:nvSpPr>
          <p:cNvPr id="1168" name="Text Box 214"/>
          <p:cNvSpPr txBox="1">
            <a:spLocks noChangeArrowheads="1"/>
          </p:cNvSpPr>
          <p:nvPr/>
        </p:nvSpPr>
        <p:spPr>
          <a:xfrm>
            <a:off x="1361330" y="2139448"/>
            <a:ext cx="3444214" cy="378777"/>
          </a:xfrm>
          <a:prstGeom prst="rect">
            <a:avLst/>
          </a:prstGeom>
          <a:noFill/>
          <a:ln w="9525">
            <a:noFill/>
            <a:miter lim="800000"/>
            <a:headEnd/>
            <a:tailEnd/>
          </a:ln>
          <a:effectLst/>
        </p:spPr>
        <p:txBody>
          <a:bodyPr lIns="100739" tIns="50372" rIns="100739" bIns="50372">
            <a:spAutoFit/>
          </a:bodyPr>
          <a:lstStyle/>
          <a:p>
            <a:pPr algn="l"/>
            <a:r>
              <a:rPr lang="en-US" altLang="ja-JP" i="0" dirty="0">
                <a:solidFill>
                  <a:schemeClr val="tx1"/>
                </a:solidFill>
              </a:rPr>
              <a:t>?               ?                ? </a:t>
            </a:r>
          </a:p>
        </p:txBody>
      </p:sp>
      <p:sp>
        <p:nvSpPr>
          <p:cNvPr id="1169" name="Rectangle 218"/>
          <p:cNvSpPr>
            <a:spLocks noChangeArrowheads="1"/>
          </p:cNvSpPr>
          <p:nvPr/>
        </p:nvSpPr>
        <p:spPr>
          <a:xfrm>
            <a:off x="4961861" y="4937910"/>
            <a:ext cx="5318716" cy="2525468"/>
          </a:xfrm>
          <a:prstGeom prst="rect">
            <a:avLst/>
          </a:prstGeom>
          <a:noFill/>
          <a:ln w="9525">
            <a:noFill/>
            <a:miter lim="800000"/>
            <a:headEnd/>
            <a:tailEnd/>
          </a:ln>
          <a:effectLst>
            <a:outerShdw dist="35921" dir="2700000" algn="ctr" rotWithShape="0">
              <a:schemeClr val="bg2"/>
            </a:outerShdw>
          </a:effectLst>
        </p:spPr>
        <p:txBody>
          <a:bodyPr wrap="square" lIns="100739" tIns="50372" rIns="100739" bIns="50372">
            <a:spAutoFit/>
          </a:bodyPr>
          <a:lstStyle/>
          <a:p>
            <a:pPr algn="l">
              <a:spcBef>
                <a:spcPct val="50000"/>
              </a:spcBef>
            </a:pPr>
            <a:r>
              <a:rPr lang="en-US" altLang="ja-JP" sz="3500" dirty="0">
                <a:solidFill>
                  <a:srgbClr val="FF0000"/>
                </a:solidFill>
                <a:effectLst>
                  <a:outerShdw blurRad="38100" dist="38100" dir="2700000" algn="tl">
                    <a:srgbClr val="C0C0C0"/>
                  </a:outerShdw>
                </a:effectLst>
                <a:latin typeface="HG創英角ｺﾞｼｯｸUB" pitchFamily="49" charset="-128"/>
                <a:ea typeface="HG創英角ｺﾞｼｯｸUB" pitchFamily="49" charset="-128"/>
              </a:rPr>
              <a:t>Lepton Flavor (e-</a:t>
            </a:r>
            <a:r>
              <a:rPr lang="en-US" altLang="ja-JP" sz="3500" dirty="0" err="1">
                <a:solidFill>
                  <a:srgbClr val="FF0000"/>
                </a:solidFill>
                <a:effectLst>
                  <a:outerShdw blurRad="38100" dist="38100" dir="2700000" algn="tl">
                    <a:srgbClr val="C0C0C0"/>
                  </a:outerShdw>
                </a:effectLst>
                <a:latin typeface="HG創英角ｺﾞｼｯｸUB" pitchFamily="49" charset="-128"/>
                <a:ea typeface="HG創英角ｺﾞｼｯｸUB" pitchFamily="49" charset="-128"/>
              </a:rPr>
              <a:t>like,μ</a:t>
            </a:r>
            <a:r>
              <a:rPr lang="en-US" altLang="ja-JP" sz="3500" dirty="0">
                <a:solidFill>
                  <a:srgbClr val="FF0000"/>
                </a:solidFill>
                <a:effectLst>
                  <a:outerShdw blurRad="38100" dist="38100" dir="2700000" algn="tl">
                    <a:srgbClr val="C0C0C0"/>
                  </a:outerShdw>
                </a:effectLst>
                <a:latin typeface="HG創英角ｺﾞｼｯｸUB" pitchFamily="49" charset="-128"/>
                <a:ea typeface="HG創英角ｺﾞｼｯｸUB" pitchFamily="49" charset="-128"/>
              </a:rPr>
              <a:t>-</a:t>
            </a:r>
            <a:r>
              <a:rPr lang="en-US" altLang="ja-JP" sz="3500" dirty="0" err="1">
                <a:solidFill>
                  <a:srgbClr val="FF0000"/>
                </a:solidFill>
                <a:effectLst>
                  <a:outerShdw blurRad="38100" dist="38100" dir="2700000" algn="tl">
                    <a:srgbClr val="C0C0C0"/>
                  </a:outerShdw>
                </a:effectLst>
                <a:latin typeface="HG創英角ｺﾞｼｯｸUB" pitchFamily="49" charset="-128"/>
                <a:ea typeface="HG創英角ｺﾞｼｯｸUB" pitchFamily="49" charset="-128"/>
              </a:rPr>
              <a:t>like,τ</a:t>
            </a:r>
            <a:r>
              <a:rPr lang="en-US" altLang="ja-JP" sz="3500" dirty="0">
                <a:solidFill>
                  <a:srgbClr val="FF0000"/>
                </a:solidFill>
                <a:effectLst>
                  <a:outerShdw blurRad="38100" dist="38100" dir="2700000" algn="tl">
                    <a:srgbClr val="C0C0C0"/>
                  </a:outerShdw>
                </a:effectLst>
                <a:latin typeface="HG創英角ｺﾞｼｯｸUB" pitchFamily="49" charset="-128"/>
                <a:ea typeface="HG創英角ｺﾞｼｯｸUB" pitchFamily="49" charset="-128"/>
              </a:rPr>
              <a:t>-like)</a:t>
            </a:r>
          </a:p>
          <a:p>
            <a:pPr algn="l">
              <a:spcBef>
                <a:spcPct val="50000"/>
              </a:spcBef>
            </a:pPr>
            <a:r>
              <a:rPr lang="en-US" altLang="ja-JP" sz="3500" dirty="0">
                <a:solidFill>
                  <a:srgbClr val="FF0000"/>
                </a:solidFill>
                <a:effectLst>
                  <a:outerShdw blurRad="38100" dist="38100" dir="2700000" algn="tl">
                    <a:srgbClr val="C0C0C0"/>
                  </a:outerShdw>
                </a:effectLst>
                <a:latin typeface="HG創英角ｺﾞｼｯｸUB" pitchFamily="49" charset="-128"/>
                <a:ea typeface="HG創英角ｺﾞｼｯｸUB" pitchFamily="49" charset="-128"/>
              </a:rPr>
              <a:t>is exact symmetry and conserved</a:t>
            </a:r>
          </a:p>
        </p:txBody>
      </p:sp>
      <p:sp>
        <p:nvSpPr>
          <p:cNvPr id="1170" name="Rectangle 219"/>
          <p:cNvSpPr>
            <a:spLocks noChangeArrowheads="1"/>
          </p:cNvSpPr>
          <p:nvPr/>
        </p:nvSpPr>
        <p:spPr>
          <a:xfrm>
            <a:off x="5247697" y="2974183"/>
            <a:ext cx="4145475" cy="532615"/>
          </a:xfrm>
          <a:prstGeom prst="rect">
            <a:avLst/>
          </a:prstGeom>
          <a:noFill/>
          <a:ln w="9525">
            <a:noFill/>
            <a:miter lim="800000"/>
            <a:headEnd/>
            <a:tailEnd/>
          </a:ln>
          <a:effectLst>
            <a:outerShdw dist="35921" dir="2700000" algn="ctr" rotWithShape="0">
              <a:schemeClr val="bg2"/>
            </a:outerShdw>
          </a:effectLst>
        </p:spPr>
        <p:txBody>
          <a:bodyPr wrap="square" lIns="100739" tIns="50372" rIns="100739" bIns="50372">
            <a:spAutoFit/>
          </a:bodyPr>
          <a:lstStyle/>
          <a:p>
            <a:pPr algn="l">
              <a:spcBef>
                <a:spcPct val="50000"/>
              </a:spcBef>
              <a:buClr>
                <a:schemeClr val="tx1"/>
              </a:buClr>
              <a:buFontTx/>
              <a:buChar char="•"/>
            </a:pPr>
            <a:r>
              <a:rPr lang="en-US" altLang="ja-JP" sz="2800" dirty="0">
                <a:effectLst>
                  <a:outerShdw blurRad="38100" dist="38100" dir="2700000" algn="tl">
                    <a:srgbClr val="C0C0C0"/>
                  </a:outerShdw>
                </a:effectLst>
                <a:latin typeface="HG創英角ｺﾞｼｯｸUB" pitchFamily="49" charset="-128"/>
                <a:ea typeface="HG創英角ｺﾞｼｯｸUB" pitchFamily="49" charset="-128"/>
              </a:rPr>
              <a:t>No RH neutrino</a:t>
            </a:r>
            <a:r>
              <a:rPr lang="ja-JP" altLang="en-US" sz="2800" dirty="0">
                <a:effectLst>
                  <a:outerShdw blurRad="38100" dist="38100" dir="2700000" algn="tl">
                    <a:srgbClr val="C0C0C0"/>
                  </a:outerShdw>
                </a:effectLst>
                <a:latin typeface="HG創英角ｺﾞｼｯｸUB" pitchFamily="49" charset="-128"/>
                <a:ea typeface="HG創英角ｺﾞｼｯｸUB" pitchFamily="49" charset="-128"/>
              </a:rPr>
              <a:t>　</a:t>
            </a:r>
          </a:p>
        </p:txBody>
      </p:sp>
      <p:sp>
        <p:nvSpPr>
          <p:cNvPr id="1171" name="Rectangle 220"/>
          <p:cNvSpPr>
            <a:spLocks noChangeArrowheads="1"/>
          </p:cNvSpPr>
          <p:nvPr/>
        </p:nvSpPr>
        <p:spPr>
          <a:xfrm>
            <a:off x="5229712" y="3557723"/>
            <a:ext cx="4417752" cy="532615"/>
          </a:xfrm>
          <a:prstGeom prst="rect">
            <a:avLst/>
          </a:prstGeom>
          <a:noFill/>
          <a:ln w="9525">
            <a:noFill/>
            <a:miter lim="800000"/>
            <a:headEnd/>
            <a:tailEnd/>
          </a:ln>
          <a:effectLst>
            <a:outerShdw dist="35921" dir="2700000" algn="ctr" rotWithShape="0">
              <a:schemeClr val="bg2"/>
            </a:outerShdw>
          </a:effectLst>
        </p:spPr>
        <p:txBody>
          <a:bodyPr wrap="square" lIns="100739" tIns="50372" rIns="100739" bIns="50372">
            <a:spAutoFit/>
          </a:bodyPr>
          <a:lstStyle/>
          <a:p>
            <a:pPr algn="l">
              <a:spcBef>
                <a:spcPct val="50000"/>
              </a:spcBef>
              <a:buClr>
                <a:schemeClr val="tx1"/>
              </a:buClr>
              <a:buFontTx/>
              <a:buChar char="•"/>
            </a:pPr>
            <a:r>
              <a:rPr lang="en-US" altLang="ja-JP" sz="2800" dirty="0">
                <a:effectLst>
                  <a:outerShdw blurRad="38100" dist="38100" dir="2700000" algn="tl">
                    <a:srgbClr val="C0C0C0"/>
                  </a:outerShdw>
                </a:effectLst>
                <a:latin typeface="HG創英角ｺﾞｼｯｸUB" pitchFamily="49" charset="-128"/>
                <a:ea typeface="HG創英角ｺﾞｼｯｸUB" pitchFamily="49" charset="-128"/>
              </a:rPr>
              <a:t>L&lt;-&gt;R </a:t>
            </a:r>
            <a:r>
              <a:rPr lang="en-US" altLang="ja-JP" sz="2800" dirty="0" err="1">
                <a:effectLst>
                  <a:outerShdw blurRad="38100" dist="38100" dir="2700000" algn="tl">
                    <a:srgbClr val="C0C0C0"/>
                  </a:outerShdw>
                </a:effectLst>
                <a:latin typeface="HG創英角ｺﾞｼｯｸUB" pitchFamily="49" charset="-128"/>
                <a:ea typeface="HG創英角ｺﾞｼｯｸUB" pitchFamily="49" charset="-128"/>
              </a:rPr>
              <a:t>nonsymmetric</a:t>
            </a:r>
            <a:r>
              <a:rPr lang="ja-JP" altLang="en-US" sz="2800" dirty="0">
                <a:effectLst>
                  <a:outerShdw blurRad="38100" dist="38100" dir="2700000" algn="tl">
                    <a:srgbClr val="C0C0C0"/>
                  </a:outerShdw>
                </a:effectLst>
                <a:latin typeface="HG創英角ｺﾞｼｯｸUB" pitchFamily="49" charset="-128"/>
                <a:ea typeface="HG創英角ｺﾞｼｯｸUB" pitchFamily="49" charset="-128"/>
              </a:rPr>
              <a:t>　</a:t>
            </a:r>
          </a:p>
        </p:txBody>
      </p:sp>
      <p:sp>
        <p:nvSpPr>
          <p:cNvPr id="1172" name="Text Box 200"/>
          <p:cNvSpPr txBox="1">
            <a:spLocks noChangeArrowheads="1"/>
          </p:cNvSpPr>
          <p:nvPr/>
        </p:nvSpPr>
        <p:spPr>
          <a:xfrm>
            <a:off x="1295539" y="3556039"/>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R                </a:t>
            </a:r>
            <a:r>
              <a:rPr lang="ja-JP" altLang="en-US" sz="1400" dirty="0"/>
              <a:t>　　　</a:t>
            </a:r>
            <a:r>
              <a:rPr lang="en-US" altLang="ja-JP" sz="1400" dirty="0"/>
              <a:t>R               </a:t>
            </a:r>
            <a:r>
              <a:rPr lang="ja-JP" altLang="en-US" sz="1400" dirty="0"/>
              <a:t>　　　</a:t>
            </a:r>
            <a:r>
              <a:rPr lang="en-US" altLang="ja-JP" sz="1400" dirty="0"/>
              <a:t>R </a:t>
            </a:r>
          </a:p>
        </p:txBody>
      </p:sp>
      <p:sp>
        <p:nvSpPr>
          <p:cNvPr id="1173" name="Text Box 200"/>
          <p:cNvSpPr txBox="1">
            <a:spLocks noChangeArrowheads="1"/>
          </p:cNvSpPr>
          <p:nvPr/>
        </p:nvSpPr>
        <p:spPr>
          <a:xfrm>
            <a:off x="1277325" y="4836601"/>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R                </a:t>
            </a:r>
            <a:r>
              <a:rPr lang="ja-JP" altLang="en-US" sz="1400" dirty="0"/>
              <a:t>　　　</a:t>
            </a:r>
            <a:r>
              <a:rPr lang="en-US" altLang="ja-JP" sz="1400" dirty="0"/>
              <a:t>R               </a:t>
            </a:r>
            <a:r>
              <a:rPr lang="ja-JP" altLang="en-US" sz="1400" dirty="0"/>
              <a:t>　　　</a:t>
            </a:r>
            <a:r>
              <a:rPr lang="en-US" altLang="ja-JP" sz="1400" dirty="0"/>
              <a:t>R </a:t>
            </a:r>
          </a:p>
        </p:txBody>
      </p:sp>
      <p:sp>
        <p:nvSpPr>
          <p:cNvPr id="1174" name="Text Box 200"/>
          <p:cNvSpPr txBox="1">
            <a:spLocks noChangeArrowheads="1"/>
          </p:cNvSpPr>
          <p:nvPr/>
        </p:nvSpPr>
        <p:spPr>
          <a:xfrm>
            <a:off x="1277325" y="6123263"/>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R                </a:t>
            </a:r>
            <a:r>
              <a:rPr lang="ja-JP" altLang="en-US" sz="1400" dirty="0"/>
              <a:t>　　　</a:t>
            </a:r>
            <a:r>
              <a:rPr lang="en-US" altLang="ja-JP" sz="1400" dirty="0"/>
              <a:t>R               </a:t>
            </a:r>
            <a:r>
              <a:rPr lang="ja-JP" altLang="en-US" sz="1400" dirty="0"/>
              <a:t>　　　</a:t>
            </a:r>
            <a:r>
              <a:rPr lang="en-US" altLang="ja-JP" sz="1400" dirty="0"/>
              <a:t>R </a:t>
            </a:r>
          </a:p>
        </p:txBody>
      </p:sp>
      <p:sp>
        <p:nvSpPr>
          <p:cNvPr id="1175" name="Text Box 204"/>
          <p:cNvSpPr txBox="1">
            <a:spLocks noChangeArrowheads="1"/>
          </p:cNvSpPr>
          <p:nvPr/>
        </p:nvSpPr>
        <p:spPr>
          <a:xfrm>
            <a:off x="1316663" y="4048271"/>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L                </a:t>
            </a:r>
            <a:r>
              <a:rPr lang="ja-JP" altLang="en-US" sz="1400" dirty="0"/>
              <a:t>　　　</a:t>
            </a:r>
            <a:r>
              <a:rPr lang="en-US" altLang="ja-JP" sz="1400" dirty="0"/>
              <a:t> L              </a:t>
            </a:r>
            <a:r>
              <a:rPr lang="ja-JP" altLang="en-US" sz="1400" dirty="0"/>
              <a:t>　　　</a:t>
            </a:r>
            <a:r>
              <a:rPr lang="en-US" altLang="ja-JP" sz="1400" dirty="0"/>
              <a:t> L </a:t>
            </a:r>
          </a:p>
        </p:txBody>
      </p:sp>
      <p:sp>
        <p:nvSpPr>
          <p:cNvPr id="1176" name="Text Box 204"/>
          <p:cNvSpPr txBox="1">
            <a:spLocks noChangeArrowheads="1"/>
          </p:cNvSpPr>
          <p:nvPr/>
        </p:nvSpPr>
        <p:spPr>
          <a:xfrm>
            <a:off x="1276895" y="5419925"/>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L                </a:t>
            </a:r>
            <a:r>
              <a:rPr lang="ja-JP" altLang="en-US" sz="1400" dirty="0"/>
              <a:t>　　　</a:t>
            </a:r>
            <a:r>
              <a:rPr lang="en-US" altLang="ja-JP" sz="1400" dirty="0"/>
              <a:t> L              </a:t>
            </a:r>
            <a:r>
              <a:rPr lang="ja-JP" altLang="en-US" sz="1400" dirty="0"/>
              <a:t>　　　</a:t>
            </a:r>
            <a:r>
              <a:rPr lang="en-US" altLang="ja-JP" sz="1400" dirty="0"/>
              <a:t> L </a:t>
            </a:r>
          </a:p>
        </p:txBody>
      </p:sp>
      <p:sp>
        <p:nvSpPr>
          <p:cNvPr id="1177" name="Text Box 204"/>
          <p:cNvSpPr txBox="1">
            <a:spLocks noChangeArrowheads="1"/>
          </p:cNvSpPr>
          <p:nvPr/>
        </p:nvSpPr>
        <p:spPr>
          <a:xfrm>
            <a:off x="1316663" y="6707795"/>
            <a:ext cx="3444214" cy="322293"/>
          </a:xfrm>
          <a:prstGeom prst="rect">
            <a:avLst/>
          </a:prstGeom>
          <a:noFill/>
          <a:ln w="9525">
            <a:noFill/>
            <a:miter lim="800000"/>
            <a:headEnd/>
            <a:tailEnd/>
          </a:ln>
          <a:effectLst/>
        </p:spPr>
        <p:txBody>
          <a:bodyPr lIns="100739" tIns="50372" rIns="100739" bIns="50372">
            <a:spAutoFit/>
          </a:bodyPr>
          <a:lstStyle/>
          <a:p>
            <a:pPr algn="l"/>
            <a:r>
              <a:rPr lang="en-US" altLang="ja-JP" sz="1400" dirty="0"/>
              <a:t>L                </a:t>
            </a:r>
            <a:r>
              <a:rPr lang="ja-JP" altLang="en-US" sz="1400" dirty="0"/>
              <a:t>　　　</a:t>
            </a:r>
            <a:r>
              <a:rPr lang="en-US" altLang="ja-JP" sz="1400" dirty="0"/>
              <a:t> L              </a:t>
            </a:r>
            <a:r>
              <a:rPr lang="ja-JP" altLang="en-US" sz="1400" dirty="0"/>
              <a:t>　　　</a:t>
            </a:r>
            <a:r>
              <a:rPr lang="en-US" altLang="ja-JP" sz="1400" dirty="0"/>
              <a:t> L </a:t>
            </a:r>
          </a:p>
        </p:txBody>
      </p:sp>
      <p:cxnSp>
        <p:nvCxnSpPr>
          <p:cNvPr id="1178" name="直線コネクタ 36"/>
          <p:cNvCxnSpPr/>
          <p:nvPr/>
        </p:nvCxnSpPr>
        <p:spPr>
          <a:xfrm>
            <a:off x="700983" y="24991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9" name="直線コネクタ 38"/>
          <p:cNvCxnSpPr/>
          <p:nvPr/>
        </p:nvCxnSpPr>
        <p:spPr>
          <a:xfrm flipH="1">
            <a:off x="302645" y="2518225"/>
            <a:ext cx="480239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80" name="右矢印 39"/>
          <p:cNvSpPr/>
          <p:nvPr/>
        </p:nvSpPr>
        <p:spPr>
          <a:xfrm>
            <a:off x="5180902" y="4491345"/>
            <a:ext cx="651498" cy="345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987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TextShape 4"/>
          <p:cNvSpPr/>
          <p:nvPr/>
        </p:nvSpPr>
        <p:spPr>
          <a:xfrm>
            <a:off x="359792" y="2699717"/>
            <a:ext cx="6408712" cy="4083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Eigenstate values are neutrino masses. Especially</a:t>
            </a:r>
          </a:p>
        </p:txBody>
      </p:sp>
      <p:sp>
        <p:nvSpPr>
          <p:cNvPr id="1465" name="TextShape 4"/>
          <p:cNvSpPr/>
          <p:nvPr/>
        </p:nvSpPr>
        <p:spPr>
          <a:xfrm>
            <a:off x="503808" y="1331565"/>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With</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Dirac</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mass</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term</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we</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have</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mass</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term</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for</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b="1" dirty="0">
                <a:solidFill>
                  <a:srgbClr val="FF0000"/>
                </a:solidFill>
                <a:latin typeface="HGPｺﾞｼｯｸM" pitchFamily="50" charset="-128"/>
                <a:ea typeface="HGPｺﾞｼｯｸM" pitchFamily="50" charset="-128"/>
                <a:cs typeface="VL Pゴシック" pitchFamily="2"/>
              </a:rPr>
              <a:t>neutral</a:t>
            </a:r>
            <a:r>
              <a:rPr lang="ja-JP" altLang="en-US" sz="2000" b="1" dirty="0">
                <a:solidFill>
                  <a:srgbClr val="FF0000"/>
                </a:solidFill>
                <a:latin typeface="HGPｺﾞｼｯｸM" pitchFamily="50" charset="-128"/>
                <a:ea typeface="HGPｺﾞｼｯｸM" pitchFamily="50" charset="-128"/>
                <a:cs typeface="VL Pゴシック" pitchFamily="2"/>
              </a:rPr>
              <a:t> </a:t>
            </a:r>
            <a:r>
              <a:rPr lang="en-US" altLang="ja-JP" sz="2000" b="1" dirty="0">
                <a:solidFill>
                  <a:srgbClr val="FF0000"/>
                </a:solidFill>
                <a:latin typeface="HGPｺﾞｼｯｸM" pitchFamily="50" charset="-128"/>
                <a:ea typeface="HGPｺﾞｼｯｸM" pitchFamily="50" charset="-128"/>
                <a:cs typeface="VL Pゴシック" pitchFamily="2"/>
              </a:rPr>
              <a:t>particle</a:t>
            </a:r>
            <a:r>
              <a:rPr lang="ja-JP" altLang="en-US" sz="2000" b="1" dirty="0">
                <a:solidFill>
                  <a:srgbClr val="FF0000"/>
                </a:solidFill>
                <a:latin typeface="HGPｺﾞｼｯｸM" pitchFamily="50" charset="-128"/>
                <a:ea typeface="HGPｺﾞｼｯｸM" pitchFamily="50" charset="-128"/>
                <a:cs typeface="VL Pゴシック" pitchFamily="2"/>
              </a:rPr>
              <a:t> </a:t>
            </a:r>
            <a:r>
              <a:rPr lang="en-US" altLang="ja-JP" sz="2000" b="1" dirty="0">
                <a:solidFill>
                  <a:srgbClr val="FF0000"/>
                </a:solidFill>
                <a:latin typeface="HGPｺﾞｼｯｸM" pitchFamily="50" charset="-128"/>
                <a:ea typeface="HGPｺﾞｼｯｸM" pitchFamily="50" charset="-128"/>
                <a:cs typeface="VL Pゴシック" pitchFamily="2"/>
              </a:rPr>
              <a:t>under</a:t>
            </a:r>
            <a:r>
              <a:rPr lang="ja-JP" altLang="en-US" sz="2000" b="1" dirty="0">
                <a:solidFill>
                  <a:srgbClr val="FF0000"/>
                </a:solidFill>
                <a:latin typeface="HGPｺﾞｼｯｸM" pitchFamily="50" charset="-128"/>
                <a:ea typeface="HGPｺﾞｼｯｸM" pitchFamily="50" charset="-128"/>
                <a:cs typeface="VL Pゴシック" pitchFamily="2"/>
              </a:rPr>
              <a:t> </a:t>
            </a:r>
            <a:r>
              <a:rPr lang="en-US" altLang="ja-JP" sz="2000" b="1" dirty="0">
                <a:solidFill>
                  <a:srgbClr val="FF0000"/>
                </a:solidFill>
                <a:latin typeface="HGPｺﾞｼｯｸM" pitchFamily="50" charset="-128"/>
                <a:ea typeface="HGPｺﾞｼｯｸM" pitchFamily="50" charset="-128"/>
                <a:cs typeface="VL Pゴシック" pitchFamily="2"/>
              </a:rPr>
              <a:t>EM</a:t>
            </a:r>
            <a:endParaRPr lang="en-US" b="1" dirty="0">
              <a:solidFill>
                <a:srgbClr val="FF0000"/>
              </a:solidFill>
              <a:latin typeface="VL Pゴシック" pitchFamily="18"/>
              <a:ea typeface="VL Pゴシック" pitchFamily="2"/>
              <a:cs typeface="VL Pゴシック" pitchFamily="2"/>
            </a:endParaRPr>
          </a:p>
        </p:txBody>
      </p:sp>
      <p:graphicFrame>
        <p:nvGraphicFramePr>
          <p:cNvPr id="1466" name="オブジェクト 302"/>
          <p:cNvGraphicFramePr/>
          <p:nvPr/>
        </p:nvGraphicFramePr>
        <p:xfrm>
          <a:off x="6064090" y="2723700"/>
          <a:ext cx="787400" cy="360362"/>
        </p:xfrm>
        <a:graphic>
          <a:graphicData uri="http://schemas.openxmlformats.org/presentationml/2006/ole">
            <mc:AlternateContent xmlns:mc="http://schemas.openxmlformats.org/markup-compatibility/2006">
              <mc:Choice xmlns:v="urn:schemas-microsoft-com:vml" Requires="v">
                <p:oleObj spid="_x0000_s7337" name="数式" r:id="rId3" imgW="545760" imgH="177480" progId="Equation.3">
                  <p:embed/>
                </p:oleObj>
              </mc:Choice>
              <mc:Fallback>
                <p:oleObj name="数式" r:id="rId3" imgW="545760" imgH="177480" progId="Equation.3">
                  <p:embed/>
                  <p:pic>
                    <p:nvPicPr>
                      <p:cNvPr id="0" name="オブジェクト 302"/>
                      <p:cNvPicPr>
                        <a:picLocks noChangeAspect="1" noChangeArrowheads="1"/>
                      </p:cNvPicPr>
                      <p:nvPr/>
                    </p:nvPicPr>
                    <p:blipFill>
                      <a:blip r:embed="rId4"/>
                      <a:stretch>
                        <a:fillRect/>
                      </a:stretch>
                    </p:blipFill>
                    <p:spPr>
                      <a:xfrm>
                        <a:off x="6064090" y="2723700"/>
                        <a:ext cx="787400" cy="360362"/>
                      </a:xfrm>
                      <a:prstGeom prst="rect">
                        <a:avLst/>
                      </a:prstGeom>
                      <a:noFill/>
                    </p:spPr>
                  </p:pic>
                </p:oleObj>
              </mc:Fallback>
            </mc:AlternateContent>
          </a:graphicData>
        </a:graphic>
      </p:graphicFrame>
      <p:sp>
        <p:nvSpPr>
          <p:cNvPr id="1467" name="TextShape 4"/>
          <p:cNvSpPr/>
          <p:nvPr/>
        </p:nvSpPr>
        <p:spPr>
          <a:xfrm>
            <a:off x="431800" y="323453"/>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For</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a:solidFill>
                  <a:prstClr val="black"/>
                </a:solidFill>
                <a:latin typeface="HGPｺﾞｼｯｸM" pitchFamily="50" charset="-128"/>
                <a:ea typeface="HGPｺﾞｼｯｸM" pitchFamily="50" charset="-128"/>
                <a:cs typeface="VL Pゴシック" pitchFamily="2"/>
              </a:rPr>
              <a:t>example,</a:t>
            </a:r>
            <a:r>
              <a:rPr lang="ja-JP" altLang="en-US" sz="2000" dirty="0">
                <a:solidFill>
                  <a:prstClr val="black"/>
                </a:solidFill>
                <a:latin typeface="HGPｺﾞｼｯｸM" pitchFamily="50" charset="-128"/>
                <a:ea typeface="HGPｺﾞｼｯｸM" pitchFamily="50" charset="-128"/>
                <a:cs typeface="VL Pゴシック" pitchFamily="2"/>
              </a:rPr>
              <a:t>　　　</a:t>
            </a:r>
            <a:r>
              <a:rPr lang="en-US" altLang="ja-JP" sz="2000" dirty="0" err="1">
                <a:solidFill>
                  <a:prstClr val="black"/>
                </a:solidFill>
                <a:latin typeface="HGPｺﾞｼｯｸM" pitchFamily="50" charset="-128"/>
                <a:ea typeface="HGPｺﾞｼｯｸM" pitchFamily="50" charset="-128"/>
                <a:cs typeface="VL Pゴシック" pitchFamily="2"/>
              </a:rPr>
              <a:t>majorana</a:t>
            </a:r>
            <a:r>
              <a:rPr lang="en-US" altLang="ja-JP" sz="2000" dirty="0">
                <a:solidFill>
                  <a:prstClr val="black"/>
                </a:solidFill>
                <a:latin typeface="HGPｺﾞｼｯｸM" pitchFamily="50" charset="-128"/>
                <a:ea typeface="HGPｺﾞｼｯｸM" pitchFamily="50" charset="-128"/>
                <a:cs typeface="VL Pゴシック" pitchFamily="2"/>
              </a:rPr>
              <a:t> mass can be new scale Λ. It is singlet </a:t>
            </a:r>
            <a:r>
              <a:rPr lang="en-US" altLang="ja-JP" sz="2000" b="1" dirty="0">
                <a:solidFill>
                  <a:srgbClr val="FF0000"/>
                </a:solidFill>
                <a:latin typeface="HGPｺﾞｼｯｸM" pitchFamily="50" charset="-128"/>
                <a:ea typeface="HGPｺﾞｼｯｸM" pitchFamily="50" charset="-128"/>
                <a:cs typeface="VL Pゴシック" pitchFamily="2"/>
              </a:rPr>
              <a:t>under SM</a:t>
            </a:r>
            <a:endParaRPr lang="en-US" b="1" dirty="0">
              <a:solidFill>
                <a:srgbClr val="FF0000"/>
              </a:solidFill>
              <a:latin typeface="VL Pゴシック" pitchFamily="18"/>
              <a:ea typeface="VL Pゴシック" pitchFamily="2"/>
              <a:cs typeface="VL Pゴシック" pitchFamily="2"/>
            </a:endParaRPr>
          </a:p>
        </p:txBody>
      </p:sp>
      <p:graphicFrame>
        <p:nvGraphicFramePr>
          <p:cNvPr id="1468" name="オブジェクト 304"/>
          <p:cNvGraphicFramePr/>
          <p:nvPr/>
        </p:nvGraphicFramePr>
        <p:xfrm>
          <a:off x="1874361" y="278203"/>
          <a:ext cx="433824" cy="444500"/>
        </p:xfrm>
        <a:graphic>
          <a:graphicData uri="http://schemas.openxmlformats.org/presentationml/2006/ole">
            <mc:AlternateContent xmlns:mc="http://schemas.openxmlformats.org/markup-compatibility/2006">
              <mc:Choice xmlns:v="urn:schemas-microsoft-com:vml" Requires="v">
                <p:oleObj spid="_x0000_s7338" name="数式" r:id="rId5" imgW="228600" imgH="253800" progId="Equation.3">
                  <p:embed/>
                </p:oleObj>
              </mc:Choice>
              <mc:Fallback>
                <p:oleObj name="数式" r:id="rId5" imgW="228600" imgH="253800" progId="Equation.3">
                  <p:embed/>
                  <p:pic>
                    <p:nvPicPr>
                      <p:cNvPr id="0" name="オブジェクト 304"/>
                      <p:cNvPicPr>
                        <a:picLocks noChangeAspect="1" noChangeArrowheads="1"/>
                      </p:cNvPicPr>
                      <p:nvPr/>
                    </p:nvPicPr>
                    <p:blipFill>
                      <a:blip r:embed="rId6"/>
                      <a:stretch>
                        <a:fillRect/>
                      </a:stretch>
                    </p:blipFill>
                    <p:spPr>
                      <a:xfrm>
                        <a:off x="1874361" y="278203"/>
                        <a:ext cx="433824" cy="444500"/>
                      </a:xfrm>
                      <a:prstGeom prst="rect">
                        <a:avLst/>
                      </a:prstGeom>
                      <a:noFill/>
                    </p:spPr>
                  </p:pic>
                </p:oleObj>
              </mc:Fallback>
            </mc:AlternateContent>
          </a:graphicData>
        </a:graphic>
      </p:graphicFrame>
      <p:graphicFrame>
        <p:nvGraphicFramePr>
          <p:cNvPr id="1469" name="オブジェクト 305"/>
          <p:cNvGraphicFramePr/>
          <p:nvPr/>
        </p:nvGraphicFramePr>
        <p:xfrm>
          <a:off x="1523231" y="766416"/>
          <a:ext cx="1266825" cy="488950"/>
        </p:xfrm>
        <a:graphic>
          <a:graphicData uri="http://schemas.openxmlformats.org/presentationml/2006/ole">
            <mc:AlternateContent xmlns:mc="http://schemas.openxmlformats.org/markup-compatibility/2006">
              <mc:Choice xmlns:v="urn:schemas-microsoft-com:vml" Requires="v">
                <p:oleObj spid="_x0000_s7339" name="数式" r:id="rId7" imgW="723600" imgH="279360" progId="Equation.3">
                  <p:embed/>
                </p:oleObj>
              </mc:Choice>
              <mc:Fallback>
                <p:oleObj name="数式" r:id="rId7" imgW="723600" imgH="279360" progId="Equation.3">
                  <p:embed/>
                  <p:pic>
                    <p:nvPicPr>
                      <p:cNvPr id="0" name="オブジェクト 305"/>
                      <p:cNvPicPr>
                        <a:picLocks noChangeAspect="1" noChangeArrowheads="1"/>
                      </p:cNvPicPr>
                      <p:nvPr/>
                    </p:nvPicPr>
                    <p:blipFill>
                      <a:blip r:embed="rId8"/>
                      <a:stretch>
                        <a:fillRect/>
                      </a:stretch>
                    </p:blipFill>
                    <p:spPr>
                      <a:xfrm>
                        <a:off x="1523231" y="766416"/>
                        <a:ext cx="1266825" cy="488950"/>
                      </a:xfrm>
                      <a:prstGeom prst="rect">
                        <a:avLst/>
                      </a:prstGeom>
                      <a:noFill/>
                    </p:spPr>
                  </p:pic>
                </p:oleObj>
              </mc:Fallback>
            </mc:AlternateContent>
          </a:graphicData>
        </a:graphic>
      </p:graphicFrame>
      <p:graphicFrame>
        <p:nvGraphicFramePr>
          <p:cNvPr id="1470" name="オブジェクト 306"/>
          <p:cNvGraphicFramePr/>
          <p:nvPr/>
        </p:nvGraphicFramePr>
        <p:xfrm>
          <a:off x="2664048" y="1763613"/>
          <a:ext cx="2911475" cy="889000"/>
        </p:xfrm>
        <a:graphic>
          <a:graphicData uri="http://schemas.openxmlformats.org/presentationml/2006/ole">
            <mc:AlternateContent xmlns:mc="http://schemas.openxmlformats.org/markup-compatibility/2006">
              <mc:Choice xmlns:v="urn:schemas-microsoft-com:vml" Requires="v">
                <p:oleObj spid="_x0000_s7340" name="数式" r:id="rId9" imgW="1663560" imgH="507960" progId="Equation.3">
                  <p:embed/>
                </p:oleObj>
              </mc:Choice>
              <mc:Fallback>
                <p:oleObj name="数式" r:id="rId9" imgW="1663560" imgH="507960" progId="Equation.3">
                  <p:embed/>
                  <p:pic>
                    <p:nvPicPr>
                      <p:cNvPr id="0" name="オブジェクト 306"/>
                      <p:cNvPicPr>
                        <a:picLocks noChangeAspect="1" noChangeArrowheads="1"/>
                      </p:cNvPicPr>
                      <p:nvPr/>
                    </p:nvPicPr>
                    <p:blipFill>
                      <a:blip r:embed="rId10"/>
                      <a:stretch>
                        <a:fillRect/>
                      </a:stretch>
                    </p:blipFill>
                    <p:spPr>
                      <a:xfrm>
                        <a:off x="2664048" y="1763613"/>
                        <a:ext cx="2911475" cy="889000"/>
                      </a:xfrm>
                      <a:prstGeom prst="rect">
                        <a:avLst/>
                      </a:prstGeom>
                      <a:noFill/>
                    </p:spPr>
                  </p:pic>
                </p:oleObj>
              </mc:Fallback>
            </mc:AlternateContent>
          </a:graphicData>
        </a:graphic>
      </p:graphicFrame>
      <p:graphicFrame>
        <p:nvGraphicFramePr>
          <p:cNvPr id="1471" name="オブジェクト 307"/>
          <p:cNvGraphicFramePr/>
          <p:nvPr/>
        </p:nvGraphicFramePr>
        <p:xfrm>
          <a:off x="3013099" y="1331564"/>
          <a:ext cx="874713" cy="388937"/>
        </p:xfrm>
        <a:graphic>
          <a:graphicData uri="http://schemas.openxmlformats.org/presentationml/2006/ole">
            <mc:AlternateContent xmlns:mc="http://schemas.openxmlformats.org/markup-compatibility/2006">
              <mc:Choice xmlns:v="urn:schemas-microsoft-com:vml" Requires="v">
                <p:oleObj spid="_x0000_s7341" name="数式" r:id="rId11" imgW="571320" imgH="253800" progId="Equation.3">
                  <p:embed/>
                </p:oleObj>
              </mc:Choice>
              <mc:Fallback>
                <p:oleObj name="数式" r:id="rId11" imgW="571320" imgH="253800" progId="Equation.3">
                  <p:embed/>
                  <p:pic>
                    <p:nvPicPr>
                      <p:cNvPr id="0" name="オブジェクト 307"/>
                      <p:cNvPicPr>
                        <a:picLocks noChangeAspect="1" noChangeArrowheads="1"/>
                      </p:cNvPicPr>
                      <p:nvPr/>
                    </p:nvPicPr>
                    <p:blipFill>
                      <a:blip r:embed="rId12"/>
                      <a:stretch>
                        <a:fillRect/>
                      </a:stretch>
                    </p:blipFill>
                    <p:spPr>
                      <a:xfrm>
                        <a:off x="3013099" y="1331564"/>
                        <a:ext cx="874713" cy="388937"/>
                      </a:xfrm>
                      <a:prstGeom prst="rect">
                        <a:avLst/>
                      </a:prstGeom>
                      <a:noFill/>
                    </p:spPr>
                  </p:pic>
                </p:oleObj>
              </mc:Fallback>
            </mc:AlternateContent>
          </a:graphicData>
        </a:graphic>
      </p:graphicFrame>
      <p:graphicFrame>
        <p:nvGraphicFramePr>
          <p:cNvPr id="1472" name="オブジェクト 308"/>
          <p:cNvGraphicFramePr/>
          <p:nvPr/>
        </p:nvGraphicFramePr>
        <p:xfrm>
          <a:off x="3311525" y="2843213"/>
          <a:ext cx="931863" cy="890587"/>
        </p:xfrm>
        <a:graphic>
          <a:graphicData uri="http://schemas.openxmlformats.org/presentationml/2006/ole">
            <mc:AlternateContent xmlns:mc="http://schemas.openxmlformats.org/markup-compatibility/2006">
              <mc:Choice xmlns:v="urn:schemas-microsoft-com:vml" Requires="v">
                <p:oleObj spid="_x0000_s7342" name="数式" r:id="rId13" imgW="711000" imgH="482400" progId="Equation.3">
                  <p:embed/>
                </p:oleObj>
              </mc:Choice>
              <mc:Fallback>
                <p:oleObj name="数式" r:id="rId13" imgW="711000" imgH="482400" progId="Equation.3">
                  <p:embed/>
                  <p:pic>
                    <p:nvPicPr>
                      <p:cNvPr id="0" name="オブジェクト 308"/>
                      <p:cNvPicPr>
                        <a:picLocks noChangeAspect="1" noChangeArrowheads="1"/>
                      </p:cNvPicPr>
                      <p:nvPr/>
                    </p:nvPicPr>
                    <p:blipFill>
                      <a:blip r:embed="rId14"/>
                      <a:stretch>
                        <a:fillRect/>
                      </a:stretch>
                    </p:blipFill>
                    <p:spPr>
                      <a:xfrm>
                        <a:off x="3311525" y="2843213"/>
                        <a:ext cx="931863" cy="890587"/>
                      </a:xfrm>
                      <a:prstGeom prst="rect">
                        <a:avLst/>
                      </a:prstGeom>
                      <a:noFill/>
                    </p:spPr>
                  </p:pic>
                </p:oleObj>
              </mc:Fallback>
            </mc:AlternateContent>
          </a:graphicData>
        </a:graphic>
      </p:graphicFrame>
      <p:graphicFrame>
        <p:nvGraphicFramePr>
          <p:cNvPr id="1473" name="オブジェクト 309"/>
          <p:cNvGraphicFramePr/>
          <p:nvPr/>
        </p:nvGraphicFramePr>
        <p:xfrm>
          <a:off x="3528144" y="3635821"/>
          <a:ext cx="400050" cy="444500"/>
        </p:xfrm>
        <a:graphic>
          <a:graphicData uri="http://schemas.openxmlformats.org/presentationml/2006/ole">
            <mc:AlternateContent xmlns:mc="http://schemas.openxmlformats.org/markup-compatibility/2006">
              <mc:Choice xmlns:v="urn:schemas-microsoft-com:vml" Requires="v">
                <p:oleObj spid="_x0000_s7343" name="数式" r:id="rId15" imgW="228600" imgH="253800" progId="Equation.3">
                  <p:embed/>
                </p:oleObj>
              </mc:Choice>
              <mc:Fallback>
                <p:oleObj name="数式" r:id="rId15" imgW="228600" imgH="253800" progId="Equation.3">
                  <p:embed/>
                  <p:pic>
                    <p:nvPicPr>
                      <p:cNvPr id="0" name="オブジェクト 309"/>
                      <p:cNvPicPr>
                        <a:picLocks noChangeAspect="1" noChangeArrowheads="1"/>
                      </p:cNvPicPr>
                      <p:nvPr/>
                    </p:nvPicPr>
                    <p:blipFill>
                      <a:blip r:embed="rId6"/>
                      <a:stretch>
                        <a:fillRect/>
                      </a:stretch>
                    </p:blipFill>
                    <p:spPr>
                      <a:xfrm>
                        <a:off x="3528144" y="3635821"/>
                        <a:ext cx="400050" cy="444500"/>
                      </a:xfrm>
                      <a:prstGeom prst="rect">
                        <a:avLst/>
                      </a:prstGeom>
                      <a:noFill/>
                    </p:spPr>
                  </p:pic>
                </p:oleObj>
              </mc:Fallback>
            </mc:AlternateContent>
          </a:graphicData>
        </a:graphic>
      </p:graphicFrame>
      <p:graphicFrame>
        <p:nvGraphicFramePr>
          <p:cNvPr id="1474" name="オブジェクト 310"/>
          <p:cNvGraphicFramePr/>
          <p:nvPr/>
        </p:nvGraphicFramePr>
        <p:xfrm>
          <a:off x="3035300" y="3635375"/>
          <a:ext cx="377825" cy="444500"/>
        </p:xfrm>
        <a:graphic>
          <a:graphicData uri="http://schemas.openxmlformats.org/presentationml/2006/ole">
            <mc:AlternateContent xmlns:mc="http://schemas.openxmlformats.org/markup-compatibility/2006">
              <mc:Choice xmlns:v="urn:schemas-microsoft-com:vml" Requires="v">
                <p:oleObj spid="_x0000_s7344" name="数式" r:id="rId16" imgW="215640" imgH="253800" progId="Equation.3">
                  <p:embed/>
                </p:oleObj>
              </mc:Choice>
              <mc:Fallback>
                <p:oleObj name="数式" r:id="rId16" imgW="215640" imgH="253800" progId="Equation.3">
                  <p:embed/>
                  <p:pic>
                    <p:nvPicPr>
                      <p:cNvPr id="0" name="オブジェクト 310"/>
                      <p:cNvPicPr>
                        <a:picLocks noChangeAspect="1" noChangeArrowheads="1"/>
                      </p:cNvPicPr>
                      <p:nvPr/>
                    </p:nvPicPr>
                    <p:blipFill>
                      <a:blip r:embed="rId17"/>
                      <a:stretch>
                        <a:fillRect/>
                      </a:stretch>
                    </p:blipFill>
                    <p:spPr>
                      <a:xfrm>
                        <a:off x="3035300" y="3635375"/>
                        <a:ext cx="377825" cy="444500"/>
                      </a:xfrm>
                      <a:prstGeom prst="rect">
                        <a:avLst/>
                      </a:prstGeom>
                      <a:noFill/>
                    </p:spPr>
                  </p:pic>
                </p:oleObj>
              </mc:Fallback>
            </mc:AlternateContent>
          </a:graphicData>
        </a:graphic>
      </p:graphicFrame>
      <p:sp>
        <p:nvSpPr>
          <p:cNvPr id="1475" name="テキスト ボックス 12"/>
          <p:cNvSpPr txBox="1"/>
          <p:nvPr/>
        </p:nvSpPr>
        <p:spPr>
          <a:xfrm>
            <a:off x="5184328" y="3275781"/>
            <a:ext cx="3096344" cy="522327"/>
          </a:xfrm>
          <a:prstGeom prst="rect">
            <a:avLst/>
          </a:prstGeom>
          <a:noFill/>
        </p:spPr>
        <p:txBody>
          <a:bodyPr wrap="square" rtlCol="0">
            <a:spAutoFit/>
          </a:bodyPr>
          <a:lstStyle/>
          <a:p>
            <a:pPr defTabSz="914400"/>
            <a:r>
              <a:rPr lang="en-US" altLang="ja-JP" sz="2800" dirty="0">
                <a:solidFill>
                  <a:srgbClr val="FF0000"/>
                </a:solidFill>
              </a:rPr>
              <a:t>Seesaw</a:t>
            </a:r>
          </a:p>
        </p:txBody>
      </p:sp>
      <p:sp>
        <p:nvSpPr>
          <p:cNvPr id="1476" name="テキスト ボックス 13"/>
          <p:cNvSpPr txBox="1"/>
          <p:nvPr/>
        </p:nvSpPr>
        <p:spPr>
          <a:xfrm>
            <a:off x="6408464" y="3707829"/>
            <a:ext cx="3312368" cy="338554"/>
          </a:xfrm>
          <a:prstGeom prst="rect">
            <a:avLst/>
          </a:prstGeom>
          <a:noFill/>
        </p:spPr>
        <p:txBody>
          <a:bodyPr wrap="square" rtlCol="0">
            <a:spAutoFit/>
          </a:bodyPr>
          <a:lstStyle/>
          <a:p>
            <a:pPr defTabSz="914400"/>
            <a:r>
              <a:rPr lang="en-US" altLang="ja-JP" sz="1600" dirty="0" err="1">
                <a:solidFill>
                  <a:prstClr val="black"/>
                </a:solidFill>
              </a:rPr>
              <a:t>Gell-mann</a:t>
            </a:r>
            <a:r>
              <a:rPr lang="ja-JP" altLang="en-US" sz="1600" dirty="0">
                <a:solidFill>
                  <a:prstClr val="black"/>
                </a:solidFill>
              </a:rPr>
              <a:t>　</a:t>
            </a:r>
            <a:r>
              <a:rPr lang="en-US" altLang="ja-JP" sz="1600" i="1" dirty="0">
                <a:solidFill>
                  <a:prstClr val="black"/>
                </a:solidFill>
              </a:rPr>
              <a:t>et al,  </a:t>
            </a:r>
            <a:r>
              <a:rPr lang="en-US" altLang="ja-JP" sz="1600" i="1" dirty="0" err="1">
                <a:solidFill>
                  <a:prstClr val="black"/>
                </a:solidFill>
              </a:rPr>
              <a:t>Yanagida</a:t>
            </a:r>
            <a:endParaRPr lang="ja-JP" altLang="en-US" sz="1600" i="1" dirty="0">
              <a:solidFill>
                <a:prstClr val="black"/>
              </a:solidFill>
            </a:endParaRPr>
          </a:p>
        </p:txBody>
      </p:sp>
      <p:pic>
        <p:nvPicPr>
          <p:cNvPr id="1477" name="Picture 8"/>
          <p:cNvPicPr>
            <a:picLocks noChangeAspect="1" noChangeArrowheads="1"/>
          </p:cNvPicPr>
          <p:nvPr/>
        </p:nvPicPr>
        <p:blipFill>
          <a:blip r:embed="rId18"/>
          <a:stretch>
            <a:fillRect/>
          </a:stretch>
        </p:blipFill>
        <p:spPr>
          <a:xfrm>
            <a:off x="636723" y="4139877"/>
            <a:ext cx="293465" cy="346139"/>
          </a:xfrm>
          <a:prstGeom prst="rect">
            <a:avLst/>
          </a:prstGeom>
          <a:noFill/>
          <a:ln w="9525">
            <a:noFill/>
            <a:miter lim="800000"/>
            <a:headEnd/>
            <a:tailEnd/>
          </a:ln>
        </p:spPr>
      </p:pic>
      <p:sp>
        <p:nvSpPr>
          <p:cNvPr id="1478" name="TextShape 4"/>
          <p:cNvSpPr/>
          <p:nvPr/>
        </p:nvSpPr>
        <p:spPr>
          <a:xfrm>
            <a:off x="966100" y="4155822"/>
            <a:ext cx="6256312"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400" hangingPunct="0">
              <a:buFont typeface="StarSymbol"/>
              <a:buNone/>
              <a:defRPr sz="1800"/>
            </a:pPr>
            <a:r>
              <a:rPr lang="en-US" altLang="ja-JP" sz="2000" dirty="0">
                <a:solidFill>
                  <a:prstClr val="black"/>
                </a:solidFill>
                <a:latin typeface="HGPｺﾞｼｯｸM" pitchFamily="50" charset="-128"/>
                <a:ea typeface="HGPｺﾞｼｯｸM" pitchFamily="50" charset="-128"/>
                <a:cs typeface="VL Pゴシック" pitchFamily="2"/>
              </a:rPr>
              <a:t>Is RH neutrino Majorana masses. </a:t>
            </a:r>
            <a:r>
              <a:rPr lang="en-US" altLang="ja-JP" sz="2000" dirty="0" err="1">
                <a:solidFill>
                  <a:prstClr val="black"/>
                </a:solidFill>
                <a:latin typeface="HGPｺﾞｼｯｸM" pitchFamily="50" charset="-128"/>
                <a:ea typeface="HGPｺﾞｼｯｸM" pitchFamily="50" charset="-128"/>
                <a:cs typeface="VL Pゴシック" pitchFamily="2"/>
              </a:rPr>
              <a:t>Graphycally</a:t>
            </a:r>
            <a:endParaRPr lang="en-US" dirty="0">
              <a:solidFill>
                <a:prstClr val="black"/>
              </a:solidFill>
              <a:latin typeface="VL Pゴシック" pitchFamily="18"/>
              <a:ea typeface="VL Pゴシック" pitchFamily="2"/>
              <a:cs typeface="VL Pゴシック" pitchFamily="2"/>
            </a:endParaRPr>
          </a:p>
        </p:txBody>
      </p:sp>
      <p:sp>
        <p:nvSpPr>
          <p:cNvPr id="1479" name="Line 14"/>
          <p:cNvSpPr>
            <a:spLocks noChangeShapeType="1"/>
          </p:cNvSpPr>
          <p:nvPr/>
        </p:nvSpPr>
        <p:spPr>
          <a:xfrm>
            <a:off x="935856" y="6035675"/>
            <a:ext cx="2514600" cy="0"/>
          </a:xfrm>
          <a:prstGeom prst="line">
            <a:avLst/>
          </a:prstGeom>
          <a:noFill/>
          <a:ln w="25400">
            <a:solidFill>
              <a:schemeClr val="tx1"/>
            </a:solidFill>
            <a:round/>
            <a:headEnd/>
            <a:tailEnd/>
          </a:ln>
          <a:effectLst/>
        </p:spPr>
        <p:txBody>
          <a:bodyPr wrap="none" anchor="ctr"/>
          <a:lstStyle/>
          <a:p>
            <a:pPr defTabSz="914400"/>
            <a:endParaRPr lang="ja-JP" altLang="en-US">
              <a:solidFill>
                <a:prstClr val="black"/>
              </a:solidFill>
            </a:endParaRPr>
          </a:p>
        </p:txBody>
      </p:sp>
      <p:sp>
        <p:nvSpPr>
          <p:cNvPr id="1480" name="Line 15"/>
          <p:cNvSpPr>
            <a:spLocks noChangeShapeType="1"/>
          </p:cNvSpPr>
          <p:nvPr/>
        </p:nvSpPr>
        <p:spPr>
          <a:xfrm>
            <a:off x="3374256" y="5959475"/>
            <a:ext cx="152400" cy="152400"/>
          </a:xfrm>
          <a:prstGeom prst="line">
            <a:avLst/>
          </a:prstGeom>
          <a:noFill/>
          <a:ln w="25400">
            <a:solidFill>
              <a:schemeClr val="tx1"/>
            </a:solidFill>
            <a:round/>
            <a:headEnd/>
            <a:tailEnd/>
          </a:ln>
          <a:effectLst/>
        </p:spPr>
        <p:txBody>
          <a:bodyPr wrap="none" anchor="ctr"/>
          <a:lstStyle/>
          <a:p>
            <a:pPr defTabSz="914400"/>
            <a:endParaRPr lang="ja-JP" altLang="en-US">
              <a:solidFill>
                <a:prstClr val="black"/>
              </a:solidFill>
            </a:endParaRPr>
          </a:p>
        </p:txBody>
      </p:sp>
      <p:sp>
        <p:nvSpPr>
          <p:cNvPr id="1481" name="Line 16"/>
          <p:cNvSpPr>
            <a:spLocks noChangeShapeType="1"/>
          </p:cNvSpPr>
          <p:nvPr/>
        </p:nvSpPr>
        <p:spPr>
          <a:xfrm flipH="1">
            <a:off x="3374256" y="5959475"/>
            <a:ext cx="152400" cy="152400"/>
          </a:xfrm>
          <a:prstGeom prst="line">
            <a:avLst/>
          </a:prstGeom>
          <a:noFill/>
          <a:ln w="25400">
            <a:solidFill>
              <a:schemeClr val="tx1"/>
            </a:solidFill>
            <a:round/>
            <a:headEnd/>
            <a:tailEnd/>
          </a:ln>
          <a:effectLst/>
        </p:spPr>
        <p:txBody>
          <a:bodyPr wrap="none" anchor="ctr"/>
          <a:lstStyle/>
          <a:p>
            <a:pPr defTabSz="914400"/>
            <a:endParaRPr lang="ja-JP" altLang="en-US">
              <a:solidFill>
                <a:prstClr val="black"/>
              </a:solidFill>
            </a:endParaRPr>
          </a:p>
        </p:txBody>
      </p:sp>
      <p:sp>
        <p:nvSpPr>
          <p:cNvPr id="1482" name="Line 17"/>
          <p:cNvSpPr>
            <a:spLocks noChangeShapeType="1"/>
          </p:cNvSpPr>
          <p:nvPr/>
        </p:nvSpPr>
        <p:spPr>
          <a:xfrm>
            <a:off x="3450456" y="6035675"/>
            <a:ext cx="2514600" cy="0"/>
          </a:xfrm>
          <a:prstGeom prst="line">
            <a:avLst/>
          </a:prstGeom>
          <a:noFill/>
          <a:ln w="25400">
            <a:solidFill>
              <a:schemeClr val="tx1"/>
            </a:solidFill>
            <a:round/>
            <a:headEnd/>
            <a:tailEnd/>
          </a:ln>
          <a:effectLst/>
        </p:spPr>
        <p:txBody>
          <a:bodyPr wrap="none" anchor="ctr"/>
          <a:lstStyle/>
          <a:p>
            <a:pPr defTabSz="914400"/>
            <a:endParaRPr lang="ja-JP" altLang="en-US">
              <a:solidFill>
                <a:prstClr val="black"/>
              </a:solidFill>
            </a:endParaRPr>
          </a:p>
        </p:txBody>
      </p:sp>
      <p:sp>
        <p:nvSpPr>
          <p:cNvPr id="1483" name="Line 18"/>
          <p:cNvSpPr>
            <a:spLocks noChangeShapeType="1"/>
          </p:cNvSpPr>
          <p:nvPr/>
        </p:nvSpPr>
        <p:spPr>
          <a:xfrm>
            <a:off x="1926456" y="5654675"/>
            <a:ext cx="0" cy="381000"/>
          </a:xfrm>
          <a:prstGeom prst="line">
            <a:avLst/>
          </a:prstGeom>
          <a:noFill/>
          <a:ln w="25400">
            <a:solidFill>
              <a:schemeClr val="tx1"/>
            </a:solidFill>
            <a:prstDash val="sysDot"/>
            <a:round/>
            <a:headEnd/>
            <a:tailEnd/>
          </a:ln>
          <a:effectLst/>
        </p:spPr>
        <p:txBody>
          <a:bodyPr wrap="none" anchor="ctr"/>
          <a:lstStyle/>
          <a:p>
            <a:pPr defTabSz="914400"/>
            <a:endParaRPr lang="ja-JP" altLang="en-US">
              <a:solidFill>
                <a:prstClr val="black"/>
              </a:solidFill>
            </a:endParaRPr>
          </a:p>
        </p:txBody>
      </p:sp>
      <p:sp>
        <p:nvSpPr>
          <p:cNvPr id="1484" name="Line 19"/>
          <p:cNvSpPr>
            <a:spLocks noChangeShapeType="1"/>
          </p:cNvSpPr>
          <p:nvPr/>
        </p:nvSpPr>
        <p:spPr>
          <a:xfrm>
            <a:off x="4974456" y="5654675"/>
            <a:ext cx="0" cy="381000"/>
          </a:xfrm>
          <a:prstGeom prst="line">
            <a:avLst/>
          </a:prstGeom>
          <a:noFill/>
          <a:ln w="25400">
            <a:solidFill>
              <a:schemeClr val="tx1"/>
            </a:solidFill>
            <a:prstDash val="sysDot"/>
            <a:round/>
            <a:headEnd/>
            <a:tailEnd/>
          </a:ln>
          <a:effectLst/>
        </p:spPr>
        <p:txBody>
          <a:bodyPr wrap="none" anchor="ctr"/>
          <a:lstStyle/>
          <a:p>
            <a:pPr defTabSz="914400"/>
            <a:endParaRPr lang="ja-JP" altLang="en-US">
              <a:solidFill>
                <a:prstClr val="black"/>
              </a:solidFill>
            </a:endParaRPr>
          </a:p>
        </p:txBody>
      </p:sp>
      <p:graphicFrame>
        <p:nvGraphicFramePr>
          <p:cNvPr id="1485" name="オブジェクト 321"/>
          <p:cNvGraphicFramePr/>
          <p:nvPr/>
        </p:nvGraphicFramePr>
        <p:xfrm>
          <a:off x="783456" y="6035675"/>
          <a:ext cx="584200" cy="431800"/>
        </p:xfrm>
        <a:graphic>
          <a:graphicData uri="http://schemas.openxmlformats.org/presentationml/2006/ole">
            <mc:AlternateContent xmlns:mc="http://schemas.openxmlformats.org/markup-compatibility/2006">
              <mc:Choice xmlns:v="urn:schemas-microsoft-com:vml" Requires="v">
                <p:oleObj spid="_x0000_s7345" name="数式" r:id="rId19" imgW="291960" imgH="215640" progId="Equation.3">
                  <p:embed/>
                </p:oleObj>
              </mc:Choice>
              <mc:Fallback>
                <p:oleObj name="数式" r:id="rId19" imgW="291960" imgH="215640" progId="Equation.3">
                  <p:embed/>
                  <p:pic>
                    <p:nvPicPr>
                      <p:cNvPr id="0" name="オブジェクト 321"/>
                      <p:cNvPicPr>
                        <a:picLocks noChangeAspect="1" noChangeArrowheads="1"/>
                      </p:cNvPicPr>
                      <p:nvPr/>
                    </p:nvPicPr>
                    <p:blipFill>
                      <a:blip r:embed="rId20"/>
                      <a:stretch>
                        <a:fillRect/>
                      </a:stretch>
                    </p:blipFill>
                    <p:spPr>
                      <a:xfrm>
                        <a:off x="783456" y="6035675"/>
                        <a:ext cx="584200" cy="431800"/>
                      </a:xfrm>
                      <a:prstGeom prst="rect">
                        <a:avLst/>
                      </a:prstGeom>
                      <a:noFill/>
                      <a:ln>
                        <a:noFill/>
                      </a:ln>
                    </p:spPr>
                  </p:pic>
                </p:oleObj>
              </mc:Fallback>
            </mc:AlternateContent>
          </a:graphicData>
        </a:graphic>
      </p:graphicFrame>
      <p:graphicFrame>
        <p:nvGraphicFramePr>
          <p:cNvPr id="1486" name="オブジェクト 322"/>
          <p:cNvGraphicFramePr/>
          <p:nvPr/>
        </p:nvGraphicFramePr>
        <p:xfrm>
          <a:off x="5761856" y="6035675"/>
          <a:ext cx="584200" cy="431800"/>
        </p:xfrm>
        <a:graphic>
          <a:graphicData uri="http://schemas.openxmlformats.org/presentationml/2006/ole">
            <mc:AlternateContent xmlns:mc="http://schemas.openxmlformats.org/markup-compatibility/2006">
              <mc:Choice xmlns:v="urn:schemas-microsoft-com:vml" Requires="v">
                <p:oleObj spid="_x0000_s7346" name="数式" r:id="rId21" imgW="291960" imgH="215640" progId="Equation.3">
                  <p:embed/>
                </p:oleObj>
              </mc:Choice>
              <mc:Fallback>
                <p:oleObj name="数式" r:id="rId21" imgW="291960" imgH="215640" progId="Equation.3">
                  <p:embed/>
                  <p:pic>
                    <p:nvPicPr>
                      <p:cNvPr id="0" name="オブジェクト 322"/>
                      <p:cNvPicPr>
                        <a:picLocks noChangeAspect="1" noChangeArrowheads="1"/>
                      </p:cNvPicPr>
                      <p:nvPr/>
                    </p:nvPicPr>
                    <p:blipFill>
                      <a:blip r:embed="rId22"/>
                      <a:stretch>
                        <a:fillRect/>
                      </a:stretch>
                    </p:blipFill>
                    <p:spPr>
                      <a:xfrm>
                        <a:off x="5761856" y="6035675"/>
                        <a:ext cx="584200" cy="431800"/>
                      </a:xfrm>
                      <a:prstGeom prst="rect">
                        <a:avLst/>
                      </a:prstGeom>
                      <a:noFill/>
                      <a:ln>
                        <a:noFill/>
                      </a:ln>
                    </p:spPr>
                  </p:pic>
                </p:oleObj>
              </mc:Fallback>
            </mc:AlternateContent>
          </a:graphicData>
        </a:graphic>
      </p:graphicFrame>
      <p:graphicFrame>
        <p:nvGraphicFramePr>
          <p:cNvPr id="1487" name="オブジェクト 323"/>
          <p:cNvGraphicFramePr/>
          <p:nvPr/>
        </p:nvGraphicFramePr>
        <p:xfrm>
          <a:off x="2790056" y="6035675"/>
          <a:ext cx="584200" cy="431800"/>
        </p:xfrm>
        <a:graphic>
          <a:graphicData uri="http://schemas.openxmlformats.org/presentationml/2006/ole">
            <mc:AlternateContent xmlns:mc="http://schemas.openxmlformats.org/markup-compatibility/2006">
              <mc:Choice xmlns:v="urn:schemas-microsoft-com:vml" Requires="v">
                <p:oleObj spid="_x0000_s7347" name="数式" r:id="rId23" imgW="291960" imgH="215640" progId="Equation.3">
                  <p:embed/>
                </p:oleObj>
              </mc:Choice>
              <mc:Fallback>
                <p:oleObj name="数式" r:id="rId23" imgW="291960" imgH="215640" progId="Equation.3">
                  <p:embed/>
                  <p:pic>
                    <p:nvPicPr>
                      <p:cNvPr id="0" name="オブジェクト 323"/>
                      <p:cNvPicPr>
                        <a:picLocks noChangeAspect="1" noChangeArrowheads="1"/>
                      </p:cNvPicPr>
                      <p:nvPr/>
                    </p:nvPicPr>
                    <p:blipFill>
                      <a:blip r:embed="rId24"/>
                      <a:stretch>
                        <a:fillRect/>
                      </a:stretch>
                    </p:blipFill>
                    <p:spPr>
                      <a:xfrm>
                        <a:off x="2790056" y="6035675"/>
                        <a:ext cx="584200" cy="431800"/>
                      </a:xfrm>
                      <a:prstGeom prst="rect">
                        <a:avLst/>
                      </a:prstGeom>
                      <a:noFill/>
                      <a:ln>
                        <a:noFill/>
                      </a:ln>
                    </p:spPr>
                  </p:pic>
                </p:oleObj>
              </mc:Fallback>
            </mc:AlternateContent>
          </a:graphicData>
        </a:graphic>
      </p:graphicFrame>
      <p:graphicFrame>
        <p:nvGraphicFramePr>
          <p:cNvPr id="1488" name="オブジェクト 324"/>
          <p:cNvGraphicFramePr/>
          <p:nvPr/>
        </p:nvGraphicFramePr>
        <p:xfrm>
          <a:off x="4695056" y="5146675"/>
          <a:ext cx="584200" cy="508000"/>
        </p:xfrm>
        <a:graphic>
          <a:graphicData uri="http://schemas.openxmlformats.org/presentationml/2006/ole">
            <mc:AlternateContent xmlns:mc="http://schemas.openxmlformats.org/markup-compatibility/2006">
              <mc:Choice xmlns:v="urn:schemas-microsoft-com:vml" Requires="v">
                <p:oleObj spid="_x0000_s7348" name="数式" r:id="rId25" imgW="291960" imgH="253800" progId="Equation.3">
                  <p:embed/>
                </p:oleObj>
              </mc:Choice>
              <mc:Fallback>
                <p:oleObj name="数式" r:id="rId25" imgW="291960" imgH="253800" progId="Equation.3">
                  <p:embed/>
                  <p:pic>
                    <p:nvPicPr>
                      <p:cNvPr id="0" name="オブジェクト 324"/>
                      <p:cNvPicPr>
                        <a:picLocks noChangeAspect="1" noChangeArrowheads="1"/>
                      </p:cNvPicPr>
                      <p:nvPr/>
                    </p:nvPicPr>
                    <p:blipFill>
                      <a:blip r:embed="rId26"/>
                      <a:stretch>
                        <a:fillRect/>
                      </a:stretch>
                    </p:blipFill>
                    <p:spPr>
                      <a:xfrm>
                        <a:off x="4695056" y="5146675"/>
                        <a:ext cx="584200" cy="508000"/>
                      </a:xfrm>
                      <a:prstGeom prst="rect">
                        <a:avLst/>
                      </a:prstGeom>
                      <a:noFill/>
                      <a:ln>
                        <a:noFill/>
                      </a:ln>
                    </p:spPr>
                  </p:pic>
                </p:oleObj>
              </mc:Fallback>
            </mc:AlternateContent>
          </a:graphicData>
        </a:graphic>
      </p:graphicFrame>
      <p:graphicFrame>
        <p:nvGraphicFramePr>
          <p:cNvPr id="1489" name="オブジェクト 325"/>
          <p:cNvGraphicFramePr/>
          <p:nvPr/>
        </p:nvGraphicFramePr>
        <p:xfrm>
          <a:off x="1621656" y="5146675"/>
          <a:ext cx="584200" cy="508000"/>
        </p:xfrm>
        <a:graphic>
          <a:graphicData uri="http://schemas.openxmlformats.org/presentationml/2006/ole">
            <mc:AlternateContent xmlns:mc="http://schemas.openxmlformats.org/markup-compatibility/2006">
              <mc:Choice xmlns:v="urn:schemas-microsoft-com:vml" Requires="v">
                <p:oleObj spid="_x0000_s7349" name="数式" r:id="rId27" imgW="291960" imgH="253800" progId="Equation.3">
                  <p:embed/>
                </p:oleObj>
              </mc:Choice>
              <mc:Fallback>
                <p:oleObj name="数式" r:id="rId27" imgW="291960" imgH="253800" progId="Equation.3">
                  <p:embed/>
                  <p:pic>
                    <p:nvPicPr>
                      <p:cNvPr id="0" name="オブジェクト 325"/>
                      <p:cNvPicPr>
                        <a:picLocks noChangeAspect="1" noChangeArrowheads="1"/>
                      </p:cNvPicPr>
                      <p:nvPr/>
                    </p:nvPicPr>
                    <p:blipFill>
                      <a:blip r:embed="rId26"/>
                      <a:stretch>
                        <a:fillRect/>
                      </a:stretch>
                    </p:blipFill>
                    <p:spPr>
                      <a:xfrm>
                        <a:off x="1621656" y="5146675"/>
                        <a:ext cx="584200" cy="508000"/>
                      </a:xfrm>
                      <a:prstGeom prst="rect">
                        <a:avLst/>
                      </a:prstGeom>
                      <a:noFill/>
                      <a:ln>
                        <a:noFill/>
                      </a:ln>
                    </p:spPr>
                  </p:pic>
                </p:oleObj>
              </mc:Fallback>
            </mc:AlternateContent>
          </a:graphicData>
        </a:graphic>
      </p:graphicFrame>
      <p:sp>
        <p:nvSpPr>
          <p:cNvPr id="1490" name="Text Box 26"/>
          <p:cNvSpPr txBox="1">
            <a:spLocks noChangeArrowheads="1"/>
          </p:cNvSpPr>
          <p:nvPr/>
        </p:nvSpPr>
        <p:spPr>
          <a:xfrm>
            <a:off x="3298056" y="6172200"/>
            <a:ext cx="1447800" cy="396875"/>
          </a:xfrm>
          <a:prstGeom prst="rect">
            <a:avLst/>
          </a:prstGeom>
          <a:noFill/>
          <a:ln w="9525">
            <a:noFill/>
            <a:miter lim="800000"/>
            <a:headEnd/>
            <a:tailEnd/>
          </a:ln>
          <a:effectLst/>
        </p:spPr>
        <p:txBody>
          <a:bodyPr>
            <a:spAutoFit/>
          </a:bodyPr>
          <a:lstStyle/>
          <a:p>
            <a:pPr defTabSz="914400" eaLnBrk="0" hangingPunct="0">
              <a:spcBef>
                <a:spcPct val="0"/>
              </a:spcBef>
            </a:pPr>
            <a:r>
              <a:rPr kumimoji="0" lang="en-US" altLang="ja-JP">
                <a:solidFill>
                  <a:prstClr val="black"/>
                </a:solidFill>
                <a:effectLst>
                  <a:outerShdw blurRad="38100" dist="38100" dir="2700000" algn="tl">
                    <a:srgbClr val="C0C0C0"/>
                  </a:outerShdw>
                </a:effectLst>
                <a:ea typeface="HGS創英角ｺﾞｼｯｸUB" pitchFamily="50" charset="-128"/>
              </a:rPr>
              <a:t>10</a:t>
            </a:r>
            <a:r>
              <a:rPr kumimoji="0" lang="en-US" altLang="ja-JP" baseline="40000">
                <a:solidFill>
                  <a:prstClr val="black"/>
                </a:solidFill>
                <a:effectLst>
                  <a:outerShdw blurRad="38100" dist="38100" dir="2700000" algn="tl">
                    <a:srgbClr val="C0C0C0"/>
                  </a:outerShdw>
                </a:effectLst>
                <a:ea typeface="HGS創英角ｺﾞｼｯｸUB" pitchFamily="50" charset="-128"/>
              </a:rPr>
              <a:t>16</a:t>
            </a:r>
            <a:r>
              <a:rPr kumimoji="0" lang="en-US" altLang="ja-JP" baseline="30000">
                <a:solidFill>
                  <a:prstClr val="black"/>
                </a:solidFill>
                <a:effectLst>
                  <a:outerShdw blurRad="38100" dist="38100" dir="2700000" algn="tl">
                    <a:srgbClr val="C0C0C0"/>
                  </a:outerShdw>
                </a:effectLst>
                <a:ea typeface="HGS創英角ｺﾞｼｯｸUB" pitchFamily="50" charset="-128"/>
              </a:rPr>
              <a:t> </a:t>
            </a:r>
            <a:r>
              <a:rPr kumimoji="0" lang="en-US" altLang="ja-JP">
                <a:solidFill>
                  <a:prstClr val="black"/>
                </a:solidFill>
                <a:effectLst>
                  <a:outerShdw blurRad="38100" dist="38100" dir="2700000" algn="tl">
                    <a:srgbClr val="C0C0C0"/>
                  </a:outerShdw>
                </a:effectLst>
                <a:ea typeface="HGS創英角ｺﾞｼｯｸUB" pitchFamily="50" charset="-128"/>
              </a:rPr>
              <a:t>GeV</a:t>
            </a:r>
            <a:endParaRPr kumimoji="0" lang="en-US" altLang="ja-JP">
              <a:solidFill>
                <a:prstClr val="black"/>
              </a:solidFill>
              <a:effectLst>
                <a:outerShdw blurRad="38100" dist="38100" dir="2700000" algn="tl">
                  <a:srgbClr val="C0C0C0"/>
                </a:outerShdw>
              </a:effectLst>
              <a:ea typeface="ＭＳ Ｐゴシック" charset="-128"/>
            </a:endParaRPr>
          </a:p>
        </p:txBody>
      </p:sp>
      <p:graphicFrame>
        <p:nvGraphicFramePr>
          <p:cNvPr id="1491" name="オブジェクト 327"/>
          <p:cNvGraphicFramePr/>
          <p:nvPr/>
        </p:nvGraphicFramePr>
        <p:xfrm>
          <a:off x="4822056" y="6670675"/>
          <a:ext cx="4419600" cy="889000"/>
        </p:xfrm>
        <a:graphic>
          <a:graphicData uri="http://schemas.openxmlformats.org/presentationml/2006/ole">
            <mc:AlternateContent xmlns:mc="http://schemas.openxmlformats.org/markup-compatibility/2006">
              <mc:Choice xmlns:v="urn:schemas-microsoft-com:vml" Requires="v">
                <p:oleObj spid="_x0000_s7350" name="数式" r:id="rId28" imgW="2209680" imgH="444240" progId="Equation.3">
                  <p:embed/>
                </p:oleObj>
              </mc:Choice>
              <mc:Fallback>
                <p:oleObj name="数式" r:id="rId28" imgW="2209680" imgH="444240" progId="Equation.3">
                  <p:embed/>
                  <p:pic>
                    <p:nvPicPr>
                      <p:cNvPr id="0" name="オブジェクト 327"/>
                      <p:cNvPicPr>
                        <a:picLocks noChangeAspect="1" noChangeArrowheads="1"/>
                      </p:cNvPicPr>
                      <p:nvPr/>
                    </p:nvPicPr>
                    <p:blipFill>
                      <a:blip r:embed="rId29"/>
                      <a:stretch>
                        <a:fillRect/>
                      </a:stretch>
                    </p:blipFill>
                    <p:spPr>
                      <a:xfrm>
                        <a:off x="4822056" y="6670675"/>
                        <a:ext cx="4419600" cy="889000"/>
                      </a:xfrm>
                      <a:prstGeom prst="rect">
                        <a:avLst/>
                      </a:prstGeom>
                      <a:noFill/>
                      <a:ln>
                        <a:noFill/>
                      </a:ln>
                    </p:spPr>
                  </p:pic>
                </p:oleObj>
              </mc:Fallback>
            </mc:AlternateContent>
          </a:graphicData>
        </a:graphic>
      </p:graphicFrame>
      <p:sp>
        <p:nvSpPr>
          <p:cNvPr id="1492" name="テキスト ボックス 1"/>
          <p:cNvSpPr txBox="1"/>
          <p:nvPr/>
        </p:nvSpPr>
        <p:spPr>
          <a:xfrm flipH="1">
            <a:off x="2901691" y="874381"/>
            <a:ext cx="2240529" cy="369332"/>
          </a:xfrm>
          <a:prstGeom prst="rect">
            <a:avLst/>
          </a:prstGeom>
          <a:noFill/>
        </p:spPr>
        <p:txBody>
          <a:bodyPr wrap="square" rtlCol="0">
            <a:spAutoFit/>
          </a:bodyPr>
          <a:lstStyle/>
          <a:p>
            <a:r>
              <a:rPr kumimoji="1" lang="en-US" altLang="ja-JP" dirty="0"/>
              <a:t>Is allowed</a:t>
            </a:r>
            <a:endParaRPr kumimoji="1" lang="ja-JP" altLang="en-US" dirty="0"/>
          </a:p>
        </p:txBody>
      </p:sp>
      <p:sp>
        <p:nvSpPr>
          <p:cNvPr id="1493" name="テキスト ボックス 3"/>
          <p:cNvSpPr txBox="1"/>
          <p:nvPr/>
        </p:nvSpPr>
        <p:spPr>
          <a:xfrm>
            <a:off x="503808" y="3707829"/>
            <a:ext cx="2531492" cy="369332"/>
          </a:xfrm>
          <a:prstGeom prst="rect">
            <a:avLst/>
          </a:prstGeom>
          <a:noFill/>
        </p:spPr>
        <p:txBody>
          <a:bodyPr wrap="square" rtlCol="0">
            <a:spAutoFit/>
          </a:bodyPr>
          <a:lstStyle/>
          <a:p>
            <a:r>
              <a:rPr kumimoji="1" lang="en-US" altLang="ja-JP" dirty="0"/>
              <a:t>Particle states</a:t>
            </a:r>
            <a:endParaRPr kumimoji="1" lang="ja-JP" altLang="en-US" dirty="0"/>
          </a:p>
        </p:txBody>
      </p:sp>
    </p:spTree>
    <p:extLst>
      <p:ext uri="{BB962C8B-B14F-4D97-AF65-F5344CB8AC3E}">
        <p14:creationId xmlns:p14="http://schemas.microsoft.com/office/powerpoint/2010/main" val="255594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 name="オブジェクト 330"/>
          <p:cNvGraphicFramePr/>
          <p:nvPr/>
        </p:nvGraphicFramePr>
        <p:xfrm>
          <a:off x="564308" y="213734"/>
          <a:ext cx="947611" cy="360362"/>
        </p:xfrm>
        <a:graphic>
          <a:graphicData uri="http://schemas.openxmlformats.org/presentationml/2006/ole">
            <mc:AlternateContent xmlns:mc="http://schemas.openxmlformats.org/markup-compatibility/2006">
              <mc:Choice xmlns:v="urn:schemas-microsoft-com:vml" Requires="v">
                <p:oleObj spid="_x0000_s8205" name="数式" r:id="rId3" imgW="545760" imgH="177480" progId="Equation.3">
                  <p:embed/>
                </p:oleObj>
              </mc:Choice>
              <mc:Fallback>
                <p:oleObj name="数式" r:id="rId3" imgW="545760" imgH="177480" progId="Equation.3">
                  <p:embed/>
                  <p:pic>
                    <p:nvPicPr>
                      <p:cNvPr id="0" name="オブジェクト 330"/>
                      <p:cNvPicPr>
                        <a:picLocks noChangeAspect="1" noChangeArrowheads="1"/>
                      </p:cNvPicPr>
                      <p:nvPr/>
                    </p:nvPicPr>
                    <p:blipFill>
                      <a:blip r:embed="rId4"/>
                      <a:stretch>
                        <a:fillRect/>
                      </a:stretch>
                    </p:blipFill>
                    <p:spPr>
                      <a:xfrm>
                        <a:off x="564308" y="213734"/>
                        <a:ext cx="947611" cy="360362"/>
                      </a:xfrm>
                      <a:prstGeom prst="rect">
                        <a:avLst/>
                      </a:prstGeom>
                      <a:noFill/>
                    </p:spPr>
                  </p:pic>
                </p:oleObj>
              </mc:Fallback>
            </mc:AlternateContent>
          </a:graphicData>
        </a:graphic>
      </p:graphicFrame>
      <p:sp>
        <p:nvSpPr>
          <p:cNvPr id="1496" name="テキスト ボックス 3"/>
          <p:cNvSpPr txBox="1"/>
          <p:nvPr/>
        </p:nvSpPr>
        <p:spPr>
          <a:xfrm>
            <a:off x="1511920" y="251445"/>
            <a:ext cx="6912768" cy="369332"/>
          </a:xfrm>
          <a:prstGeom prst="rect">
            <a:avLst/>
          </a:prstGeom>
          <a:noFill/>
        </p:spPr>
        <p:txBody>
          <a:bodyPr wrap="square" rtlCol="0">
            <a:spAutoFit/>
          </a:bodyPr>
          <a:lstStyle/>
          <a:p>
            <a:pPr defTabSz="914400"/>
            <a:r>
              <a:rPr lang="en-US" altLang="ja-JP" dirty="0">
                <a:solidFill>
                  <a:prstClr val="black"/>
                </a:solidFill>
              </a:rPr>
              <a:t>Is</a:t>
            </a:r>
            <a:r>
              <a:rPr lang="ja-JP" altLang="en-US" dirty="0">
                <a:solidFill>
                  <a:prstClr val="black"/>
                </a:solidFill>
              </a:rPr>
              <a:t> </a:t>
            </a:r>
            <a:r>
              <a:rPr lang="en-US" altLang="ja-JP" dirty="0">
                <a:solidFill>
                  <a:prstClr val="black"/>
                </a:solidFill>
              </a:rPr>
              <a:t>not</a:t>
            </a:r>
            <a:r>
              <a:rPr lang="ja-JP" altLang="en-US" dirty="0">
                <a:solidFill>
                  <a:prstClr val="black"/>
                </a:solidFill>
              </a:rPr>
              <a:t> </a:t>
            </a:r>
            <a:r>
              <a:rPr lang="en-US" altLang="ja-JP" dirty="0">
                <a:solidFill>
                  <a:prstClr val="black"/>
                </a:solidFill>
              </a:rPr>
              <a:t>necessary.</a:t>
            </a:r>
            <a:r>
              <a:rPr lang="ja-JP" altLang="en-US" dirty="0">
                <a:solidFill>
                  <a:prstClr val="black"/>
                </a:solidFill>
              </a:rPr>
              <a:t> </a:t>
            </a:r>
            <a:r>
              <a:rPr lang="en-US" altLang="ja-JP" dirty="0">
                <a:solidFill>
                  <a:prstClr val="black"/>
                </a:solidFill>
              </a:rPr>
              <a:t>Different</a:t>
            </a:r>
            <a:r>
              <a:rPr lang="ja-JP" altLang="en-US" dirty="0">
                <a:solidFill>
                  <a:prstClr val="black"/>
                </a:solidFill>
              </a:rPr>
              <a:t> </a:t>
            </a:r>
            <a:r>
              <a:rPr lang="en-US" altLang="ja-JP" dirty="0">
                <a:solidFill>
                  <a:prstClr val="black"/>
                </a:solidFill>
              </a:rPr>
              <a:t>type</a:t>
            </a:r>
            <a:r>
              <a:rPr lang="ja-JP" altLang="en-US" dirty="0">
                <a:solidFill>
                  <a:prstClr val="black"/>
                </a:solidFill>
              </a:rPr>
              <a:t> </a:t>
            </a:r>
            <a:r>
              <a:rPr lang="en-US" altLang="ja-JP" dirty="0">
                <a:solidFill>
                  <a:prstClr val="black"/>
                </a:solidFill>
              </a:rPr>
              <a:t>of</a:t>
            </a:r>
            <a:r>
              <a:rPr lang="ja-JP" altLang="en-US" dirty="0">
                <a:solidFill>
                  <a:prstClr val="black"/>
                </a:solidFill>
              </a:rPr>
              <a:t> </a:t>
            </a:r>
            <a:r>
              <a:rPr lang="en-US" altLang="ja-JP" dirty="0">
                <a:solidFill>
                  <a:prstClr val="black"/>
                </a:solidFill>
              </a:rPr>
              <a:t>models</a:t>
            </a:r>
            <a:endParaRPr lang="ja-JP" altLang="en-US" dirty="0">
              <a:solidFill>
                <a:prstClr val="black"/>
              </a:solidFill>
            </a:endParaRPr>
          </a:p>
        </p:txBody>
      </p:sp>
      <p:sp>
        <p:nvSpPr>
          <p:cNvPr id="1497" name="テキスト ボックス 4"/>
          <p:cNvSpPr txBox="1"/>
          <p:nvPr/>
        </p:nvSpPr>
        <p:spPr>
          <a:xfrm>
            <a:off x="647824" y="755501"/>
            <a:ext cx="8424936" cy="369332"/>
          </a:xfrm>
          <a:prstGeom prst="rect">
            <a:avLst/>
          </a:prstGeom>
          <a:noFill/>
        </p:spPr>
        <p:txBody>
          <a:bodyPr wrap="square" rtlCol="0">
            <a:spAutoFit/>
          </a:bodyPr>
          <a:lstStyle/>
          <a:p>
            <a:pPr defTabSz="914400"/>
            <a:r>
              <a:rPr lang="en-US" altLang="ja-JP" dirty="0">
                <a:solidFill>
                  <a:prstClr val="black"/>
                </a:solidFill>
              </a:rPr>
              <a:t>Another</a:t>
            </a:r>
            <a:r>
              <a:rPr lang="ja-JP" altLang="en-US" dirty="0">
                <a:solidFill>
                  <a:prstClr val="black"/>
                </a:solidFill>
              </a:rPr>
              <a:t> </a:t>
            </a:r>
            <a:r>
              <a:rPr lang="en-US" altLang="ja-JP" dirty="0">
                <a:solidFill>
                  <a:prstClr val="black"/>
                </a:solidFill>
              </a:rPr>
              <a:t>example</a:t>
            </a:r>
            <a:r>
              <a:rPr lang="ja-JP" altLang="en-US" dirty="0">
                <a:solidFill>
                  <a:prstClr val="black"/>
                </a:solidFill>
              </a:rPr>
              <a:t> </a:t>
            </a:r>
            <a:r>
              <a:rPr lang="en-US" altLang="ja-JP" dirty="0">
                <a:solidFill>
                  <a:prstClr val="black"/>
                </a:solidFill>
              </a:rPr>
              <a:t>=</a:t>
            </a:r>
            <a:r>
              <a:rPr lang="ja-JP" altLang="en-US" dirty="0">
                <a:solidFill>
                  <a:prstClr val="black"/>
                </a:solidFill>
              </a:rPr>
              <a:t> </a:t>
            </a:r>
            <a:r>
              <a:rPr lang="en-US" altLang="ja-JP" dirty="0">
                <a:solidFill>
                  <a:prstClr val="black"/>
                </a:solidFill>
              </a:rPr>
              <a:t>loop correction   Zee</a:t>
            </a:r>
            <a:r>
              <a:rPr lang="ja-JP" altLang="en-US" dirty="0">
                <a:solidFill>
                  <a:prstClr val="black"/>
                </a:solidFill>
              </a:rPr>
              <a:t> </a:t>
            </a:r>
            <a:r>
              <a:rPr lang="en-US" altLang="ja-JP" dirty="0">
                <a:solidFill>
                  <a:prstClr val="black"/>
                </a:solidFill>
              </a:rPr>
              <a:t>model</a:t>
            </a:r>
            <a:r>
              <a:rPr lang="ja-JP" altLang="en-US" dirty="0">
                <a:solidFill>
                  <a:prstClr val="black"/>
                </a:solidFill>
              </a:rPr>
              <a:t>・</a:t>
            </a:r>
            <a:r>
              <a:rPr lang="en-US" altLang="ja-JP" dirty="0" err="1">
                <a:solidFill>
                  <a:prstClr val="black"/>
                </a:solidFill>
              </a:rPr>
              <a:t>radiative</a:t>
            </a:r>
            <a:r>
              <a:rPr lang="en-US" altLang="ja-JP" dirty="0">
                <a:solidFill>
                  <a:prstClr val="black"/>
                </a:solidFill>
              </a:rPr>
              <a:t> seesaw</a:t>
            </a:r>
            <a:endParaRPr lang="ja-JP" altLang="en-US" dirty="0">
              <a:solidFill>
                <a:prstClr val="black"/>
              </a:solidFill>
            </a:endParaRPr>
          </a:p>
        </p:txBody>
      </p:sp>
      <p:sp>
        <p:nvSpPr>
          <p:cNvPr id="1498" name="テキスト ボックス 5"/>
          <p:cNvSpPr txBox="1"/>
          <p:nvPr/>
        </p:nvSpPr>
        <p:spPr>
          <a:xfrm>
            <a:off x="7704608" y="1115541"/>
            <a:ext cx="3024336" cy="307777"/>
          </a:xfrm>
          <a:prstGeom prst="rect">
            <a:avLst/>
          </a:prstGeom>
          <a:noFill/>
        </p:spPr>
        <p:txBody>
          <a:bodyPr wrap="square" rtlCol="0">
            <a:spAutoFit/>
          </a:bodyPr>
          <a:lstStyle/>
          <a:p>
            <a:pPr defTabSz="914400"/>
            <a:r>
              <a:rPr lang="en-US" altLang="ja-JP" sz="1400" dirty="0">
                <a:solidFill>
                  <a:srgbClr val="F79646">
                    <a:lumMod val="50000"/>
                  </a:srgbClr>
                </a:solidFill>
              </a:rPr>
              <a:t> Aoki </a:t>
            </a:r>
            <a:r>
              <a:rPr lang="en-US" altLang="ja-JP" sz="1400" i="1" dirty="0" err="1">
                <a:solidFill>
                  <a:srgbClr val="F79646">
                    <a:lumMod val="50000"/>
                  </a:srgbClr>
                </a:solidFill>
              </a:rPr>
              <a:t>etal</a:t>
            </a:r>
            <a:endParaRPr lang="ja-JP" altLang="en-US" sz="1400" i="1" dirty="0">
              <a:solidFill>
                <a:srgbClr val="F79646">
                  <a:lumMod val="50000"/>
                </a:srgbClr>
              </a:solidFill>
            </a:endParaRPr>
          </a:p>
        </p:txBody>
      </p:sp>
      <p:pic>
        <p:nvPicPr>
          <p:cNvPr id="1499" name="Picture 4"/>
          <p:cNvPicPr>
            <a:picLocks noChangeAspect="1" noChangeArrowheads="1"/>
          </p:cNvPicPr>
          <p:nvPr/>
        </p:nvPicPr>
        <p:blipFill>
          <a:blip r:embed="rId5"/>
          <a:stretch>
            <a:fillRect/>
          </a:stretch>
        </p:blipFill>
        <p:spPr>
          <a:xfrm>
            <a:off x="4968304" y="1763613"/>
            <a:ext cx="4493419" cy="1730407"/>
          </a:xfrm>
          <a:prstGeom prst="rect">
            <a:avLst/>
          </a:prstGeom>
          <a:noFill/>
          <a:ln w="9525">
            <a:noFill/>
            <a:miter lim="800000"/>
            <a:headEnd/>
            <a:tailEnd/>
          </a:ln>
        </p:spPr>
      </p:pic>
      <p:pic>
        <p:nvPicPr>
          <p:cNvPr id="1500" name="Picture 5"/>
          <p:cNvPicPr>
            <a:picLocks noChangeAspect="1" noChangeArrowheads="1"/>
          </p:cNvPicPr>
          <p:nvPr/>
        </p:nvPicPr>
        <p:blipFill>
          <a:blip r:embed="rId6"/>
          <a:stretch>
            <a:fillRect/>
          </a:stretch>
        </p:blipFill>
        <p:spPr>
          <a:xfrm>
            <a:off x="575818" y="1907632"/>
            <a:ext cx="3977164" cy="1693545"/>
          </a:xfrm>
          <a:prstGeom prst="rect">
            <a:avLst/>
          </a:prstGeom>
          <a:noFill/>
          <a:ln w="9525">
            <a:noFill/>
            <a:miter lim="800000"/>
            <a:headEnd/>
            <a:tailEnd/>
          </a:ln>
        </p:spPr>
      </p:pic>
      <p:sp>
        <p:nvSpPr>
          <p:cNvPr id="1501" name="テキスト ボックス 8"/>
          <p:cNvSpPr txBox="1"/>
          <p:nvPr/>
        </p:nvSpPr>
        <p:spPr>
          <a:xfrm>
            <a:off x="3240112" y="1259557"/>
            <a:ext cx="3024336" cy="307777"/>
          </a:xfrm>
          <a:prstGeom prst="rect">
            <a:avLst/>
          </a:prstGeom>
          <a:noFill/>
        </p:spPr>
        <p:txBody>
          <a:bodyPr wrap="square" rtlCol="0">
            <a:spAutoFit/>
          </a:bodyPr>
          <a:lstStyle/>
          <a:p>
            <a:pPr defTabSz="914400"/>
            <a:r>
              <a:rPr lang="en-US" altLang="ja-JP" sz="1400" dirty="0">
                <a:solidFill>
                  <a:srgbClr val="F79646">
                    <a:lumMod val="50000"/>
                  </a:srgbClr>
                </a:solidFill>
              </a:rPr>
              <a:t>Krauss </a:t>
            </a:r>
            <a:r>
              <a:rPr lang="en-US" altLang="ja-JP" sz="1400" i="1" dirty="0" err="1">
                <a:solidFill>
                  <a:srgbClr val="F79646">
                    <a:lumMod val="50000"/>
                  </a:srgbClr>
                </a:solidFill>
              </a:rPr>
              <a:t>etal</a:t>
            </a:r>
            <a:endParaRPr lang="ja-JP" altLang="en-US" sz="1400" i="1" dirty="0">
              <a:solidFill>
                <a:srgbClr val="F79646">
                  <a:lumMod val="50000"/>
                </a:srgbClr>
              </a:solidFill>
            </a:endParaRPr>
          </a:p>
        </p:txBody>
      </p:sp>
      <p:pic>
        <p:nvPicPr>
          <p:cNvPr id="1502" name="Picture 7"/>
          <p:cNvPicPr>
            <a:picLocks noChangeAspect="1" noChangeArrowheads="1"/>
          </p:cNvPicPr>
          <p:nvPr/>
        </p:nvPicPr>
        <p:blipFill>
          <a:blip r:embed="rId7"/>
          <a:stretch>
            <a:fillRect/>
          </a:stretch>
        </p:blipFill>
        <p:spPr>
          <a:xfrm>
            <a:off x="6912521" y="3635821"/>
            <a:ext cx="1584176" cy="538442"/>
          </a:xfrm>
          <a:prstGeom prst="rect">
            <a:avLst/>
          </a:prstGeom>
          <a:noFill/>
          <a:ln w="9525">
            <a:noFill/>
            <a:miter lim="800000"/>
            <a:headEnd/>
            <a:tailEnd/>
          </a:ln>
        </p:spPr>
      </p:pic>
      <p:sp>
        <p:nvSpPr>
          <p:cNvPr id="1503" name="テキスト ボックス 10"/>
          <p:cNvSpPr txBox="1"/>
          <p:nvPr/>
        </p:nvSpPr>
        <p:spPr>
          <a:xfrm>
            <a:off x="287784" y="3779837"/>
            <a:ext cx="8424936" cy="369332"/>
          </a:xfrm>
          <a:prstGeom prst="rect">
            <a:avLst/>
          </a:prstGeom>
          <a:noFill/>
        </p:spPr>
        <p:txBody>
          <a:bodyPr wrap="square" rtlCol="0">
            <a:spAutoFit/>
          </a:bodyPr>
          <a:lstStyle/>
          <a:p>
            <a:pPr defTabSz="914400"/>
            <a:r>
              <a:rPr lang="en-US" altLang="ja-JP" dirty="0">
                <a:solidFill>
                  <a:prstClr val="black"/>
                </a:solidFill>
              </a:rPr>
              <a:t>Majorana mass term for left-handed neutrinos</a:t>
            </a:r>
            <a:endParaRPr lang="ja-JP" altLang="en-US" dirty="0">
              <a:solidFill>
                <a:prstClr val="black"/>
              </a:solidFill>
            </a:endParaRPr>
          </a:p>
        </p:txBody>
      </p:sp>
    </p:spTree>
    <p:extLst>
      <p:ext uri="{BB962C8B-B14F-4D97-AF65-F5344CB8AC3E}">
        <p14:creationId xmlns:p14="http://schemas.microsoft.com/office/powerpoint/2010/main" val="133687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1" name="Picture 3"/>
          <p:cNvPicPr>
            <a:picLocks noChangeAspect="1" noChangeArrowheads="1"/>
          </p:cNvPicPr>
          <p:nvPr/>
        </p:nvPicPr>
        <p:blipFill>
          <a:blip r:embed="rId2"/>
          <a:stretch>
            <a:fillRect/>
          </a:stretch>
        </p:blipFill>
        <p:spPr>
          <a:xfrm>
            <a:off x="1655936" y="4427909"/>
            <a:ext cx="2392299" cy="519208"/>
          </a:xfrm>
          <a:prstGeom prst="rect">
            <a:avLst/>
          </a:prstGeom>
          <a:noFill/>
          <a:ln w="9525">
            <a:noFill/>
            <a:miter lim="800000"/>
            <a:headEnd/>
            <a:tailEnd/>
          </a:ln>
        </p:spPr>
      </p:pic>
      <p:pic>
        <p:nvPicPr>
          <p:cNvPr id="1522" name="Picture 4"/>
          <p:cNvPicPr>
            <a:picLocks noChangeAspect="1" noChangeArrowheads="1"/>
          </p:cNvPicPr>
          <p:nvPr/>
        </p:nvPicPr>
        <p:blipFill>
          <a:blip r:embed="rId3"/>
          <a:stretch>
            <a:fillRect/>
          </a:stretch>
        </p:blipFill>
        <p:spPr>
          <a:xfrm>
            <a:off x="287784" y="3707829"/>
            <a:ext cx="5159978" cy="581597"/>
          </a:xfrm>
          <a:prstGeom prst="rect">
            <a:avLst/>
          </a:prstGeom>
          <a:noFill/>
          <a:ln w="9525">
            <a:noFill/>
            <a:miter lim="800000"/>
            <a:headEnd/>
            <a:tailEnd/>
          </a:ln>
        </p:spPr>
      </p:pic>
      <p:pic>
        <p:nvPicPr>
          <p:cNvPr id="1523" name="Picture 5"/>
          <p:cNvPicPr>
            <a:picLocks noChangeAspect="1" noChangeArrowheads="1"/>
          </p:cNvPicPr>
          <p:nvPr/>
        </p:nvPicPr>
        <p:blipFill>
          <a:blip r:embed="rId4"/>
          <a:stretch>
            <a:fillRect/>
          </a:stretch>
        </p:blipFill>
        <p:spPr>
          <a:xfrm>
            <a:off x="215776" y="5147989"/>
            <a:ext cx="6956870" cy="555117"/>
          </a:xfrm>
          <a:prstGeom prst="rect">
            <a:avLst/>
          </a:prstGeom>
          <a:noFill/>
          <a:ln w="9525">
            <a:noFill/>
            <a:miter lim="800000"/>
            <a:headEnd/>
            <a:tailEnd/>
          </a:ln>
        </p:spPr>
      </p:pic>
      <p:sp>
        <p:nvSpPr>
          <p:cNvPr id="1524" name="テキスト ボックス 5"/>
          <p:cNvSpPr txBox="1"/>
          <p:nvPr/>
        </p:nvSpPr>
        <p:spPr>
          <a:xfrm>
            <a:off x="719832" y="251445"/>
            <a:ext cx="4968552" cy="646331"/>
          </a:xfrm>
          <a:prstGeom prst="rect">
            <a:avLst/>
          </a:prstGeom>
          <a:noFill/>
        </p:spPr>
        <p:txBody>
          <a:bodyPr wrap="square" rtlCol="0">
            <a:spAutoFit/>
          </a:bodyPr>
          <a:lstStyle/>
          <a:p>
            <a:pPr defTabSz="914400"/>
            <a:r>
              <a:rPr lang="en-US" altLang="ja-JP" sz="3600" dirty="0">
                <a:solidFill>
                  <a:prstClr val="black"/>
                </a:solidFill>
                <a:latin typeface="HGP創英角ｺﾞｼｯｸUB" pitchFamily="50" charset="-128"/>
                <a:ea typeface="HGP創英角ｺﾞｼｯｸUB" pitchFamily="50" charset="-128"/>
              </a:rPr>
              <a:t>Majorana</a:t>
            </a:r>
            <a:r>
              <a:rPr lang="ja-JP" altLang="en-US" sz="3600" dirty="0">
                <a:solidFill>
                  <a:prstClr val="black"/>
                </a:solidFill>
                <a:latin typeface="HGP創英角ｺﾞｼｯｸUB" pitchFamily="50" charset="-128"/>
                <a:ea typeface="HGP創英角ｺﾞｼｯｸUB" pitchFamily="50" charset="-128"/>
              </a:rPr>
              <a:t> </a:t>
            </a:r>
            <a:r>
              <a:rPr lang="en-US" altLang="ja-JP" sz="3600" dirty="0">
                <a:solidFill>
                  <a:prstClr val="black"/>
                </a:solidFill>
                <a:latin typeface="HGP創英角ｺﾞｼｯｸUB" pitchFamily="50" charset="-128"/>
                <a:ea typeface="HGP創英角ｺﾞｼｯｸUB" pitchFamily="50" charset="-128"/>
              </a:rPr>
              <a:t>mass</a:t>
            </a:r>
            <a:r>
              <a:rPr lang="ja-JP" altLang="en-US" sz="3600" dirty="0">
                <a:solidFill>
                  <a:prstClr val="black"/>
                </a:solidFill>
                <a:latin typeface="HGP創英角ｺﾞｼｯｸUB" pitchFamily="50" charset="-128"/>
                <a:ea typeface="HGP創英角ｺﾞｼｯｸUB" pitchFamily="50" charset="-128"/>
              </a:rPr>
              <a:t> </a:t>
            </a:r>
            <a:r>
              <a:rPr lang="en-US" altLang="ja-JP" sz="3600" dirty="0">
                <a:solidFill>
                  <a:prstClr val="black"/>
                </a:solidFill>
                <a:latin typeface="HGP創英角ｺﾞｼｯｸUB" pitchFamily="50" charset="-128"/>
                <a:ea typeface="HGP創英角ｺﾞｼｯｸUB" pitchFamily="50" charset="-128"/>
              </a:rPr>
              <a:t>term</a:t>
            </a:r>
            <a:endParaRPr lang="ja-JP" altLang="en-US" sz="3600" dirty="0">
              <a:solidFill>
                <a:prstClr val="black"/>
              </a:solidFill>
              <a:latin typeface="HGP創英角ｺﾞｼｯｸUB" pitchFamily="50" charset="-128"/>
              <a:ea typeface="HGP創英角ｺﾞｼｯｸUB" pitchFamily="50" charset="-128"/>
            </a:endParaRPr>
          </a:p>
        </p:txBody>
      </p:sp>
      <p:sp>
        <p:nvSpPr>
          <p:cNvPr id="1525" name="円/楕円 6"/>
          <p:cNvSpPr/>
          <p:nvPr/>
        </p:nvSpPr>
        <p:spPr>
          <a:xfrm>
            <a:off x="287784" y="467469"/>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526" name="テキスト ボックス 7"/>
          <p:cNvSpPr txBox="1"/>
          <p:nvPr/>
        </p:nvSpPr>
        <p:spPr>
          <a:xfrm>
            <a:off x="935856" y="971525"/>
            <a:ext cx="4032448" cy="1261884"/>
          </a:xfrm>
          <a:prstGeom prst="rect">
            <a:avLst/>
          </a:prstGeom>
          <a:noFill/>
        </p:spPr>
        <p:txBody>
          <a:bodyPr wrap="square" rtlCol="0">
            <a:spAutoFit/>
          </a:bodyPr>
          <a:lstStyle/>
          <a:p>
            <a:pPr defTabSz="914400"/>
            <a:r>
              <a:rPr lang="en-US" altLang="ja-JP" sz="2800" dirty="0">
                <a:solidFill>
                  <a:srgbClr val="FF0000"/>
                </a:solidFill>
                <a:latin typeface="HGPｺﾞｼｯｸM" pitchFamily="50" charset="-128"/>
                <a:ea typeface="HGPｺﾞｼｯｸM" pitchFamily="50" charset="-128"/>
              </a:rPr>
              <a:t>“violates”</a:t>
            </a:r>
          </a:p>
          <a:p>
            <a:pPr defTabSz="914400"/>
            <a:r>
              <a:rPr lang="en-US" altLang="ja-JP" sz="2400" dirty="0">
                <a:solidFill>
                  <a:prstClr val="black"/>
                </a:solidFill>
                <a:latin typeface="HGPｺﾞｼｯｸM" pitchFamily="50" charset="-128"/>
                <a:ea typeface="HGPｺﾞｼｯｸM" pitchFamily="50" charset="-128"/>
              </a:rPr>
              <a:t>Not only Lepton Flavor</a:t>
            </a:r>
          </a:p>
          <a:p>
            <a:pPr defTabSz="914400"/>
            <a:r>
              <a:rPr lang="en-US" altLang="ja-JP" sz="2400" dirty="0">
                <a:solidFill>
                  <a:prstClr val="black"/>
                </a:solidFill>
                <a:latin typeface="HGPｺﾞｼｯｸM" pitchFamily="50" charset="-128"/>
                <a:ea typeface="HGPｺﾞｼｯｸM" pitchFamily="50" charset="-128"/>
              </a:rPr>
              <a:t>But also Lepton Number</a:t>
            </a:r>
            <a:endParaRPr lang="ja-JP" altLang="en-US" sz="2400" dirty="0">
              <a:solidFill>
                <a:prstClr val="black"/>
              </a:solidFill>
              <a:latin typeface="HGPｺﾞｼｯｸM" pitchFamily="50" charset="-128"/>
              <a:ea typeface="HGPｺﾞｼｯｸM" pitchFamily="50" charset="-128"/>
            </a:endParaRPr>
          </a:p>
        </p:txBody>
      </p:sp>
      <p:sp>
        <p:nvSpPr>
          <p:cNvPr id="1527" name="右矢印 8"/>
          <p:cNvSpPr/>
          <p:nvPr/>
        </p:nvSpPr>
        <p:spPr>
          <a:xfrm>
            <a:off x="359792" y="236937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528" name="テキスト ボックス 9"/>
          <p:cNvSpPr txBox="1"/>
          <p:nvPr/>
        </p:nvSpPr>
        <p:spPr>
          <a:xfrm>
            <a:off x="983266" y="2259248"/>
            <a:ext cx="4464496" cy="461665"/>
          </a:xfrm>
          <a:prstGeom prst="rect">
            <a:avLst/>
          </a:prstGeom>
          <a:noFill/>
        </p:spPr>
        <p:txBody>
          <a:bodyPr wrap="square" rtlCol="0">
            <a:spAutoFit/>
          </a:bodyPr>
          <a:lstStyle/>
          <a:p>
            <a:pPr defTabSz="914400"/>
            <a:r>
              <a:rPr lang="en-US" altLang="ja-JP" sz="2400" dirty="0">
                <a:solidFill>
                  <a:prstClr val="black"/>
                </a:solidFill>
                <a:latin typeface="HGPｺﾞｼｯｸM" pitchFamily="50" charset="-128"/>
                <a:ea typeface="HGPｺﾞｼｯｸM" pitchFamily="50" charset="-128"/>
              </a:rPr>
              <a:t>Lepton</a:t>
            </a:r>
            <a:r>
              <a:rPr lang="ja-JP" altLang="en-US" sz="2400" dirty="0">
                <a:solidFill>
                  <a:prstClr val="black"/>
                </a:solidFill>
                <a:latin typeface="HGPｺﾞｼｯｸM" pitchFamily="50" charset="-128"/>
                <a:ea typeface="HGPｺﾞｼｯｸM" pitchFamily="50" charset="-128"/>
              </a:rPr>
              <a:t> </a:t>
            </a:r>
            <a:r>
              <a:rPr lang="en-US" altLang="ja-JP" sz="2400" dirty="0">
                <a:solidFill>
                  <a:srgbClr val="FF0000"/>
                </a:solidFill>
                <a:latin typeface="HGPｺﾞｼｯｸM" pitchFamily="50" charset="-128"/>
                <a:ea typeface="HGPｺﾞｼｯｸM" pitchFamily="50" charset="-128"/>
              </a:rPr>
              <a:t>number </a:t>
            </a:r>
            <a:r>
              <a:rPr lang="en-US" altLang="ja-JP" sz="2400" dirty="0">
                <a:latin typeface="HGPｺﾞｼｯｸM" pitchFamily="50" charset="-128"/>
                <a:ea typeface="HGPｺﾞｼｯｸM" pitchFamily="50" charset="-128"/>
              </a:rPr>
              <a:t>changing process</a:t>
            </a:r>
            <a:endParaRPr lang="ja-JP" altLang="en-US" sz="2400" dirty="0">
              <a:latin typeface="HGPｺﾞｼｯｸM" pitchFamily="50" charset="-128"/>
              <a:ea typeface="HGPｺﾞｼｯｸM" pitchFamily="50" charset="-128"/>
            </a:endParaRPr>
          </a:p>
        </p:txBody>
      </p:sp>
      <p:pic>
        <p:nvPicPr>
          <p:cNvPr id="1529" name="Picture 2"/>
          <p:cNvPicPr>
            <a:picLocks noChangeAspect="1" noChangeArrowheads="1"/>
          </p:cNvPicPr>
          <p:nvPr/>
        </p:nvPicPr>
        <p:blipFill>
          <a:blip r:embed="rId5"/>
          <a:stretch>
            <a:fillRect/>
          </a:stretch>
        </p:blipFill>
        <p:spPr>
          <a:xfrm>
            <a:off x="5184328" y="323453"/>
            <a:ext cx="4574286" cy="3767709"/>
          </a:xfrm>
          <a:prstGeom prst="rect">
            <a:avLst/>
          </a:prstGeom>
          <a:noFill/>
          <a:ln w="9525">
            <a:noFill/>
            <a:miter lim="800000"/>
            <a:headEnd/>
            <a:tailEnd/>
          </a:ln>
        </p:spPr>
      </p:pic>
      <p:sp>
        <p:nvSpPr>
          <p:cNvPr id="1530" name="テキスト ボックス 11"/>
          <p:cNvSpPr txBox="1"/>
          <p:nvPr/>
        </p:nvSpPr>
        <p:spPr>
          <a:xfrm>
            <a:off x="8424441" y="4067869"/>
            <a:ext cx="1656184" cy="307777"/>
          </a:xfrm>
          <a:prstGeom prst="rect">
            <a:avLst/>
          </a:prstGeom>
          <a:noFill/>
        </p:spPr>
        <p:txBody>
          <a:bodyPr wrap="square" rtlCol="0">
            <a:spAutoFit/>
          </a:bodyPr>
          <a:lstStyle/>
          <a:p>
            <a:pPr defTabSz="914400"/>
            <a:r>
              <a:rPr lang="en-US" altLang="ja-JP" sz="1400" dirty="0" err="1">
                <a:solidFill>
                  <a:srgbClr val="F79646">
                    <a:lumMod val="50000"/>
                  </a:srgbClr>
                </a:solidFill>
              </a:rPr>
              <a:t>Romanino</a:t>
            </a:r>
            <a:endParaRPr lang="ja-JP" altLang="en-US" sz="1400" dirty="0">
              <a:solidFill>
                <a:srgbClr val="F79646">
                  <a:lumMod val="50000"/>
                </a:srgbClr>
              </a:solidFill>
            </a:endParaRPr>
          </a:p>
        </p:txBody>
      </p:sp>
      <p:sp>
        <p:nvSpPr>
          <p:cNvPr id="1531" name="テキスト ボックス 12"/>
          <p:cNvSpPr txBox="1"/>
          <p:nvPr/>
        </p:nvSpPr>
        <p:spPr>
          <a:xfrm>
            <a:off x="215776" y="2987749"/>
            <a:ext cx="3384376" cy="523220"/>
          </a:xfrm>
          <a:prstGeom prst="rect">
            <a:avLst/>
          </a:prstGeom>
          <a:noFill/>
        </p:spPr>
        <p:txBody>
          <a:bodyPr wrap="square" rtlCol="0">
            <a:spAutoFit/>
          </a:bodyPr>
          <a:lstStyle/>
          <a:p>
            <a:pPr defTabSz="914400"/>
            <a:r>
              <a:rPr lang="en-US" altLang="ja-JP" sz="2800" dirty="0" err="1">
                <a:solidFill>
                  <a:srgbClr val="FF0000"/>
                </a:solidFill>
                <a:latin typeface="HGP創英角ﾎﾟｯﾌﾟ体" pitchFamily="50" charset="-128"/>
                <a:ea typeface="HGP創英角ﾎﾟｯﾌﾟ体" pitchFamily="50" charset="-128"/>
              </a:rPr>
              <a:t>Ecample</a:t>
            </a:r>
            <a:endParaRPr lang="ja-JP" altLang="en-US" sz="2000" dirty="0">
              <a:solidFill>
                <a:prstClr val="black"/>
              </a:solidFill>
              <a:latin typeface="HGPｺﾞｼｯｸE" pitchFamily="50" charset="-128"/>
              <a:ea typeface="HGPｺﾞｼｯｸE" pitchFamily="50" charset="-128"/>
            </a:endParaRPr>
          </a:p>
        </p:txBody>
      </p:sp>
      <p:sp>
        <p:nvSpPr>
          <p:cNvPr id="1532" name="テキスト ボックス 13"/>
          <p:cNvSpPr txBox="1"/>
          <p:nvPr/>
        </p:nvSpPr>
        <p:spPr>
          <a:xfrm>
            <a:off x="317930" y="6561669"/>
            <a:ext cx="8064896" cy="460772"/>
          </a:xfrm>
          <a:prstGeom prst="rect">
            <a:avLst/>
          </a:prstGeom>
          <a:noFill/>
        </p:spPr>
        <p:txBody>
          <a:bodyPr wrap="square" rtlCol="0">
            <a:spAutoFit/>
          </a:bodyPr>
          <a:lstStyle/>
          <a:p>
            <a:pPr defTabSz="914400"/>
            <a:r>
              <a:rPr lang="en-US" altLang="ja-JP" sz="2400" dirty="0">
                <a:solidFill>
                  <a:prstClr val="black"/>
                </a:solidFill>
                <a:latin typeface="HGPｺﾞｼｯｸM" pitchFamily="50" charset="-128"/>
                <a:ea typeface="HGPｺﾞｼｯｸM" pitchFamily="50" charset="-128"/>
              </a:rPr>
              <a:t>Also                   in muonic atom</a:t>
            </a:r>
            <a:r>
              <a:rPr lang="ja-JP" altLang="en-US" sz="2400" dirty="0">
                <a:solidFill>
                  <a:prstClr val="black"/>
                </a:solidFill>
                <a:latin typeface="HGPｺﾞｼｯｸM" pitchFamily="50" charset="-128"/>
                <a:ea typeface="HGPｺﾞｼｯｸM" pitchFamily="50" charset="-128"/>
              </a:rPr>
              <a:t> </a:t>
            </a:r>
            <a:endParaRPr lang="ja-JP" altLang="en-US" sz="1600" dirty="0">
              <a:solidFill>
                <a:prstClr val="black"/>
              </a:solidFill>
              <a:latin typeface="HGPｺﾞｼｯｸM" pitchFamily="50" charset="-128"/>
              <a:ea typeface="HGPｺﾞｼｯｸM" pitchFamily="50" charset="-128"/>
            </a:endParaRPr>
          </a:p>
        </p:txBody>
      </p:sp>
      <p:pic>
        <p:nvPicPr>
          <p:cNvPr id="1533" name="Picture 2"/>
          <p:cNvPicPr>
            <a:picLocks noChangeAspect="1" noChangeArrowheads="1"/>
          </p:cNvPicPr>
          <p:nvPr/>
        </p:nvPicPr>
        <p:blipFill>
          <a:blip r:embed="rId6"/>
          <a:stretch>
            <a:fillRect/>
          </a:stretch>
        </p:blipFill>
        <p:spPr>
          <a:xfrm>
            <a:off x="4248224" y="5724053"/>
            <a:ext cx="5680710" cy="708660"/>
          </a:xfrm>
          <a:prstGeom prst="rect">
            <a:avLst/>
          </a:prstGeom>
          <a:noFill/>
          <a:ln w="9525">
            <a:noFill/>
            <a:miter lim="800000"/>
            <a:headEnd/>
            <a:tailEnd/>
          </a:ln>
        </p:spPr>
      </p:pic>
      <p:sp>
        <p:nvSpPr>
          <p:cNvPr id="3183" name="テキスト 927"/>
          <p:cNvSpPr txBox="1"/>
          <p:nvPr/>
        </p:nvSpPr>
        <p:spPr>
          <a:xfrm>
            <a:off x="4054270" y="6775176"/>
            <a:ext cx="95250" cy="368439"/>
          </a:xfrm>
          <a:prstGeom prst="rect">
            <a:avLst/>
          </a:prstGeom>
        </p:spPr>
        <p:txBody>
          <a:bodyPr wrap="none">
            <a:spAutoFit/>
          </a:bodyPr>
          <a:lstStyle/>
          <a:p>
            <a:pPr>
              <a:defRPr lang="ja-JP" altLang="en-US"/>
            </a:pPr>
            <a:endParaRPr lang="ja-JP" altLang="en-US"/>
          </a:p>
        </p:txBody>
      </p:sp>
      <p:sp>
        <p:nvSpPr>
          <p:cNvPr id="3185" name="テキスト 929"/>
          <p:cNvSpPr txBox="1"/>
          <p:nvPr/>
        </p:nvSpPr>
        <p:spPr>
          <a:xfrm>
            <a:off x="2809874" y="6590821"/>
            <a:ext cx="95250" cy="368439"/>
          </a:xfrm>
          <a:prstGeom prst="rect">
            <a:avLst/>
          </a:prstGeom>
        </p:spPr>
        <p:txBody>
          <a:bodyPr wrap="none">
            <a:spAutoFit/>
          </a:bodyPr>
          <a:lstStyle/>
          <a:p>
            <a:pPr>
              <a:defRPr lang="ja-JP" altLang="en-US"/>
            </a:pPr>
            <a:endParaRPr lang="ja-JP" altLang="en-US"/>
          </a:p>
        </p:txBody>
      </p:sp>
      <p:pic>
        <p:nvPicPr>
          <p:cNvPr id="3186" name="図 930"/>
          <p:cNvPicPr>
            <a:picLocks noChangeAspect="1"/>
          </p:cNvPicPr>
          <p:nvPr/>
        </p:nvPicPr>
        <p:blipFill>
          <a:blip r:embed="rId7"/>
          <a:stretch>
            <a:fillRect/>
          </a:stretch>
        </p:blipFill>
        <p:spPr>
          <a:xfrm>
            <a:off x="1155489" y="6549821"/>
            <a:ext cx="1504950" cy="409575"/>
          </a:xfrm>
          <a:prstGeom prst="rect">
            <a:avLst/>
          </a:prstGeom>
        </p:spPr>
      </p:pic>
    </p:spTree>
    <p:extLst>
      <p:ext uri="{BB962C8B-B14F-4D97-AF65-F5344CB8AC3E}">
        <p14:creationId xmlns:p14="http://schemas.microsoft.com/office/powerpoint/2010/main" val="237899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5" name="Picture 2"/>
          <p:cNvPicPr>
            <a:picLocks noChangeAspect="1" noChangeArrowheads="1"/>
          </p:cNvPicPr>
          <p:nvPr/>
        </p:nvPicPr>
        <p:blipFill>
          <a:blip r:embed="rId2"/>
          <a:stretch>
            <a:fillRect/>
          </a:stretch>
        </p:blipFill>
        <p:spPr>
          <a:xfrm>
            <a:off x="285460" y="950578"/>
            <a:ext cx="4489654" cy="4248868"/>
          </a:xfrm>
          <a:prstGeom prst="rect">
            <a:avLst/>
          </a:prstGeom>
          <a:noFill/>
          <a:ln w="9525">
            <a:noFill/>
            <a:miter lim="800000"/>
            <a:headEnd/>
            <a:tailEnd/>
          </a:ln>
        </p:spPr>
      </p:pic>
      <p:pic>
        <p:nvPicPr>
          <p:cNvPr id="1536" name="Picture 5"/>
          <p:cNvPicPr>
            <a:picLocks noChangeAspect="1" noChangeArrowheads="1"/>
          </p:cNvPicPr>
          <p:nvPr/>
        </p:nvPicPr>
        <p:blipFill>
          <a:blip r:embed="rId3"/>
          <a:srcRect l="243" r="90962"/>
          <a:stretch>
            <a:fillRect/>
          </a:stretch>
        </p:blipFill>
        <p:spPr>
          <a:xfrm>
            <a:off x="304742" y="395478"/>
            <a:ext cx="611428" cy="555100"/>
          </a:xfrm>
          <a:prstGeom prst="rect">
            <a:avLst/>
          </a:prstGeom>
          <a:noFill/>
          <a:ln w="9525">
            <a:noFill/>
            <a:miter lim="800000"/>
            <a:headEnd/>
            <a:tailEnd/>
          </a:ln>
        </p:spPr>
      </p:pic>
      <p:sp>
        <p:nvSpPr>
          <p:cNvPr id="1537" name="テキスト ボックス 5"/>
          <p:cNvSpPr txBox="1"/>
          <p:nvPr/>
        </p:nvSpPr>
        <p:spPr>
          <a:xfrm>
            <a:off x="863848" y="539477"/>
            <a:ext cx="9001000" cy="369332"/>
          </a:xfrm>
          <a:prstGeom prst="rect">
            <a:avLst/>
          </a:prstGeom>
          <a:noFill/>
        </p:spPr>
        <p:txBody>
          <a:bodyPr wrap="square" rtlCol="0">
            <a:spAutoFit/>
          </a:bodyPr>
          <a:lstStyle/>
          <a:p>
            <a:pPr defTabSz="914400"/>
            <a:r>
              <a:rPr lang="en-US" altLang="ja-JP" dirty="0">
                <a:solidFill>
                  <a:prstClr val="black"/>
                </a:solidFill>
                <a:latin typeface="HGPｺﾞｼｯｸM" pitchFamily="50" charset="-128"/>
                <a:ea typeface="HGPｺﾞｼｯｸM" pitchFamily="50" charset="-128"/>
              </a:rPr>
              <a:t>prediction from neutrino oscillation and constraint from </a:t>
            </a:r>
            <a:r>
              <a:rPr lang="en-US" altLang="ja-JP" dirty="0" err="1">
                <a:solidFill>
                  <a:prstClr val="black"/>
                </a:solidFill>
                <a:latin typeface="HGPｺﾞｼｯｸM" pitchFamily="50" charset="-128"/>
                <a:ea typeface="HGPｺﾞｼｯｸM" pitchFamily="50" charset="-128"/>
              </a:rPr>
              <a:t>Neutrinoless</a:t>
            </a:r>
            <a:r>
              <a:rPr lang="ja-JP" altLang="en-US" dirty="0">
                <a:solidFill>
                  <a:prstClr val="black"/>
                </a:solidFill>
                <a:latin typeface="HGPｺﾞｼｯｸM" pitchFamily="50" charset="-128"/>
                <a:ea typeface="HGPｺﾞｼｯｸM" pitchFamily="50" charset="-128"/>
              </a:rPr>
              <a:t> </a:t>
            </a:r>
            <a:r>
              <a:rPr lang="en-US" altLang="ja-JP" dirty="0">
                <a:solidFill>
                  <a:prstClr val="black"/>
                </a:solidFill>
                <a:latin typeface="HGPｺﾞｼｯｸM" pitchFamily="50" charset="-128"/>
                <a:ea typeface="HGPｺﾞｼｯｸM" pitchFamily="50" charset="-128"/>
              </a:rPr>
              <a:t>double</a:t>
            </a:r>
            <a:r>
              <a:rPr lang="ja-JP" altLang="en-US" dirty="0">
                <a:solidFill>
                  <a:prstClr val="black"/>
                </a:solidFill>
                <a:latin typeface="HGPｺﾞｼｯｸM" pitchFamily="50" charset="-128"/>
                <a:ea typeface="HGPｺﾞｼｯｸM" pitchFamily="50" charset="-128"/>
              </a:rPr>
              <a:t> </a:t>
            </a:r>
            <a:r>
              <a:rPr lang="en-US" altLang="ja-JP" dirty="0">
                <a:solidFill>
                  <a:prstClr val="black"/>
                </a:solidFill>
                <a:latin typeface="HGPｺﾞｼｯｸM" pitchFamily="50" charset="-128"/>
                <a:ea typeface="HGPｺﾞｼｯｸM" pitchFamily="50" charset="-128"/>
              </a:rPr>
              <a:t>beta</a:t>
            </a:r>
            <a:r>
              <a:rPr lang="ja-JP" altLang="en-US" dirty="0">
                <a:solidFill>
                  <a:prstClr val="black"/>
                </a:solidFill>
                <a:latin typeface="HGPｺﾞｼｯｸM" pitchFamily="50" charset="-128"/>
                <a:ea typeface="HGPｺﾞｼｯｸM" pitchFamily="50" charset="-128"/>
              </a:rPr>
              <a:t> </a:t>
            </a:r>
            <a:r>
              <a:rPr lang="en-US" altLang="ja-JP" dirty="0">
                <a:solidFill>
                  <a:prstClr val="black"/>
                </a:solidFill>
                <a:latin typeface="HGPｺﾞｼｯｸM" pitchFamily="50" charset="-128"/>
                <a:ea typeface="HGPｺﾞｼｯｸM" pitchFamily="50" charset="-128"/>
              </a:rPr>
              <a:t>decay</a:t>
            </a:r>
            <a:endParaRPr lang="ja-JP" altLang="en-US" dirty="0">
              <a:solidFill>
                <a:prstClr val="black"/>
              </a:solidFill>
              <a:latin typeface="HGPｺﾞｼｯｸM" pitchFamily="50" charset="-128"/>
              <a:ea typeface="HGPｺﾞｼｯｸM" pitchFamily="50" charset="-128"/>
            </a:endParaRPr>
          </a:p>
        </p:txBody>
      </p:sp>
      <p:sp>
        <p:nvSpPr>
          <p:cNvPr id="1538" name="テキスト ボックス 6"/>
          <p:cNvSpPr txBox="1"/>
          <p:nvPr/>
        </p:nvSpPr>
        <p:spPr>
          <a:xfrm>
            <a:off x="5040312" y="1052808"/>
            <a:ext cx="5040313" cy="923330"/>
          </a:xfrm>
          <a:prstGeom prst="rect">
            <a:avLst/>
          </a:prstGeom>
          <a:noFill/>
        </p:spPr>
        <p:txBody>
          <a:bodyPr wrap="square" rtlCol="0">
            <a:spAutoFit/>
          </a:bodyPr>
          <a:lstStyle/>
          <a:p>
            <a:pPr defTabSz="914400"/>
            <a:r>
              <a:rPr lang="en-US" altLang="ja-JP" dirty="0">
                <a:solidFill>
                  <a:prstClr val="black"/>
                </a:solidFill>
                <a:latin typeface="HGPｺﾞｼｯｸM" pitchFamily="50" charset="-128"/>
                <a:ea typeface="HGPｺﾞｼｯｸM" pitchFamily="50" charset="-128"/>
              </a:rPr>
              <a:t>Two kinds of prediction from neutrino oscillation</a:t>
            </a:r>
          </a:p>
          <a:p>
            <a:pPr defTabSz="914400"/>
            <a:r>
              <a:rPr lang="en-US" altLang="ja-JP" dirty="0">
                <a:solidFill>
                  <a:prstClr val="black"/>
                </a:solidFill>
                <a:latin typeface="HGPｺﾞｼｯｸM" pitchFamily="50" charset="-128"/>
                <a:ea typeface="HGPｺﾞｼｯｸM" pitchFamily="50" charset="-128"/>
              </a:rPr>
              <a:t>Normal hierarchy (NH) and inverted hierarchy (IH)</a:t>
            </a:r>
          </a:p>
          <a:p>
            <a:pPr defTabSz="914400"/>
            <a:endParaRPr lang="en-US" altLang="ja-JP" dirty="0">
              <a:solidFill>
                <a:prstClr val="black"/>
              </a:solidFill>
              <a:latin typeface="HGPｺﾞｼｯｸM" pitchFamily="50" charset="-128"/>
              <a:ea typeface="HGPｺﾞｼｯｸM" pitchFamily="50" charset="-128"/>
            </a:endParaRPr>
          </a:p>
        </p:txBody>
      </p:sp>
      <p:pic>
        <p:nvPicPr>
          <p:cNvPr id="1539" name="Picture 2"/>
          <p:cNvPicPr>
            <a:picLocks noChangeAspect="1" noChangeArrowheads="1"/>
          </p:cNvPicPr>
          <p:nvPr/>
        </p:nvPicPr>
        <p:blipFill>
          <a:blip r:embed="rId4"/>
          <a:stretch>
            <a:fillRect/>
          </a:stretch>
        </p:blipFill>
        <p:spPr>
          <a:xfrm>
            <a:off x="5305511" y="6208245"/>
            <a:ext cx="1236345" cy="366713"/>
          </a:xfrm>
          <a:prstGeom prst="rect">
            <a:avLst/>
          </a:prstGeom>
          <a:noFill/>
          <a:ln w="9525">
            <a:noFill/>
            <a:miter lim="800000"/>
            <a:headEnd/>
            <a:tailEnd/>
          </a:ln>
        </p:spPr>
      </p:pic>
      <p:pic>
        <p:nvPicPr>
          <p:cNvPr id="1540" name="Picture 3"/>
          <p:cNvPicPr>
            <a:picLocks noChangeAspect="1" noChangeArrowheads="1"/>
          </p:cNvPicPr>
          <p:nvPr/>
        </p:nvPicPr>
        <p:blipFill>
          <a:blip r:embed="rId5"/>
          <a:stretch>
            <a:fillRect/>
          </a:stretch>
        </p:blipFill>
        <p:spPr>
          <a:xfrm>
            <a:off x="6984528" y="3779723"/>
            <a:ext cx="2558606" cy="3702749"/>
          </a:xfrm>
          <a:prstGeom prst="rect">
            <a:avLst/>
          </a:prstGeom>
          <a:noFill/>
          <a:ln w="9525">
            <a:noFill/>
            <a:miter lim="800000"/>
            <a:headEnd/>
            <a:tailEnd/>
          </a:ln>
        </p:spPr>
      </p:pic>
      <p:sp>
        <p:nvSpPr>
          <p:cNvPr id="1541" name="テキスト ボックス 7"/>
          <p:cNvSpPr txBox="1"/>
          <p:nvPr/>
        </p:nvSpPr>
        <p:spPr>
          <a:xfrm>
            <a:off x="5031247" y="6969576"/>
            <a:ext cx="2088232" cy="369332"/>
          </a:xfrm>
          <a:prstGeom prst="rect">
            <a:avLst/>
          </a:prstGeom>
          <a:noFill/>
        </p:spPr>
        <p:txBody>
          <a:bodyPr wrap="square" rtlCol="0">
            <a:spAutoFit/>
          </a:bodyPr>
          <a:lstStyle/>
          <a:p>
            <a:pPr defTabSz="914400"/>
            <a:r>
              <a:rPr lang="en-US" altLang="ja-JP" dirty="0" err="1">
                <a:solidFill>
                  <a:prstClr val="black"/>
                </a:solidFill>
              </a:rPr>
              <a:t>Mohapatra</a:t>
            </a:r>
            <a:r>
              <a:rPr lang="ja-JP" altLang="en-US" dirty="0">
                <a:solidFill>
                  <a:prstClr val="black"/>
                </a:solidFill>
              </a:rPr>
              <a:t>　</a:t>
            </a:r>
            <a:r>
              <a:rPr lang="en-US" altLang="ja-JP" dirty="0">
                <a:solidFill>
                  <a:prstClr val="black"/>
                </a:solidFill>
              </a:rPr>
              <a:t>1986</a:t>
            </a:r>
            <a:endParaRPr lang="ja-JP" altLang="en-US" dirty="0">
              <a:solidFill>
                <a:prstClr val="black"/>
              </a:solidFill>
            </a:endParaRPr>
          </a:p>
        </p:txBody>
      </p:sp>
      <p:sp>
        <p:nvSpPr>
          <p:cNvPr id="1542" name="テキスト ボックス 1"/>
          <p:cNvSpPr txBox="1"/>
          <p:nvPr/>
        </p:nvSpPr>
        <p:spPr>
          <a:xfrm>
            <a:off x="5040312" y="1846145"/>
            <a:ext cx="1368152" cy="369332"/>
          </a:xfrm>
          <a:prstGeom prst="rect">
            <a:avLst/>
          </a:prstGeom>
          <a:noFill/>
        </p:spPr>
        <p:txBody>
          <a:bodyPr wrap="square" rtlCol="0">
            <a:spAutoFit/>
          </a:bodyPr>
          <a:lstStyle/>
          <a:p>
            <a:r>
              <a:rPr kumimoji="1" lang="en-US" altLang="ja-JP" dirty="0">
                <a:solidFill>
                  <a:schemeClr val="accent1">
                    <a:lumMod val="50000"/>
                  </a:schemeClr>
                </a:solidFill>
              </a:rPr>
              <a:t>Note</a:t>
            </a:r>
            <a:endParaRPr kumimoji="1" lang="ja-JP" altLang="en-US" dirty="0">
              <a:solidFill>
                <a:schemeClr val="accent1">
                  <a:lumMod val="50000"/>
                </a:schemeClr>
              </a:solidFill>
            </a:endParaRPr>
          </a:p>
        </p:txBody>
      </p:sp>
      <p:sp>
        <p:nvSpPr>
          <p:cNvPr id="1543" name="テキスト ボックス 3"/>
          <p:cNvSpPr txBox="1"/>
          <p:nvPr/>
        </p:nvSpPr>
        <p:spPr>
          <a:xfrm>
            <a:off x="5274000" y="2147120"/>
            <a:ext cx="4712080" cy="646331"/>
          </a:xfrm>
          <a:prstGeom prst="rect">
            <a:avLst/>
          </a:prstGeom>
          <a:noFill/>
        </p:spPr>
        <p:txBody>
          <a:bodyPr wrap="square" rtlCol="0">
            <a:spAutoFit/>
          </a:bodyPr>
          <a:lstStyle/>
          <a:p>
            <a:r>
              <a:rPr kumimoji="1" lang="en-US" altLang="ja-JP" dirty="0"/>
              <a:t>“ Majorana mass for left-handed neutrino </a:t>
            </a:r>
            <a:r>
              <a:rPr kumimoji="1" lang="en-US" altLang="ja-JP" dirty="0">
                <a:sym typeface="Wingdings" panose="05000000000000000000" pitchFamily="2" charset="2"/>
              </a:rPr>
              <a:t></a:t>
            </a:r>
            <a:r>
              <a:rPr kumimoji="1" lang="en-US" altLang="ja-JP" dirty="0" err="1">
                <a:sym typeface="Wingdings" panose="05000000000000000000" pitchFamily="2" charset="2"/>
              </a:rPr>
              <a:t>neutrinoless</a:t>
            </a:r>
            <a:r>
              <a:rPr kumimoji="1" lang="en-US" altLang="ja-JP" dirty="0">
                <a:sym typeface="Wingdings" panose="05000000000000000000" pitchFamily="2" charset="2"/>
              </a:rPr>
              <a:t> double beta decay “</a:t>
            </a:r>
            <a:endParaRPr kumimoji="1" lang="ja-JP" altLang="en-US" dirty="0"/>
          </a:p>
        </p:txBody>
      </p:sp>
      <p:sp>
        <p:nvSpPr>
          <p:cNvPr id="1544" name="テキスト ボックス 8"/>
          <p:cNvSpPr txBox="1"/>
          <p:nvPr/>
        </p:nvSpPr>
        <p:spPr>
          <a:xfrm>
            <a:off x="6054187" y="2769475"/>
            <a:ext cx="1800200" cy="923330"/>
          </a:xfrm>
          <a:prstGeom prst="rect">
            <a:avLst/>
          </a:prstGeom>
          <a:noFill/>
        </p:spPr>
        <p:txBody>
          <a:bodyPr wrap="square" rtlCol="0">
            <a:spAutoFit/>
          </a:bodyPr>
          <a:lstStyle/>
          <a:p>
            <a:r>
              <a:rPr kumimoji="1" lang="en-US" altLang="ja-JP" dirty="0">
                <a:solidFill>
                  <a:srgbClr val="0070C0"/>
                </a:solidFill>
              </a:rPr>
              <a:t>Always holds but conversion is not true !!</a:t>
            </a:r>
            <a:endParaRPr kumimoji="1" lang="ja-JP" altLang="en-US" dirty="0">
              <a:solidFill>
                <a:srgbClr val="0070C0"/>
              </a:solidFill>
            </a:endParaRPr>
          </a:p>
        </p:txBody>
      </p:sp>
      <p:sp>
        <p:nvSpPr>
          <p:cNvPr id="1545" name="テキスト ボックス 10"/>
          <p:cNvSpPr txBox="1"/>
          <p:nvPr/>
        </p:nvSpPr>
        <p:spPr>
          <a:xfrm>
            <a:off x="5305511" y="4491578"/>
            <a:ext cx="1679017" cy="646331"/>
          </a:xfrm>
          <a:prstGeom prst="rect">
            <a:avLst/>
          </a:prstGeom>
          <a:noFill/>
        </p:spPr>
        <p:txBody>
          <a:bodyPr wrap="square" rtlCol="0">
            <a:spAutoFit/>
          </a:bodyPr>
          <a:lstStyle/>
          <a:p>
            <a:r>
              <a:rPr kumimoji="1" lang="en-US" altLang="ja-JP" dirty="0"/>
              <a:t>Example from SUSY</a:t>
            </a:r>
            <a:endParaRPr kumimoji="1" lang="ja-JP" altLang="en-US" dirty="0"/>
          </a:p>
        </p:txBody>
      </p:sp>
      <p:sp>
        <p:nvSpPr>
          <p:cNvPr id="1546" name="テキスト ボックス 11"/>
          <p:cNvSpPr txBox="1"/>
          <p:nvPr/>
        </p:nvSpPr>
        <p:spPr>
          <a:xfrm>
            <a:off x="537492" y="5477902"/>
            <a:ext cx="6381128" cy="646331"/>
          </a:xfrm>
          <a:prstGeom prst="rect">
            <a:avLst/>
          </a:prstGeom>
          <a:noFill/>
        </p:spPr>
        <p:txBody>
          <a:bodyPr wrap="square" rtlCol="0">
            <a:spAutoFit/>
          </a:bodyPr>
          <a:lstStyle/>
          <a:p>
            <a:r>
              <a:rPr kumimoji="1" lang="en-US" altLang="ja-JP" dirty="0"/>
              <a:t>Lepton flavor violation </a:t>
            </a:r>
            <a:r>
              <a:rPr lang="en-US" altLang="ja-JP" dirty="0"/>
              <a:t>and particle number violation has different origin !!!</a:t>
            </a:r>
            <a:endParaRPr kumimoji="1" lang="ja-JP" altLang="en-US" dirty="0"/>
          </a:p>
        </p:txBody>
      </p:sp>
      <p:sp>
        <p:nvSpPr>
          <p:cNvPr id="1547" name="テキスト ボックス 12"/>
          <p:cNvSpPr txBox="1"/>
          <p:nvPr/>
        </p:nvSpPr>
        <p:spPr>
          <a:xfrm>
            <a:off x="537491" y="6506867"/>
            <a:ext cx="5078885" cy="923330"/>
          </a:xfrm>
          <a:prstGeom prst="rect">
            <a:avLst/>
          </a:prstGeom>
          <a:noFill/>
        </p:spPr>
        <p:txBody>
          <a:bodyPr wrap="square" rtlCol="0">
            <a:spAutoFit/>
          </a:bodyPr>
          <a:lstStyle/>
          <a:p>
            <a:r>
              <a:rPr kumimoji="1" lang="en-US" altLang="ja-JP" dirty="0"/>
              <a:t>Majorana mass term </a:t>
            </a:r>
            <a:r>
              <a:rPr kumimoji="1" lang="ja-JP" altLang="en-US" dirty="0"/>
              <a:t>≠ </a:t>
            </a:r>
            <a:r>
              <a:rPr kumimoji="1" lang="en-US" altLang="ja-JP" dirty="0"/>
              <a:t>neutral</a:t>
            </a:r>
          </a:p>
          <a:p>
            <a:r>
              <a:rPr lang="en-US" altLang="ja-JP" dirty="0"/>
              <a:t>Majorana mass term = real representation,</a:t>
            </a:r>
          </a:p>
          <a:p>
            <a:r>
              <a:rPr kumimoji="1" lang="en-US" altLang="ja-JP" dirty="0"/>
              <a:t>                can be charged</a:t>
            </a:r>
            <a:endParaRPr kumimoji="1" lang="ja-JP" altLang="en-US" dirty="0"/>
          </a:p>
        </p:txBody>
      </p:sp>
    </p:spTree>
    <p:extLst>
      <p:ext uri="{BB962C8B-B14F-4D97-AF65-F5344CB8AC3E}">
        <p14:creationId xmlns:p14="http://schemas.microsoft.com/office/powerpoint/2010/main" val="3385660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タイトル 1"/>
          <p:cNvSpPr>
            <a:spLocks noGrp="1"/>
          </p:cNvSpPr>
          <p:nvPr>
            <p:ph type="title"/>
          </p:nvPr>
        </p:nvSpPr>
        <p:spPr/>
        <p:txBody>
          <a:bodyPr>
            <a:normAutofit/>
          </a:bodyPr>
          <a:lstStyle/>
          <a:p>
            <a:pPr algn="l"/>
            <a:r>
              <a:rPr kumimoji="1" lang="en-US" altLang="ja-JP" sz="4000" dirty="0">
                <a:latin typeface="Arial" panose="020B0604020202020204" pitchFamily="34" charset="0"/>
                <a:cs typeface="Arial" panose="020B0604020202020204" pitchFamily="34" charset="0"/>
              </a:rPr>
              <a:t>4.Charged Lepton Flavor violation</a:t>
            </a:r>
            <a:endParaRPr kumimoji="1" lang="ja-JP" altLang="en-US" sz="4000" dirty="0">
              <a:latin typeface="Arial" panose="020B0604020202020204" pitchFamily="34" charset="0"/>
              <a:cs typeface="Arial" panose="020B0604020202020204" pitchFamily="34" charset="0"/>
            </a:endParaRPr>
          </a:p>
        </p:txBody>
      </p:sp>
      <p:sp>
        <p:nvSpPr>
          <p:cNvPr id="1550" name="コンテンツ プレースホルダー 2"/>
          <p:cNvSpPr>
            <a:spLocks noGrp="1"/>
          </p:cNvSpPr>
          <p:nvPr>
            <p:ph idx="1"/>
          </p:nvPr>
        </p:nvSpPr>
        <p:spPr>
          <a:xfrm>
            <a:off x="436534" y="1258889"/>
            <a:ext cx="9071610" cy="774688"/>
          </a:xfrm>
        </p:spPr>
        <p:txBody>
          <a:bodyPr>
            <a:normAutofit/>
          </a:bodyPr>
          <a:lstStyle/>
          <a:p>
            <a:pPr marL="0" indent="0">
              <a:buNone/>
            </a:pPr>
            <a:r>
              <a:rPr kumimoji="1" lang="en-US" altLang="ja-JP" dirty="0">
                <a:solidFill>
                  <a:srgbClr val="FF0000"/>
                </a:solidFill>
              </a:rPr>
              <a:t>Lepton Flavor is exact symmetry in SM </a:t>
            </a:r>
            <a:endParaRPr kumimoji="1" lang="ja-JP" altLang="en-US" dirty="0">
              <a:solidFill>
                <a:srgbClr val="FF0000"/>
              </a:solidFill>
            </a:endParaRPr>
          </a:p>
        </p:txBody>
      </p:sp>
      <p:sp>
        <p:nvSpPr>
          <p:cNvPr id="1551" name="テキスト ボックス 3"/>
          <p:cNvSpPr txBox="1">
            <a:spLocks noChangeArrowheads="1"/>
          </p:cNvSpPr>
          <p:nvPr/>
        </p:nvSpPr>
        <p:spPr>
          <a:xfrm>
            <a:off x="744579" y="1826878"/>
            <a:ext cx="6772210" cy="499496"/>
          </a:xfrm>
          <a:prstGeom prst="rect">
            <a:avLst/>
          </a:prstGeom>
          <a:noFill/>
          <a:ln w="9525">
            <a:noFill/>
            <a:miter lim="800000"/>
            <a:headEnd/>
            <a:tailEnd/>
          </a:ln>
        </p:spPr>
        <p:txBody>
          <a:bodyPr wrap="square">
            <a:spAutoFit/>
          </a:bodyPr>
          <a:lstStyle/>
          <a:p>
            <a:pPr defTabSz="1007943"/>
            <a:r>
              <a:rPr lang="en-US" altLang="ja-JP" sz="2646" dirty="0">
                <a:solidFill>
                  <a:prstClr val="black"/>
                </a:solidFill>
                <a:latin typeface="Calibri" pitchFamily="34" charset="0"/>
                <a:ea typeface="ＭＳ Ｐゴシック" panose="020B0600070205080204" pitchFamily="50" charset="-128"/>
              </a:rPr>
              <a:t> as long as neutrinos are massless</a:t>
            </a:r>
            <a:endParaRPr lang="ja-JP" altLang="en-US" sz="2646" dirty="0">
              <a:solidFill>
                <a:prstClr val="black"/>
              </a:solidFill>
              <a:latin typeface="Calibri" pitchFamily="34" charset="0"/>
              <a:ea typeface="ＭＳ Ｐゴシック" panose="020B0600070205080204" pitchFamily="50" charset="-128"/>
            </a:endParaRPr>
          </a:p>
        </p:txBody>
      </p:sp>
      <p:sp>
        <p:nvSpPr>
          <p:cNvPr id="1552" name="テキスト ボックス 5"/>
          <p:cNvSpPr txBox="1">
            <a:spLocks noChangeArrowheads="1"/>
          </p:cNvSpPr>
          <p:nvPr/>
        </p:nvSpPr>
        <p:spPr>
          <a:xfrm>
            <a:off x="802171" y="2509830"/>
            <a:ext cx="5276024" cy="1313821"/>
          </a:xfrm>
          <a:prstGeom prst="rect">
            <a:avLst/>
          </a:prstGeom>
          <a:noFill/>
          <a:ln w="9525">
            <a:noFill/>
            <a:miter lim="800000"/>
            <a:headEnd/>
            <a:tailEnd/>
          </a:ln>
        </p:spPr>
        <p:txBody>
          <a:bodyPr>
            <a:spAutoFit/>
          </a:bodyPr>
          <a:lstStyle/>
          <a:p>
            <a:pPr defTabSz="1007943"/>
            <a:r>
              <a:rPr lang="en-US" altLang="ja-JP" sz="2646" dirty="0">
                <a:solidFill>
                  <a:srgbClr val="4F81BD"/>
                </a:solidFill>
                <a:latin typeface="Calibri" pitchFamily="34" charset="0"/>
                <a:ea typeface="ＭＳ Ｐゴシック" panose="020B0600070205080204" pitchFamily="50" charset="-128"/>
              </a:rPr>
              <a:t>Charged</a:t>
            </a:r>
            <a:r>
              <a:rPr lang="ja-JP" altLang="en-US" sz="2646" dirty="0">
                <a:solidFill>
                  <a:srgbClr val="4F81BD"/>
                </a:solidFill>
                <a:latin typeface="Calibri" pitchFamily="34" charset="0"/>
                <a:ea typeface="ＭＳ Ｐゴシック" panose="020B0600070205080204" pitchFamily="50" charset="-128"/>
              </a:rPr>
              <a:t> </a:t>
            </a:r>
            <a:r>
              <a:rPr lang="en-US" altLang="ja-JP" sz="2646" dirty="0">
                <a:solidFill>
                  <a:srgbClr val="4F81BD"/>
                </a:solidFill>
                <a:latin typeface="Calibri" pitchFamily="34" charset="0"/>
                <a:ea typeface="ＭＳ Ｐゴシック" panose="020B0600070205080204" pitchFamily="50" charset="-128"/>
              </a:rPr>
              <a:t>Lepton Flavor Violation (</a:t>
            </a:r>
            <a:r>
              <a:rPr lang="en-US" altLang="ja-JP" sz="2646" dirty="0" err="1">
                <a:solidFill>
                  <a:srgbClr val="4F81BD"/>
                </a:solidFill>
                <a:latin typeface="Calibri" pitchFamily="34" charset="0"/>
                <a:ea typeface="ＭＳ Ｐゴシック" panose="020B0600070205080204" pitchFamily="50" charset="-128"/>
              </a:rPr>
              <a:t>cLFV</a:t>
            </a:r>
            <a:r>
              <a:rPr lang="en-US" altLang="ja-JP" sz="2646" dirty="0">
                <a:solidFill>
                  <a:srgbClr val="4F81BD"/>
                </a:solidFill>
                <a:latin typeface="Calibri" pitchFamily="34" charset="0"/>
                <a:ea typeface="ＭＳ Ｐゴシック" panose="020B0600070205080204" pitchFamily="50" charset="-128"/>
              </a:rPr>
              <a:t>) through Lepton</a:t>
            </a:r>
            <a:r>
              <a:rPr lang="ja-JP" altLang="en-US" sz="2646" dirty="0">
                <a:solidFill>
                  <a:srgbClr val="4F81BD"/>
                </a:solidFill>
                <a:latin typeface="Calibri" pitchFamily="34" charset="0"/>
                <a:ea typeface="ＭＳ Ｐゴシック" panose="020B0600070205080204" pitchFamily="50" charset="-128"/>
              </a:rPr>
              <a:t> </a:t>
            </a:r>
            <a:r>
              <a:rPr lang="en-US" altLang="ja-JP" sz="2646" dirty="0">
                <a:solidFill>
                  <a:srgbClr val="4F81BD"/>
                </a:solidFill>
                <a:latin typeface="Calibri" pitchFamily="34" charset="0"/>
                <a:ea typeface="ＭＳ Ｐゴシック" panose="020B0600070205080204" pitchFamily="50" charset="-128"/>
              </a:rPr>
              <a:t>Mixing</a:t>
            </a:r>
            <a:r>
              <a:rPr lang="ja-JP" altLang="en-US" sz="2646" dirty="0">
                <a:solidFill>
                  <a:srgbClr val="4F81BD"/>
                </a:solidFill>
                <a:latin typeface="Calibri" pitchFamily="34" charset="0"/>
                <a:ea typeface="ＭＳ Ｐゴシック" panose="020B0600070205080204" pitchFamily="50" charset="-128"/>
              </a:rPr>
              <a:t>　</a:t>
            </a:r>
            <a:endParaRPr lang="en-US" altLang="ja-JP" sz="2646" dirty="0">
              <a:solidFill>
                <a:srgbClr val="4F81BD"/>
              </a:solidFill>
              <a:latin typeface="Calibri" pitchFamily="34" charset="0"/>
              <a:ea typeface="ＭＳ Ｐゴシック" panose="020B0600070205080204" pitchFamily="50" charset="-128"/>
            </a:endParaRPr>
          </a:p>
          <a:p>
            <a:pPr defTabSz="1007943"/>
            <a:r>
              <a:rPr lang="en-US" altLang="ja-JP" sz="2646" dirty="0">
                <a:solidFill>
                  <a:srgbClr val="4F81BD"/>
                </a:solidFill>
                <a:latin typeface="Calibri" pitchFamily="34" charset="0"/>
                <a:ea typeface="ＭＳ Ｐゴシック" panose="020B0600070205080204" pitchFamily="50" charset="-128"/>
              </a:rPr>
              <a:t>in the neutrino oscillation</a:t>
            </a:r>
            <a:endParaRPr lang="ja-JP" altLang="en-US" sz="2646" dirty="0">
              <a:solidFill>
                <a:srgbClr val="4F81BD"/>
              </a:solidFill>
              <a:latin typeface="Calibri" pitchFamily="34" charset="0"/>
              <a:ea typeface="ＭＳ Ｐゴシック" panose="020B0600070205080204" pitchFamily="50" charset="-128"/>
            </a:endParaRPr>
          </a:p>
        </p:txBody>
      </p:sp>
      <p:pic>
        <p:nvPicPr>
          <p:cNvPr id="1553" name="Picture 2"/>
          <p:cNvPicPr>
            <a:picLocks noChangeAspect="1" noChangeArrowheads="1"/>
          </p:cNvPicPr>
          <p:nvPr/>
        </p:nvPicPr>
        <p:blipFill>
          <a:blip r:embed="rId3"/>
          <a:stretch>
            <a:fillRect/>
          </a:stretch>
        </p:blipFill>
        <p:spPr>
          <a:xfrm>
            <a:off x="6489251" y="2358190"/>
            <a:ext cx="3094220" cy="14414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54" name="Picture 3"/>
          <p:cNvPicPr>
            <a:picLocks noChangeAspect="1" noChangeArrowheads="1"/>
          </p:cNvPicPr>
          <p:nvPr/>
        </p:nvPicPr>
        <p:blipFill>
          <a:blip r:embed="rId4">
            <a:duotone>
              <a:prstClr val="black"/>
              <a:srgbClr val="D9C3A5">
                <a:tint val="50000"/>
                <a:satMod val="180000"/>
              </a:srgbClr>
            </a:duotone>
          </a:blip>
          <a:stretch>
            <a:fillRect/>
          </a:stretch>
        </p:blipFill>
        <p:spPr>
          <a:xfrm>
            <a:off x="1772108" y="3997766"/>
            <a:ext cx="3614690" cy="754593"/>
          </a:xfrm>
          <a:prstGeom prst="rect">
            <a:avLst/>
          </a:prstGeom>
          <a:noFill/>
          <a:ln w="9525">
            <a:noFill/>
            <a:miter lim="800000"/>
            <a:headEnd/>
            <a:tailEnd/>
          </a:ln>
        </p:spPr>
      </p:pic>
      <p:sp>
        <p:nvSpPr>
          <p:cNvPr id="1555" name="テキスト ボックス 8"/>
          <p:cNvSpPr txBox="1">
            <a:spLocks noChangeArrowheads="1"/>
          </p:cNvSpPr>
          <p:nvPr/>
        </p:nvSpPr>
        <p:spPr>
          <a:xfrm>
            <a:off x="504501" y="4085634"/>
            <a:ext cx="1259946" cy="499496"/>
          </a:xfrm>
          <a:prstGeom prst="rect">
            <a:avLst/>
          </a:prstGeom>
          <a:noFill/>
          <a:ln w="9525">
            <a:noFill/>
            <a:miter lim="800000"/>
            <a:headEnd/>
            <a:tailEnd/>
          </a:ln>
        </p:spPr>
        <p:txBody>
          <a:bodyPr>
            <a:spAutoFit/>
          </a:bodyPr>
          <a:lstStyle/>
          <a:p>
            <a:pPr defTabSz="1007943"/>
            <a:r>
              <a:rPr lang="en-US" altLang="ja-JP" sz="2646">
                <a:solidFill>
                  <a:prstClr val="black"/>
                </a:solidFill>
                <a:latin typeface="Calibri" pitchFamily="34" charset="0"/>
                <a:ea typeface="ＭＳ Ｐゴシック" panose="020B0600070205080204" pitchFamily="50" charset="-128"/>
              </a:rPr>
              <a:t>But …</a:t>
            </a:r>
            <a:endParaRPr lang="ja-JP" altLang="en-US" sz="2646">
              <a:solidFill>
                <a:prstClr val="black"/>
              </a:solidFill>
              <a:latin typeface="Calibri" pitchFamily="34" charset="0"/>
              <a:ea typeface="ＭＳ Ｐゴシック" panose="020B0600070205080204" pitchFamily="50" charset="-128"/>
            </a:endParaRPr>
          </a:p>
        </p:txBody>
      </p:sp>
      <p:sp>
        <p:nvSpPr>
          <p:cNvPr id="1556" name="テキスト ボックス 9"/>
          <p:cNvSpPr txBox="1">
            <a:spLocks noChangeArrowheads="1"/>
          </p:cNvSpPr>
          <p:nvPr/>
        </p:nvSpPr>
        <p:spPr>
          <a:xfrm>
            <a:off x="6725485" y="4122383"/>
            <a:ext cx="2756131" cy="499496"/>
          </a:xfrm>
          <a:prstGeom prst="rect">
            <a:avLst/>
          </a:prstGeom>
          <a:noFill/>
          <a:ln w="9525">
            <a:noFill/>
            <a:miter lim="800000"/>
            <a:headEnd/>
            <a:tailEnd/>
          </a:ln>
        </p:spPr>
        <p:txBody>
          <a:bodyPr>
            <a:spAutoFit/>
          </a:bodyPr>
          <a:lstStyle/>
          <a:p>
            <a:pPr defTabSz="1007943"/>
            <a:r>
              <a:rPr lang="en-US" altLang="ja-JP" sz="2646">
                <a:solidFill>
                  <a:prstClr val="black"/>
                </a:solidFill>
                <a:latin typeface="Calibri" pitchFamily="34" charset="0"/>
                <a:ea typeface="ＭＳ Ｐゴシック" panose="020B0600070205080204" pitchFamily="50" charset="-128"/>
              </a:rPr>
              <a:t>Invisible, eternally</a:t>
            </a:r>
            <a:endParaRPr lang="ja-JP" altLang="en-US" sz="2646">
              <a:solidFill>
                <a:prstClr val="black"/>
              </a:solidFill>
              <a:latin typeface="Calibri" pitchFamily="34" charset="0"/>
              <a:ea typeface="ＭＳ Ｐゴシック" panose="020B0600070205080204" pitchFamily="50" charset="-128"/>
            </a:endParaRPr>
          </a:p>
        </p:txBody>
      </p:sp>
      <p:sp>
        <p:nvSpPr>
          <p:cNvPr id="1557" name="右矢印 10"/>
          <p:cNvSpPr/>
          <p:nvPr/>
        </p:nvSpPr>
        <p:spPr>
          <a:xfrm>
            <a:off x="5938018" y="4201129"/>
            <a:ext cx="551226" cy="39373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558" name="対角する 2 つの角を切り取った四角形 11"/>
          <p:cNvSpPr/>
          <p:nvPr/>
        </p:nvSpPr>
        <p:spPr>
          <a:xfrm>
            <a:off x="1843201" y="5554666"/>
            <a:ext cx="7087195" cy="1732426"/>
          </a:xfrm>
          <a:prstGeom prst="snip2DiagRect">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tileRect/>
          </a:gradFill>
        </p:spPr>
        <p:style>
          <a:lnRef idx="1">
            <a:schemeClr val="dk1"/>
          </a:lnRef>
          <a:fillRef idx="2">
            <a:schemeClr val="dk1"/>
          </a:fillRef>
          <a:effectRef idx="1">
            <a:schemeClr val="dk1"/>
          </a:effectRef>
          <a:fontRef idx="minor">
            <a:schemeClr val="dk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559" name="テキスト ボックス 12"/>
          <p:cNvSpPr txBox="1">
            <a:spLocks noChangeArrowheads="1"/>
          </p:cNvSpPr>
          <p:nvPr/>
        </p:nvSpPr>
        <p:spPr>
          <a:xfrm>
            <a:off x="2158187" y="5790906"/>
            <a:ext cx="5358603" cy="635110"/>
          </a:xfrm>
          <a:prstGeom prst="rect">
            <a:avLst/>
          </a:prstGeom>
          <a:noFill/>
          <a:ln w="9525">
            <a:noFill/>
            <a:miter lim="800000"/>
            <a:headEnd/>
            <a:tailEnd/>
          </a:ln>
        </p:spPr>
        <p:txBody>
          <a:bodyPr wrap="square">
            <a:spAutoFit/>
          </a:bodyPr>
          <a:lstStyle/>
          <a:p>
            <a:pPr defTabSz="1007943"/>
            <a:r>
              <a:rPr lang="en-US" altLang="ja-JP" sz="3527" dirty="0">
                <a:solidFill>
                  <a:srgbClr val="002060"/>
                </a:solidFill>
                <a:latin typeface="Calibri" pitchFamily="34" charset="0"/>
                <a:ea typeface="ＭＳ Ｐゴシック" panose="020B0600070205080204" pitchFamily="50" charset="-128"/>
              </a:rPr>
              <a:t>Detection of the LFV signal</a:t>
            </a:r>
            <a:endParaRPr lang="ja-JP" altLang="en-US" sz="3527" dirty="0">
              <a:solidFill>
                <a:srgbClr val="002060"/>
              </a:solidFill>
              <a:latin typeface="Calibri" pitchFamily="34" charset="0"/>
              <a:ea typeface="ＭＳ Ｐゴシック" panose="020B0600070205080204" pitchFamily="50" charset="-128"/>
            </a:endParaRPr>
          </a:p>
        </p:txBody>
      </p:sp>
      <p:sp>
        <p:nvSpPr>
          <p:cNvPr id="1560" name="右矢印 13"/>
          <p:cNvSpPr/>
          <p:nvPr/>
        </p:nvSpPr>
        <p:spPr>
          <a:xfrm>
            <a:off x="1882568" y="6420877"/>
            <a:ext cx="787466" cy="393733"/>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561" name="テキスト ボックス 14"/>
          <p:cNvSpPr txBox="1">
            <a:spLocks noChangeArrowheads="1"/>
          </p:cNvSpPr>
          <p:nvPr/>
        </p:nvSpPr>
        <p:spPr>
          <a:xfrm>
            <a:off x="2682498" y="6427497"/>
            <a:ext cx="6900972" cy="635110"/>
          </a:xfrm>
          <a:prstGeom prst="rect">
            <a:avLst/>
          </a:prstGeom>
          <a:noFill/>
          <a:ln w="9525">
            <a:noFill/>
            <a:miter lim="800000"/>
            <a:headEnd/>
            <a:tailEnd/>
          </a:ln>
        </p:spPr>
        <p:txBody>
          <a:bodyPr wrap="square">
            <a:spAutoFit/>
          </a:bodyPr>
          <a:lstStyle/>
          <a:p>
            <a:pPr defTabSz="1007943"/>
            <a:r>
              <a:rPr lang="en-US" altLang="ja-JP" sz="3527" dirty="0">
                <a:solidFill>
                  <a:srgbClr val="FFFF00"/>
                </a:solidFill>
                <a:latin typeface="Calibri" pitchFamily="34" charset="0"/>
                <a:ea typeface="ＭＳ Ｐゴシック" panose="020B0600070205080204" pitchFamily="50" charset="-128"/>
              </a:rPr>
              <a:t>Clear evidence for beyond  SM</a:t>
            </a:r>
            <a:endParaRPr lang="ja-JP" altLang="en-US" sz="3527" dirty="0">
              <a:solidFill>
                <a:srgbClr val="FFFF00"/>
              </a:solidFill>
              <a:latin typeface="Calibri" pitchFamily="34" charset="0"/>
              <a:ea typeface="ＭＳ Ｐゴシック" panose="020B0600070205080204" pitchFamily="50" charset="-128"/>
            </a:endParaRPr>
          </a:p>
        </p:txBody>
      </p:sp>
      <p:sp>
        <p:nvSpPr>
          <p:cNvPr id="1562" name="テキスト ボックス 15"/>
          <p:cNvSpPr txBox="1">
            <a:spLocks noChangeArrowheads="1"/>
          </p:cNvSpPr>
          <p:nvPr/>
        </p:nvSpPr>
        <p:spPr>
          <a:xfrm>
            <a:off x="583249" y="4988596"/>
            <a:ext cx="4173570" cy="397673"/>
          </a:xfrm>
          <a:prstGeom prst="rect">
            <a:avLst/>
          </a:prstGeom>
          <a:noFill/>
          <a:ln w="9525">
            <a:noFill/>
            <a:miter lim="800000"/>
            <a:headEnd/>
            <a:tailEnd/>
          </a:ln>
        </p:spPr>
        <p:txBody>
          <a:bodyPr>
            <a:spAutoFit/>
          </a:bodyPr>
          <a:lstStyle/>
          <a:p>
            <a:pPr defTabSz="1007943"/>
            <a:r>
              <a:rPr lang="en-US" altLang="ja-JP" sz="1984" dirty="0">
                <a:solidFill>
                  <a:srgbClr val="F79646">
                    <a:lumMod val="75000"/>
                  </a:srgbClr>
                </a:solidFill>
                <a:latin typeface="Calibri" pitchFamily="34" charset="0"/>
                <a:ea typeface="ＭＳ Ｐゴシック" panose="020B0600070205080204" pitchFamily="50" charset="-128"/>
              </a:rPr>
              <a:t>Strong suppression of FCNC by GIM</a:t>
            </a:r>
            <a:endParaRPr lang="ja-JP" altLang="en-US" sz="1984" dirty="0">
              <a:solidFill>
                <a:srgbClr val="F79646">
                  <a:lumMod val="75000"/>
                </a:srgbClr>
              </a:solidFill>
              <a:latin typeface="Calibri" pitchFamily="34" charset="0"/>
              <a:ea typeface="ＭＳ Ｐゴシック" panose="020B0600070205080204" pitchFamily="50" charset="-128"/>
            </a:endParaRPr>
          </a:p>
        </p:txBody>
      </p:sp>
    </p:spTree>
    <p:extLst>
      <p:ext uri="{BB962C8B-B14F-4D97-AF65-F5344CB8AC3E}">
        <p14:creationId xmlns:p14="http://schemas.microsoft.com/office/powerpoint/2010/main" val="65912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 name="テキスト ボックス 28"/>
          <p:cNvSpPr txBox="1">
            <a:spLocks noChangeArrowheads="1"/>
          </p:cNvSpPr>
          <p:nvPr/>
        </p:nvSpPr>
        <p:spPr>
          <a:xfrm>
            <a:off x="158022" y="157493"/>
            <a:ext cx="8898368" cy="1042080"/>
          </a:xfrm>
          <a:prstGeom prst="rect">
            <a:avLst/>
          </a:prstGeom>
          <a:noFill/>
          <a:ln w="9525">
            <a:noFill/>
            <a:miter lim="800000"/>
            <a:headEnd/>
            <a:tailEnd/>
          </a:ln>
        </p:spPr>
        <p:txBody>
          <a:bodyPr>
            <a:spAutoFit/>
          </a:bodyPr>
          <a:lstStyle/>
          <a:p>
            <a:pPr defTabSz="1007943"/>
            <a:r>
              <a:rPr lang="en-US" altLang="ja-JP" sz="3086">
                <a:solidFill>
                  <a:prstClr val="black"/>
                </a:solidFill>
                <a:latin typeface="Calibri" pitchFamily="34" charset="0"/>
                <a:ea typeface="ＭＳ Ｐゴシック" panose="020B0600070205080204" pitchFamily="50" charset="-128"/>
              </a:rPr>
              <a:t>Indeed, in physics beyond SM, </a:t>
            </a:r>
          </a:p>
          <a:p>
            <a:pPr algn="ctr" defTabSz="1007943"/>
            <a:r>
              <a:rPr lang="en-US" altLang="ja-JP" sz="3086">
                <a:solidFill>
                  <a:srgbClr val="FF0000"/>
                </a:solidFill>
                <a:latin typeface="Calibri" pitchFamily="34" charset="0"/>
                <a:ea typeface="ＭＳ Ｐゴシック" panose="020B0600070205080204" pitchFamily="50" charset="-128"/>
              </a:rPr>
              <a:t>Large FCNC</a:t>
            </a:r>
            <a:r>
              <a:rPr lang="en-US" altLang="ja-JP" sz="3086">
                <a:solidFill>
                  <a:prstClr val="black"/>
                </a:solidFill>
                <a:latin typeface="Calibri" pitchFamily="34" charset="0"/>
                <a:ea typeface="ＭＳ Ｐゴシック" panose="020B0600070205080204" pitchFamily="50" charset="-128"/>
              </a:rPr>
              <a:t> is expected</a:t>
            </a:r>
            <a:endParaRPr lang="ja-JP" altLang="en-US" sz="3086">
              <a:solidFill>
                <a:prstClr val="black"/>
              </a:solidFill>
              <a:latin typeface="Calibri" pitchFamily="34" charset="0"/>
              <a:ea typeface="ＭＳ Ｐゴシック" panose="020B0600070205080204" pitchFamily="50" charset="-128"/>
            </a:endParaRPr>
          </a:p>
        </p:txBody>
      </p:sp>
      <p:cxnSp>
        <p:nvCxnSpPr>
          <p:cNvPr id="1569" name="直線コネクタ 2"/>
          <p:cNvCxnSpPr/>
          <p:nvPr/>
        </p:nvCxnSpPr>
        <p:spPr>
          <a:xfrm>
            <a:off x="630502" y="3543598"/>
            <a:ext cx="4331064" cy="0"/>
          </a:xfrm>
          <a:prstGeom prst="line">
            <a:avLst/>
          </a:prstGeom>
          <a:ln w="28575"/>
        </p:spPr>
        <p:style>
          <a:lnRef idx="2">
            <a:schemeClr val="accent3"/>
          </a:lnRef>
          <a:fillRef idx="0">
            <a:schemeClr val="accent3"/>
          </a:fillRef>
          <a:effectRef idx="1">
            <a:schemeClr val="accent3"/>
          </a:effectRef>
          <a:fontRef idx="minor">
            <a:schemeClr val="tx1"/>
          </a:fontRef>
        </p:style>
      </p:cxnSp>
      <p:sp>
        <p:nvSpPr>
          <p:cNvPr id="1570" name="テキスト ボックス 3"/>
          <p:cNvSpPr txBox="1">
            <a:spLocks noChangeArrowheads="1"/>
          </p:cNvSpPr>
          <p:nvPr/>
        </p:nvSpPr>
        <p:spPr>
          <a:xfrm>
            <a:off x="866742" y="3858585"/>
            <a:ext cx="4094824" cy="906658"/>
          </a:xfrm>
          <a:prstGeom prst="rect">
            <a:avLst/>
          </a:prstGeom>
          <a:noFill/>
          <a:ln w="9525">
            <a:noFill/>
            <a:miter lim="800000"/>
            <a:headEnd/>
            <a:tailEnd/>
          </a:ln>
        </p:spPr>
        <p:txBody>
          <a:bodyPr>
            <a:spAutoFit/>
          </a:bodyPr>
          <a:lstStyle/>
          <a:p>
            <a:pPr defTabSz="1007943"/>
            <a:r>
              <a:rPr lang="en-US" altLang="ja-JP" sz="2646">
                <a:solidFill>
                  <a:prstClr val="black"/>
                </a:solidFill>
                <a:latin typeface="Calibri" pitchFamily="34" charset="0"/>
                <a:ea typeface="ＭＳ Ｐゴシック" panose="020B0600070205080204" pitchFamily="50" charset="-128"/>
              </a:rPr>
              <a:t>Enhancement of LFV through the slepton mixing</a:t>
            </a:r>
            <a:endParaRPr lang="ja-JP" altLang="en-US" sz="2646">
              <a:solidFill>
                <a:prstClr val="black"/>
              </a:solidFill>
              <a:latin typeface="Calibri" pitchFamily="34" charset="0"/>
              <a:ea typeface="ＭＳ Ｐゴシック" panose="020B0600070205080204" pitchFamily="50" charset="-128"/>
            </a:endParaRPr>
          </a:p>
        </p:txBody>
      </p:sp>
      <p:pic>
        <p:nvPicPr>
          <p:cNvPr id="1571" name="Picture 5"/>
          <p:cNvPicPr>
            <a:picLocks noChangeAspect="1" noChangeArrowheads="1"/>
          </p:cNvPicPr>
          <p:nvPr/>
        </p:nvPicPr>
        <p:blipFill>
          <a:blip r:embed="rId3">
            <a:duotone>
              <a:prstClr val="black"/>
              <a:schemeClr val="tx2">
                <a:tint val="45000"/>
                <a:satMod val="400000"/>
              </a:schemeClr>
            </a:duotone>
          </a:blip>
          <a:stretch>
            <a:fillRect/>
          </a:stretch>
        </p:blipFill>
        <p:spPr>
          <a:xfrm>
            <a:off x="6632692" y="3561294"/>
            <a:ext cx="3132450" cy="1658005"/>
          </a:xfrm>
          <a:prstGeom prst="roundRect">
            <a:avLst>
              <a:gd name="adj" fmla="val 4167"/>
            </a:avLst>
          </a:prstGeom>
          <a:solidFill>
            <a:srgbClr val="FFFFFF"/>
          </a:solidFill>
          <a:ln w="76200" cap="sq">
            <a:solidFill>
              <a:srgbClr val="EAEAEA"/>
            </a:solidFill>
            <a:miter lim="800000"/>
          </a:ln>
          <a:effectLst>
            <a:outerShdw blurRad="50800" dist="50800" dir="5400000" algn="ctr" rotWithShape="0">
              <a:schemeClr val="bg1"/>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72" name="右矢印 5"/>
          <p:cNvSpPr/>
          <p:nvPr/>
        </p:nvSpPr>
        <p:spPr>
          <a:xfrm>
            <a:off x="945489" y="4896289"/>
            <a:ext cx="551227" cy="39373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573" name="テキスト ボックス 6"/>
          <p:cNvSpPr txBox="1">
            <a:spLocks noChangeArrowheads="1"/>
          </p:cNvSpPr>
          <p:nvPr/>
        </p:nvSpPr>
        <p:spPr>
          <a:xfrm>
            <a:off x="1575462" y="4859541"/>
            <a:ext cx="4961037" cy="499496"/>
          </a:xfrm>
          <a:prstGeom prst="rect">
            <a:avLst/>
          </a:prstGeom>
          <a:noFill/>
          <a:ln w="9525">
            <a:noFill/>
            <a:miter lim="800000"/>
            <a:headEnd/>
            <a:tailEnd/>
          </a:ln>
        </p:spPr>
        <p:txBody>
          <a:bodyPr>
            <a:spAutoFit/>
          </a:bodyPr>
          <a:lstStyle/>
          <a:p>
            <a:pPr defTabSz="1007943"/>
            <a:r>
              <a:rPr lang="en-US" altLang="ja-JP" sz="2646">
                <a:solidFill>
                  <a:prstClr val="black"/>
                </a:solidFill>
                <a:latin typeface="Calibri" pitchFamily="34" charset="0"/>
                <a:ea typeface="ＭＳ Ｐゴシック" panose="020B0600070205080204" pitchFamily="50" charset="-128"/>
              </a:rPr>
              <a:t>Detectable at future experiments</a:t>
            </a:r>
            <a:endParaRPr lang="ja-JP" altLang="en-US" sz="2646">
              <a:solidFill>
                <a:prstClr val="black"/>
              </a:solidFill>
              <a:latin typeface="Calibri" pitchFamily="34" charset="0"/>
              <a:ea typeface="ＭＳ Ｐゴシック" panose="020B0600070205080204" pitchFamily="50" charset="-128"/>
            </a:endParaRPr>
          </a:p>
        </p:txBody>
      </p:sp>
      <p:sp>
        <p:nvSpPr>
          <p:cNvPr id="1574" name="テキスト ボックス 29"/>
          <p:cNvSpPr txBox="1">
            <a:spLocks noChangeArrowheads="1"/>
          </p:cNvSpPr>
          <p:nvPr/>
        </p:nvSpPr>
        <p:spPr>
          <a:xfrm>
            <a:off x="551756" y="2913625"/>
            <a:ext cx="5433516" cy="567207"/>
          </a:xfrm>
          <a:prstGeom prst="rect">
            <a:avLst/>
          </a:prstGeom>
          <a:noFill/>
          <a:ln w="9525">
            <a:noFill/>
            <a:miter lim="800000"/>
            <a:headEnd/>
            <a:tailEnd/>
          </a:ln>
        </p:spPr>
        <p:txBody>
          <a:bodyPr>
            <a:spAutoFit/>
          </a:bodyPr>
          <a:lstStyle/>
          <a:p>
            <a:pPr defTabSz="1007943"/>
            <a:r>
              <a:rPr lang="en-US" altLang="ja-JP" sz="3086" i="1">
                <a:solidFill>
                  <a:prstClr val="black"/>
                </a:solidFill>
                <a:latin typeface="Calibri" pitchFamily="34" charset="0"/>
                <a:ea typeface="ＭＳ Ｐゴシック" panose="020B0600070205080204" pitchFamily="50" charset="-128"/>
              </a:rPr>
              <a:t>e.g. </a:t>
            </a:r>
            <a:r>
              <a:rPr lang="en-US" altLang="ja-JP" sz="3086">
                <a:solidFill>
                  <a:srgbClr val="002060"/>
                </a:solidFill>
                <a:latin typeface="HGP創英ﾌﾟﾚｾﾞﾝｽEB" pitchFamily="18" charset="-128"/>
                <a:ea typeface="ＤＦ平成ゴシック体W5" pitchFamily="1" charset="-128"/>
              </a:rPr>
              <a:t>a supersymmetric model</a:t>
            </a:r>
            <a:endParaRPr lang="ja-JP" altLang="en-US" sz="3086">
              <a:solidFill>
                <a:srgbClr val="002060"/>
              </a:solidFill>
              <a:latin typeface="HGP創英ﾌﾟﾚｾﾞﾝｽEB" pitchFamily="18" charset="-128"/>
              <a:ea typeface="ＤＦ平成ゴシック体W5" pitchFamily="1" charset="-128"/>
            </a:endParaRPr>
          </a:p>
        </p:txBody>
      </p:sp>
      <p:sp>
        <p:nvSpPr>
          <p:cNvPr id="1575" name="テキスト ボックス 31"/>
          <p:cNvSpPr txBox="1">
            <a:spLocks noChangeArrowheads="1"/>
          </p:cNvSpPr>
          <p:nvPr/>
        </p:nvSpPr>
        <p:spPr>
          <a:xfrm>
            <a:off x="711836" y="1259945"/>
            <a:ext cx="7914987" cy="1516954"/>
          </a:xfrm>
          <a:prstGeom prst="rect">
            <a:avLst/>
          </a:prstGeom>
          <a:noFill/>
          <a:ln w="9525">
            <a:noFill/>
            <a:miter lim="800000"/>
            <a:headEnd/>
            <a:tailEnd/>
          </a:ln>
        </p:spPr>
        <p:txBody>
          <a:bodyPr wrap="none">
            <a:spAutoFit/>
          </a:bodyPr>
          <a:lstStyle/>
          <a:p>
            <a:pPr algn="ctr" defTabSz="1007943"/>
            <a:r>
              <a:rPr lang="en-US" altLang="ja-JP" sz="3086">
                <a:solidFill>
                  <a:srgbClr val="0070C0"/>
                </a:solidFill>
                <a:latin typeface="Calibri" pitchFamily="34" charset="0"/>
                <a:ea typeface="ＭＳ Ｐゴシック" panose="020B0600070205080204" pitchFamily="50" charset="-128"/>
              </a:rPr>
              <a:t>Particularly Combining with neutrino oscillation </a:t>
            </a:r>
          </a:p>
          <a:p>
            <a:pPr algn="ctr" defTabSz="1007943"/>
            <a:r>
              <a:rPr lang="en-US" altLang="ja-JP" sz="3086">
                <a:solidFill>
                  <a:srgbClr val="0070C0"/>
                </a:solidFill>
                <a:latin typeface="Calibri" pitchFamily="34" charset="0"/>
                <a:ea typeface="ＭＳ Ｐゴシック" panose="020B0600070205080204" pitchFamily="50" charset="-128"/>
              </a:rPr>
              <a:t>Large FCNC in charged lepton is expected</a:t>
            </a:r>
          </a:p>
          <a:p>
            <a:pPr algn="ctr" defTabSz="1007943"/>
            <a:r>
              <a:rPr lang="en-US" altLang="ja-JP" sz="3086">
                <a:solidFill>
                  <a:srgbClr val="0070C0"/>
                </a:solidFill>
                <a:latin typeface="Calibri" pitchFamily="34" charset="0"/>
                <a:ea typeface="ＭＳ Ｐゴシック" panose="020B0600070205080204" pitchFamily="50" charset="-128"/>
              </a:rPr>
              <a:t>(must appear ??)</a:t>
            </a:r>
            <a:endParaRPr lang="ja-JP" altLang="en-US" sz="3086">
              <a:solidFill>
                <a:srgbClr val="0070C0"/>
              </a:solidFill>
              <a:latin typeface="Calibri" pitchFamily="34" charset="0"/>
              <a:ea typeface="ＭＳ Ｐゴシック" panose="020B0600070205080204" pitchFamily="50" charset="-128"/>
            </a:endParaRPr>
          </a:p>
        </p:txBody>
      </p:sp>
      <p:sp>
        <p:nvSpPr>
          <p:cNvPr id="1576" name="右矢印 33"/>
          <p:cNvSpPr/>
          <p:nvPr/>
        </p:nvSpPr>
        <p:spPr>
          <a:xfrm>
            <a:off x="901846" y="6053189"/>
            <a:ext cx="551227" cy="393733"/>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577" name="テキスト ボックス 34"/>
          <p:cNvSpPr txBox="1">
            <a:spLocks noChangeArrowheads="1"/>
          </p:cNvSpPr>
          <p:nvPr/>
        </p:nvSpPr>
        <p:spPr>
          <a:xfrm>
            <a:off x="1531819" y="5895695"/>
            <a:ext cx="7211441" cy="1042080"/>
          </a:xfrm>
          <a:prstGeom prst="rect">
            <a:avLst/>
          </a:prstGeom>
          <a:noFill/>
          <a:ln w="9525">
            <a:noFill/>
            <a:miter lim="800000"/>
            <a:headEnd/>
            <a:tailEnd/>
          </a:ln>
        </p:spPr>
        <p:txBody>
          <a:bodyPr wrap="square">
            <a:spAutoFit/>
          </a:bodyPr>
          <a:lstStyle/>
          <a:p>
            <a:pPr defTabSz="1007943"/>
            <a:r>
              <a:rPr lang="en-US" altLang="ja-JP" sz="3086" b="1" dirty="0">
                <a:solidFill>
                  <a:srgbClr val="FF0000"/>
                </a:solidFill>
                <a:latin typeface="HGP創英角ﾎﾟｯﾌﾟ体" pitchFamily="50" charset="-128"/>
                <a:ea typeface="HGP創英角ﾎﾟｯﾌﾟ体" pitchFamily="50" charset="-128"/>
              </a:rPr>
              <a:t>Search for LFV with charged lepton</a:t>
            </a:r>
          </a:p>
          <a:p>
            <a:pPr defTabSz="1007943"/>
            <a:r>
              <a:rPr lang="en-US" altLang="ja-JP" sz="3086" b="1" dirty="0">
                <a:solidFill>
                  <a:srgbClr val="FF0000"/>
                </a:solidFill>
                <a:latin typeface="HGP創英角ﾎﾟｯﾌﾟ体" pitchFamily="50" charset="-128"/>
                <a:ea typeface="HGP創英角ﾎﾟｯﾌﾟ体" pitchFamily="50" charset="-128"/>
              </a:rPr>
              <a:t> is inevitable</a:t>
            </a:r>
            <a:endParaRPr lang="ja-JP" altLang="en-US" sz="3086" b="1" dirty="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33206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3" name="Picture 4"/>
          <p:cNvPicPr>
            <a:picLocks noChangeAspect="1" noChangeArrowheads="1"/>
          </p:cNvPicPr>
          <p:nvPr/>
        </p:nvPicPr>
        <p:blipFill>
          <a:blip r:embed="rId3"/>
          <a:stretch>
            <a:fillRect/>
          </a:stretch>
        </p:blipFill>
        <p:spPr>
          <a:xfrm>
            <a:off x="3837797" y="3120940"/>
            <a:ext cx="6242299" cy="4540514"/>
          </a:xfrm>
          <a:prstGeom prst="rect">
            <a:avLst/>
          </a:prstGeom>
          <a:noFill/>
          <a:ln w="9525">
            <a:noFill/>
            <a:miter lim="800000"/>
            <a:headEnd/>
            <a:tailEnd/>
          </a:ln>
          <a:effectLst>
            <a:innerShdw blurRad="114300">
              <a:prstClr val="black"/>
            </a:innerShdw>
          </a:effectLst>
        </p:spPr>
      </p:pic>
      <p:sp>
        <p:nvSpPr>
          <p:cNvPr id="1584" name="Text Box 5"/>
          <p:cNvSpPr txBox="1">
            <a:spLocks noChangeArrowheads="1"/>
          </p:cNvSpPr>
          <p:nvPr/>
        </p:nvSpPr>
        <p:spPr>
          <a:xfrm>
            <a:off x="6177564" y="2456761"/>
            <a:ext cx="2865881" cy="485444"/>
          </a:xfrm>
          <a:prstGeom prst="rect">
            <a:avLst/>
          </a:prstGeom>
          <a:noFill/>
          <a:ln w="9525">
            <a:noFill/>
            <a:miter lim="800000"/>
            <a:headEnd/>
            <a:tailEnd/>
          </a:ln>
        </p:spPr>
        <p:txBody>
          <a:bodyPr wrap="none" lIns="111046" tIns="55526" rIns="111046" bIns="55526">
            <a:spAutoFit/>
          </a:bodyPr>
          <a:lstStyle/>
          <a:p>
            <a:pPr defTabSz="1007943"/>
            <a:r>
              <a:rPr lang="en-US" altLang="ja-JP" sz="1213" dirty="0" err="1">
                <a:solidFill>
                  <a:prstClr val="black"/>
                </a:solidFill>
                <a:latin typeface="Calibri"/>
                <a:ea typeface="ＭＳ Ｐゴシック" panose="020B0600070205080204" pitchFamily="50" charset="-128"/>
              </a:rPr>
              <a:t>Annu</a:t>
            </a:r>
            <a:r>
              <a:rPr lang="en-US" altLang="ja-JP" sz="1213" dirty="0">
                <a:solidFill>
                  <a:prstClr val="black"/>
                </a:solidFill>
                <a:latin typeface="Calibri"/>
                <a:ea typeface="ＭＳ Ｐゴシック" panose="020B0600070205080204" pitchFamily="50" charset="-128"/>
              </a:rPr>
              <a:t>. Ref. </a:t>
            </a:r>
            <a:r>
              <a:rPr lang="en-US" altLang="ja-JP" sz="1213" dirty="0" err="1">
                <a:solidFill>
                  <a:prstClr val="black"/>
                </a:solidFill>
                <a:latin typeface="Calibri"/>
                <a:ea typeface="ＭＳ Ｐゴシック" panose="020B0600070205080204" pitchFamily="50" charset="-128"/>
              </a:rPr>
              <a:t>Nucl</a:t>
            </a:r>
            <a:r>
              <a:rPr lang="en-US" altLang="ja-JP" sz="1213" dirty="0">
                <a:solidFill>
                  <a:prstClr val="black"/>
                </a:solidFill>
                <a:latin typeface="Calibri"/>
                <a:ea typeface="ＭＳ Ｐゴシック" panose="020B0600070205080204" pitchFamily="50" charset="-128"/>
              </a:rPr>
              <a:t>. Part. Sci. 2008. 58:315-41</a:t>
            </a:r>
          </a:p>
          <a:p>
            <a:pPr defTabSz="1007943"/>
            <a:r>
              <a:rPr lang="en-US" altLang="ja-JP" sz="1213" dirty="0">
                <a:solidFill>
                  <a:prstClr val="black"/>
                </a:solidFill>
                <a:latin typeface="Calibri"/>
                <a:ea typeface="ＭＳ Ｐゴシック" panose="020B0600070205080204" pitchFamily="50" charset="-128"/>
              </a:rPr>
              <a:t>W. J. Marciano, </a:t>
            </a:r>
            <a:r>
              <a:rPr lang="en-US" altLang="ja-JP" sz="1213" dirty="0" err="1">
                <a:solidFill>
                  <a:prstClr val="black"/>
                </a:solidFill>
                <a:latin typeface="Calibri"/>
                <a:ea typeface="ＭＳ Ｐゴシック" panose="020B0600070205080204" pitchFamily="50" charset="-128"/>
              </a:rPr>
              <a:t>T.Mori</a:t>
            </a:r>
            <a:r>
              <a:rPr lang="en-US" altLang="ja-JP" sz="1213" dirty="0">
                <a:solidFill>
                  <a:prstClr val="black"/>
                </a:solidFill>
                <a:latin typeface="Calibri"/>
                <a:ea typeface="ＭＳ Ｐゴシック" panose="020B0600070205080204" pitchFamily="50" charset="-128"/>
              </a:rPr>
              <a:t>, and J. M. </a:t>
            </a:r>
            <a:r>
              <a:rPr lang="en-US" altLang="ja-JP" sz="1213" dirty="0" err="1">
                <a:solidFill>
                  <a:prstClr val="black"/>
                </a:solidFill>
                <a:latin typeface="Calibri"/>
                <a:ea typeface="ＭＳ Ｐゴシック" panose="020B0600070205080204" pitchFamily="50" charset="-128"/>
              </a:rPr>
              <a:t>Roney</a:t>
            </a:r>
            <a:endParaRPr lang="en-US" altLang="ja-JP" sz="1213" dirty="0">
              <a:solidFill>
                <a:prstClr val="black"/>
              </a:solidFill>
              <a:latin typeface="Calibri"/>
              <a:ea typeface="ＭＳ Ｐゴシック" panose="020B0600070205080204" pitchFamily="50" charset="-128"/>
            </a:endParaRPr>
          </a:p>
        </p:txBody>
      </p:sp>
      <p:sp>
        <p:nvSpPr>
          <p:cNvPr id="1585" name="テキスト ボックス 1"/>
          <p:cNvSpPr txBox="1">
            <a:spLocks noChangeArrowheads="1"/>
          </p:cNvSpPr>
          <p:nvPr/>
        </p:nvSpPr>
        <p:spPr>
          <a:xfrm>
            <a:off x="278767" y="186447"/>
            <a:ext cx="4567304" cy="635110"/>
          </a:xfrm>
          <a:prstGeom prst="rect">
            <a:avLst/>
          </a:prstGeom>
          <a:noFill/>
          <a:ln w="9525">
            <a:noFill/>
            <a:miter lim="800000"/>
            <a:headEnd/>
            <a:tailEnd/>
          </a:ln>
        </p:spPr>
        <p:txBody>
          <a:bodyPr>
            <a:spAutoFit/>
          </a:bodyPr>
          <a:lstStyle/>
          <a:p>
            <a:pPr defTabSz="1007943"/>
            <a:r>
              <a:rPr lang="en-US" altLang="ja-JP" sz="3527" dirty="0" err="1">
                <a:solidFill>
                  <a:srgbClr val="FF0000"/>
                </a:solidFill>
                <a:latin typeface="Calibri" pitchFamily="34" charset="0"/>
                <a:ea typeface="ＭＳ Ｐゴシック" panose="020B0600070205080204" pitchFamily="50" charset="-128"/>
              </a:rPr>
              <a:t>cLFV</a:t>
            </a:r>
            <a:r>
              <a:rPr lang="en-US" altLang="ja-JP" sz="3527" dirty="0">
                <a:solidFill>
                  <a:srgbClr val="FF0000"/>
                </a:solidFill>
                <a:latin typeface="Calibri" pitchFamily="34" charset="0"/>
                <a:ea typeface="ＭＳ Ｐゴシック" panose="020B0600070205080204" pitchFamily="50" charset="-128"/>
              </a:rPr>
              <a:t> from </a:t>
            </a:r>
            <a:r>
              <a:rPr lang="en-US" altLang="ja-JP" sz="3527" dirty="0" err="1">
                <a:solidFill>
                  <a:srgbClr val="FF0000"/>
                </a:solidFill>
                <a:latin typeface="Calibri" pitchFamily="34" charset="0"/>
                <a:ea typeface="ＭＳ Ｐゴシック" panose="020B0600070205080204" pitchFamily="50" charset="-128"/>
              </a:rPr>
              <a:t>muon</a:t>
            </a:r>
            <a:r>
              <a:rPr lang="en-US" altLang="ja-JP" sz="3527" dirty="0">
                <a:solidFill>
                  <a:srgbClr val="FF0000"/>
                </a:solidFill>
                <a:latin typeface="Calibri" pitchFamily="34" charset="0"/>
                <a:ea typeface="ＭＳ Ｐゴシック" panose="020B0600070205080204" pitchFamily="50" charset="-128"/>
              </a:rPr>
              <a:t> decay</a:t>
            </a:r>
            <a:endParaRPr lang="ja-JP" altLang="en-US" sz="3527" dirty="0">
              <a:solidFill>
                <a:srgbClr val="FF0000"/>
              </a:solidFill>
              <a:latin typeface="Calibri" pitchFamily="34" charset="0"/>
              <a:ea typeface="ＭＳ Ｐゴシック" panose="020B0600070205080204" pitchFamily="50" charset="-128"/>
            </a:endParaRPr>
          </a:p>
        </p:txBody>
      </p:sp>
      <p:sp>
        <p:nvSpPr>
          <p:cNvPr id="1586" name="テキスト ボックス 3"/>
          <p:cNvSpPr txBox="1">
            <a:spLocks noChangeArrowheads="1"/>
          </p:cNvSpPr>
          <p:nvPr/>
        </p:nvSpPr>
        <p:spPr>
          <a:xfrm>
            <a:off x="278766" y="839587"/>
            <a:ext cx="2204905" cy="397673"/>
          </a:xfrm>
          <a:prstGeom prst="rect">
            <a:avLst/>
          </a:prstGeom>
          <a:noFill/>
          <a:ln w="9525">
            <a:noFill/>
            <a:miter lim="800000"/>
            <a:headEnd/>
            <a:tailEnd/>
          </a:ln>
        </p:spPr>
        <p:txBody>
          <a:bodyPr>
            <a:spAutoFit/>
          </a:bodyPr>
          <a:lstStyle/>
          <a:p>
            <a:pPr defTabSz="1007943"/>
            <a:r>
              <a:rPr lang="en-US" altLang="ja-JP" sz="1984" dirty="0">
                <a:solidFill>
                  <a:prstClr val="black"/>
                </a:solidFill>
                <a:latin typeface="Calibri" pitchFamily="34" charset="0"/>
                <a:ea typeface="ＭＳ Ｐゴシック" panose="020B0600070205080204" pitchFamily="50" charset="-128"/>
              </a:rPr>
              <a:t>Upper limit on Br</a:t>
            </a:r>
            <a:endParaRPr lang="ja-JP" altLang="en-US" sz="1984" dirty="0">
              <a:solidFill>
                <a:prstClr val="black"/>
              </a:solidFill>
              <a:latin typeface="Calibri" pitchFamily="34" charset="0"/>
              <a:ea typeface="ＭＳ Ｐゴシック" panose="020B0600070205080204" pitchFamily="50" charset="-128"/>
            </a:endParaRPr>
          </a:p>
        </p:txBody>
      </p:sp>
      <p:sp>
        <p:nvSpPr>
          <p:cNvPr id="1587" name="テキスト ボックス 14"/>
          <p:cNvSpPr txBox="1"/>
          <p:nvPr/>
        </p:nvSpPr>
        <p:spPr>
          <a:xfrm>
            <a:off x="1071538" y="4882297"/>
            <a:ext cx="2301889" cy="499496"/>
          </a:xfrm>
          <a:prstGeom prst="rect">
            <a:avLst/>
          </a:prstGeom>
          <a:noFill/>
        </p:spPr>
        <p:txBody>
          <a:bodyPr wrap="square" rtlCol="0">
            <a:spAutoFit/>
          </a:bodyPr>
          <a:lstStyle/>
          <a:p>
            <a:pPr defTabSz="1007943"/>
            <a:r>
              <a:rPr lang="en-US" altLang="ja-JP" sz="2646" b="1" dirty="0">
                <a:solidFill>
                  <a:srgbClr val="1F497D">
                    <a:lumMod val="60000"/>
                    <a:lumOff val="40000"/>
                  </a:srgbClr>
                </a:solidFill>
                <a:latin typeface="Calibri"/>
                <a:ea typeface="ＭＳ Ｐゴシック" panose="020B0600070205080204" pitchFamily="50" charset="-128"/>
              </a:rPr>
              <a:t>Long history</a:t>
            </a:r>
            <a:endParaRPr lang="ja-JP" altLang="en-US" sz="2646" b="1" dirty="0">
              <a:solidFill>
                <a:srgbClr val="1F497D">
                  <a:lumMod val="60000"/>
                  <a:lumOff val="40000"/>
                </a:srgbClr>
              </a:solidFill>
              <a:latin typeface="Calibri"/>
              <a:ea typeface="ＭＳ Ｐゴシック" panose="020B0600070205080204" pitchFamily="50" charset="-128"/>
            </a:endParaRPr>
          </a:p>
        </p:txBody>
      </p:sp>
      <p:pic>
        <p:nvPicPr>
          <p:cNvPr id="1588" name="図 3" descr="\begin{eqnarray*}_x000a_&amp;\mu^+\rightarrow e^+\gamma&amp;&lt;4.2\times 10^{-13}\\_x000a_&amp;\mu^+\rightarrow e^+e^+e^- &amp;&lt;1.0\times 10^{-12}\\_x000a_&amp;\mu^-{\rm Ti}\rightarrow e^-{\rm Ti}&amp;&lt;6.1\times 10^{-13}\\_x000a_&amp;\mu^-{\rm Au}\rightarrow e^-{\rm Au}&amp;&lt;7\times 10^{-13}\\_x000a_&amp;\mu^+e^-\rightarrow \mu^-e^+&amp;&lt;8.3\times 10^{-11}_x000a_\end{eqnarray*} _x000a_"/>
          <p:cNvPicPr>
            <a:picLocks noChangeAspect="1"/>
          </p:cNvPicPr>
          <p:nvPr/>
        </p:nvPicPr>
        <p:blipFill>
          <a:blip r:embed="rId4"/>
          <a:stretch>
            <a:fillRect/>
          </a:stretch>
        </p:blipFill>
        <p:spPr>
          <a:xfrm>
            <a:off x="278766" y="1191951"/>
            <a:ext cx="3734863" cy="2111633"/>
          </a:xfrm>
          <a:prstGeom prst="rect">
            <a:avLst/>
          </a:prstGeom>
        </p:spPr>
      </p:pic>
    </p:spTree>
    <p:extLst>
      <p:ext uri="{BB962C8B-B14F-4D97-AF65-F5344CB8AC3E}">
        <p14:creationId xmlns:p14="http://schemas.microsoft.com/office/powerpoint/2010/main" val="127565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4" name="コンテンツ プレースホルダー 3"/>
          <p:cNvPicPr>
            <a:picLocks noGrp="1" noChangeAspect="1"/>
          </p:cNvPicPr>
          <p:nvPr>
            <p:ph idx="1"/>
          </p:nvPr>
        </p:nvPicPr>
        <p:blipFill>
          <a:blip r:embed="rId3"/>
          <a:stretch>
            <a:fillRect/>
          </a:stretch>
        </p:blipFill>
        <p:spPr>
          <a:xfrm>
            <a:off x="268778" y="1081070"/>
            <a:ext cx="9407346" cy="5062800"/>
          </a:xfrm>
          <a:prstGeom prst="rect">
            <a:avLst/>
          </a:prstGeom>
        </p:spPr>
      </p:pic>
      <p:sp>
        <p:nvSpPr>
          <p:cNvPr id="1595" name="テキスト ボックス 1"/>
          <p:cNvSpPr txBox="1">
            <a:spLocks noChangeArrowheads="1"/>
          </p:cNvSpPr>
          <p:nvPr/>
        </p:nvSpPr>
        <p:spPr>
          <a:xfrm>
            <a:off x="278767" y="186446"/>
            <a:ext cx="4567304" cy="635110"/>
          </a:xfrm>
          <a:prstGeom prst="rect">
            <a:avLst/>
          </a:prstGeom>
          <a:noFill/>
          <a:ln w="9525">
            <a:noFill/>
            <a:miter lim="800000"/>
            <a:headEnd/>
            <a:tailEnd/>
          </a:ln>
        </p:spPr>
        <p:txBody>
          <a:bodyPr>
            <a:spAutoFit/>
          </a:bodyPr>
          <a:lstStyle/>
          <a:p>
            <a:pPr defTabSz="1007943"/>
            <a:r>
              <a:rPr lang="en-US" altLang="ja-JP" sz="3527" dirty="0" err="1">
                <a:solidFill>
                  <a:srgbClr val="FF0000"/>
                </a:solidFill>
                <a:latin typeface="Calibri" pitchFamily="34" charset="0"/>
                <a:ea typeface="ＭＳ Ｐゴシック" panose="020B0600070205080204" pitchFamily="50" charset="-128"/>
              </a:rPr>
              <a:t>cLFV</a:t>
            </a:r>
            <a:r>
              <a:rPr lang="en-US" altLang="ja-JP" sz="3527" dirty="0">
                <a:solidFill>
                  <a:srgbClr val="FF0000"/>
                </a:solidFill>
                <a:latin typeface="Calibri" pitchFamily="34" charset="0"/>
                <a:ea typeface="ＭＳ Ｐゴシック" panose="020B0600070205080204" pitchFamily="50" charset="-128"/>
              </a:rPr>
              <a:t> from tau decay</a:t>
            </a:r>
            <a:endParaRPr lang="ja-JP" altLang="en-US" sz="3527" dirty="0">
              <a:solidFill>
                <a:srgbClr val="FF0000"/>
              </a:solidFill>
              <a:latin typeface="Calibri" pitchFamily="34" charset="0"/>
              <a:ea typeface="ＭＳ Ｐゴシック" panose="020B0600070205080204" pitchFamily="50" charset="-128"/>
            </a:endParaRPr>
          </a:p>
        </p:txBody>
      </p:sp>
      <p:sp>
        <p:nvSpPr>
          <p:cNvPr id="1596" name="テキスト ボックス 2"/>
          <p:cNvSpPr txBox="1"/>
          <p:nvPr/>
        </p:nvSpPr>
        <p:spPr>
          <a:xfrm>
            <a:off x="393573" y="6332279"/>
            <a:ext cx="4437433" cy="567207"/>
          </a:xfrm>
          <a:prstGeom prst="rect">
            <a:avLst/>
          </a:prstGeom>
          <a:noFill/>
        </p:spPr>
        <p:txBody>
          <a:bodyPr wrap="none" rtlCol="0">
            <a:spAutoFit/>
          </a:bodyPr>
          <a:lstStyle/>
          <a:p>
            <a:pPr defTabSz="1007943"/>
            <a:r>
              <a:rPr lang="en-US" altLang="ja-JP" sz="3086" dirty="0">
                <a:solidFill>
                  <a:srgbClr val="FF0000"/>
                </a:solidFill>
                <a:latin typeface="Calibri"/>
                <a:ea typeface="ＭＳ Ｐゴシック" panose="020B0600070205080204" pitchFamily="50" charset="-128"/>
              </a:rPr>
              <a:t>Upper bound ~ 1/# of </a:t>
            </a:r>
            <a:r>
              <a:rPr lang="en-US" altLang="ja-JP" sz="3086" dirty="0" err="1">
                <a:solidFill>
                  <a:srgbClr val="FF0000"/>
                </a:solidFill>
                <a:latin typeface="Calibri"/>
                <a:ea typeface="ＭＳ Ｐゴシック" panose="020B0600070205080204" pitchFamily="50" charset="-128"/>
              </a:rPr>
              <a:t>taus</a:t>
            </a:r>
            <a:endParaRPr lang="ja-JP" altLang="en-US" sz="3086" dirty="0">
              <a:solidFill>
                <a:srgbClr val="FF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5530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 name="タイトル 1"/>
          <p:cNvSpPr>
            <a:spLocks noGrp="1"/>
          </p:cNvSpPr>
          <p:nvPr>
            <p:ph type="title"/>
          </p:nvPr>
        </p:nvSpPr>
        <p:spPr/>
        <p:txBody>
          <a:bodyPr>
            <a:normAutofit/>
          </a:bodyPr>
          <a:lstStyle/>
          <a:p>
            <a:pPr algn="l"/>
            <a:r>
              <a:rPr lang="en-US" altLang="ja-JP" dirty="0">
                <a:solidFill>
                  <a:srgbClr val="FF0000"/>
                </a:solidFill>
              </a:rPr>
              <a:t>Effective operators for (muon)CLFV</a:t>
            </a:r>
            <a:r>
              <a:rPr kumimoji="1" lang="en-US" altLang="ja-JP" dirty="0">
                <a:solidFill>
                  <a:srgbClr val="FF0000"/>
                </a:solidFill>
              </a:rPr>
              <a:t> </a:t>
            </a:r>
            <a:endParaRPr kumimoji="1" lang="ja-JP" altLang="en-US" dirty="0">
              <a:solidFill>
                <a:srgbClr val="FF0000"/>
              </a:solidFill>
            </a:endParaRPr>
          </a:p>
        </p:txBody>
      </p:sp>
      <p:pic>
        <p:nvPicPr>
          <p:cNvPr id="1603" name="Picture 2"/>
          <p:cNvPicPr>
            <a:picLocks noChangeAspect="1" noChangeArrowheads="1"/>
          </p:cNvPicPr>
          <p:nvPr/>
        </p:nvPicPr>
        <p:blipFill>
          <a:blip r:embed="rId3"/>
          <a:stretch>
            <a:fillRect/>
          </a:stretch>
        </p:blipFill>
        <p:spPr>
          <a:xfrm>
            <a:off x="8705507" y="2642844"/>
            <a:ext cx="1374447" cy="361129"/>
          </a:xfrm>
          <a:prstGeom prst="rect">
            <a:avLst/>
          </a:prstGeom>
          <a:noFill/>
          <a:ln w="9525">
            <a:noFill/>
            <a:miter lim="800000"/>
            <a:headEnd/>
            <a:tailEnd/>
          </a:ln>
        </p:spPr>
      </p:pic>
      <p:pic>
        <p:nvPicPr>
          <p:cNvPr id="1607" name="Picture 3"/>
          <p:cNvPicPr>
            <a:picLocks noChangeAspect="1" noChangeArrowheads="1"/>
          </p:cNvPicPr>
          <p:nvPr/>
        </p:nvPicPr>
        <p:blipFill>
          <a:blip r:embed="rId4"/>
          <a:stretch>
            <a:fillRect/>
          </a:stretch>
        </p:blipFill>
        <p:spPr>
          <a:xfrm>
            <a:off x="6240734" y="5808903"/>
            <a:ext cx="2871751" cy="515883"/>
          </a:xfrm>
          <a:prstGeom prst="rect">
            <a:avLst/>
          </a:prstGeom>
          <a:noFill/>
          <a:ln w="9525">
            <a:noFill/>
            <a:miter lim="800000"/>
            <a:headEnd/>
            <a:tailEnd/>
          </a:ln>
        </p:spPr>
      </p:pic>
      <p:pic>
        <p:nvPicPr>
          <p:cNvPr id="1608" name="Picture 4"/>
          <p:cNvPicPr>
            <a:picLocks noChangeAspect="1" noChangeArrowheads="1"/>
          </p:cNvPicPr>
          <p:nvPr/>
        </p:nvPicPr>
        <p:blipFill>
          <a:blip r:embed="rId5"/>
          <a:stretch>
            <a:fillRect/>
          </a:stretch>
        </p:blipFill>
        <p:spPr>
          <a:xfrm>
            <a:off x="6240734" y="6358614"/>
            <a:ext cx="2954604" cy="515883"/>
          </a:xfrm>
          <a:prstGeom prst="rect">
            <a:avLst/>
          </a:prstGeom>
          <a:noFill/>
          <a:ln w="9525">
            <a:noFill/>
            <a:miter lim="800000"/>
            <a:headEnd/>
            <a:tailEnd/>
          </a:ln>
        </p:spPr>
      </p:pic>
      <p:sp>
        <p:nvSpPr>
          <p:cNvPr id="3" name="AutoShape 2" descr="\begin{equation}&#10;\begin{split}&#10;  &amp;&#10;  \mathcal{L}_{\mu^{-}\mathrm{e^{-}} \to \mathrm{e^{-}}\mathrm{e}^{-}}&#10;  =\\ &amp; \hspace{0.5em}&#10;  - \frac{4 G_{\textrm{F}}}{\sqrt{2}}&#10;  \bigl[&#10;    % Photonic RL&#10;    m_{\mu} A_{\textrm{R}} \,&#10;    \overline{\mu_{\textrm{R}}} \sigma^{\mu\nu} e_{\textrm{L}} F_{\mu\nu}&#10;    % Photonic LR&#10;    +&#10;    m_{\mu} A_{\textrm{L}} \,&#10;    \overline{\mu_{\textrm{L}}} \sigma^{\mu\nu} e_{\textrm{R}} F_{\mu\nu}&#10;    \\ &amp; \hspace{0.5em}   % 4-Fermi (1) RLRL&#10;    + g_{1}&#10;    ( \overline{\mu_{\textrm{R}}} e_{\textrm{L}} )&#10;    ( \overline{  e_{\textrm{R}}} e_{\textrm{L}} )&#10;    % 4-Fermi (2) LRLR&#10;    + g_{2}&#10;    ( \overline{\mu_{\textrm{L}}} e_{\textrm{R}} )&#10;    ( \overline{  e_{\textrm{L}}} e_{\textrm{R}} )&#10;    \\ &amp; \hspace{0.5em}&#10;    % 4-Fermi (3) RRRR&#10;    + g_{3}&#10;    ( \overline{\mu_{\textrm{R}}} \gamma^{\mu} e_{\textrm{R}} )&#10;    ( \overline{  e_{\textrm{R}}} \gamma_{\mu} e_{\textrm{R}} )&#10;    % 4-Fermi (4) LLLL&#10;    + g_{4}&#10;    ( \overline{\mu_{\textrm{L}}} \gamma^{\mu} e_{\textrm{L}} )&#10;    ( \overline{  e_{\textrm{L}}} \gamma_{\mu} e_{\textrm{L}} )&#10;    \\ &amp; \hspace{0.5em}&#10;    % 4-Fermi (5) RRLL&#10;    + g_{5}&#10;    ( \overline{\mu_{\textrm{R}}} \gamma^{\mu} e_{\textrm{R}} )&#10;    ( \overline{  e_{\textrm{L}}} \gamma_{\mu} e_{\textrm{L}} )&#10;    % 4-Fermi (6) LLRR&#10;       + g_{6}&#10;    ( \overline{\mu_{\textrm{L}}} \gamma^{\mu} e_{\textrm{L}} )&#10;    ( \overline{  e_{\textrm{R}}} \gamma_{\mu} e_{\textrm{R}} )&#10;    \\ &amp; \hspace{0.5em}&#10;    + \textrm{(H.c.)}&#10;  \bigr]&#10;  \, ,&#10;\end{split}&#10;\label{eq:me-ee-Lagrangian}&#10;\end{equation}">
            <a:extLst>
              <a:ext uri="{FF2B5EF4-FFF2-40B4-BE49-F238E27FC236}">
                <a16:creationId xmlns:a16="http://schemas.microsoft.com/office/drawing/2014/main" id="{8D395837-F49F-472F-BCCC-58F9FA79BDEB}"/>
              </a:ext>
            </a:extLst>
          </p:cNvPr>
          <p:cNvSpPr>
            <a:spLocks noChangeAspect="1" noChangeArrowheads="1"/>
          </p:cNvSpPr>
          <p:nvPr/>
        </p:nvSpPr>
        <p:spPr bwMode="auto">
          <a:xfrm>
            <a:off x="5732757" y="3208263"/>
            <a:ext cx="3471539" cy="34715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4">
            <a:extLst>
              <a:ext uri="{FF2B5EF4-FFF2-40B4-BE49-F238E27FC236}">
                <a16:creationId xmlns:a16="http://schemas.microsoft.com/office/drawing/2014/main" id="{198B8BE2-0E18-4027-A472-3FAF9C1F56B1}"/>
              </a:ext>
            </a:extLst>
          </p:cNvPr>
          <p:cNvSpPr>
            <a:spLocks noChangeAspect="1" noChangeArrowheads="1"/>
          </p:cNvSpPr>
          <p:nvPr/>
        </p:nvSpPr>
        <p:spPr bwMode="auto">
          <a:xfrm>
            <a:off x="48879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8" descr="\textcolor[rgb]{0.2,0.6,0.6}{\begin{equation}&#10;\begin{split}&#10;  &amp;&#10;  \mathcal{L}_{\mu^{-}\mathrm{e^{-}} \to \mathrm{e^{-}}\mathrm{e}^{-}}&#10;  =\\ &amp; \hspace{0.5em}&#10;  - \frac{4 G_{\textrm{F}}}{\sqrt{2}}&#10;  \bigl[&#10;    % Photonic RL&#10;    m_{\mu} A_{\textrm{R}} \,&#10;    \overline{\mu_{\textrm{R}}} \sigma^{\mu\nu} e_{\textrm{L}} F_{\mu\nu}&#10;    % Photonic LR&#10;    +&#10;    m_{\mu} A_{\textrm{L}} \,&#10;    \overline{\mu_{\textrm{L}}} \sigma^{\mu\nu} e_{\textrm{R}} F_{\mu\nu}&#10;    \\ &amp; \hspace{0.5em}   % 4-Fermi (1) RLRL&#10;    + g_{1}&#10;    ( \overline{\mu_{\textrm{R}}} e_{\textrm{L}} )&#10;    ( \overline{  e_{\textrm{R}}} e_{\textrm{L}} )&#10;    % 4-Fermi (2) LRLR&#10;    + g_{2}&#10;    ( \overline{\mu_{\textrm{L}}} e_{\textrm{R}} )&#10;    ( \overline{  e_{\textrm{L}}} e_{\textrm{R}} )&#10;    \\ &amp; \hspace{0.5em}&#10;    % 4-Fermi (3) RRRR&#10;    + g_{3}&#10;    ( \overline{\mu_{\textrm{R}}} \gamma^{\mu} e_{\textrm{R}} )&#10;    ( \overline{  e_{\textrm{R}}} \gamma_{\mu} e_{\textrm{R}} )&#10;    % 4-Fermi (4) LLLL&#10;    + g_{4}&#10;    ( \overline{\mu_{\textrm{L}}} \gamma^{\mu} e_{\textrm{L}} )&#10;    ( \overline{  e_{\textrm{L}}} \gamma_{\mu} e_{\textrm{L}} )&#10;    \\ &amp; \hspace{0.5em}&#10;    % 4-Fermi (5) RRLL&#10;    + g_{5}&#10;    ( \overline{\mu_{\textrm{R}}} \gamma^{\mu} e_{\textrm{R}} )&#10;    ( \overline{  e_{\textrm{L}}} \gamma_{\mu} e_{\textrm{L}} )&#10;    % 4-Fermi (6) LLRR&#10;       + g_{6}&#10;    ( \overline{\mu_{\textrm{L}}} \gamma^{\mu} e_{\textrm{L}} )&#10;    ( \overline{  e_{\textrm{R}}} \gamma_{\mu} e_{\textrm{R}} )&#10;    \\ &amp; \hspace{0.5em}&#10;    + \textrm{(H.c.)}&#10;  \bigr]&#10;  \, ,&#10;\end{split}&#10;\label{eq:me-ee-Lagrangian}&#10;\end{equation}}">
            <a:extLst>
              <a:ext uri="{FF2B5EF4-FFF2-40B4-BE49-F238E27FC236}">
                <a16:creationId xmlns:a16="http://schemas.microsoft.com/office/drawing/2014/main" id="{81A57FD0-82E9-467B-9874-7F4C1E628A91}"/>
              </a:ext>
            </a:extLst>
          </p:cNvPr>
          <p:cNvSpPr>
            <a:spLocks noChangeAspect="1" noChangeArrowheads="1"/>
          </p:cNvSpPr>
          <p:nvPr/>
        </p:nvSpPr>
        <p:spPr bwMode="auto">
          <a:xfrm>
            <a:off x="5040312" y="3779837"/>
            <a:ext cx="1224135" cy="1224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a:extLst>
              <a:ext uri="{FF2B5EF4-FFF2-40B4-BE49-F238E27FC236}">
                <a16:creationId xmlns:a16="http://schemas.microsoft.com/office/drawing/2014/main" id="{635E1FD4-F196-4EB8-A73A-C6A86CF61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83203"/>
            <a:ext cx="8536109" cy="3891871"/>
          </a:xfrm>
          <a:prstGeom prst="rect">
            <a:avLst/>
          </a:prstGeom>
        </p:spPr>
      </p:pic>
    </p:spTree>
    <p:extLst>
      <p:ext uri="{BB962C8B-B14F-4D97-AF65-F5344CB8AC3E}">
        <p14:creationId xmlns:p14="http://schemas.microsoft.com/office/powerpoint/2010/main" val="317224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 name="タイトル 1"/>
          <p:cNvSpPr>
            <a:spLocks noGrp="1"/>
          </p:cNvSpPr>
          <p:nvPr>
            <p:ph type="title"/>
          </p:nvPr>
        </p:nvSpPr>
        <p:spPr/>
        <p:txBody>
          <a:bodyPr>
            <a:normAutofit/>
          </a:bodyPr>
          <a:lstStyle/>
          <a:p>
            <a:pPr algn="l"/>
            <a:r>
              <a:rPr lang="en-US" altLang="ja-JP" dirty="0">
                <a:solidFill>
                  <a:srgbClr val="FF0000"/>
                </a:solidFill>
              </a:rPr>
              <a:t>Effective operators for CLFV</a:t>
            </a:r>
            <a:r>
              <a:rPr kumimoji="1" lang="en-US" altLang="ja-JP" dirty="0">
                <a:solidFill>
                  <a:srgbClr val="FF0000"/>
                </a:solidFill>
              </a:rPr>
              <a:t> </a:t>
            </a:r>
            <a:endParaRPr kumimoji="1" lang="ja-JP" altLang="en-US" dirty="0">
              <a:solidFill>
                <a:srgbClr val="FF0000"/>
              </a:solidFill>
            </a:endParaRPr>
          </a:p>
        </p:txBody>
      </p:sp>
      <p:pic>
        <p:nvPicPr>
          <p:cNvPr id="1603" name="Picture 2"/>
          <p:cNvPicPr>
            <a:picLocks noChangeAspect="1" noChangeArrowheads="1"/>
          </p:cNvPicPr>
          <p:nvPr/>
        </p:nvPicPr>
        <p:blipFill>
          <a:blip r:embed="rId3"/>
          <a:stretch>
            <a:fillRect/>
          </a:stretch>
        </p:blipFill>
        <p:spPr>
          <a:xfrm>
            <a:off x="1468416" y="2192328"/>
            <a:ext cx="2053071" cy="539434"/>
          </a:xfrm>
          <a:prstGeom prst="rect">
            <a:avLst/>
          </a:prstGeom>
          <a:noFill/>
          <a:ln w="9525">
            <a:noFill/>
            <a:miter lim="800000"/>
            <a:headEnd/>
            <a:tailEnd/>
          </a:ln>
        </p:spPr>
      </p:pic>
      <p:sp>
        <p:nvSpPr>
          <p:cNvPr id="1604" name="テキスト ボックス 4"/>
          <p:cNvSpPr txBox="1"/>
          <p:nvPr/>
        </p:nvSpPr>
        <p:spPr>
          <a:xfrm>
            <a:off x="3690929" y="2192328"/>
            <a:ext cx="4445027"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 Loop only, dipole</a:t>
            </a:r>
            <a:endParaRPr lang="ja-JP" altLang="en-US" sz="3086" dirty="0">
              <a:solidFill>
                <a:prstClr val="black"/>
              </a:solidFill>
              <a:latin typeface="Calibri"/>
              <a:ea typeface="ＭＳ Ｐゴシック" panose="020B0600070205080204" pitchFamily="50" charset="-128"/>
            </a:endParaRPr>
          </a:p>
        </p:txBody>
      </p:sp>
      <p:sp>
        <p:nvSpPr>
          <p:cNvPr id="1605" name="テキスト ボックス 6"/>
          <p:cNvSpPr txBox="1"/>
          <p:nvPr/>
        </p:nvSpPr>
        <p:spPr>
          <a:xfrm>
            <a:off x="912787" y="1398573"/>
            <a:ext cx="3254395"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A) Loop vs Tree</a:t>
            </a:r>
            <a:endParaRPr lang="ja-JP" altLang="en-US" sz="3527" dirty="0">
              <a:solidFill>
                <a:prstClr val="black"/>
              </a:solidFill>
              <a:latin typeface="Calibri"/>
              <a:ea typeface="ＭＳ Ｐゴシック" panose="020B0600070205080204" pitchFamily="50" charset="-128"/>
            </a:endParaRPr>
          </a:p>
        </p:txBody>
      </p:sp>
      <p:sp>
        <p:nvSpPr>
          <p:cNvPr id="1606" name="テキスト ボックス 7"/>
          <p:cNvSpPr txBox="1"/>
          <p:nvPr/>
        </p:nvSpPr>
        <p:spPr>
          <a:xfrm>
            <a:off x="2182794" y="2827332"/>
            <a:ext cx="6508790" cy="431657"/>
          </a:xfrm>
          <a:prstGeom prst="rect">
            <a:avLst/>
          </a:prstGeom>
          <a:noFill/>
        </p:spPr>
        <p:txBody>
          <a:bodyPr wrap="square" rtlCol="0">
            <a:spAutoFit/>
          </a:bodyPr>
          <a:lstStyle/>
          <a:p>
            <a:pPr defTabSz="1007943"/>
            <a:r>
              <a:rPr lang="en-US" altLang="ja-JP" sz="2205" dirty="0">
                <a:solidFill>
                  <a:srgbClr val="EEECE1">
                    <a:lumMod val="50000"/>
                  </a:srgbClr>
                </a:solidFill>
                <a:latin typeface="Calibri"/>
                <a:ea typeface="ＭＳ Ｐゴシック" panose="020B0600070205080204" pitchFamily="50" charset="-128"/>
              </a:rPr>
              <a:t>Gauge Symmetry forbids tree contribution</a:t>
            </a:r>
            <a:endParaRPr lang="ja-JP" altLang="en-US" sz="2205" dirty="0">
              <a:solidFill>
                <a:srgbClr val="EEECE1">
                  <a:lumMod val="50000"/>
                </a:srgbClr>
              </a:solidFill>
              <a:latin typeface="Calibri"/>
              <a:ea typeface="ＭＳ Ｐゴシック" panose="020B0600070205080204" pitchFamily="50" charset="-128"/>
            </a:endParaRPr>
          </a:p>
        </p:txBody>
      </p:sp>
      <p:pic>
        <p:nvPicPr>
          <p:cNvPr id="1607" name="Picture 3"/>
          <p:cNvPicPr>
            <a:picLocks noChangeAspect="1" noChangeArrowheads="1"/>
          </p:cNvPicPr>
          <p:nvPr/>
        </p:nvPicPr>
        <p:blipFill>
          <a:blip r:embed="rId4"/>
          <a:stretch>
            <a:fillRect/>
          </a:stretch>
        </p:blipFill>
        <p:spPr>
          <a:xfrm>
            <a:off x="1468812" y="3464851"/>
            <a:ext cx="2871751" cy="515883"/>
          </a:xfrm>
          <a:prstGeom prst="rect">
            <a:avLst/>
          </a:prstGeom>
          <a:noFill/>
          <a:ln w="9525">
            <a:noFill/>
            <a:miter lim="800000"/>
            <a:headEnd/>
            <a:tailEnd/>
          </a:ln>
        </p:spPr>
      </p:pic>
      <p:pic>
        <p:nvPicPr>
          <p:cNvPr id="1608" name="Picture 4"/>
          <p:cNvPicPr>
            <a:picLocks noChangeAspect="1" noChangeArrowheads="1"/>
          </p:cNvPicPr>
          <p:nvPr/>
        </p:nvPicPr>
        <p:blipFill>
          <a:blip r:embed="rId5"/>
          <a:stretch>
            <a:fillRect/>
          </a:stretch>
        </p:blipFill>
        <p:spPr>
          <a:xfrm>
            <a:off x="1468812" y="4176715"/>
            <a:ext cx="2954604" cy="515883"/>
          </a:xfrm>
          <a:prstGeom prst="rect">
            <a:avLst/>
          </a:prstGeom>
          <a:noFill/>
          <a:ln w="9525">
            <a:noFill/>
            <a:miter lim="800000"/>
            <a:headEnd/>
            <a:tailEnd/>
          </a:ln>
        </p:spPr>
      </p:pic>
      <p:sp>
        <p:nvSpPr>
          <p:cNvPr id="1609" name="テキスト ボックス 10"/>
          <p:cNvSpPr txBox="1"/>
          <p:nvPr/>
        </p:nvSpPr>
        <p:spPr>
          <a:xfrm>
            <a:off x="4802186" y="3700462"/>
            <a:ext cx="3651272"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 Loop and Tree</a:t>
            </a:r>
            <a:endParaRPr lang="ja-JP" altLang="en-US" sz="3086" dirty="0">
              <a:solidFill>
                <a:prstClr val="black"/>
              </a:solidFill>
              <a:latin typeface="Calibri"/>
              <a:ea typeface="ＭＳ Ｐゴシック" panose="020B0600070205080204" pitchFamily="50" charset="-128"/>
            </a:endParaRPr>
          </a:p>
        </p:txBody>
      </p:sp>
      <p:sp>
        <p:nvSpPr>
          <p:cNvPr id="1610" name="テキスト ボックス 11"/>
          <p:cNvSpPr txBox="1"/>
          <p:nvPr/>
        </p:nvSpPr>
        <p:spPr>
          <a:xfrm>
            <a:off x="1627166" y="4891094"/>
            <a:ext cx="6270663"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e.g. Loop = dipole + quark bilinear = </a:t>
            </a:r>
            <a:endParaRPr lang="ja-JP" altLang="en-US" sz="3086" dirty="0">
              <a:solidFill>
                <a:prstClr val="black"/>
              </a:solidFill>
              <a:latin typeface="Calibri"/>
              <a:ea typeface="ＭＳ Ｐゴシック" panose="020B0600070205080204" pitchFamily="50" charset="-128"/>
            </a:endParaRPr>
          </a:p>
        </p:txBody>
      </p:sp>
      <p:pic>
        <p:nvPicPr>
          <p:cNvPr id="1611" name="Picture 4"/>
          <p:cNvPicPr>
            <a:picLocks noChangeAspect="1" noChangeArrowheads="1"/>
          </p:cNvPicPr>
          <p:nvPr/>
        </p:nvPicPr>
        <p:blipFill>
          <a:blip r:embed="rId5"/>
          <a:stretch>
            <a:fillRect/>
          </a:stretch>
        </p:blipFill>
        <p:spPr>
          <a:xfrm>
            <a:off x="7421313" y="5000100"/>
            <a:ext cx="2272771" cy="396833"/>
          </a:xfrm>
          <a:prstGeom prst="rect">
            <a:avLst/>
          </a:prstGeom>
          <a:noFill/>
          <a:ln w="9525">
            <a:noFill/>
            <a:miter lim="800000"/>
            <a:headEnd/>
            <a:tailEnd/>
          </a:ln>
        </p:spPr>
      </p:pic>
      <p:sp>
        <p:nvSpPr>
          <p:cNvPr id="1612" name="テキスト ボックス 13"/>
          <p:cNvSpPr txBox="1"/>
          <p:nvPr/>
        </p:nvSpPr>
        <p:spPr>
          <a:xfrm>
            <a:off x="3532178" y="5605473"/>
            <a:ext cx="3651272" cy="499496"/>
          </a:xfrm>
          <a:prstGeom prst="rect">
            <a:avLst/>
          </a:prstGeom>
          <a:noFill/>
        </p:spPr>
        <p:txBody>
          <a:bodyPr wrap="square" rtlCol="0">
            <a:spAutoFit/>
          </a:bodyPr>
          <a:lstStyle/>
          <a:p>
            <a:pPr defTabSz="1007943"/>
            <a:r>
              <a:rPr lang="ja-JP" altLang="en-US" sz="2646" dirty="0">
                <a:solidFill>
                  <a:srgbClr val="EEECE1">
                    <a:lumMod val="50000"/>
                  </a:srgbClr>
                </a:solidFill>
                <a:latin typeface="Calibri"/>
                <a:ea typeface="ＭＳ Ｐゴシック" panose="020B0600070205080204" pitchFamily="50" charset="-128"/>
              </a:rPr>
              <a:t>～ </a:t>
            </a:r>
            <a:r>
              <a:rPr lang="en-US" altLang="ja-JP" sz="2646" dirty="0">
                <a:solidFill>
                  <a:srgbClr val="EEECE1">
                    <a:lumMod val="50000"/>
                  </a:srgbClr>
                </a:solidFill>
                <a:latin typeface="Calibri"/>
                <a:ea typeface="ＭＳ Ｐゴシック" panose="020B0600070205080204" pitchFamily="50" charset="-128"/>
              </a:rPr>
              <a:t>α smaller than μ-&gt;eγ</a:t>
            </a:r>
            <a:endParaRPr lang="ja-JP" altLang="en-US" sz="2646" dirty="0">
              <a:solidFill>
                <a:srgbClr val="EEECE1">
                  <a:lumMod val="50000"/>
                </a:srgbClr>
              </a:solidFill>
              <a:latin typeface="Calibri"/>
              <a:ea typeface="ＭＳ Ｐゴシック" panose="020B0600070205080204" pitchFamily="50" charset="-128"/>
            </a:endParaRPr>
          </a:p>
        </p:txBody>
      </p:sp>
      <p:sp>
        <p:nvSpPr>
          <p:cNvPr id="1613" name="テキスト ボックス 14"/>
          <p:cNvSpPr txBox="1"/>
          <p:nvPr/>
        </p:nvSpPr>
        <p:spPr>
          <a:xfrm>
            <a:off x="1468415" y="6240477"/>
            <a:ext cx="6985043" cy="499496"/>
          </a:xfrm>
          <a:prstGeom prst="rect">
            <a:avLst/>
          </a:prstGeom>
          <a:noFill/>
        </p:spPr>
        <p:txBody>
          <a:bodyPr wrap="square" rtlCol="0">
            <a:spAutoFit/>
          </a:bodyPr>
          <a:lstStyle/>
          <a:p>
            <a:pPr defTabSz="1007943"/>
            <a:r>
              <a:rPr lang="en-US" altLang="ja-JP" sz="2646" dirty="0">
                <a:solidFill>
                  <a:prstClr val="black"/>
                </a:solidFill>
                <a:latin typeface="Calibri"/>
                <a:ea typeface="ＭＳ Ｐゴシック" panose="020B0600070205080204" pitchFamily="50" charset="-128"/>
              </a:rPr>
              <a:t>Tree :: singlet particle is necessary for conversion!</a:t>
            </a:r>
          </a:p>
        </p:txBody>
      </p:sp>
      <p:sp>
        <p:nvSpPr>
          <p:cNvPr id="1614" name="テキスト ボックス 15"/>
          <p:cNvSpPr txBox="1"/>
          <p:nvPr/>
        </p:nvSpPr>
        <p:spPr>
          <a:xfrm>
            <a:off x="4167182" y="6716730"/>
            <a:ext cx="5397533" cy="703013"/>
          </a:xfrm>
          <a:prstGeom prst="rect">
            <a:avLst/>
          </a:prstGeom>
          <a:noFill/>
        </p:spPr>
        <p:txBody>
          <a:bodyPr wrap="square" rtlCol="0">
            <a:spAutoFit/>
          </a:bodyPr>
          <a:lstStyle/>
          <a:p>
            <a:pPr defTabSz="1007943"/>
            <a:r>
              <a:rPr lang="en-US" altLang="ja-JP" sz="1984" dirty="0">
                <a:solidFill>
                  <a:srgbClr val="EEECE1">
                    <a:lumMod val="50000"/>
                  </a:srgbClr>
                </a:solidFill>
                <a:latin typeface="Calibri"/>
                <a:ea typeface="ＭＳ Ｐゴシック" panose="020B0600070205080204" pitchFamily="50" charset="-128"/>
              </a:rPr>
              <a:t>Charge 2  is OK for μ </a:t>
            </a:r>
            <a:r>
              <a:rPr lang="ja-JP" altLang="en-US" sz="1984" dirty="0">
                <a:solidFill>
                  <a:srgbClr val="EEECE1">
                    <a:lumMod val="50000"/>
                  </a:srgbClr>
                </a:solidFill>
                <a:latin typeface="Calibri"/>
                <a:ea typeface="ＭＳ Ｐゴシック" panose="020B0600070205080204" pitchFamily="50" charset="-128"/>
              </a:rPr>
              <a:t> </a:t>
            </a:r>
            <a:r>
              <a:rPr lang="en-US" altLang="ja-JP" sz="1984" dirty="0">
                <a:solidFill>
                  <a:srgbClr val="EEECE1">
                    <a:lumMod val="50000"/>
                  </a:srgbClr>
                </a:solidFill>
                <a:latin typeface="Calibri"/>
                <a:ea typeface="ＭＳ Ｐゴシック" panose="020B0600070205080204" pitchFamily="50" charset="-128"/>
              </a:rPr>
              <a:t>-&gt; 3e</a:t>
            </a:r>
          </a:p>
          <a:p>
            <a:pPr defTabSz="1007943"/>
            <a:r>
              <a:rPr lang="en-US" altLang="ja-JP" sz="1984" dirty="0">
                <a:solidFill>
                  <a:srgbClr val="EEECE1">
                    <a:lumMod val="50000"/>
                  </a:srgbClr>
                </a:solidFill>
                <a:latin typeface="Calibri"/>
                <a:ea typeface="ＭＳ Ｐゴシック" panose="020B0600070205080204" pitchFamily="50" charset="-128"/>
              </a:rPr>
              <a:t>Leptoquark is OK for μ</a:t>
            </a:r>
            <a:r>
              <a:rPr lang="ja-JP" altLang="en-US" sz="1984" dirty="0">
                <a:solidFill>
                  <a:srgbClr val="EEECE1">
                    <a:lumMod val="50000"/>
                  </a:srgbClr>
                </a:solidFill>
                <a:latin typeface="Calibri"/>
                <a:ea typeface="ＭＳ Ｐゴシック" panose="020B0600070205080204" pitchFamily="50" charset="-128"/>
              </a:rPr>
              <a:t>　</a:t>
            </a:r>
            <a:r>
              <a:rPr lang="en-US" altLang="ja-JP" sz="1984" dirty="0">
                <a:solidFill>
                  <a:srgbClr val="EEECE1">
                    <a:lumMod val="50000"/>
                  </a:srgbClr>
                </a:solidFill>
                <a:latin typeface="Calibri"/>
                <a:ea typeface="ＭＳ Ｐゴシック" panose="020B0600070205080204" pitchFamily="50" charset="-128"/>
              </a:rPr>
              <a:t>-&gt; e </a:t>
            </a:r>
            <a:endParaRPr lang="ja-JP" altLang="en-US" sz="1984" dirty="0">
              <a:solidFill>
                <a:srgbClr val="EEECE1">
                  <a:lumMod val="50000"/>
                </a:srgb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7248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テキスト ボックス 2"/>
          <p:cNvSpPr txBox="1"/>
          <p:nvPr/>
        </p:nvSpPr>
        <p:spPr>
          <a:xfrm>
            <a:off x="594818" y="1557324"/>
            <a:ext cx="5477484" cy="378777"/>
          </a:xfrm>
          <a:prstGeom prst="rect">
            <a:avLst/>
          </a:prstGeom>
          <a:noFill/>
        </p:spPr>
        <p:txBody>
          <a:bodyPr wrap="square" lIns="100739" tIns="50372" rIns="100739" bIns="50372" rtlCol="0">
            <a:spAutoFit/>
          </a:bodyPr>
          <a:lstStyle/>
          <a:p>
            <a:r>
              <a:rPr lang="en-US" altLang="ja-JP" dirty="0">
                <a:solidFill>
                  <a:srgbClr val="FF0000"/>
                </a:solidFill>
              </a:rPr>
              <a:t>Electron,    </a:t>
            </a:r>
            <a:r>
              <a:rPr kumimoji="1" lang="ja-JP" altLang="en-US" dirty="0">
                <a:solidFill>
                  <a:srgbClr val="FF0000"/>
                </a:solidFill>
              </a:rPr>
              <a:t> </a:t>
            </a:r>
            <a:r>
              <a:rPr kumimoji="1" lang="en-US" altLang="ja-JP" dirty="0">
                <a:solidFill>
                  <a:srgbClr val="FF0000"/>
                </a:solidFill>
              </a:rPr>
              <a:t>muon</a:t>
            </a:r>
            <a:r>
              <a:rPr lang="en-US" altLang="ja-JP" dirty="0">
                <a:solidFill>
                  <a:srgbClr val="FF0000"/>
                </a:solidFill>
              </a:rPr>
              <a:t>,       tau   number</a:t>
            </a:r>
            <a:endParaRPr kumimoji="1" lang="ja-JP" altLang="en-US" dirty="0">
              <a:solidFill>
                <a:srgbClr val="FF0000"/>
              </a:solidFill>
            </a:endParaRPr>
          </a:p>
        </p:txBody>
      </p:sp>
      <p:graphicFrame>
        <p:nvGraphicFramePr>
          <p:cNvPr id="1183" name="オブジェクト 37"/>
          <p:cNvGraphicFramePr/>
          <p:nvPr/>
        </p:nvGraphicFramePr>
        <p:xfrm>
          <a:off x="832970" y="2033581"/>
          <a:ext cx="490030" cy="558281"/>
        </p:xfrm>
        <a:graphic>
          <a:graphicData uri="http://schemas.openxmlformats.org/presentationml/2006/ole">
            <mc:AlternateContent xmlns:mc="http://schemas.openxmlformats.org/markup-compatibility/2006">
              <mc:Choice xmlns:v="urn:schemas-microsoft-com:vml" Requires="v">
                <p:oleObj spid="_x0000_s1133" name="数式" r:id="rId3" imgW="177480" imgH="177480" progId="Equation.3">
                  <p:embed/>
                </p:oleObj>
              </mc:Choice>
              <mc:Fallback>
                <p:oleObj name="数式" r:id="rId3" imgW="177480" imgH="177480" progId="Equation.3">
                  <p:embed/>
                  <p:pic>
                    <p:nvPicPr>
                      <p:cNvPr id="0" name="オブジェクト 37"/>
                      <p:cNvPicPr>
                        <a:picLocks noChangeAspect="1" noChangeArrowheads="1"/>
                      </p:cNvPicPr>
                      <p:nvPr/>
                    </p:nvPicPr>
                    <p:blipFill>
                      <a:blip r:embed="rId4"/>
                      <a:stretch>
                        <a:fillRect/>
                      </a:stretch>
                    </p:blipFill>
                    <p:spPr>
                      <a:xfrm>
                        <a:off x="832970" y="2033581"/>
                        <a:ext cx="490030" cy="558281"/>
                      </a:xfrm>
                      <a:prstGeom prst="rect">
                        <a:avLst/>
                      </a:prstGeom>
                      <a:noFill/>
                    </p:spPr>
                  </p:pic>
                </p:oleObj>
              </mc:Fallback>
            </mc:AlternateContent>
          </a:graphicData>
        </a:graphic>
      </p:graphicFrame>
      <p:graphicFrame>
        <p:nvGraphicFramePr>
          <p:cNvPr id="1184" name="オブジェクト 38"/>
          <p:cNvGraphicFramePr/>
          <p:nvPr/>
        </p:nvGraphicFramePr>
        <p:xfrm>
          <a:off x="1988123" y="2014169"/>
          <a:ext cx="560035" cy="598474"/>
        </p:xfrm>
        <a:graphic>
          <a:graphicData uri="http://schemas.openxmlformats.org/presentationml/2006/ole">
            <mc:AlternateContent xmlns:mc="http://schemas.openxmlformats.org/markup-compatibility/2006">
              <mc:Choice xmlns:v="urn:schemas-microsoft-com:vml" Requires="v">
                <p:oleObj spid="_x0000_s1134" name="数式" r:id="rId5" imgW="203040" imgH="190440" progId="Equation.3">
                  <p:embed/>
                </p:oleObj>
              </mc:Choice>
              <mc:Fallback>
                <p:oleObj name="数式" r:id="rId5" imgW="203040" imgH="190440" progId="Equation.3">
                  <p:embed/>
                  <p:pic>
                    <p:nvPicPr>
                      <p:cNvPr id="0" name="オブジェクト 38"/>
                      <p:cNvPicPr>
                        <a:picLocks noChangeAspect="1" noChangeArrowheads="1"/>
                      </p:cNvPicPr>
                      <p:nvPr/>
                    </p:nvPicPr>
                    <p:blipFill>
                      <a:blip r:embed="rId6"/>
                      <a:stretch>
                        <a:fillRect/>
                      </a:stretch>
                    </p:blipFill>
                    <p:spPr>
                      <a:xfrm>
                        <a:off x="1988123" y="2014169"/>
                        <a:ext cx="560035" cy="598474"/>
                      </a:xfrm>
                      <a:prstGeom prst="rect">
                        <a:avLst/>
                      </a:prstGeom>
                      <a:noFill/>
                    </p:spPr>
                  </p:pic>
                </p:oleObj>
              </mc:Fallback>
            </mc:AlternateContent>
          </a:graphicData>
        </a:graphic>
      </p:graphicFrame>
      <p:graphicFrame>
        <p:nvGraphicFramePr>
          <p:cNvPr id="1185" name="オブジェクト 39"/>
          <p:cNvGraphicFramePr/>
          <p:nvPr/>
        </p:nvGraphicFramePr>
        <p:xfrm>
          <a:off x="3116948" y="2033418"/>
          <a:ext cx="525033" cy="558227"/>
        </p:xfrm>
        <a:graphic>
          <a:graphicData uri="http://schemas.openxmlformats.org/presentationml/2006/ole">
            <mc:AlternateContent xmlns:mc="http://schemas.openxmlformats.org/markup-compatibility/2006">
              <mc:Choice xmlns:v="urn:schemas-microsoft-com:vml" Requires="v">
                <p:oleObj spid="_x0000_s1135" name="数式" r:id="rId7" imgW="190440" imgH="177480" progId="Equation.3">
                  <p:embed/>
                </p:oleObj>
              </mc:Choice>
              <mc:Fallback>
                <p:oleObj name="数式" r:id="rId7" imgW="190440" imgH="177480" progId="Equation.3">
                  <p:embed/>
                  <p:pic>
                    <p:nvPicPr>
                      <p:cNvPr id="0" name="オブジェクト 39"/>
                      <p:cNvPicPr>
                        <a:picLocks noChangeAspect="1" noChangeArrowheads="1"/>
                      </p:cNvPicPr>
                      <p:nvPr/>
                    </p:nvPicPr>
                    <p:blipFill>
                      <a:blip r:embed="rId8"/>
                      <a:stretch>
                        <a:fillRect/>
                      </a:stretch>
                    </p:blipFill>
                    <p:spPr>
                      <a:xfrm>
                        <a:off x="3116948" y="2033418"/>
                        <a:ext cx="525033" cy="558227"/>
                      </a:xfrm>
                      <a:prstGeom prst="rect">
                        <a:avLst/>
                      </a:prstGeom>
                      <a:noFill/>
                    </p:spPr>
                  </p:pic>
                </p:oleObj>
              </mc:Fallback>
            </mc:AlternateContent>
          </a:graphicData>
        </a:graphic>
      </p:graphicFrame>
      <p:graphicFrame>
        <p:nvGraphicFramePr>
          <p:cNvPr id="1186" name="オブジェクト 40"/>
          <p:cNvGraphicFramePr/>
          <p:nvPr/>
        </p:nvGraphicFramePr>
        <p:xfrm>
          <a:off x="912356" y="2534418"/>
          <a:ext cx="4900304" cy="995708"/>
        </p:xfrm>
        <a:graphic>
          <a:graphicData uri="http://schemas.openxmlformats.org/presentationml/2006/ole">
            <mc:AlternateContent xmlns:mc="http://schemas.openxmlformats.org/markup-compatibility/2006">
              <mc:Choice xmlns:v="urn:schemas-microsoft-com:vml" Requires="v">
                <p:oleObj spid="_x0000_s1136" name="数式" r:id="rId9" imgW="1777680" imgH="317160" progId="Equation.3">
                  <p:embed/>
                </p:oleObj>
              </mc:Choice>
              <mc:Fallback>
                <p:oleObj name="数式" r:id="rId9" imgW="1777680" imgH="317160" progId="Equation.3">
                  <p:embed/>
                  <p:pic>
                    <p:nvPicPr>
                      <p:cNvPr id="0" name="オブジェクト 40"/>
                      <p:cNvPicPr>
                        <a:picLocks noChangeAspect="1" noChangeArrowheads="1"/>
                      </p:cNvPicPr>
                      <p:nvPr/>
                    </p:nvPicPr>
                    <p:blipFill>
                      <a:blip r:embed="rId10"/>
                      <a:stretch>
                        <a:fillRect/>
                      </a:stretch>
                    </p:blipFill>
                    <p:spPr>
                      <a:xfrm>
                        <a:off x="912356" y="2534418"/>
                        <a:ext cx="4900304" cy="995708"/>
                      </a:xfrm>
                      <a:prstGeom prst="rect">
                        <a:avLst/>
                      </a:prstGeom>
                      <a:noFill/>
                    </p:spPr>
                  </p:pic>
                </p:oleObj>
              </mc:Fallback>
            </mc:AlternateContent>
          </a:graphicData>
        </a:graphic>
      </p:graphicFrame>
      <p:graphicFrame>
        <p:nvGraphicFramePr>
          <p:cNvPr id="1187" name="オブジェクト 41"/>
          <p:cNvGraphicFramePr/>
          <p:nvPr/>
        </p:nvGraphicFramePr>
        <p:xfrm>
          <a:off x="1706192" y="5684852"/>
          <a:ext cx="3535219" cy="1076204"/>
        </p:xfrm>
        <a:graphic>
          <a:graphicData uri="http://schemas.openxmlformats.org/presentationml/2006/ole">
            <mc:AlternateContent xmlns:mc="http://schemas.openxmlformats.org/markup-compatibility/2006">
              <mc:Choice xmlns:v="urn:schemas-microsoft-com:vml" Requires="v">
                <p:oleObj spid="_x0000_s1137" name="数式" r:id="rId11" imgW="1282680" imgH="342720" progId="Equation.3">
                  <p:embed/>
                </p:oleObj>
              </mc:Choice>
              <mc:Fallback>
                <p:oleObj name="数式" r:id="rId11" imgW="1282680" imgH="342720" progId="Equation.3">
                  <p:embed/>
                  <p:pic>
                    <p:nvPicPr>
                      <p:cNvPr id="0" name="オブジェクト 41"/>
                      <p:cNvPicPr>
                        <a:picLocks noChangeAspect="1" noChangeArrowheads="1"/>
                      </p:cNvPicPr>
                      <p:nvPr/>
                    </p:nvPicPr>
                    <p:blipFill>
                      <a:blip r:embed="rId12"/>
                      <a:stretch>
                        <a:fillRect/>
                      </a:stretch>
                    </p:blipFill>
                    <p:spPr>
                      <a:xfrm>
                        <a:off x="1706192" y="5684852"/>
                        <a:ext cx="3535219" cy="1076204"/>
                      </a:xfrm>
                      <a:prstGeom prst="rect">
                        <a:avLst/>
                      </a:prstGeom>
                      <a:noFill/>
                    </p:spPr>
                  </p:pic>
                </p:oleObj>
              </mc:Fallback>
            </mc:AlternateContent>
          </a:graphicData>
        </a:graphic>
      </p:graphicFrame>
      <p:graphicFrame>
        <p:nvGraphicFramePr>
          <p:cNvPr id="1188" name="オブジェクト 42"/>
          <p:cNvGraphicFramePr/>
          <p:nvPr/>
        </p:nvGraphicFramePr>
        <p:xfrm>
          <a:off x="356669" y="3486930"/>
          <a:ext cx="490030" cy="558227"/>
        </p:xfrm>
        <a:graphic>
          <a:graphicData uri="http://schemas.openxmlformats.org/presentationml/2006/ole">
            <mc:AlternateContent xmlns:mc="http://schemas.openxmlformats.org/markup-compatibility/2006">
              <mc:Choice xmlns:v="urn:schemas-microsoft-com:vml" Requires="v">
                <p:oleObj spid="_x0000_s1138" name="数式" r:id="rId13" imgW="177480" imgH="177480" progId="Equation.3">
                  <p:embed/>
                </p:oleObj>
              </mc:Choice>
              <mc:Fallback>
                <p:oleObj name="数式" r:id="rId13" imgW="177480" imgH="177480" progId="Equation.3">
                  <p:embed/>
                  <p:pic>
                    <p:nvPicPr>
                      <p:cNvPr id="0" name="オブジェクト 42"/>
                      <p:cNvPicPr>
                        <a:picLocks noChangeAspect="1" noChangeArrowheads="1"/>
                      </p:cNvPicPr>
                      <p:nvPr/>
                    </p:nvPicPr>
                    <p:blipFill>
                      <a:blip r:embed="rId4"/>
                      <a:stretch>
                        <a:fillRect/>
                      </a:stretch>
                    </p:blipFill>
                    <p:spPr>
                      <a:xfrm>
                        <a:off x="356669" y="3486930"/>
                        <a:ext cx="490030" cy="558227"/>
                      </a:xfrm>
                      <a:prstGeom prst="rect">
                        <a:avLst/>
                      </a:prstGeom>
                      <a:noFill/>
                    </p:spPr>
                  </p:pic>
                </p:oleObj>
              </mc:Fallback>
            </mc:AlternateContent>
          </a:graphicData>
        </a:graphic>
      </p:graphicFrame>
      <p:graphicFrame>
        <p:nvGraphicFramePr>
          <p:cNvPr id="1189" name="オブジェクト 43"/>
          <p:cNvGraphicFramePr/>
          <p:nvPr/>
        </p:nvGraphicFramePr>
        <p:xfrm>
          <a:off x="277285" y="4201304"/>
          <a:ext cx="560035" cy="598474"/>
        </p:xfrm>
        <a:graphic>
          <a:graphicData uri="http://schemas.openxmlformats.org/presentationml/2006/ole">
            <mc:AlternateContent xmlns:mc="http://schemas.openxmlformats.org/markup-compatibility/2006">
              <mc:Choice xmlns:v="urn:schemas-microsoft-com:vml" Requires="v">
                <p:oleObj spid="_x0000_s1139" name="数式" r:id="rId14" imgW="203040" imgH="190440" progId="Equation.3">
                  <p:embed/>
                </p:oleObj>
              </mc:Choice>
              <mc:Fallback>
                <p:oleObj name="数式" r:id="rId14" imgW="203040" imgH="190440" progId="Equation.3">
                  <p:embed/>
                  <p:pic>
                    <p:nvPicPr>
                      <p:cNvPr id="0" name="オブジェクト 43"/>
                      <p:cNvPicPr>
                        <a:picLocks noChangeAspect="1" noChangeArrowheads="1"/>
                      </p:cNvPicPr>
                      <p:nvPr/>
                    </p:nvPicPr>
                    <p:blipFill>
                      <a:blip r:embed="rId6"/>
                      <a:stretch>
                        <a:fillRect/>
                      </a:stretch>
                    </p:blipFill>
                    <p:spPr>
                      <a:xfrm>
                        <a:off x="277285" y="4201304"/>
                        <a:ext cx="560035" cy="598474"/>
                      </a:xfrm>
                      <a:prstGeom prst="rect">
                        <a:avLst/>
                      </a:prstGeom>
                      <a:noFill/>
                    </p:spPr>
                  </p:pic>
                </p:oleObj>
              </mc:Fallback>
            </mc:AlternateContent>
          </a:graphicData>
        </a:graphic>
      </p:graphicFrame>
      <p:graphicFrame>
        <p:nvGraphicFramePr>
          <p:cNvPr id="1190" name="オブジェクト 44"/>
          <p:cNvGraphicFramePr/>
          <p:nvPr/>
        </p:nvGraphicFramePr>
        <p:xfrm>
          <a:off x="277286" y="4915689"/>
          <a:ext cx="525033" cy="558227"/>
        </p:xfrm>
        <a:graphic>
          <a:graphicData uri="http://schemas.openxmlformats.org/presentationml/2006/ole">
            <mc:AlternateContent xmlns:mc="http://schemas.openxmlformats.org/markup-compatibility/2006">
              <mc:Choice xmlns:v="urn:schemas-microsoft-com:vml" Requires="v">
                <p:oleObj spid="_x0000_s1140" name="数式" r:id="rId15" imgW="190440" imgH="177480" progId="Equation.3">
                  <p:embed/>
                </p:oleObj>
              </mc:Choice>
              <mc:Fallback>
                <p:oleObj name="数式" r:id="rId15" imgW="190440" imgH="177480" progId="Equation.3">
                  <p:embed/>
                  <p:pic>
                    <p:nvPicPr>
                      <p:cNvPr id="0" name="オブジェクト 44"/>
                      <p:cNvPicPr>
                        <a:picLocks noChangeAspect="1" noChangeArrowheads="1"/>
                      </p:cNvPicPr>
                      <p:nvPr/>
                    </p:nvPicPr>
                    <p:blipFill>
                      <a:blip r:embed="rId8"/>
                      <a:stretch>
                        <a:fillRect/>
                      </a:stretch>
                    </p:blipFill>
                    <p:spPr>
                      <a:xfrm>
                        <a:off x="277286" y="4915689"/>
                        <a:ext cx="525033" cy="558227"/>
                      </a:xfrm>
                      <a:prstGeom prst="rect">
                        <a:avLst/>
                      </a:prstGeom>
                      <a:noFill/>
                    </p:spPr>
                  </p:pic>
                </p:oleObj>
              </mc:Fallback>
            </mc:AlternateContent>
          </a:graphicData>
        </a:graphic>
      </p:graphicFrame>
      <p:sp>
        <p:nvSpPr>
          <p:cNvPr id="1191" name="テキスト ボックス 11"/>
          <p:cNvSpPr txBox="1"/>
          <p:nvPr/>
        </p:nvSpPr>
        <p:spPr>
          <a:xfrm>
            <a:off x="991739" y="3486929"/>
            <a:ext cx="1825828" cy="508900"/>
          </a:xfrm>
          <a:prstGeom prst="rect">
            <a:avLst/>
          </a:prstGeom>
          <a:noFill/>
        </p:spPr>
        <p:txBody>
          <a:bodyPr wrap="square" lIns="100739" tIns="50372" rIns="100739" bIns="50372" rtlCol="0">
            <a:spAutoFit/>
          </a:bodyPr>
          <a:lstStyle/>
          <a:p>
            <a:r>
              <a:rPr lang="ja-JP" altLang="en-US" sz="2600" dirty="0">
                <a:latin typeface="HG創英角ｺﾞｼｯｸUB" pitchFamily="49" charset="-128"/>
                <a:ea typeface="HG創英角ｺﾞｼｯｸUB" pitchFamily="49" charset="-128"/>
              </a:rPr>
              <a:t>１　１</a:t>
            </a:r>
          </a:p>
        </p:txBody>
      </p:sp>
      <p:sp>
        <p:nvSpPr>
          <p:cNvPr id="1192" name="テキスト ボックス 12"/>
          <p:cNvSpPr txBox="1"/>
          <p:nvPr/>
        </p:nvSpPr>
        <p:spPr>
          <a:xfrm>
            <a:off x="2658800" y="4280685"/>
            <a:ext cx="1825828" cy="508900"/>
          </a:xfrm>
          <a:prstGeom prst="rect">
            <a:avLst/>
          </a:prstGeom>
          <a:noFill/>
        </p:spPr>
        <p:txBody>
          <a:bodyPr wrap="square" lIns="100739" tIns="50372" rIns="100739" bIns="50372" rtlCol="0">
            <a:spAutoFit/>
          </a:bodyPr>
          <a:lstStyle/>
          <a:p>
            <a:r>
              <a:rPr lang="ja-JP" altLang="en-US" sz="2600" dirty="0">
                <a:latin typeface="HG創英角ｺﾞｼｯｸUB" pitchFamily="49" charset="-128"/>
                <a:ea typeface="HG創英角ｺﾞｼｯｸUB" pitchFamily="49" charset="-128"/>
              </a:rPr>
              <a:t>１　１</a:t>
            </a:r>
          </a:p>
        </p:txBody>
      </p:sp>
      <p:sp>
        <p:nvSpPr>
          <p:cNvPr id="1193" name="テキスト ボックス 13"/>
          <p:cNvSpPr txBox="1"/>
          <p:nvPr/>
        </p:nvSpPr>
        <p:spPr>
          <a:xfrm>
            <a:off x="4405244" y="4915683"/>
            <a:ext cx="1825828" cy="508900"/>
          </a:xfrm>
          <a:prstGeom prst="rect">
            <a:avLst/>
          </a:prstGeom>
          <a:noFill/>
        </p:spPr>
        <p:txBody>
          <a:bodyPr wrap="square" lIns="100739" tIns="50372" rIns="100739" bIns="50372" rtlCol="0">
            <a:spAutoFit/>
          </a:bodyPr>
          <a:lstStyle/>
          <a:p>
            <a:r>
              <a:rPr lang="ja-JP" altLang="en-US" sz="2600" dirty="0">
                <a:latin typeface="HG創英角ｺﾞｼｯｸUB" pitchFamily="49" charset="-128"/>
                <a:ea typeface="HG創英角ｺﾞｼｯｸUB" pitchFamily="49" charset="-128"/>
              </a:rPr>
              <a:t>１　１</a:t>
            </a:r>
          </a:p>
        </p:txBody>
      </p:sp>
      <p:sp>
        <p:nvSpPr>
          <p:cNvPr id="1194" name="テキスト ボックス 14"/>
          <p:cNvSpPr txBox="1"/>
          <p:nvPr/>
        </p:nvSpPr>
        <p:spPr>
          <a:xfrm>
            <a:off x="6318194" y="2884200"/>
            <a:ext cx="3095965" cy="901947"/>
          </a:xfrm>
          <a:prstGeom prst="rect">
            <a:avLst/>
          </a:prstGeom>
          <a:noFill/>
        </p:spPr>
        <p:txBody>
          <a:bodyPr wrap="square" lIns="100739" tIns="50372" rIns="100739" bIns="50372" rtlCol="0">
            <a:spAutoFit/>
          </a:bodyPr>
          <a:lstStyle/>
          <a:p>
            <a:r>
              <a:rPr lang="en-US" altLang="ja-JP" sz="2600" dirty="0">
                <a:solidFill>
                  <a:schemeClr val="tx2">
                    <a:lumMod val="75000"/>
                  </a:schemeClr>
                </a:solidFill>
                <a:latin typeface="HG創英角ｺﾞｼｯｸUB" pitchFamily="49" charset="-128"/>
                <a:ea typeface="HG創英角ｺﾞｼｯｸUB" pitchFamily="49" charset="-128"/>
              </a:rPr>
              <a:t>Opposite(-1)</a:t>
            </a:r>
            <a:r>
              <a:rPr lang="ja-JP" altLang="en-US" sz="2600" dirty="0">
                <a:solidFill>
                  <a:schemeClr val="tx2">
                    <a:lumMod val="75000"/>
                  </a:schemeClr>
                </a:solidFill>
                <a:latin typeface="HG創英角ｺﾞｼｯｸUB" pitchFamily="49" charset="-128"/>
                <a:ea typeface="HG創英角ｺﾞｼｯｸUB" pitchFamily="49" charset="-128"/>
              </a:rPr>
              <a:t> </a:t>
            </a:r>
            <a:r>
              <a:rPr lang="en-US" altLang="ja-JP" sz="2600" dirty="0">
                <a:solidFill>
                  <a:schemeClr val="tx2">
                    <a:lumMod val="75000"/>
                  </a:schemeClr>
                </a:solidFill>
                <a:latin typeface="HG創英角ｺﾞｼｯｸUB" pitchFamily="49" charset="-128"/>
                <a:ea typeface="HG創英角ｺﾞｼｯｸUB" pitchFamily="49" charset="-128"/>
              </a:rPr>
              <a:t>for anti particles</a:t>
            </a:r>
            <a:endParaRPr lang="ja-JP" altLang="en-US" sz="2600" dirty="0">
              <a:solidFill>
                <a:schemeClr val="tx2">
                  <a:lumMod val="75000"/>
                </a:schemeClr>
              </a:solidFill>
              <a:latin typeface="HG創英角ｺﾞｼｯｸUB" pitchFamily="49" charset="-128"/>
              <a:ea typeface="HG創英角ｺﾞｼｯｸUB" pitchFamily="49" charset="-128"/>
            </a:endParaRPr>
          </a:p>
        </p:txBody>
      </p:sp>
      <p:sp>
        <p:nvSpPr>
          <p:cNvPr id="1195" name="テキスト ボックス 15"/>
          <p:cNvSpPr txBox="1"/>
          <p:nvPr/>
        </p:nvSpPr>
        <p:spPr>
          <a:xfrm>
            <a:off x="209100" y="5548184"/>
            <a:ext cx="5556867" cy="501837"/>
          </a:xfrm>
          <a:prstGeom prst="rect">
            <a:avLst/>
          </a:prstGeom>
          <a:noFill/>
        </p:spPr>
        <p:txBody>
          <a:bodyPr wrap="square" lIns="100739" tIns="50372" rIns="100739" bIns="50372" rtlCol="0">
            <a:spAutoFit/>
          </a:bodyPr>
          <a:lstStyle/>
          <a:p>
            <a:r>
              <a:rPr lang="en-US" altLang="ja-JP" sz="2600" dirty="0">
                <a:latin typeface="HG創英角ｺﾞｼｯｸUB" pitchFamily="49" charset="-128"/>
                <a:ea typeface="HG創英角ｺﾞｼｯｸUB" pitchFamily="49" charset="-128"/>
              </a:rPr>
              <a:t>Example</a:t>
            </a:r>
            <a:r>
              <a:rPr lang="ja-JP" altLang="en-US" sz="2600" dirty="0">
                <a:latin typeface="HG創英角ｺﾞｼｯｸUB" pitchFamily="49" charset="-128"/>
                <a:ea typeface="HG創英角ｺﾞｼｯｸUB" pitchFamily="49" charset="-128"/>
              </a:rPr>
              <a:t> </a:t>
            </a:r>
            <a:r>
              <a:rPr lang="en-US" altLang="ja-JP" sz="2600" dirty="0">
                <a:latin typeface="HG創英角ｺﾞｼｯｸUB" pitchFamily="49" charset="-128"/>
                <a:ea typeface="HG創英角ｺﾞｼｯｸUB" pitchFamily="49" charset="-128"/>
              </a:rPr>
              <a:t>of</a:t>
            </a:r>
            <a:r>
              <a:rPr lang="ja-JP" altLang="en-US" sz="2600" dirty="0">
                <a:latin typeface="HG創英角ｺﾞｼｯｸUB" pitchFamily="49" charset="-128"/>
                <a:ea typeface="HG創英角ｺﾞｼｯｸUB" pitchFamily="49" charset="-128"/>
              </a:rPr>
              <a:t> </a:t>
            </a:r>
            <a:r>
              <a:rPr lang="en-US" altLang="ja-JP" sz="2600" dirty="0">
                <a:latin typeface="HG創英角ｺﾞｼｯｸUB" pitchFamily="49" charset="-128"/>
                <a:ea typeface="HG創英角ｺﾞｼｯｸUB" pitchFamily="49" charset="-128"/>
              </a:rPr>
              <a:t>conservation</a:t>
            </a:r>
            <a:endParaRPr lang="ja-JP" altLang="en-US" sz="2600" dirty="0">
              <a:latin typeface="HG創英角ｺﾞｼｯｸUB" pitchFamily="49" charset="-128"/>
              <a:ea typeface="HG創英角ｺﾞｼｯｸUB" pitchFamily="49" charset="-128"/>
            </a:endParaRPr>
          </a:p>
        </p:txBody>
      </p:sp>
      <p:graphicFrame>
        <p:nvGraphicFramePr>
          <p:cNvPr id="1196" name="オブジェクト 50"/>
          <p:cNvGraphicFramePr/>
          <p:nvPr/>
        </p:nvGraphicFramePr>
        <p:xfrm>
          <a:off x="912358" y="6773089"/>
          <a:ext cx="560035" cy="598474"/>
        </p:xfrm>
        <a:graphic>
          <a:graphicData uri="http://schemas.openxmlformats.org/presentationml/2006/ole">
            <mc:AlternateContent xmlns:mc="http://schemas.openxmlformats.org/markup-compatibility/2006">
              <mc:Choice xmlns:v="urn:schemas-microsoft-com:vml" Requires="v">
                <p:oleObj spid="_x0000_s1141" name="数式" r:id="rId16" imgW="203040" imgH="190440" progId="Equation.3">
                  <p:embed/>
                </p:oleObj>
              </mc:Choice>
              <mc:Fallback>
                <p:oleObj name="数式" r:id="rId16" imgW="203040" imgH="190440" progId="Equation.3">
                  <p:embed/>
                  <p:pic>
                    <p:nvPicPr>
                      <p:cNvPr id="0" name="オブジェクト 50"/>
                      <p:cNvPicPr>
                        <a:picLocks noChangeAspect="1" noChangeArrowheads="1"/>
                      </p:cNvPicPr>
                      <p:nvPr/>
                    </p:nvPicPr>
                    <p:blipFill>
                      <a:blip r:embed="rId6"/>
                      <a:stretch>
                        <a:fillRect/>
                      </a:stretch>
                    </p:blipFill>
                    <p:spPr>
                      <a:xfrm>
                        <a:off x="912358" y="6773089"/>
                        <a:ext cx="560035" cy="598474"/>
                      </a:xfrm>
                      <a:prstGeom prst="rect">
                        <a:avLst/>
                      </a:prstGeom>
                      <a:noFill/>
                    </p:spPr>
                  </p:pic>
                </p:oleObj>
              </mc:Fallback>
            </mc:AlternateContent>
          </a:graphicData>
        </a:graphic>
      </p:graphicFrame>
      <p:sp>
        <p:nvSpPr>
          <p:cNvPr id="1197" name="テキスト ボックス 17"/>
          <p:cNvSpPr txBox="1"/>
          <p:nvPr/>
        </p:nvSpPr>
        <p:spPr>
          <a:xfrm>
            <a:off x="0" y="1001700"/>
            <a:ext cx="10676564" cy="441047"/>
          </a:xfrm>
          <a:prstGeom prst="rect">
            <a:avLst/>
          </a:prstGeom>
          <a:noFill/>
        </p:spPr>
        <p:txBody>
          <a:bodyPr wrap="square" lIns="100739" tIns="50372" rIns="100739" bIns="50372" rtlCol="0">
            <a:spAutoFit/>
          </a:bodyPr>
          <a:lstStyle/>
          <a:p>
            <a:r>
              <a:rPr lang="en-US" altLang="ja-JP" sz="2200" dirty="0">
                <a:latin typeface="HG創英角ｺﾞｼｯｸUB" pitchFamily="49" charset="-128"/>
                <a:ea typeface="HG創英角ｺﾞｼｯｸUB" pitchFamily="49" charset="-128"/>
              </a:rPr>
              <a:t>Conserved</a:t>
            </a:r>
            <a:r>
              <a:rPr lang="ja-JP" altLang="en-US" sz="2200" dirty="0">
                <a:latin typeface="HG創英角ｺﾞｼｯｸUB" pitchFamily="49" charset="-128"/>
                <a:ea typeface="HG創英角ｺﾞｼｯｸUB" pitchFamily="49" charset="-128"/>
              </a:rPr>
              <a:t> </a:t>
            </a:r>
            <a:r>
              <a:rPr lang="en-US" altLang="ja-JP" sz="2200" dirty="0">
                <a:latin typeface="HG創英角ｺﾞｼｯｸUB" pitchFamily="49" charset="-128"/>
                <a:ea typeface="HG創英角ｺﾞｼｯｸUB" pitchFamily="49" charset="-128"/>
              </a:rPr>
              <a:t>“Charge”</a:t>
            </a:r>
            <a:r>
              <a:rPr lang="ja-JP" altLang="en-US" sz="2200" dirty="0">
                <a:latin typeface="HG創英角ｺﾞｼｯｸUB" pitchFamily="49" charset="-128"/>
                <a:ea typeface="HG創英角ｺﾞｼｯｸUB" pitchFamily="49" charset="-128"/>
              </a:rPr>
              <a:t> </a:t>
            </a:r>
            <a:r>
              <a:rPr lang="en-US" altLang="ja-JP" sz="2200" dirty="0">
                <a:latin typeface="HG創英角ｺﾞｼｯｸUB" pitchFamily="49" charset="-128"/>
                <a:ea typeface="HG創英角ｺﾞｼｯｸUB" pitchFamily="49" charset="-128"/>
              </a:rPr>
              <a:t>resulting</a:t>
            </a:r>
            <a:r>
              <a:rPr lang="ja-JP" altLang="en-US" sz="2200" dirty="0">
                <a:latin typeface="HG創英角ｺﾞｼｯｸUB" pitchFamily="49" charset="-128"/>
                <a:ea typeface="HG創英角ｺﾞｼｯｸUB" pitchFamily="49" charset="-128"/>
              </a:rPr>
              <a:t> </a:t>
            </a:r>
            <a:r>
              <a:rPr lang="en-US" altLang="ja-JP" sz="2200" dirty="0">
                <a:latin typeface="HG創英角ｺﾞｼｯｸUB" pitchFamily="49" charset="-128"/>
                <a:ea typeface="HG創英角ｺﾞｼｯｸUB" pitchFamily="49" charset="-128"/>
              </a:rPr>
              <a:t>from</a:t>
            </a:r>
            <a:r>
              <a:rPr lang="ja-JP" altLang="en-US" sz="2200" dirty="0">
                <a:latin typeface="HG創英角ｺﾞｼｯｸUB" pitchFamily="49" charset="-128"/>
                <a:ea typeface="HG創英角ｺﾞｼｯｸUB" pitchFamily="49" charset="-128"/>
              </a:rPr>
              <a:t> </a:t>
            </a:r>
            <a:r>
              <a:rPr lang="en-US" altLang="ja-JP" sz="2200" dirty="0">
                <a:latin typeface="HG創英角ｺﾞｼｯｸUB" pitchFamily="49" charset="-128"/>
                <a:ea typeface="HG創英角ｺﾞｼｯｸUB" pitchFamily="49" charset="-128"/>
              </a:rPr>
              <a:t>massless neutrinos</a:t>
            </a:r>
            <a:endParaRPr lang="ja-JP" altLang="en-US" sz="2200" dirty="0">
              <a:latin typeface="HG創英角ｺﾞｼｯｸUB" pitchFamily="49" charset="-128"/>
              <a:ea typeface="HG創英角ｺﾞｼｯｸUB" pitchFamily="49" charset="-128"/>
            </a:endParaRPr>
          </a:p>
        </p:txBody>
      </p:sp>
      <p:sp>
        <p:nvSpPr>
          <p:cNvPr id="1198" name="テキスト ボックス 18"/>
          <p:cNvSpPr txBox="1"/>
          <p:nvPr/>
        </p:nvSpPr>
        <p:spPr>
          <a:xfrm>
            <a:off x="1626810" y="6773089"/>
            <a:ext cx="4604262" cy="508900"/>
          </a:xfrm>
          <a:prstGeom prst="rect">
            <a:avLst/>
          </a:prstGeom>
          <a:noFill/>
        </p:spPr>
        <p:txBody>
          <a:bodyPr wrap="square" lIns="100739" tIns="50372" rIns="100739" bIns="50372" rtlCol="0">
            <a:spAutoFit/>
          </a:bodyPr>
          <a:lstStyle/>
          <a:p>
            <a:r>
              <a:rPr lang="ja-JP" altLang="en-US" sz="2600" dirty="0">
                <a:latin typeface="HG創英角ｺﾞｼｯｸUB" pitchFamily="49" charset="-128"/>
                <a:ea typeface="HG創英角ｺﾞｼｯｸUB" pitchFamily="49" charset="-128"/>
              </a:rPr>
              <a:t>０　＝　１＋（－１）</a:t>
            </a:r>
          </a:p>
        </p:txBody>
      </p:sp>
      <p:sp>
        <p:nvSpPr>
          <p:cNvPr id="1199" name="テキスト ボックス 1"/>
          <p:cNvSpPr txBox="1">
            <a:spLocks noChangeArrowheads="1"/>
          </p:cNvSpPr>
          <p:nvPr/>
        </p:nvSpPr>
        <p:spPr>
          <a:xfrm>
            <a:off x="515436" y="116659"/>
            <a:ext cx="8361735" cy="717281"/>
          </a:xfrm>
          <a:prstGeom prst="rect">
            <a:avLst/>
          </a:prstGeom>
          <a:noFill/>
          <a:ln>
            <a:noFill/>
          </a:ln>
        </p:spPr>
        <p:txBody>
          <a:bodyPr wrap="square" lIns="100739" tIns="50372" rIns="100739" bIns="50372">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4000" dirty="0">
                <a:solidFill>
                  <a:srgbClr val="FF0000"/>
                </a:solidFill>
                <a:latin typeface="HG平成明朝体W9" pitchFamily="17" charset="-128"/>
                <a:ea typeface="HG平成明朝体W9" pitchFamily="17" charset="-128"/>
              </a:rPr>
              <a:t>Lepton Flavor in SM</a:t>
            </a:r>
            <a:endParaRPr lang="ja-JP" altLang="en-US" sz="4000" dirty="0">
              <a:solidFill>
                <a:srgbClr val="FF0000"/>
              </a:solidFill>
              <a:latin typeface="HG平成明朝体W9" pitchFamily="17" charset="-128"/>
              <a:ea typeface="HG平成明朝体W9" pitchFamily="17" charset="-128"/>
            </a:endParaRPr>
          </a:p>
        </p:txBody>
      </p:sp>
    </p:spTree>
    <p:extLst>
      <p:ext uri="{BB962C8B-B14F-4D97-AF65-F5344CB8AC3E}">
        <p14:creationId xmlns:p14="http://schemas.microsoft.com/office/powerpoint/2010/main" val="400494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0" name="Picture 2"/>
          <p:cNvPicPr>
            <a:picLocks noChangeAspect="1" noChangeArrowheads="1"/>
          </p:cNvPicPr>
          <p:nvPr/>
        </p:nvPicPr>
        <p:blipFill>
          <a:blip r:embed="rId3"/>
          <a:stretch>
            <a:fillRect/>
          </a:stretch>
        </p:blipFill>
        <p:spPr>
          <a:xfrm>
            <a:off x="912787" y="1001695"/>
            <a:ext cx="4871791" cy="2666885"/>
          </a:xfrm>
          <a:prstGeom prst="rect">
            <a:avLst/>
          </a:prstGeom>
          <a:noFill/>
          <a:ln w="9525">
            <a:noFill/>
            <a:miter lim="800000"/>
            <a:headEnd/>
            <a:tailEnd/>
          </a:ln>
        </p:spPr>
      </p:pic>
      <p:sp>
        <p:nvSpPr>
          <p:cNvPr id="1621" name="テキスト ボックス 4"/>
          <p:cNvSpPr txBox="1"/>
          <p:nvPr/>
        </p:nvSpPr>
        <p:spPr>
          <a:xfrm>
            <a:off x="754036" y="287316"/>
            <a:ext cx="3571897" cy="499496"/>
          </a:xfrm>
          <a:prstGeom prst="rect">
            <a:avLst/>
          </a:prstGeom>
          <a:noFill/>
        </p:spPr>
        <p:txBody>
          <a:bodyPr wrap="square" rtlCol="0">
            <a:spAutoFit/>
          </a:bodyPr>
          <a:lstStyle/>
          <a:p>
            <a:pPr defTabSz="1007943"/>
            <a:r>
              <a:rPr lang="en-US" altLang="ja-JP" sz="2646" dirty="0">
                <a:solidFill>
                  <a:prstClr val="black"/>
                </a:solidFill>
                <a:latin typeface="Calibri"/>
                <a:ea typeface="ＭＳ Ｐゴシック" panose="020B0600070205080204" pitchFamily="50" charset="-128"/>
              </a:rPr>
              <a:t>Tree, e.g.</a:t>
            </a:r>
            <a:endParaRPr lang="ja-JP" altLang="en-US" sz="2646" dirty="0">
              <a:solidFill>
                <a:prstClr val="black"/>
              </a:solidFill>
              <a:latin typeface="Calibri"/>
              <a:ea typeface="ＭＳ Ｐゴシック" panose="020B0600070205080204" pitchFamily="50" charset="-128"/>
            </a:endParaRPr>
          </a:p>
        </p:txBody>
      </p:sp>
      <p:sp>
        <p:nvSpPr>
          <p:cNvPr id="1622" name="テキスト ボックス 5"/>
          <p:cNvSpPr txBox="1"/>
          <p:nvPr/>
        </p:nvSpPr>
        <p:spPr>
          <a:xfrm>
            <a:off x="5913442" y="1160447"/>
            <a:ext cx="4007902" cy="906658"/>
          </a:xfrm>
          <a:prstGeom prst="rect">
            <a:avLst/>
          </a:prstGeom>
          <a:noFill/>
        </p:spPr>
        <p:txBody>
          <a:bodyPr wrap="square" rtlCol="0">
            <a:spAutoFit/>
          </a:bodyPr>
          <a:lstStyle/>
          <a:p>
            <a:pPr defTabSz="1007943"/>
            <a:r>
              <a:rPr lang="en-US" altLang="ja-JP" sz="2646" dirty="0">
                <a:solidFill>
                  <a:srgbClr val="C00000"/>
                </a:solidFill>
                <a:latin typeface="Calibri"/>
                <a:ea typeface="ＭＳ Ｐゴシック" panose="020B0600070205080204" pitchFamily="50" charset="-128"/>
              </a:rPr>
              <a:t>No direct relation with MEG</a:t>
            </a:r>
          </a:p>
          <a:p>
            <a:pPr defTabSz="1007943"/>
            <a:r>
              <a:rPr lang="en-US" altLang="ja-JP" sz="2646" dirty="0">
                <a:solidFill>
                  <a:srgbClr val="C00000"/>
                </a:solidFill>
                <a:latin typeface="Calibri"/>
                <a:ea typeface="ＭＳ Ｐゴシック" panose="020B0600070205080204" pitchFamily="50" charset="-128"/>
              </a:rPr>
              <a:t>NO suppression</a:t>
            </a:r>
            <a:endParaRPr lang="ja-JP" altLang="en-US" sz="2646" dirty="0">
              <a:solidFill>
                <a:srgbClr val="C00000"/>
              </a:solidFill>
              <a:latin typeface="Calibri"/>
              <a:ea typeface="ＭＳ Ｐゴシック" panose="020B0600070205080204" pitchFamily="50" charset="-128"/>
            </a:endParaRPr>
          </a:p>
        </p:txBody>
      </p:sp>
      <p:pic>
        <p:nvPicPr>
          <p:cNvPr id="1623" name="Picture 3"/>
          <p:cNvPicPr>
            <a:picLocks noChangeAspect="1" noChangeArrowheads="1"/>
          </p:cNvPicPr>
          <p:nvPr/>
        </p:nvPicPr>
        <p:blipFill>
          <a:blip r:embed="rId4"/>
          <a:stretch>
            <a:fillRect/>
          </a:stretch>
        </p:blipFill>
        <p:spPr>
          <a:xfrm>
            <a:off x="436534" y="5049845"/>
            <a:ext cx="9124108" cy="913461"/>
          </a:xfrm>
          <a:prstGeom prst="rect">
            <a:avLst/>
          </a:prstGeom>
          <a:noFill/>
          <a:ln w="9525">
            <a:noFill/>
            <a:miter lim="800000"/>
            <a:headEnd/>
            <a:tailEnd/>
          </a:ln>
        </p:spPr>
      </p:pic>
      <p:sp>
        <p:nvSpPr>
          <p:cNvPr id="1624" name="テキスト ボックス 7"/>
          <p:cNvSpPr txBox="1"/>
          <p:nvPr/>
        </p:nvSpPr>
        <p:spPr>
          <a:xfrm>
            <a:off x="357159" y="4256091"/>
            <a:ext cx="8890054" cy="702949"/>
          </a:xfrm>
          <a:prstGeom prst="rect">
            <a:avLst/>
          </a:prstGeom>
          <a:noFill/>
        </p:spPr>
        <p:txBody>
          <a:bodyPr wrap="square" rtlCol="0">
            <a:spAutoFit/>
          </a:bodyPr>
          <a:lstStyle/>
          <a:p>
            <a:pPr defTabSz="1007943"/>
            <a:r>
              <a:rPr lang="en-US" altLang="ja-JP" sz="3968" dirty="0">
                <a:solidFill>
                  <a:srgbClr val="1F497D">
                    <a:lumMod val="75000"/>
                  </a:srgbClr>
                </a:solidFill>
                <a:latin typeface="Calibri"/>
                <a:ea typeface="ＭＳ Ｐゴシック" panose="020B0600070205080204" pitchFamily="50" charset="-128"/>
              </a:rPr>
              <a:t>We can parameterize the relative strength</a:t>
            </a:r>
            <a:endParaRPr lang="ja-JP" altLang="en-US" sz="3968" dirty="0">
              <a:solidFill>
                <a:srgbClr val="1F497D">
                  <a:lumMod val="75000"/>
                </a:srgbClr>
              </a:solidFill>
              <a:latin typeface="Calibri"/>
              <a:ea typeface="ＭＳ Ｐゴシック" panose="020B0600070205080204" pitchFamily="50" charset="-128"/>
            </a:endParaRPr>
          </a:p>
        </p:txBody>
      </p:sp>
      <p:sp>
        <p:nvSpPr>
          <p:cNvPr id="1625" name="テキスト ボックス 8"/>
          <p:cNvSpPr txBox="1"/>
          <p:nvPr/>
        </p:nvSpPr>
        <p:spPr>
          <a:xfrm>
            <a:off x="833411" y="6319852"/>
            <a:ext cx="7699422" cy="499496"/>
          </a:xfrm>
          <a:prstGeom prst="rect">
            <a:avLst/>
          </a:prstGeom>
          <a:noFill/>
        </p:spPr>
        <p:txBody>
          <a:bodyPr wrap="square" rtlCol="0">
            <a:spAutoFit/>
          </a:bodyPr>
          <a:lstStyle/>
          <a:p>
            <a:pPr defTabSz="1007943"/>
            <a:r>
              <a:rPr lang="ja-JP" altLang="en-US" sz="2646" dirty="0">
                <a:solidFill>
                  <a:prstClr val="black"/>
                </a:solidFill>
                <a:latin typeface="Calibri"/>
                <a:ea typeface="ＭＳ Ｐゴシック" panose="020B0600070205080204" pitchFamily="50" charset="-128"/>
              </a:rPr>
              <a:t>～　</a:t>
            </a:r>
            <a:r>
              <a:rPr lang="en-US" altLang="ja-JP" sz="2646" dirty="0">
                <a:solidFill>
                  <a:prstClr val="black"/>
                </a:solidFill>
                <a:latin typeface="Calibri"/>
                <a:ea typeface="ＭＳ Ｐゴシック" panose="020B0600070205080204" pitchFamily="50" charset="-128"/>
              </a:rPr>
              <a:t>α</a:t>
            </a:r>
            <a:r>
              <a:rPr lang="ja-JP" altLang="en-US" sz="2646" dirty="0">
                <a:solidFill>
                  <a:prstClr val="black"/>
                </a:solidFill>
                <a:latin typeface="Calibri"/>
                <a:ea typeface="ＭＳ Ｐゴシック" panose="020B0600070205080204" pitchFamily="50" charset="-128"/>
              </a:rPr>
              <a:t>  </a:t>
            </a:r>
            <a:r>
              <a:rPr lang="en-US" altLang="ja-JP" sz="2646" dirty="0">
                <a:solidFill>
                  <a:prstClr val="black"/>
                </a:solidFill>
                <a:latin typeface="Calibri"/>
                <a:ea typeface="ＭＳ Ｐゴシック" panose="020B0600070205080204" pitchFamily="50" charset="-128"/>
              </a:rPr>
              <a:t>::  dipole type, say SUSY with R parity </a:t>
            </a:r>
            <a:endParaRPr lang="ja-JP" altLang="en-US" sz="2646" dirty="0">
              <a:solidFill>
                <a:prstClr val="black"/>
              </a:solidFill>
              <a:latin typeface="Calibri"/>
              <a:ea typeface="ＭＳ Ｐゴシック" panose="020B0600070205080204" pitchFamily="50" charset="-128"/>
            </a:endParaRPr>
          </a:p>
        </p:txBody>
      </p:sp>
      <p:pic>
        <p:nvPicPr>
          <p:cNvPr id="1626" name="Picture 4"/>
          <p:cNvPicPr>
            <a:picLocks noChangeAspect="1" noChangeArrowheads="1"/>
          </p:cNvPicPr>
          <p:nvPr/>
        </p:nvPicPr>
        <p:blipFill>
          <a:blip r:embed="rId5"/>
          <a:stretch>
            <a:fillRect/>
          </a:stretch>
        </p:blipFill>
        <p:spPr>
          <a:xfrm>
            <a:off x="515912" y="6399230"/>
            <a:ext cx="331996" cy="380819"/>
          </a:xfrm>
          <a:prstGeom prst="rect">
            <a:avLst/>
          </a:prstGeom>
          <a:noFill/>
          <a:ln w="9525">
            <a:noFill/>
            <a:miter lim="800000"/>
            <a:headEnd/>
            <a:tailEnd/>
          </a:ln>
        </p:spPr>
      </p:pic>
      <p:sp>
        <p:nvSpPr>
          <p:cNvPr id="1627" name="テキスト ボックス 10"/>
          <p:cNvSpPr txBox="1"/>
          <p:nvPr/>
        </p:nvSpPr>
        <p:spPr>
          <a:xfrm>
            <a:off x="595285" y="6875481"/>
            <a:ext cx="5715035" cy="499496"/>
          </a:xfrm>
          <a:prstGeom prst="rect">
            <a:avLst/>
          </a:prstGeom>
          <a:noFill/>
        </p:spPr>
        <p:txBody>
          <a:bodyPr wrap="square" rtlCol="0">
            <a:spAutoFit/>
          </a:bodyPr>
          <a:lstStyle/>
          <a:p>
            <a:pPr defTabSz="1007943"/>
            <a:r>
              <a:rPr lang="en-US" altLang="ja-JP" sz="2646" dirty="0">
                <a:solidFill>
                  <a:srgbClr val="C0504D">
                    <a:lumMod val="75000"/>
                  </a:srgbClr>
                </a:solidFill>
                <a:latin typeface="Calibri"/>
                <a:ea typeface="ＭＳ Ｐゴシック" panose="020B0600070205080204" pitchFamily="50" charset="-128"/>
              </a:rPr>
              <a:t>In general, Model Dependent</a:t>
            </a:r>
            <a:endParaRPr lang="ja-JP" altLang="en-US" sz="2646" dirty="0">
              <a:solidFill>
                <a:srgbClr val="C0504D">
                  <a:lumMod val="75000"/>
                </a:srgb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76734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3" name="Picture 2"/>
          <p:cNvPicPr>
            <a:picLocks noChangeAspect="1" noChangeArrowheads="1"/>
          </p:cNvPicPr>
          <p:nvPr/>
        </p:nvPicPr>
        <p:blipFill>
          <a:blip r:embed="rId3"/>
          <a:stretch>
            <a:fillRect/>
          </a:stretch>
        </p:blipFill>
        <p:spPr>
          <a:xfrm>
            <a:off x="1389040" y="446066"/>
            <a:ext cx="5315396" cy="6829222"/>
          </a:xfrm>
          <a:prstGeom prst="rect">
            <a:avLst/>
          </a:prstGeom>
          <a:noFill/>
          <a:ln w="9525">
            <a:noFill/>
            <a:miter lim="800000"/>
            <a:headEnd/>
            <a:tailEnd/>
          </a:ln>
        </p:spPr>
      </p:pic>
      <p:pic>
        <p:nvPicPr>
          <p:cNvPr id="1634" name="Picture 3"/>
          <p:cNvPicPr>
            <a:picLocks noChangeAspect="1" noChangeArrowheads="1"/>
          </p:cNvPicPr>
          <p:nvPr/>
        </p:nvPicPr>
        <p:blipFill>
          <a:blip r:embed="rId4"/>
          <a:stretch>
            <a:fillRect/>
          </a:stretch>
        </p:blipFill>
        <p:spPr>
          <a:xfrm>
            <a:off x="6746695" y="3541711"/>
            <a:ext cx="2645046" cy="394783"/>
          </a:xfrm>
          <a:prstGeom prst="rect">
            <a:avLst/>
          </a:prstGeom>
          <a:noFill/>
          <a:ln w="9525">
            <a:noFill/>
            <a:miter lim="800000"/>
            <a:headEnd/>
            <a:tailEnd/>
          </a:ln>
        </p:spPr>
      </p:pic>
      <p:pic>
        <p:nvPicPr>
          <p:cNvPr id="1635" name="Picture 4"/>
          <p:cNvPicPr>
            <a:picLocks noChangeAspect="1" noChangeArrowheads="1"/>
          </p:cNvPicPr>
          <p:nvPr/>
        </p:nvPicPr>
        <p:blipFill>
          <a:blip r:embed="rId5"/>
          <a:stretch>
            <a:fillRect/>
          </a:stretch>
        </p:blipFill>
        <p:spPr>
          <a:xfrm>
            <a:off x="6746695" y="2509841"/>
            <a:ext cx="3064504" cy="398458"/>
          </a:xfrm>
          <a:prstGeom prst="rect">
            <a:avLst/>
          </a:prstGeom>
          <a:noFill/>
          <a:ln w="9525">
            <a:noFill/>
            <a:miter lim="800000"/>
            <a:headEnd/>
            <a:tailEnd/>
          </a:ln>
        </p:spPr>
      </p:pic>
      <p:pic>
        <p:nvPicPr>
          <p:cNvPr id="1636" name="Picture 5"/>
          <p:cNvPicPr>
            <a:picLocks noChangeAspect="1" noChangeArrowheads="1"/>
          </p:cNvPicPr>
          <p:nvPr/>
        </p:nvPicPr>
        <p:blipFill>
          <a:blip r:embed="rId6"/>
          <a:stretch>
            <a:fillRect/>
          </a:stretch>
        </p:blipFill>
        <p:spPr>
          <a:xfrm>
            <a:off x="6746696" y="1388916"/>
            <a:ext cx="1375231" cy="396254"/>
          </a:xfrm>
          <a:prstGeom prst="rect">
            <a:avLst/>
          </a:prstGeom>
          <a:noFill/>
          <a:ln w="9525">
            <a:noFill/>
            <a:miter lim="800000"/>
            <a:headEnd/>
            <a:tailEnd/>
          </a:ln>
        </p:spPr>
      </p:pic>
      <p:sp>
        <p:nvSpPr>
          <p:cNvPr id="1637" name="テキスト ボックス 7"/>
          <p:cNvSpPr txBox="1"/>
          <p:nvPr/>
        </p:nvSpPr>
        <p:spPr>
          <a:xfrm>
            <a:off x="529" y="3700462"/>
            <a:ext cx="1547262"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MEG</a:t>
            </a:r>
            <a:endParaRPr lang="ja-JP" altLang="en-US" sz="3527"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59359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テキスト ボックス 4"/>
          <p:cNvSpPr txBox="1"/>
          <p:nvPr/>
        </p:nvSpPr>
        <p:spPr>
          <a:xfrm>
            <a:off x="1230289" y="1160446"/>
            <a:ext cx="5873786" cy="567207"/>
          </a:xfrm>
          <a:prstGeom prst="rect">
            <a:avLst/>
          </a:prstGeom>
          <a:noFill/>
        </p:spPr>
        <p:txBody>
          <a:bodyPr wrap="square" rtlCol="0">
            <a:spAutoFit/>
          </a:bodyPr>
          <a:lstStyle/>
          <a:p>
            <a:pPr defTabSz="1007943"/>
            <a:r>
              <a:rPr lang="en-US" altLang="ja-JP" sz="3086" dirty="0">
                <a:solidFill>
                  <a:srgbClr val="0070C0"/>
                </a:solidFill>
                <a:latin typeface="Calibri"/>
                <a:ea typeface="ＭＳ Ｐゴシック" panose="020B0600070205080204" pitchFamily="50" charset="-128"/>
              </a:rPr>
              <a:t>cLFV is mediated by new particle(s)</a:t>
            </a:r>
            <a:endParaRPr lang="ja-JP" altLang="en-US" sz="3086" dirty="0">
              <a:solidFill>
                <a:srgbClr val="0070C0"/>
              </a:solidFill>
              <a:latin typeface="Calibri"/>
              <a:ea typeface="ＭＳ Ｐゴシック" panose="020B0600070205080204" pitchFamily="50" charset="-128"/>
            </a:endParaRPr>
          </a:p>
        </p:txBody>
      </p:sp>
      <p:sp>
        <p:nvSpPr>
          <p:cNvPr id="1644" name="テキスト ボックス 6"/>
          <p:cNvSpPr txBox="1"/>
          <p:nvPr/>
        </p:nvSpPr>
        <p:spPr>
          <a:xfrm>
            <a:off x="912787" y="436516"/>
            <a:ext cx="4048150"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B) Vector vs Scalar</a:t>
            </a:r>
            <a:endParaRPr lang="ja-JP" altLang="en-US" sz="3527" dirty="0">
              <a:solidFill>
                <a:prstClr val="black"/>
              </a:solidFill>
              <a:latin typeface="Calibri"/>
              <a:ea typeface="ＭＳ Ｐゴシック" panose="020B0600070205080204" pitchFamily="50" charset="-128"/>
            </a:endParaRPr>
          </a:p>
        </p:txBody>
      </p:sp>
      <p:sp>
        <p:nvSpPr>
          <p:cNvPr id="1645" name="テキスト ボックス 7"/>
          <p:cNvSpPr txBox="1"/>
          <p:nvPr/>
        </p:nvSpPr>
        <p:spPr>
          <a:xfrm>
            <a:off x="1785917" y="2986083"/>
            <a:ext cx="6429414" cy="431657"/>
          </a:xfrm>
          <a:prstGeom prst="rect">
            <a:avLst/>
          </a:prstGeom>
          <a:noFill/>
        </p:spPr>
        <p:txBody>
          <a:bodyPr wrap="square" rtlCol="0">
            <a:spAutoFit/>
          </a:bodyPr>
          <a:lstStyle/>
          <a:p>
            <a:pPr defTabSz="1007943"/>
            <a:r>
              <a:rPr lang="en-US" altLang="ja-JP" sz="2205" dirty="0">
                <a:solidFill>
                  <a:srgbClr val="EEECE1">
                    <a:lumMod val="50000"/>
                  </a:srgbClr>
                </a:solidFill>
                <a:latin typeface="Calibri"/>
                <a:ea typeface="ＭＳ Ｐゴシック" panose="020B0600070205080204" pitchFamily="50" charset="-128"/>
              </a:rPr>
              <a:t>So-called Z’ Model, Extra U(1) from SO(10) GUT</a:t>
            </a:r>
            <a:endParaRPr lang="ja-JP" altLang="en-US" sz="2205" dirty="0">
              <a:solidFill>
                <a:srgbClr val="EEECE1">
                  <a:lumMod val="50000"/>
                </a:srgbClr>
              </a:solidFill>
              <a:latin typeface="Calibri"/>
              <a:ea typeface="ＭＳ Ｐゴシック" panose="020B0600070205080204" pitchFamily="50" charset="-128"/>
            </a:endParaRPr>
          </a:p>
        </p:txBody>
      </p:sp>
      <p:sp>
        <p:nvSpPr>
          <p:cNvPr id="1646" name="テキスト ボックス 10"/>
          <p:cNvSpPr txBox="1"/>
          <p:nvPr/>
        </p:nvSpPr>
        <p:spPr>
          <a:xfrm>
            <a:off x="1309664" y="1716074"/>
            <a:ext cx="2619391"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Vector Boson :: </a:t>
            </a:r>
            <a:endParaRPr lang="ja-JP" altLang="en-US" sz="3086" dirty="0">
              <a:solidFill>
                <a:prstClr val="black"/>
              </a:solidFill>
              <a:latin typeface="Calibri"/>
              <a:ea typeface="ＭＳ Ｐゴシック" panose="020B0600070205080204" pitchFamily="50" charset="-128"/>
            </a:endParaRPr>
          </a:p>
        </p:txBody>
      </p:sp>
      <p:sp>
        <p:nvSpPr>
          <p:cNvPr id="1647" name="テキスト ボックス 14"/>
          <p:cNvSpPr txBox="1"/>
          <p:nvPr/>
        </p:nvSpPr>
        <p:spPr>
          <a:xfrm>
            <a:off x="1627166" y="2271703"/>
            <a:ext cx="5238782"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Boson with broken gauge</a:t>
            </a:r>
          </a:p>
        </p:txBody>
      </p:sp>
      <p:sp>
        <p:nvSpPr>
          <p:cNvPr id="1648" name="テキスト ボックス 15"/>
          <p:cNvSpPr txBox="1"/>
          <p:nvPr/>
        </p:nvSpPr>
        <p:spPr>
          <a:xfrm>
            <a:off x="1706542" y="3382960"/>
            <a:ext cx="5238782"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Kaluza-Klein mode of gauge</a:t>
            </a:r>
            <a:endParaRPr lang="ja-JP" altLang="en-US" sz="3086" dirty="0">
              <a:solidFill>
                <a:prstClr val="black"/>
              </a:solidFill>
              <a:latin typeface="Calibri"/>
              <a:ea typeface="ＭＳ Ｐゴシック" panose="020B0600070205080204" pitchFamily="50" charset="-128"/>
            </a:endParaRPr>
          </a:p>
        </p:txBody>
      </p:sp>
      <p:sp>
        <p:nvSpPr>
          <p:cNvPr id="1649" name="テキスト ボックス 16"/>
          <p:cNvSpPr txBox="1"/>
          <p:nvPr/>
        </p:nvSpPr>
        <p:spPr>
          <a:xfrm>
            <a:off x="1706541" y="3938588"/>
            <a:ext cx="7937549" cy="431657"/>
          </a:xfrm>
          <a:prstGeom prst="rect">
            <a:avLst/>
          </a:prstGeom>
          <a:noFill/>
        </p:spPr>
        <p:txBody>
          <a:bodyPr wrap="square" rtlCol="0">
            <a:spAutoFit/>
          </a:bodyPr>
          <a:lstStyle/>
          <a:p>
            <a:pPr defTabSz="1007943"/>
            <a:r>
              <a:rPr lang="en-US" altLang="ja-JP" sz="2205" dirty="0">
                <a:solidFill>
                  <a:srgbClr val="EEECE1">
                    <a:lumMod val="50000"/>
                  </a:srgbClr>
                </a:solidFill>
                <a:latin typeface="Calibri"/>
                <a:ea typeface="ＭＳ Ｐゴシック" panose="020B0600070205080204" pitchFamily="50" charset="-128"/>
              </a:rPr>
              <a:t>Higher dimensional models have massive modes of gauge bosons</a:t>
            </a:r>
            <a:endParaRPr lang="ja-JP" altLang="en-US" sz="2205" dirty="0">
              <a:solidFill>
                <a:srgbClr val="EEECE1">
                  <a:lumMod val="50000"/>
                </a:srgbClr>
              </a:solidFill>
              <a:latin typeface="Calibri"/>
              <a:ea typeface="ＭＳ Ｐゴシック" panose="020B0600070205080204" pitchFamily="50" charset="-128"/>
            </a:endParaRPr>
          </a:p>
        </p:txBody>
      </p:sp>
      <p:sp>
        <p:nvSpPr>
          <p:cNvPr id="1650" name="テキスト ボックス 8"/>
          <p:cNvSpPr txBox="1"/>
          <p:nvPr/>
        </p:nvSpPr>
        <p:spPr>
          <a:xfrm>
            <a:off x="1230289" y="4494216"/>
            <a:ext cx="2619391"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Scalar Boson :: </a:t>
            </a:r>
            <a:endParaRPr lang="ja-JP" altLang="en-US" sz="3086" dirty="0">
              <a:solidFill>
                <a:prstClr val="black"/>
              </a:solidFill>
              <a:latin typeface="Calibri"/>
              <a:ea typeface="ＭＳ Ｐゴシック" panose="020B0600070205080204" pitchFamily="50" charset="-128"/>
            </a:endParaRPr>
          </a:p>
        </p:txBody>
      </p:sp>
      <p:sp>
        <p:nvSpPr>
          <p:cNvPr id="1651" name="テキスト ボックス 9"/>
          <p:cNvSpPr txBox="1"/>
          <p:nvPr/>
        </p:nvSpPr>
        <p:spPr>
          <a:xfrm>
            <a:off x="1865293" y="5049845"/>
            <a:ext cx="5238782"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From symmetry = SUSY</a:t>
            </a:r>
          </a:p>
        </p:txBody>
      </p:sp>
      <p:sp>
        <p:nvSpPr>
          <p:cNvPr id="1652" name="テキスト ボックス 11"/>
          <p:cNvSpPr txBox="1"/>
          <p:nvPr/>
        </p:nvSpPr>
        <p:spPr>
          <a:xfrm>
            <a:off x="1865293" y="5605473"/>
            <a:ext cx="8493177"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Extension of Higgs :: more 2plet, 3plet for nu mass</a:t>
            </a:r>
          </a:p>
        </p:txBody>
      </p:sp>
      <p:sp>
        <p:nvSpPr>
          <p:cNvPr id="1653" name="テキスト ボックス 12"/>
          <p:cNvSpPr txBox="1"/>
          <p:nvPr/>
        </p:nvSpPr>
        <p:spPr>
          <a:xfrm>
            <a:off x="1865293" y="6081726"/>
            <a:ext cx="8493177"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Explanation for new physics</a:t>
            </a:r>
          </a:p>
        </p:txBody>
      </p:sp>
    </p:spTree>
    <p:extLst>
      <p:ext uri="{BB962C8B-B14F-4D97-AF65-F5344CB8AC3E}">
        <p14:creationId xmlns:p14="http://schemas.microsoft.com/office/powerpoint/2010/main" val="4000322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 name="タイトル 1"/>
          <p:cNvSpPr>
            <a:spLocks noGrp="1"/>
          </p:cNvSpPr>
          <p:nvPr>
            <p:ph type="title"/>
          </p:nvPr>
        </p:nvSpPr>
        <p:spPr/>
        <p:txBody>
          <a:bodyPr>
            <a:normAutofit/>
          </a:bodyPr>
          <a:lstStyle/>
          <a:p>
            <a:pPr algn="l"/>
            <a:r>
              <a:rPr lang="en-US" altLang="ja-JP" sz="3600" dirty="0">
                <a:solidFill>
                  <a:srgbClr val="FF0000"/>
                </a:solidFill>
              </a:rPr>
              <a:t>Example from</a:t>
            </a:r>
            <a:r>
              <a:rPr lang="ja-JP" altLang="en-US" sz="3600" dirty="0">
                <a:solidFill>
                  <a:srgbClr val="FF0000"/>
                </a:solidFill>
              </a:rPr>
              <a:t> </a:t>
            </a:r>
            <a:r>
              <a:rPr lang="en-US" altLang="ja-JP" sz="3600" dirty="0">
                <a:solidFill>
                  <a:srgbClr val="FF0000"/>
                </a:solidFill>
              </a:rPr>
              <a:t>Vector type interaction</a:t>
            </a:r>
            <a:endParaRPr kumimoji="1" lang="ja-JP" altLang="en-US" sz="3600" dirty="0">
              <a:solidFill>
                <a:srgbClr val="FF0000"/>
              </a:solidFill>
            </a:endParaRPr>
          </a:p>
        </p:txBody>
      </p:sp>
      <p:pic>
        <p:nvPicPr>
          <p:cNvPr id="1660" name="Picture 3"/>
          <p:cNvPicPr>
            <a:picLocks noChangeAspect="1" noChangeArrowheads="1"/>
          </p:cNvPicPr>
          <p:nvPr/>
        </p:nvPicPr>
        <p:blipFill>
          <a:blip r:embed="rId3"/>
          <a:stretch>
            <a:fillRect/>
          </a:stretch>
        </p:blipFill>
        <p:spPr>
          <a:xfrm>
            <a:off x="436534" y="2351078"/>
            <a:ext cx="2871751" cy="515883"/>
          </a:xfrm>
          <a:prstGeom prst="rect">
            <a:avLst/>
          </a:prstGeom>
          <a:noFill/>
          <a:ln w="9525">
            <a:noFill/>
            <a:miter lim="800000"/>
            <a:headEnd/>
            <a:tailEnd/>
          </a:ln>
        </p:spPr>
      </p:pic>
      <p:pic>
        <p:nvPicPr>
          <p:cNvPr id="1661" name="Picture 4"/>
          <p:cNvPicPr>
            <a:picLocks noChangeAspect="1" noChangeArrowheads="1"/>
          </p:cNvPicPr>
          <p:nvPr/>
        </p:nvPicPr>
        <p:blipFill>
          <a:blip r:embed="rId4"/>
          <a:stretch>
            <a:fillRect/>
          </a:stretch>
        </p:blipFill>
        <p:spPr>
          <a:xfrm>
            <a:off x="4087807" y="2351078"/>
            <a:ext cx="2954604" cy="515883"/>
          </a:xfrm>
          <a:prstGeom prst="rect">
            <a:avLst/>
          </a:prstGeom>
          <a:noFill/>
          <a:ln w="9525">
            <a:noFill/>
            <a:miter lim="800000"/>
            <a:headEnd/>
            <a:tailEnd/>
          </a:ln>
        </p:spPr>
      </p:pic>
      <p:sp>
        <p:nvSpPr>
          <p:cNvPr id="1662" name="テキスト ボックス 5"/>
          <p:cNvSpPr txBox="1"/>
          <p:nvPr/>
        </p:nvSpPr>
        <p:spPr>
          <a:xfrm>
            <a:off x="515910" y="1636699"/>
            <a:ext cx="6270663"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If Vector boson has no charge </a:t>
            </a:r>
            <a:endParaRPr lang="ja-JP" altLang="en-US" sz="3086" dirty="0">
              <a:solidFill>
                <a:prstClr val="black"/>
              </a:solidFill>
              <a:latin typeface="Calibri"/>
              <a:ea typeface="ＭＳ Ｐゴシック" panose="020B0600070205080204" pitchFamily="50" charset="-128"/>
            </a:endParaRPr>
          </a:p>
        </p:txBody>
      </p:sp>
      <p:sp>
        <p:nvSpPr>
          <p:cNvPr id="1663" name="テキスト ボックス 6"/>
          <p:cNvSpPr txBox="1"/>
          <p:nvPr/>
        </p:nvSpPr>
        <p:spPr>
          <a:xfrm>
            <a:off x="1389040" y="2986082"/>
            <a:ext cx="5953161" cy="770852"/>
          </a:xfrm>
          <a:prstGeom prst="rect">
            <a:avLst/>
          </a:prstGeom>
          <a:noFill/>
        </p:spPr>
        <p:txBody>
          <a:bodyPr wrap="square" rtlCol="0">
            <a:spAutoFit/>
          </a:bodyPr>
          <a:lstStyle/>
          <a:p>
            <a:pPr defTabSz="1007943"/>
            <a:r>
              <a:rPr lang="en-US" altLang="ja-JP" sz="4409" dirty="0">
                <a:solidFill>
                  <a:srgbClr val="C00000"/>
                </a:solidFill>
                <a:latin typeface="Calibri"/>
                <a:ea typeface="ＭＳ Ｐゴシック" panose="020B0600070205080204" pitchFamily="50" charset="-128"/>
              </a:rPr>
              <a:t>can occur at tree level</a:t>
            </a:r>
            <a:endParaRPr lang="ja-JP" altLang="en-US" sz="4409" dirty="0">
              <a:solidFill>
                <a:srgbClr val="C00000"/>
              </a:solidFill>
              <a:latin typeface="Calibri"/>
              <a:ea typeface="ＭＳ Ｐゴシック" panose="020B0600070205080204" pitchFamily="50" charset="-128"/>
            </a:endParaRPr>
          </a:p>
        </p:txBody>
      </p:sp>
      <p:sp>
        <p:nvSpPr>
          <p:cNvPr id="1664" name="テキスト ボックス 7"/>
          <p:cNvSpPr txBox="1"/>
          <p:nvPr/>
        </p:nvSpPr>
        <p:spPr>
          <a:xfrm>
            <a:off x="3373427" y="2430454"/>
            <a:ext cx="635004" cy="397673"/>
          </a:xfrm>
          <a:prstGeom prst="rect">
            <a:avLst/>
          </a:prstGeom>
          <a:noFill/>
        </p:spPr>
        <p:txBody>
          <a:bodyPr wrap="square" rtlCol="0">
            <a:spAutoFit/>
          </a:bodyPr>
          <a:lstStyle/>
          <a:p>
            <a:pPr defTabSz="1007943"/>
            <a:r>
              <a:rPr lang="en-US" altLang="ja-JP" sz="1984" dirty="0">
                <a:solidFill>
                  <a:prstClr val="black"/>
                </a:solidFill>
                <a:latin typeface="Calibri"/>
                <a:ea typeface="ＭＳ Ｐゴシック" panose="020B0600070205080204" pitchFamily="50" charset="-128"/>
              </a:rPr>
              <a:t>and</a:t>
            </a:r>
            <a:endParaRPr lang="ja-JP" altLang="en-US" sz="1984" dirty="0">
              <a:solidFill>
                <a:prstClr val="black"/>
              </a:solidFill>
              <a:latin typeface="Calibri"/>
              <a:ea typeface="ＭＳ Ｐゴシック" panose="020B0600070205080204" pitchFamily="50" charset="-128"/>
            </a:endParaRPr>
          </a:p>
        </p:txBody>
      </p:sp>
      <p:sp>
        <p:nvSpPr>
          <p:cNvPr id="1665" name="テキスト ボックス 8"/>
          <p:cNvSpPr txBox="1"/>
          <p:nvPr/>
        </p:nvSpPr>
        <p:spPr>
          <a:xfrm>
            <a:off x="912787" y="3700462"/>
            <a:ext cx="5635659" cy="906530"/>
          </a:xfrm>
          <a:prstGeom prst="rect">
            <a:avLst/>
          </a:prstGeom>
          <a:noFill/>
        </p:spPr>
        <p:txBody>
          <a:bodyPr wrap="square" rtlCol="0">
            <a:spAutoFit/>
          </a:bodyPr>
          <a:lstStyle/>
          <a:p>
            <a:pPr defTabSz="1007943"/>
            <a:r>
              <a:rPr lang="en-US" altLang="ja-JP" sz="3527" dirty="0">
                <a:solidFill>
                  <a:srgbClr val="002060"/>
                </a:solidFill>
                <a:latin typeface="Calibri"/>
                <a:ea typeface="ＭＳ Ｐゴシック" panose="020B0600070205080204" pitchFamily="50" charset="-128"/>
              </a:rPr>
              <a:t>in a  wide sense </a:t>
            </a:r>
            <a:r>
              <a:rPr lang="en-US" altLang="ja-JP" sz="5291" dirty="0">
                <a:solidFill>
                  <a:srgbClr val="002060"/>
                </a:solidFill>
                <a:latin typeface="Calibri"/>
                <a:ea typeface="ＭＳ Ｐゴシック" panose="020B0600070205080204" pitchFamily="50" charset="-128"/>
              </a:rPr>
              <a:t>Z’ model</a:t>
            </a:r>
            <a:endParaRPr lang="ja-JP" altLang="en-US" sz="5291" dirty="0">
              <a:solidFill>
                <a:srgbClr val="002060"/>
              </a:solidFill>
              <a:latin typeface="Calibri"/>
              <a:ea typeface="ＭＳ Ｐゴシック" panose="020B0600070205080204" pitchFamily="50" charset="-128"/>
            </a:endParaRPr>
          </a:p>
        </p:txBody>
      </p:sp>
      <p:pic>
        <p:nvPicPr>
          <p:cNvPr id="1666" name="Picture 4"/>
          <p:cNvPicPr>
            <a:picLocks noChangeAspect="1" noChangeArrowheads="1"/>
          </p:cNvPicPr>
          <p:nvPr/>
        </p:nvPicPr>
        <p:blipFill>
          <a:blip r:embed="rId4"/>
          <a:stretch>
            <a:fillRect/>
          </a:stretch>
        </p:blipFill>
        <p:spPr>
          <a:xfrm>
            <a:off x="4881553" y="5158834"/>
            <a:ext cx="3413193" cy="595954"/>
          </a:xfrm>
          <a:prstGeom prst="rect">
            <a:avLst/>
          </a:prstGeom>
          <a:noFill/>
          <a:ln w="9525">
            <a:noFill/>
            <a:miter lim="800000"/>
            <a:headEnd/>
            <a:tailEnd/>
          </a:ln>
        </p:spPr>
      </p:pic>
      <p:pic>
        <p:nvPicPr>
          <p:cNvPr id="1667" name="Picture 2"/>
          <p:cNvPicPr>
            <a:picLocks noChangeAspect="1" noChangeArrowheads="1"/>
          </p:cNvPicPr>
          <p:nvPr/>
        </p:nvPicPr>
        <p:blipFill>
          <a:blip r:embed="rId5"/>
          <a:stretch>
            <a:fillRect/>
          </a:stretch>
        </p:blipFill>
        <p:spPr>
          <a:xfrm>
            <a:off x="1547785" y="5158833"/>
            <a:ext cx="2270422" cy="596542"/>
          </a:xfrm>
          <a:prstGeom prst="rect">
            <a:avLst/>
          </a:prstGeom>
          <a:noFill/>
          <a:ln w="9525">
            <a:noFill/>
            <a:miter lim="800000"/>
            <a:headEnd/>
            <a:tailEnd/>
          </a:ln>
        </p:spPr>
      </p:pic>
      <p:sp>
        <p:nvSpPr>
          <p:cNvPr id="1668" name="左右矢印 11"/>
          <p:cNvSpPr/>
          <p:nvPr/>
        </p:nvSpPr>
        <p:spPr>
          <a:xfrm>
            <a:off x="4008431" y="5287971"/>
            <a:ext cx="793755" cy="3968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lang="ja-JP" altLang="en-US" sz="1984" dirty="0">
              <a:solidFill>
                <a:prstClr val="white"/>
              </a:solidFill>
              <a:latin typeface="Calibri"/>
              <a:ea typeface="ＭＳ Ｐゴシック" panose="020B0600070205080204" pitchFamily="50" charset="-128"/>
            </a:endParaRPr>
          </a:p>
        </p:txBody>
      </p:sp>
      <p:sp>
        <p:nvSpPr>
          <p:cNvPr id="1669" name="テキスト ボックス 12"/>
          <p:cNvSpPr txBox="1"/>
          <p:nvPr/>
        </p:nvSpPr>
        <p:spPr>
          <a:xfrm>
            <a:off x="3611553" y="6081726"/>
            <a:ext cx="4048150" cy="635110"/>
          </a:xfrm>
          <a:prstGeom prst="rect">
            <a:avLst/>
          </a:prstGeom>
          <a:noFill/>
        </p:spPr>
        <p:txBody>
          <a:bodyPr wrap="square" rtlCol="0">
            <a:spAutoFit/>
          </a:bodyPr>
          <a:lstStyle/>
          <a:p>
            <a:pPr defTabSz="1007943"/>
            <a:r>
              <a:rPr lang="en-US" altLang="ja-JP" sz="3527" dirty="0">
                <a:solidFill>
                  <a:srgbClr val="FF0000"/>
                </a:solidFill>
                <a:latin typeface="Calibri"/>
                <a:ea typeface="ＭＳ Ｐゴシック" panose="020B0600070205080204" pitchFamily="50" charset="-128"/>
              </a:rPr>
              <a:t>irrelevant</a:t>
            </a:r>
            <a:endParaRPr lang="ja-JP" altLang="en-US" sz="3527" dirty="0">
              <a:solidFill>
                <a:srgbClr val="FF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75833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5" name="Picture 2"/>
          <p:cNvPicPr>
            <a:picLocks noChangeAspect="1" noChangeArrowheads="1"/>
          </p:cNvPicPr>
          <p:nvPr/>
        </p:nvPicPr>
        <p:blipFill>
          <a:blip r:embed="rId3"/>
          <a:stretch>
            <a:fillRect/>
          </a:stretch>
        </p:blipFill>
        <p:spPr>
          <a:xfrm>
            <a:off x="833411" y="2033576"/>
            <a:ext cx="3002871" cy="860963"/>
          </a:xfrm>
          <a:prstGeom prst="rect">
            <a:avLst/>
          </a:prstGeom>
          <a:noFill/>
          <a:ln w="9525">
            <a:noFill/>
            <a:miter lim="800000"/>
            <a:headEnd/>
            <a:tailEnd/>
          </a:ln>
        </p:spPr>
      </p:pic>
      <p:sp>
        <p:nvSpPr>
          <p:cNvPr id="1676" name="テキスト ボックス 4"/>
          <p:cNvSpPr txBox="1"/>
          <p:nvPr/>
        </p:nvSpPr>
        <p:spPr>
          <a:xfrm>
            <a:off x="436534" y="207940"/>
            <a:ext cx="3968774"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cLFV Interaction</a:t>
            </a:r>
            <a:endParaRPr lang="ja-JP" altLang="en-US" sz="3527" dirty="0">
              <a:solidFill>
                <a:prstClr val="black"/>
              </a:solidFill>
              <a:latin typeface="Calibri"/>
              <a:ea typeface="ＭＳ Ｐゴシック" panose="020B0600070205080204" pitchFamily="50" charset="-128"/>
            </a:endParaRPr>
          </a:p>
        </p:txBody>
      </p:sp>
      <p:pic>
        <p:nvPicPr>
          <p:cNvPr id="1677" name="Picture 3"/>
          <p:cNvPicPr>
            <a:picLocks noChangeAspect="1" noChangeArrowheads="1"/>
          </p:cNvPicPr>
          <p:nvPr/>
        </p:nvPicPr>
        <p:blipFill>
          <a:blip r:embed="rId4"/>
          <a:stretch>
            <a:fillRect/>
          </a:stretch>
        </p:blipFill>
        <p:spPr>
          <a:xfrm>
            <a:off x="436534" y="3700462"/>
            <a:ext cx="8408563" cy="3207822"/>
          </a:xfrm>
          <a:prstGeom prst="rect">
            <a:avLst/>
          </a:prstGeom>
          <a:noFill/>
          <a:ln w="9525">
            <a:noFill/>
            <a:miter lim="800000"/>
            <a:headEnd/>
            <a:tailEnd/>
          </a:ln>
        </p:spPr>
      </p:pic>
      <p:pic>
        <p:nvPicPr>
          <p:cNvPr id="1678" name="Picture 4"/>
          <p:cNvPicPr>
            <a:picLocks noChangeAspect="1" noChangeArrowheads="1"/>
          </p:cNvPicPr>
          <p:nvPr/>
        </p:nvPicPr>
        <p:blipFill>
          <a:blip r:embed="rId5"/>
          <a:stretch>
            <a:fillRect/>
          </a:stretch>
        </p:blipFill>
        <p:spPr>
          <a:xfrm>
            <a:off x="4802186" y="366691"/>
            <a:ext cx="4547145" cy="2953944"/>
          </a:xfrm>
          <a:prstGeom prst="rect">
            <a:avLst/>
          </a:prstGeom>
          <a:noFill/>
          <a:ln w="9525">
            <a:noFill/>
            <a:miter lim="800000"/>
            <a:headEnd/>
            <a:tailEnd/>
          </a:ln>
        </p:spPr>
      </p:pic>
      <p:sp>
        <p:nvSpPr>
          <p:cNvPr id="1679" name="テキスト ボックス 7"/>
          <p:cNvSpPr txBox="1"/>
          <p:nvPr/>
        </p:nvSpPr>
        <p:spPr>
          <a:xfrm>
            <a:off x="2500296" y="2827331"/>
            <a:ext cx="5715035" cy="906530"/>
          </a:xfrm>
          <a:prstGeom prst="rect">
            <a:avLst/>
          </a:prstGeom>
          <a:solidFill>
            <a:srgbClr val="FFFF00"/>
          </a:solidFill>
        </p:spPr>
        <p:txBody>
          <a:bodyPr wrap="square" rtlCol="0">
            <a:spAutoFit/>
          </a:bodyPr>
          <a:lstStyle/>
          <a:p>
            <a:pPr defTabSz="1007943"/>
            <a:r>
              <a:rPr lang="en-US" altLang="ja-JP" sz="5291" dirty="0">
                <a:solidFill>
                  <a:srgbClr val="FF0000"/>
                </a:solidFill>
                <a:latin typeface="Calibri"/>
                <a:ea typeface="ＭＳ Ｐゴシック" panose="020B0600070205080204" pitchFamily="50" charset="-128"/>
              </a:rPr>
              <a:t>Different Q’s !!</a:t>
            </a:r>
            <a:endParaRPr lang="ja-JP" altLang="en-US" sz="5291" dirty="0">
              <a:solidFill>
                <a:srgbClr val="FF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551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
                                        </p:tgtEl>
                                        <p:attrNameLst>
                                          <p:attrName>style.visibility</p:attrName>
                                        </p:attrNameLst>
                                      </p:cBhvr>
                                      <p:to>
                                        <p:strVal val="visible"/>
                                      </p:to>
                                    </p:set>
                                    <p:anim calcmode="lin" valueType="num">
                                      <p:cBhvr additive="base">
                                        <p:cTn id="7" dur="500" fill="hold"/>
                                        <p:tgtEl>
                                          <p:spTgt spid="1679"/>
                                        </p:tgtEl>
                                        <p:attrNameLst>
                                          <p:attrName>ppt_x</p:attrName>
                                        </p:attrNameLst>
                                      </p:cBhvr>
                                      <p:tavLst>
                                        <p:tav tm="0">
                                          <p:val>
                                            <p:strVal val="#ppt_x"/>
                                          </p:val>
                                        </p:tav>
                                        <p:tav tm="100000">
                                          <p:val>
                                            <p:strVal val="#ppt_x"/>
                                          </p:val>
                                        </p:tav>
                                      </p:tavLst>
                                    </p:anim>
                                    <p:anim calcmode="lin" valueType="num">
                                      <p:cBhvr additive="base">
                                        <p:cTn id="8" dur="500" fill="hold"/>
                                        <p:tgtEl>
                                          <p:spTgt spid="1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5" name="Picture 2"/>
          <p:cNvPicPr>
            <a:picLocks noChangeAspect="1" noChangeArrowheads="1"/>
          </p:cNvPicPr>
          <p:nvPr/>
        </p:nvPicPr>
        <p:blipFill>
          <a:blip r:embed="rId3"/>
          <a:stretch>
            <a:fillRect/>
          </a:stretch>
        </p:blipFill>
        <p:spPr>
          <a:xfrm>
            <a:off x="674665" y="287320"/>
            <a:ext cx="6737561" cy="5953244"/>
          </a:xfrm>
          <a:prstGeom prst="rect">
            <a:avLst/>
          </a:prstGeom>
          <a:noFill/>
          <a:ln w="9525">
            <a:noFill/>
            <a:miter lim="800000"/>
            <a:headEnd/>
            <a:tailEnd/>
          </a:ln>
        </p:spPr>
      </p:pic>
      <p:pic>
        <p:nvPicPr>
          <p:cNvPr id="1686" name="Picture 3"/>
          <p:cNvPicPr>
            <a:picLocks noChangeAspect="1" noChangeArrowheads="1"/>
          </p:cNvPicPr>
          <p:nvPr/>
        </p:nvPicPr>
        <p:blipFill>
          <a:blip r:embed="rId4"/>
          <a:stretch>
            <a:fillRect/>
          </a:stretch>
        </p:blipFill>
        <p:spPr>
          <a:xfrm>
            <a:off x="357158" y="6161101"/>
            <a:ext cx="9218604" cy="1238947"/>
          </a:xfrm>
          <a:prstGeom prst="rect">
            <a:avLst/>
          </a:prstGeom>
          <a:noFill/>
          <a:ln w="9525">
            <a:noFill/>
            <a:miter lim="800000"/>
            <a:headEnd/>
            <a:tailEnd/>
          </a:ln>
        </p:spPr>
      </p:pic>
      <p:cxnSp>
        <p:nvCxnSpPr>
          <p:cNvPr id="1687" name="直線コネクタ 4"/>
          <p:cNvCxnSpPr/>
          <p:nvPr/>
        </p:nvCxnSpPr>
        <p:spPr>
          <a:xfrm>
            <a:off x="4405308" y="525442"/>
            <a:ext cx="0" cy="3968774"/>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1688" name="テキスト ボックス 5"/>
          <p:cNvSpPr txBox="1"/>
          <p:nvPr/>
        </p:nvSpPr>
        <p:spPr>
          <a:xfrm>
            <a:off x="3770304" y="4573592"/>
            <a:ext cx="1666885"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10TeV</a:t>
            </a:r>
          </a:p>
        </p:txBody>
      </p:sp>
      <p:sp>
        <p:nvSpPr>
          <p:cNvPr id="1689" name="テキスト ボックス 1"/>
          <p:cNvSpPr txBox="1"/>
          <p:nvPr/>
        </p:nvSpPr>
        <p:spPr>
          <a:xfrm>
            <a:off x="7818454" y="1319197"/>
            <a:ext cx="1587510" cy="703013"/>
          </a:xfrm>
          <a:prstGeom prst="rect">
            <a:avLst/>
          </a:prstGeom>
          <a:noFill/>
        </p:spPr>
        <p:txBody>
          <a:bodyPr wrap="square" rtlCol="0">
            <a:spAutoFit/>
          </a:bodyPr>
          <a:lstStyle/>
          <a:p>
            <a:pPr defTabSz="1007943"/>
            <a:r>
              <a:rPr lang="en-US" altLang="ja-JP" sz="1984" dirty="0">
                <a:solidFill>
                  <a:prstClr val="black"/>
                </a:solidFill>
                <a:latin typeface="Calibri"/>
                <a:ea typeface="ＭＳ Ｐゴシック" panose="020B0600070205080204" pitchFamily="50" charset="-128"/>
              </a:rPr>
              <a:t>Brandon Murakami</a:t>
            </a:r>
            <a:endParaRPr lang="ja-JP" altLang="en-US" sz="1984"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496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7"/>
                                        </p:tgtEl>
                                        <p:attrNameLst>
                                          <p:attrName>style.visibility</p:attrName>
                                        </p:attrNameLst>
                                      </p:cBhvr>
                                      <p:to>
                                        <p:strVal val="visible"/>
                                      </p:to>
                                    </p:set>
                                    <p:anim calcmode="lin" valueType="num">
                                      <p:cBhvr additive="base">
                                        <p:cTn id="7" dur="500" fill="hold"/>
                                        <p:tgtEl>
                                          <p:spTgt spid="1687"/>
                                        </p:tgtEl>
                                        <p:attrNameLst>
                                          <p:attrName>ppt_x</p:attrName>
                                        </p:attrNameLst>
                                      </p:cBhvr>
                                      <p:tavLst>
                                        <p:tav tm="0">
                                          <p:val>
                                            <p:strVal val="#ppt_x"/>
                                          </p:val>
                                        </p:tav>
                                        <p:tav tm="100000">
                                          <p:val>
                                            <p:strVal val="#ppt_x"/>
                                          </p:val>
                                        </p:tav>
                                      </p:tavLst>
                                    </p:anim>
                                    <p:anim calcmode="lin" valueType="num">
                                      <p:cBhvr additive="base">
                                        <p:cTn id="8" dur="500" fill="hold"/>
                                        <p:tgtEl>
                                          <p:spTgt spid="16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88"/>
                                        </p:tgtEl>
                                        <p:attrNameLst>
                                          <p:attrName>style.visibility</p:attrName>
                                        </p:attrNameLst>
                                      </p:cBhvr>
                                      <p:to>
                                        <p:strVal val="visible"/>
                                      </p:to>
                                    </p:set>
                                    <p:anim calcmode="lin" valueType="num">
                                      <p:cBhvr additive="base">
                                        <p:cTn id="11" dur="500" fill="hold"/>
                                        <p:tgtEl>
                                          <p:spTgt spid="1688"/>
                                        </p:tgtEl>
                                        <p:attrNameLst>
                                          <p:attrName>ppt_x</p:attrName>
                                        </p:attrNameLst>
                                      </p:cBhvr>
                                      <p:tavLst>
                                        <p:tav tm="0">
                                          <p:val>
                                            <p:strVal val="#ppt_x"/>
                                          </p:val>
                                        </p:tav>
                                        <p:tav tm="100000">
                                          <p:val>
                                            <p:strVal val="#ppt_x"/>
                                          </p:val>
                                        </p:tav>
                                      </p:tavLst>
                                    </p:anim>
                                    <p:anim calcmode="lin" valueType="num">
                                      <p:cBhvr additive="base">
                                        <p:cTn id="12" dur="500" fill="hold"/>
                                        <p:tgtEl>
                                          <p:spTgt spid="1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5" name="Picture 2"/>
          <p:cNvPicPr>
            <a:picLocks noChangeAspect="1" noChangeArrowheads="1"/>
          </p:cNvPicPr>
          <p:nvPr/>
        </p:nvPicPr>
        <p:blipFill>
          <a:blip r:embed="rId3"/>
          <a:stretch>
            <a:fillRect/>
          </a:stretch>
        </p:blipFill>
        <p:spPr>
          <a:xfrm>
            <a:off x="1223731" y="396833"/>
            <a:ext cx="6717191" cy="5571480"/>
          </a:xfrm>
          <a:prstGeom prst="rect">
            <a:avLst/>
          </a:prstGeom>
          <a:noFill/>
          <a:ln w="9525">
            <a:noFill/>
            <a:miter lim="800000"/>
            <a:headEnd/>
            <a:tailEnd/>
          </a:ln>
        </p:spPr>
      </p:pic>
      <p:pic>
        <p:nvPicPr>
          <p:cNvPr id="1696" name="Picture 3"/>
          <p:cNvPicPr>
            <a:picLocks noChangeAspect="1" noChangeArrowheads="1"/>
          </p:cNvPicPr>
          <p:nvPr/>
        </p:nvPicPr>
        <p:blipFill>
          <a:blip r:embed="rId4"/>
          <a:stretch>
            <a:fillRect/>
          </a:stretch>
        </p:blipFill>
        <p:spPr>
          <a:xfrm>
            <a:off x="436534" y="6161102"/>
            <a:ext cx="9365597" cy="1165450"/>
          </a:xfrm>
          <a:prstGeom prst="rect">
            <a:avLst/>
          </a:prstGeom>
          <a:noFill/>
          <a:ln w="9525">
            <a:noFill/>
            <a:miter lim="800000"/>
            <a:headEnd/>
            <a:tailEnd/>
          </a:ln>
        </p:spPr>
      </p:pic>
      <p:cxnSp>
        <p:nvCxnSpPr>
          <p:cNvPr id="1697" name="直線コネクタ 3"/>
          <p:cNvCxnSpPr/>
          <p:nvPr/>
        </p:nvCxnSpPr>
        <p:spPr>
          <a:xfrm>
            <a:off x="4960937" y="446067"/>
            <a:ext cx="0" cy="3968774"/>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1698" name="テキスト ボックス 4"/>
          <p:cNvSpPr txBox="1"/>
          <p:nvPr/>
        </p:nvSpPr>
        <p:spPr>
          <a:xfrm>
            <a:off x="4325933" y="4494216"/>
            <a:ext cx="1666885"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10TeV</a:t>
            </a:r>
          </a:p>
        </p:txBody>
      </p:sp>
      <p:sp>
        <p:nvSpPr>
          <p:cNvPr id="1699" name="テキスト ボックス 5"/>
          <p:cNvSpPr txBox="1"/>
          <p:nvPr/>
        </p:nvSpPr>
        <p:spPr>
          <a:xfrm>
            <a:off x="7818454" y="1319197"/>
            <a:ext cx="1587510" cy="703013"/>
          </a:xfrm>
          <a:prstGeom prst="rect">
            <a:avLst/>
          </a:prstGeom>
          <a:noFill/>
        </p:spPr>
        <p:txBody>
          <a:bodyPr wrap="square" rtlCol="0">
            <a:spAutoFit/>
          </a:bodyPr>
          <a:lstStyle/>
          <a:p>
            <a:pPr defTabSz="1007943"/>
            <a:r>
              <a:rPr lang="en-US" altLang="ja-JP" sz="1984" dirty="0">
                <a:solidFill>
                  <a:prstClr val="black"/>
                </a:solidFill>
                <a:latin typeface="Calibri"/>
                <a:ea typeface="ＭＳ Ｐゴシック" panose="020B0600070205080204" pitchFamily="50" charset="-128"/>
              </a:rPr>
              <a:t>Brandon Murakami</a:t>
            </a:r>
            <a:endParaRPr lang="ja-JP" altLang="en-US" sz="1984"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27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7"/>
                                        </p:tgtEl>
                                        <p:attrNameLst>
                                          <p:attrName>style.visibility</p:attrName>
                                        </p:attrNameLst>
                                      </p:cBhvr>
                                      <p:to>
                                        <p:strVal val="visible"/>
                                      </p:to>
                                    </p:set>
                                    <p:anim calcmode="lin" valueType="num">
                                      <p:cBhvr additive="base">
                                        <p:cTn id="7" dur="500" fill="hold"/>
                                        <p:tgtEl>
                                          <p:spTgt spid="1697"/>
                                        </p:tgtEl>
                                        <p:attrNameLst>
                                          <p:attrName>ppt_x</p:attrName>
                                        </p:attrNameLst>
                                      </p:cBhvr>
                                      <p:tavLst>
                                        <p:tav tm="0">
                                          <p:val>
                                            <p:strVal val="#ppt_x"/>
                                          </p:val>
                                        </p:tav>
                                        <p:tav tm="100000">
                                          <p:val>
                                            <p:strVal val="#ppt_x"/>
                                          </p:val>
                                        </p:tav>
                                      </p:tavLst>
                                    </p:anim>
                                    <p:anim calcmode="lin" valueType="num">
                                      <p:cBhvr additive="base">
                                        <p:cTn id="8" dur="500" fill="hold"/>
                                        <p:tgtEl>
                                          <p:spTgt spid="16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98"/>
                                        </p:tgtEl>
                                        <p:attrNameLst>
                                          <p:attrName>style.visibility</p:attrName>
                                        </p:attrNameLst>
                                      </p:cBhvr>
                                      <p:to>
                                        <p:strVal val="visible"/>
                                      </p:to>
                                    </p:set>
                                    <p:anim calcmode="lin" valueType="num">
                                      <p:cBhvr additive="base">
                                        <p:cTn id="11" dur="500" fill="hold"/>
                                        <p:tgtEl>
                                          <p:spTgt spid="1698"/>
                                        </p:tgtEl>
                                        <p:attrNameLst>
                                          <p:attrName>ppt_x</p:attrName>
                                        </p:attrNameLst>
                                      </p:cBhvr>
                                      <p:tavLst>
                                        <p:tav tm="0">
                                          <p:val>
                                            <p:strVal val="#ppt_x"/>
                                          </p:val>
                                        </p:tav>
                                        <p:tav tm="100000">
                                          <p:val>
                                            <p:strVal val="#ppt_x"/>
                                          </p:val>
                                        </p:tav>
                                      </p:tavLst>
                                    </p:anim>
                                    <p:anim calcmode="lin" valueType="num">
                                      <p:cBhvr additive="base">
                                        <p:cTn id="12" dur="500" fill="hold"/>
                                        <p:tgtEl>
                                          <p:spTgt spid="1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テキスト ボックス 4"/>
          <p:cNvSpPr txBox="1"/>
          <p:nvPr/>
        </p:nvSpPr>
        <p:spPr>
          <a:xfrm>
            <a:off x="357158" y="287316"/>
            <a:ext cx="9445683" cy="770852"/>
          </a:xfrm>
          <a:prstGeom prst="rect">
            <a:avLst/>
          </a:prstGeom>
          <a:noFill/>
        </p:spPr>
        <p:txBody>
          <a:bodyPr wrap="square" rtlCol="0">
            <a:spAutoFit/>
          </a:bodyPr>
          <a:lstStyle/>
          <a:p>
            <a:pPr defTabSz="1007943"/>
            <a:r>
              <a:rPr lang="en-US" altLang="ja-JP" sz="4409" dirty="0">
                <a:solidFill>
                  <a:prstClr val="black"/>
                </a:solidFill>
                <a:latin typeface="Calibri"/>
                <a:ea typeface="ＭＳ Ｐゴシック" panose="020B0600070205080204" pitchFamily="50" charset="-128"/>
              </a:rPr>
              <a:t>Direct Search at LHC ,excluded &lt; </a:t>
            </a:r>
            <a:r>
              <a:rPr lang="en-US" altLang="ja-JP" sz="4409" dirty="0">
                <a:solidFill>
                  <a:srgbClr val="FF0000"/>
                </a:solidFill>
                <a:latin typeface="Calibri"/>
                <a:ea typeface="ＭＳ Ｐゴシック" panose="020B0600070205080204" pitchFamily="50" charset="-128"/>
              </a:rPr>
              <a:t>3TeV</a:t>
            </a:r>
            <a:endParaRPr lang="ja-JP" altLang="en-US" sz="4409" dirty="0">
              <a:solidFill>
                <a:srgbClr val="FF0000"/>
              </a:solidFill>
              <a:latin typeface="Calibri"/>
              <a:ea typeface="ＭＳ Ｐゴシック" panose="020B0600070205080204" pitchFamily="50" charset="-128"/>
            </a:endParaRPr>
          </a:p>
        </p:txBody>
      </p:sp>
      <p:pic>
        <p:nvPicPr>
          <p:cNvPr id="1706" name="図 1"/>
          <p:cNvPicPr>
            <a:picLocks noChangeAspect="1"/>
          </p:cNvPicPr>
          <p:nvPr/>
        </p:nvPicPr>
        <p:blipFill>
          <a:blip r:embed="rId3"/>
          <a:stretch>
            <a:fillRect/>
          </a:stretch>
        </p:blipFill>
        <p:spPr>
          <a:xfrm>
            <a:off x="803040" y="1636699"/>
            <a:ext cx="8625174" cy="5794410"/>
          </a:xfrm>
          <a:prstGeom prst="rect">
            <a:avLst/>
          </a:prstGeom>
        </p:spPr>
      </p:pic>
    </p:spTree>
    <p:extLst>
      <p:ext uri="{BB962C8B-B14F-4D97-AF65-F5344CB8AC3E}">
        <p14:creationId xmlns:p14="http://schemas.microsoft.com/office/powerpoint/2010/main" val="1316959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 name="テキスト ボックス 2"/>
          <p:cNvSpPr txBox="1">
            <a:spLocks noChangeArrowheads="1"/>
          </p:cNvSpPr>
          <p:nvPr/>
        </p:nvSpPr>
        <p:spPr>
          <a:xfrm>
            <a:off x="754036" y="820158"/>
            <a:ext cx="3464851" cy="499496"/>
          </a:xfrm>
          <a:prstGeom prst="rect">
            <a:avLst/>
          </a:prstGeom>
          <a:noFill/>
          <a:ln w="9525">
            <a:noFill/>
            <a:miter lim="800000"/>
            <a:headEnd/>
            <a:tailEnd/>
          </a:ln>
        </p:spPr>
        <p:txBody>
          <a:bodyPr>
            <a:spAutoFit/>
          </a:bodyPr>
          <a:lstStyle/>
          <a:p>
            <a:pPr defTabSz="1007943"/>
            <a:r>
              <a:rPr lang="en-US" altLang="ja-JP" sz="2646" dirty="0">
                <a:solidFill>
                  <a:prstClr val="black"/>
                </a:solidFill>
                <a:latin typeface="Calibri" pitchFamily="34" charset="0"/>
                <a:ea typeface="ＭＳ Ｐゴシック" panose="020B0600070205080204" pitchFamily="50" charset="-128"/>
              </a:rPr>
              <a:t>If R parity is broken</a:t>
            </a:r>
            <a:r>
              <a:rPr lang="en-US" altLang="ja-JP" sz="1984" dirty="0">
                <a:solidFill>
                  <a:prstClr val="black"/>
                </a:solidFill>
                <a:latin typeface="Calibri" pitchFamily="34" charset="0"/>
                <a:ea typeface="ＭＳ Ｐゴシック" panose="020B0600070205080204" pitchFamily="50" charset="-128"/>
              </a:rPr>
              <a:t>, </a:t>
            </a:r>
            <a:endParaRPr lang="ja-JP" altLang="en-US" sz="1984" dirty="0">
              <a:solidFill>
                <a:prstClr val="black"/>
              </a:solidFill>
              <a:latin typeface="Calibri" pitchFamily="34" charset="0"/>
              <a:ea typeface="ＭＳ Ｐゴシック" panose="020B0600070205080204" pitchFamily="50" charset="-128"/>
            </a:endParaRPr>
          </a:p>
        </p:txBody>
      </p:sp>
      <p:sp>
        <p:nvSpPr>
          <p:cNvPr id="1742" name="正方形/長方形 3"/>
          <p:cNvSpPr/>
          <p:nvPr/>
        </p:nvSpPr>
        <p:spPr>
          <a:xfrm>
            <a:off x="5040312" y="4891094"/>
            <a:ext cx="5039783" cy="329770"/>
          </a:xfrm>
          <a:prstGeom prst="rect">
            <a:avLst/>
          </a:prstGeom>
        </p:spPr>
        <p:txBody>
          <a:bodyPr>
            <a:spAutoFit/>
          </a:bodyPr>
          <a:lstStyle/>
          <a:p>
            <a:pPr defTabSz="1007943">
              <a:defRPr/>
            </a:pPr>
            <a:r>
              <a:rPr lang="en-US" altLang="ja-JP" sz="1543" dirty="0">
                <a:solidFill>
                  <a:srgbClr val="F79646">
                    <a:lumMod val="50000"/>
                  </a:srgbClr>
                </a:solidFill>
                <a:latin typeface="Calibri"/>
                <a:ea typeface="ＭＳ Ｐゴシック" panose="020B0600070205080204" pitchFamily="50" charset="-128"/>
              </a:rPr>
              <a:t>Andre´ de Gouveˆa, Smaragda Lola, and Kazuhiro Tobe</a:t>
            </a:r>
            <a:endParaRPr lang="ja-JP" altLang="en-US" sz="1543" dirty="0">
              <a:solidFill>
                <a:srgbClr val="F79646">
                  <a:lumMod val="50000"/>
                </a:srgbClr>
              </a:solidFill>
              <a:latin typeface="Calibri"/>
              <a:ea typeface="ＭＳ Ｐゴシック" panose="020B0600070205080204" pitchFamily="50" charset="-128"/>
            </a:endParaRPr>
          </a:p>
        </p:txBody>
      </p:sp>
      <p:pic>
        <p:nvPicPr>
          <p:cNvPr id="1743" name="Picture 2"/>
          <p:cNvPicPr>
            <a:picLocks noChangeAspect="1" noChangeArrowheads="1"/>
          </p:cNvPicPr>
          <p:nvPr/>
        </p:nvPicPr>
        <p:blipFill>
          <a:blip r:embed="rId3"/>
          <a:stretch>
            <a:fillRect/>
          </a:stretch>
        </p:blipFill>
        <p:spPr>
          <a:xfrm>
            <a:off x="1339222" y="1259945"/>
            <a:ext cx="6457222" cy="736719"/>
          </a:xfrm>
          <a:prstGeom prst="rect">
            <a:avLst/>
          </a:prstGeom>
          <a:noFill/>
          <a:ln w="9525">
            <a:noFill/>
            <a:miter lim="800000"/>
            <a:headEnd/>
            <a:tailEnd/>
          </a:ln>
        </p:spPr>
      </p:pic>
      <p:sp>
        <p:nvSpPr>
          <p:cNvPr id="1744" name="テキスト ボックス 5"/>
          <p:cNvSpPr txBox="1">
            <a:spLocks noChangeArrowheads="1"/>
          </p:cNvSpPr>
          <p:nvPr/>
        </p:nvSpPr>
        <p:spPr>
          <a:xfrm>
            <a:off x="709249" y="2204905"/>
            <a:ext cx="9843326" cy="567207"/>
          </a:xfrm>
          <a:prstGeom prst="rect">
            <a:avLst/>
          </a:prstGeom>
          <a:noFill/>
          <a:ln w="9525">
            <a:noFill/>
            <a:miter lim="800000"/>
            <a:headEnd/>
            <a:tailEnd/>
          </a:ln>
        </p:spPr>
        <p:txBody>
          <a:bodyPr>
            <a:spAutoFit/>
          </a:bodyPr>
          <a:lstStyle/>
          <a:p>
            <a:pPr defTabSz="1007943"/>
            <a:r>
              <a:rPr lang="en-US" altLang="ja-JP" sz="3086" dirty="0">
                <a:solidFill>
                  <a:srgbClr val="FF0000"/>
                </a:solidFill>
                <a:latin typeface="Calibri" pitchFamily="34" charset="0"/>
                <a:ea typeface="ＭＳ Ｐゴシック" panose="020B0600070205080204" pitchFamily="50" charset="-128"/>
              </a:rPr>
              <a:t>Tree contribution may dominate for           conversion </a:t>
            </a:r>
            <a:endParaRPr lang="ja-JP" altLang="en-US" sz="3086" dirty="0">
              <a:solidFill>
                <a:srgbClr val="FF0000"/>
              </a:solidFill>
              <a:latin typeface="Calibri" pitchFamily="34" charset="0"/>
              <a:ea typeface="ＭＳ Ｐゴシック" panose="020B0600070205080204" pitchFamily="50" charset="-128"/>
            </a:endParaRPr>
          </a:p>
        </p:txBody>
      </p:sp>
      <p:pic>
        <p:nvPicPr>
          <p:cNvPr id="1745" name="Picture 3"/>
          <p:cNvPicPr>
            <a:picLocks noChangeAspect="1" noChangeArrowheads="1"/>
          </p:cNvPicPr>
          <p:nvPr/>
        </p:nvPicPr>
        <p:blipFill>
          <a:blip r:embed="rId4"/>
          <a:stretch>
            <a:fillRect/>
          </a:stretch>
        </p:blipFill>
        <p:spPr>
          <a:xfrm>
            <a:off x="473008" y="3071118"/>
            <a:ext cx="2598639" cy="2264403"/>
          </a:xfrm>
          <a:prstGeom prst="rect">
            <a:avLst/>
          </a:prstGeom>
          <a:noFill/>
          <a:ln w="9525">
            <a:noFill/>
            <a:miter lim="800000"/>
            <a:headEnd/>
            <a:tailEnd/>
          </a:ln>
        </p:spPr>
      </p:pic>
      <p:pic>
        <p:nvPicPr>
          <p:cNvPr id="1746" name="Picture 4"/>
          <p:cNvPicPr>
            <a:picLocks noChangeAspect="1" noChangeArrowheads="1"/>
          </p:cNvPicPr>
          <p:nvPr/>
        </p:nvPicPr>
        <p:blipFill>
          <a:blip r:embed="rId5"/>
          <a:srcRect t="86871" b="4761"/>
          <a:stretch>
            <a:fillRect/>
          </a:stretch>
        </p:blipFill>
        <p:spPr>
          <a:xfrm>
            <a:off x="674661" y="5684849"/>
            <a:ext cx="9004580" cy="569250"/>
          </a:xfrm>
          <a:prstGeom prst="rect">
            <a:avLst/>
          </a:prstGeom>
          <a:noFill/>
          <a:ln w="9525">
            <a:noFill/>
            <a:miter lim="800000"/>
            <a:headEnd/>
            <a:tailEnd/>
          </a:ln>
        </p:spPr>
      </p:pic>
      <p:sp>
        <p:nvSpPr>
          <p:cNvPr id="1747" name="テキスト ボックス 8"/>
          <p:cNvSpPr txBox="1">
            <a:spLocks noChangeArrowheads="1"/>
          </p:cNvSpPr>
          <p:nvPr/>
        </p:nvSpPr>
        <p:spPr>
          <a:xfrm>
            <a:off x="3849680" y="3303585"/>
            <a:ext cx="3464851" cy="1720984"/>
          </a:xfrm>
          <a:prstGeom prst="rect">
            <a:avLst/>
          </a:prstGeom>
          <a:noFill/>
          <a:ln w="9525">
            <a:noFill/>
            <a:miter lim="800000"/>
            <a:headEnd/>
            <a:tailEnd/>
          </a:ln>
        </p:spPr>
        <p:txBody>
          <a:bodyPr>
            <a:spAutoFit/>
          </a:bodyPr>
          <a:lstStyle/>
          <a:p>
            <a:pPr defTabSz="1007943"/>
            <a:r>
              <a:rPr lang="en-US" altLang="ja-JP" sz="2646" dirty="0">
                <a:solidFill>
                  <a:prstClr val="black"/>
                </a:solidFill>
                <a:latin typeface="Calibri" pitchFamily="34" charset="0"/>
                <a:ea typeface="ＭＳ Ｐゴシック" panose="020B0600070205080204" pitchFamily="50" charset="-128"/>
              </a:rPr>
              <a:t>While</a:t>
            </a:r>
          </a:p>
          <a:p>
            <a:pPr defTabSz="1007943"/>
            <a:r>
              <a:rPr lang="en-US" altLang="ja-JP" sz="2646" dirty="0">
                <a:solidFill>
                  <a:prstClr val="black"/>
                </a:solidFill>
                <a:latin typeface="Calibri" pitchFamily="34" charset="0"/>
                <a:ea typeface="ＭＳ Ｐゴシック" panose="020B0600070205080204" pitchFamily="50" charset="-128"/>
              </a:rPr>
              <a:t>Induced by loop</a:t>
            </a:r>
          </a:p>
          <a:p>
            <a:pPr defTabSz="1007943"/>
            <a:r>
              <a:rPr lang="en-US" altLang="ja-JP" sz="2646" dirty="0">
                <a:solidFill>
                  <a:prstClr val="black"/>
                </a:solidFill>
                <a:latin typeface="Calibri" pitchFamily="34" charset="0"/>
                <a:ea typeface="ＭＳ Ｐゴシック" panose="020B0600070205080204" pitchFamily="50" charset="-128"/>
              </a:rPr>
              <a:t>                    </a:t>
            </a:r>
            <a:r>
              <a:rPr lang="en-US" altLang="ja-JP" sz="2646" dirty="0">
                <a:solidFill>
                  <a:srgbClr val="0070C0"/>
                </a:solidFill>
                <a:latin typeface="Calibri" pitchFamily="34" charset="0"/>
                <a:ea typeface="ＭＳ Ｐゴシック" panose="020B0600070205080204" pitchFamily="50" charset="-128"/>
              </a:rPr>
              <a:t>distinction</a:t>
            </a:r>
          </a:p>
          <a:p>
            <a:pPr defTabSz="1007943"/>
            <a:r>
              <a:rPr lang="en-US" altLang="ja-JP" sz="2646" dirty="0">
                <a:solidFill>
                  <a:srgbClr val="0070C0"/>
                </a:solidFill>
                <a:latin typeface="Calibri" pitchFamily="34" charset="0"/>
                <a:ea typeface="ＭＳ Ｐゴシック" panose="020B0600070205080204" pitchFamily="50" charset="-128"/>
              </a:rPr>
              <a:t>                    of models </a:t>
            </a:r>
            <a:r>
              <a:rPr lang="en-US" altLang="ja-JP" sz="1984" dirty="0">
                <a:solidFill>
                  <a:srgbClr val="0070C0"/>
                </a:solidFill>
                <a:latin typeface="Calibri" pitchFamily="34" charset="0"/>
                <a:ea typeface="ＭＳ Ｐゴシック" panose="020B0600070205080204" pitchFamily="50" charset="-128"/>
              </a:rPr>
              <a:t> </a:t>
            </a:r>
            <a:endParaRPr lang="ja-JP" altLang="en-US" sz="1984" dirty="0">
              <a:solidFill>
                <a:srgbClr val="0070C0"/>
              </a:solidFill>
              <a:latin typeface="Calibri" pitchFamily="34" charset="0"/>
              <a:ea typeface="ＭＳ Ｐゴシック" panose="020B0600070205080204" pitchFamily="50" charset="-128"/>
            </a:endParaRPr>
          </a:p>
        </p:txBody>
      </p:sp>
      <p:pic>
        <p:nvPicPr>
          <p:cNvPr id="1748" name="Picture 6" descr="$\g\textcolor[rgb]{1,0,0}{\mu - e}$ ">
            <a:hlinkClick r:id="rId6"/>
          </p:cNvPr>
          <p:cNvPicPr>
            <a:picLocks noChangeAspect="1" noChangeArrowheads="1"/>
          </p:cNvPicPr>
          <p:nvPr/>
        </p:nvPicPr>
        <p:blipFill>
          <a:blip r:embed="rId7"/>
          <a:stretch>
            <a:fillRect/>
          </a:stretch>
        </p:blipFill>
        <p:spPr>
          <a:xfrm>
            <a:off x="6615244" y="2441145"/>
            <a:ext cx="799716" cy="236239"/>
          </a:xfrm>
          <a:prstGeom prst="rect">
            <a:avLst/>
          </a:prstGeom>
          <a:noFill/>
          <a:ln w="9525">
            <a:noFill/>
            <a:miter lim="800000"/>
            <a:headEnd/>
            <a:tailEnd/>
          </a:ln>
        </p:spPr>
      </p:pic>
      <p:pic>
        <p:nvPicPr>
          <p:cNvPr id="1749" name="Picture 8" descr="$\g\textcolor[rgb]{1,0,0}{\mu \rightarrow e+\gamma}$ ">
            <a:hlinkClick r:id="rId8"/>
          </p:cNvPr>
          <p:cNvPicPr>
            <a:picLocks noChangeAspect="1" noChangeArrowheads="1"/>
          </p:cNvPicPr>
          <p:nvPr/>
        </p:nvPicPr>
        <p:blipFill>
          <a:blip r:embed="rId9"/>
          <a:stretch>
            <a:fillRect/>
          </a:stretch>
        </p:blipFill>
        <p:spPr>
          <a:xfrm>
            <a:off x="5030879" y="3382331"/>
            <a:ext cx="1825172" cy="335986"/>
          </a:xfrm>
          <a:prstGeom prst="rect">
            <a:avLst/>
          </a:prstGeom>
          <a:noFill/>
          <a:ln w="9525">
            <a:noFill/>
            <a:miter lim="800000"/>
            <a:headEnd/>
            <a:tailEnd/>
          </a:ln>
        </p:spPr>
      </p:pic>
      <p:sp>
        <p:nvSpPr>
          <p:cNvPr id="1750" name="右矢印 11"/>
          <p:cNvSpPr/>
          <p:nvPr/>
        </p:nvSpPr>
        <p:spPr>
          <a:xfrm>
            <a:off x="4243412" y="4327291"/>
            <a:ext cx="1077954" cy="533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dirty="0">
              <a:solidFill>
                <a:prstClr val="white"/>
              </a:solidFill>
              <a:latin typeface="Calibri"/>
              <a:ea typeface="ＭＳ Ｐゴシック" panose="020B0600070205080204" pitchFamily="50" charset="-128"/>
            </a:endParaRPr>
          </a:p>
        </p:txBody>
      </p:sp>
      <p:pic>
        <p:nvPicPr>
          <p:cNvPr id="1751" name="Picture 4"/>
          <p:cNvPicPr>
            <a:picLocks noChangeAspect="1" noChangeArrowheads="1"/>
          </p:cNvPicPr>
          <p:nvPr/>
        </p:nvPicPr>
        <p:blipFill>
          <a:blip r:embed="rId5"/>
          <a:srcRect t="24991" b="67236"/>
          <a:stretch>
            <a:fillRect/>
          </a:stretch>
        </p:blipFill>
        <p:spPr>
          <a:xfrm>
            <a:off x="754036" y="5129221"/>
            <a:ext cx="9004580" cy="528870"/>
          </a:xfrm>
          <a:prstGeom prst="rect">
            <a:avLst/>
          </a:prstGeom>
          <a:noFill/>
          <a:ln w="9525">
            <a:noFill/>
            <a:miter lim="800000"/>
            <a:headEnd/>
            <a:tailEnd/>
          </a:ln>
        </p:spPr>
      </p:pic>
      <p:sp>
        <p:nvSpPr>
          <p:cNvPr id="1752" name="テキスト ボックス 13"/>
          <p:cNvSpPr txBox="1"/>
          <p:nvPr/>
        </p:nvSpPr>
        <p:spPr>
          <a:xfrm>
            <a:off x="754036" y="2747956"/>
            <a:ext cx="2460640" cy="567207"/>
          </a:xfrm>
          <a:prstGeom prst="rect">
            <a:avLst/>
          </a:prstGeom>
          <a:noFill/>
        </p:spPr>
        <p:txBody>
          <a:bodyPr wrap="square" rtlCol="0">
            <a:spAutoFit/>
          </a:bodyPr>
          <a:lstStyle/>
          <a:p>
            <a:pPr defTabSz="1007943"/>
            <a:r>
              <a:rPr lang="en-US" altLang="ja-JP" sz="3086" dirty="0">
                <a:solidFill>
                  <a:srgbClr val="0070C0"/>
                </a:solidFill>
                <a:latin typeface="Calibri"/>
                <a:ea typeface="ＭＳ Ｐゴシック" panose="020B0600070205080204" pitchFamily="50" charset="-128"/>
              </a:rPr>
              <a:t>Leptoquark</a:t>
            </a:r>
            <a:endParaRPr lang="ja-JP" altLang="en-US" sz="3086" dirty="0">
              <a:solidFill>
                <a:srgbClr val="0070C0"/>
              </a:solidFill>
              <a:latin typeface="Calibri"/>
              <a:ea typeface="ＭＳ Ｐゴシック" panose="020B0600070205080204" pitchFamily="50" charset="-128"/>
            </a:endParaRPr>
          </a:p>
        </p:txBody>
      </p:sp>
      <p:sp>
        <p:nvSpPr>
          <p:cNvPr id="14" name="タイトル 1">
            <a:extLst>
              <a:ext uri="{FF2B5EF4-FFF2-40B4-BE49-F238E27FC236}">
                <a16:creationId xmlns:a16="http://schemas.microsoft.com/office/drawing/2014/main" id="{2A6EC7D4-CD37-44F1-9CE1-8DA241965EBF}"/>
              </a:ext>
            </a:extLst>
          </p:cNvPr>
          <p:cNvSpPr txBox="1">
            <a:spLocks/>
          </p:cNvSpPr>
          <p:nvPr/>
        </p:nvSpPr>
        <p:spPr>
          <a:xfrm>
            <a:off x="504031" y="302737"/>
            <a:ext cx="9072563" cy="567207"/>
          </a:xfrm>
          <a:prstGeom prst="rect">
            <a:avLst/>
          </a:prstGeom>
        </p:spPr>
        <p:txBody>
          <a:bodyPr>
            <a:normAutofit fontScale="92500" lnSpcReduction="10000"/>
          </a:bodyPr>
          <a:lstStyle>
            <a:lvl1pPr algn="ctr" defTabSz="1007943" rtl="0" eaLnBrk="1" latinLnBrk="0" hangingPunct="1">
              <a:spcBef>
                <a:spcPct val="0"/>
              </a:spcBef>
              <a:buNone/>
              <a:defRPr kumimoji="1" sz="4850" kern="1200">
                <a:solidFill>
                  <a:schemeClr val="tx1"/>
                </a:solidFill>
                <a:latin typeface="+mj-lt"/>
                <a:ea typeface="+mj-ea"/>
                <a:cs typeface="+mj-cs"/>
              </a:defRPr>
            </a:lvl1pPr>
          </a:lstStyle>
          <a:p>
            <a:pPr algn="l"/>
            <a:r>
              <a:rPr lang="en-US" altLang="ja-JP" sz="3600">
                <a:solidFill>
                  <a:srgbClr val="FF0000"/>
                </a:solidFill>
              </a:rPr>
              <a:t>Example from</a:t>
            </a:r>
            <a:r>
              <a:rPr lang="ja-JP" altLang="en-US" sz="3600">
                <a:solidFill>
                  <a:srgbClr val="FF0000"/>
                </a:solidFill>
              </a:rPr>
              <a:t> </a:t>
            </a:r>
            <a:r>
              <a:rPr lang="en-US" altLang="ja-JP" sz="3600">
                <a:solidFill>
                  <a:srgbClr val="FF0000"/>
                </a:solidFill>
              </a:rPr>
              <a:t>Vector type interaction</a:t>
            </a:r>
            <a:endParaRPr lang="ja-JP" altLang="en-US" sz="3600" dirty="0">
              <a:solidFill>
                <a:srgbClr val="FF0000"/>
              </a:solidFill>
            </a:endParaRPr>
          </a:p>
        </p:txBody>
      </p:sp>
    </p:spTree>
    <p:extLst>
      <p:ext uri="{BB962C8B-B14F-4D97-AF65-F5344CB8AC3E}">
        <p14:creationId xmlns:p14="http://schemas.microsoft.com/office/powerpoint/2010/main" val="3919872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8" name="Picture 2"/>
          <p:cNvPicPr>
            <a:picLocks noChangeAspect="1" noChangeArrowheads="1"/>
          </p:cNvPicPr>
          <p:nvPr/>
        </p:nvPicPr>
        <p:blipFill>
          <a:blip r:embed="rId3"/>
          <a:stretch>
            <a:fillRect/>
          </a:stretch>
        </p:blipFill>
        <p:spPr>
          <a:xfrm>
            <a:off x="4008431" y="684194"/>
            <a:ext cx="5496978" cy="2918796"/>
          </a:xfrm>
          <a:prstGeom prst="rect">
            <a:avLst/>
          </a:prstGeom>
          <a:noFill/>
          <a:ln w="9525">
            <a:noFill/>
            <a:miter lim="800000"/>
            <a:headEnd/>
            <a:tailEnd/>
          </a:ln>
        </p:spPr>
      </p:pic>
      <p:sp>
        <p:nvSpPr>
          <p:cNvPr id="1759" name="テキスト ボックス 1"/>
          <p:cNvSpPr txBox="1"/>
          <p:nvPr/>
        </p:nvSpPr>
        <p:spPr>
          <a:xfrm>
            <a:off x="515909" y="287316"/>
            <a:ext cx="4683154"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Orthodox</a:t>
            </a:r>
            <a:r>
              <a:rPr lang="ja-JP" altLang="en-US" sz="3527" dirty="0">
                <a:solidFill>
                  <a:prstClr val="black"/>
                </a:solidFill>
                <a:latin typeface="Calibri"/>
                <a:ea typeface="ＭＳ Ｐゴシック" panose="020B0600070205080204" pitchFamily="50" charset="-128"/>
              </a:rPr>
              <a:t>　</a:t>
            </a:r>
            <a:r>
              <a:rPr lang="en-US" altLang="ja-JP" sz="3527" dirty="0">
                <a:solidFill>
                  <a:prstClr val="black"/>
                </a:solidFill>
                <a:latin typeface="Calibri"/>
                <a:ea typeface="ＭＳ Ｐゴシック" panose="020B0600070205080204" pitchFamily="50" charset="-128"/>
              </a:rPr>
              <a:t>scenario</a:t>
            </a:r>
            <a:endParaRPr lang="ja-JP" altLang="en-US" sz="3527" dirty="0">
              <a:solidFill>
                <a:prstClr val="black"/>
              </a:solidFill>
              <a:latin typeface="Calibri"/>
              <a:ea typeface="ＭＳ Ｐゴシック" panose="020B0600070205080204" pitchFamily="50" charset="-128"/>
            </a:endParaRPr>
          </a:p>
        </p:txBody>
      </p:sp>
      <p:sp>
        <p:nvSpPr>
          <p:cNvPr id="1760" name="テキスト ボックス 3"/>
          <p:cNvSpPr txBox="1"/>
          <p:nvPr/>
        </p:nvSpPr>
        <p:spPr>
          <a:xfrm>
            <a:off x="595285" y="1716074"/>
            <a:ext cx="3413146" cy="1516954"/>
          </a:xfrm>
          <a:prstGeom prst="rect">
            <a:avLst/>
          </a:prstGeom>
          <a:noFill/>
        </p:spPr>
        <p:txBody>
          <a:bodyPr wrap="square" rtlCol="0">
            <a:spAutoFit/>
          </a:bodyPr>
          <a:lstStyle/>
          <a:p>
            <a:pPr algn="ctr" defTabSz="1007943"/>
            <a:r>
              <a:rPr lang="en-US" altLang="ja-JP" sz="3086" dirty="0">
                <a:solidFill>
                  <a:prstClr val="black"/>
                </a:solidFill>
                <a:latin typeface="Calibri"/>
                <a:ea typeface="ＭＳ Ｐゴシック" panose="020B0600070205080204" pitchFamily="50" charset="-128"/>
              </a:rPr>
              <a:t>Source of LFV</a:t>
            </a:r>
          </a:p>
          <a:p>
            <a:pPr algn="ctr" defTabSz="1007943"/>
            <a:r>
              <a:rPr lang="en-US" altLang="ja-JP" sz="3086" dirty="0">
                <a:solidFill>
                  <a:prstClr val="black"/>
                </a:solidFill>
                <a:latin typeface="Calibri"/>
                <a:ea typeface="ＭＳ Ｐゴシック" panose="020B0600070205080204" pitchFamily="50" charset="-128"/>
              </a:rPr>
              <a:t>=</a:t>
            </a:r>
          </a:p>
          <a:p>
            <a:pPr algn="ctr" defTabSz="1007943"/>
            <a:r>
              <a:rPr lang="en-US" altLang="ja-JP" sz="3086" dirty="0" err="1">
                <a:solidFill>
                  <a:prstClr val="black"/>
                </a:solidFill>
                <a:latin typeface="Calibri"/>
                <a:ea typeface="ＭＳ Ｐゴシック" panose="020B0600070205080204" pitchFamily="50" charset="-128"/>
              </a:rPr>
              <a:t>Slepton</a:t>
            </a:r>
            <a:r>
              <a:rPr lang="en-US" altLang="ja-JP" sz="3086" dirty="0">
                <a:solidFill>
                  <a:prstClr val="black"/>
                </a:solidFill>
                <a:latin typeface="Calibri"/>
                <a:ea typeface="ＭＳ Ｐゴシック" panose="020B0600070205080204" pitchFamily="50" charset="-128"/>
              </a:rPr>
              <a:t> mixing</a:t>
            </a:r>
            <a:endParaRPr lang="ja-JP" altLang="en-US" sz="3086" dirty="0">
              <a:solidFill>
                <a:prstClr val="black"/>
              </a:solidFill>
              <a:latin typeface="Calibri"/>
              <a:ea typeface="ＭＳ Ｐゴシック" panose="020B0600070205080204" pitchFamily="50" charset="-128"/>
            </a:endParaRPr>
          </a:p>
        </p:txBody>
      </p:sp>
      <p:pic>
        <p:nvPicPr>
          <p:cNvPr id="1761" name="図 4"/>
          <p:cNvPicPr>
            <a:picLocks noChangeAspect="1"/>
          </p:cNvPicPr>
          <p:nvPr/>
        </p:nvPicPr>
        <p:blipFill>
          <a:blip r:embed="rId4"/>
          <a:stretch>
            <a:fillRect/>
          </a:stretch>
        </p:blipFill>
        <p:spPr>
          <a:xfrm>
            <a:off x="5119687" y="3541710"/>
            <a:ext cx="4172941" cy="3477451"/>
          </a:xfrm>
          <a:prstGeom prst="rect">
            <a:avLst/>
          </a:prstGeom>
        </p:spPr>
      </p:pic>
      <p:sp>
        <p:nvSpPr>
          <p:cNvPr id="1762" name="テキスト ボックス 5"/>
          <p:cNvSpPr txBox="1"/>
          <p:nvPr/>
        </p:nvSpPr>
        <p:spPr>
          <a:xfrm>
            <a:off x="5913442" y="6716730"/>
            <a:ext cx="3255058" cy="635110"/>
          </a:xfrm>
          <a:prstGeom prst="rect">
            <a:avLst/>
          </a:prstGeom>
          <a:noFill/>
        </p:spPr>
        <p:txBody>
          <a:bodyPr wrap="none" rtlCol="0">
            <a:spAutoFit/>
          </a:bodyPr>
          <a:lstStyle/>
          <a:p>
            <a:pPr defTabSz="1007943"/>
            <a:r>
              <a:rPr lang="en-US" altLang="ja-JP" sz="3527" dirty="0">
                <a:solidFill>
                  <a:prstClr val="black"/>
                </a:solidFill>
                <a:latin typeface="Calibri"/>
                <a:ea typeface="ＭＳ Ｐゴシック" panose="020B0600070205080204" pitchFamily="50" charset="-128"/>
              </a:rPr>
              <a:t>Dipole dominant</a:t>
            </a:r>
            <a:endParaRPr lang="ja-JP" altLang="en-US" sz="3527" dirty="0">
              <a:solidFill>
                <a:prstClr val="black"/>
              </a:solidFill>
              <a:latin typeface="Calibri"/>
              <a:ea typeface="ＭＳ Ｐゴシック" panose="020B0600070205080204" pitchFamily="50" charset="-128"/>
            </a:endParaRPr>
          </a:p>
        </p:txBody>
      </p:sp>
      <p:sp>
        <p:nvSpPr>
          <p:cNvPr id="1763" name="テキスト ボックス 6"/>
          <p:cNvSpPr txBox="1"/>
          <p:nvPr/>
        </p:nvSpPr>
        <p:spPr>
          <a:xfrm>
            <a:off x="357158" y="3859213"/>
            <a:ext cx="4841905" cy="635110"/>
          </a:xfrm>
          <a:prstGeom prst="rect">
            <a:avLst/>
          </a:prstGeom>
          <a:noFill/>
        </p:spPr>
        <p:txBody>
          <a:bodyPr wrap="square" rtlCol="0">
            <a:spAutoFit/>
          </a:bodyPr>
          <a:lstStyle/>
          <a:p>
            <a:pPr defTabSz="1007943"/>
            <a:r>
              <a:rPr lang="en-US" altLang="ja-JP" sz="3527" dirty="0">
                <a:solidFill>
                  <a:srgbClr val="0070C0"/>
                </a:solidFill>
                <a:latin typeface="Calibri"/>
                <a:ea typeface="ＭＳ Ｐゴシック" panose="020B0600070205080204" pitchFamily="50" charset="-128"/>
              </a:rPr>
              <a:t>CMSSM + RH neutrino</a:t>
            </a:r>
            <a:endParaRPr lang="ja-JP" altLang="en-US" sz="3527" dirty="0">
              <a:solidFill>
                <a:srgbClr val="0070C0"/>
              </a:solidFill>
              <a:latin typeface="Calibri"/>
              <a:ea typeface="ＭＳ Ｐゴシック" panose="020B0600070205080204" pitchFamily="50" charset="-128"/>
            </a:endParaRPr>
          </a:p>
        </p:txBody>
      </p:sp>
      <p:sp>
        <p:nvSpPr>
          <p:cNvPr id="1764" name="テキスト ボックス 7"/>
          <p:cNvSpPr txBox="1"/>
          <p:nvPr/>
        </p:nvSpPr>
        <p:spPr>
          <a:xfrm>
            <a:off x="912787" y="4573592"/>
            <a:ext cx="3721596" cy="499496"/>
          </a:xfrm>
          <a:prstGeom prst="rect">
            <a:avLst/>
          </a:prstGeom>
          <a:noFill/>
        </p:spPr>
        <p:txBody>
          <a:bodyPr wrap="none" rtlCol="0">
            <a:spAutoFit/>
          </a:bodyPr>
          <a:lstStyle/>
          <a:p>
            <a:pPr defTabSz="1007943"/>
            <a:r>
              <a:rPr lang="en-US" altLang="ja-JP" sz="2646" dirty="0">
                <a:solidFill>
                  <a:prstClr val="black"/>
                </a:solidFill>
                <a:latin typeface="Calibri"/>
                <a:ea typeface="ＭＳ Ｐゴシック" panose="020B0600070205080204" pitchFamily="50" charset="-128"/>
              </a:rPr>
              <a:t>Most exhaustedly studied</a:t>
            </a:r>
            <a:endParaRPr lang="ja-JP" altLang="en-US" sz="2646" dirty="0">
              <a:solidFill>
                <a:prstClr val="black"/>
              </a:solidFill>
              <a:latin typeface="Calibri"/>
              <a:ea typeface="ＭＳ Ｐゴシック" panose="020B0600070205080204" pitchFamily="50" charset="-128"/>
            </a:endParaRPr>
          </a:p>
        </p:txBody>
      </p:sp>
      <p:pic>
        <p:nvPicPr>
          <p:cNvPr id="1765" name="図 8"/>
          <p:cNvPicPr>
            <a:picLocks noChangeAspect="1"/>
          </p:cNvPicPr>
          <p:nvPr/>
        </p:nvPicPr>
        <p:blipFill>
          <a:blip r:embed="rId5"/>
          <a:stretch>
            <a:fillRect/>
          </a:stretch>
        </p:blipFill>
        <p:spPr>
          <a:xfrm>
            <a:off x="515910" y="5208596"/>
            <a:ext cx="3016268" cy="603254"/>
          </a:xfrm>
          <a:prstGeom prst="rect">
            <a:avLst/>
          </a:prstGeom>
          <a:noFill/>
          <a:ln>
            <a:noFill/>
          </a:ln>
        </p:spPr>
      </p:pic>
      <p:pic>
        <p:nvPicPr>
          <p:cNvPr id="1766" name="図 9"/>
          <p:cNvPicPr/>
          <p:nvPr/>
        </p:nvPicPr>
        <p:blipFill>
          <a:blip r:embed="rId6"/>
          <a:stretch>
            <a:fillRect/>
          </a:stretch>
        </p:blipFill>
        <p:spPr>
          <a:xfrm>
            <a:off x="515909" y="6002350"/>
            <a:ext cx="5080031" cy="1111257"/>
          </a:xfrm>
          <a:prstGeom prst="rect">
            <a:avLst/>
          </a:prstGeom>
        </p:spPr>
      </p:pic>
    </p:spTree>
    <p:extLst>
      <p:ext uri="{BB962C8B-B14F-4D97-AF65-F5344CB8AC3E}">
        <p14:creationId xmlns:p14="http://schemas.microsoft.com/office/powerpoint/2010/main" val="114102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タイトル 1"/>
          <p:cNvSpPr>
            <a:spLocks noGrp="1"/>
          </p:cNvSpPr>
          <p:nvPr>
            <p:ph type="title"/>
          </p:nvPr>
        </p:nvSpPr>
        <p:spPr>
          <a:xfrm>
            <a:off x="359792" y="174355"/>
            <a:ext cx="7835265" cy="782133"/>
          </a:xfrm>
        </p:spPr>
        <p:txBody>
          <a:bodyPr/>
          <a:lstStyle/>
          <a:p>
            <a:r>
              <a:rPr kumimoji="1" lang="en-US" altLang="ja-JP" sz="3600" dirty="0"/>
              <a:t>Derivation</a:t>
            </a:r>
            <a:r>
              <a:rPr kumimoji="1" lang="ja-JP" altLang="en-US" sz="3600" dirty="0"/>
              <a:t> </a:t>
            </a:r>
            <a:r>
              <a:rPr kumimoji="1" lang="en-US" altLang="ja-JP" sz="3600" dirty="0"/>
              <a:t>of</a:t>
            </a:r>
            <a:r>
              <a:rPr kumimoji="1" lang="ja-JP" altLang="en-US" sz="3600" dirty="0"/>
              <a:t> </a:t>
            </a:r>
            <a:r>
              <a:rPr kumimoji="1" lang="en-US" altLang="ja-JP" sz="3600" dirty="0"/>
              <a:t>lepton flavor charge</a:t>
            </a:r>
            <a:endParaRPr kumimoji="1" lang="ja-JP" altLang="en-US" sz="3600" dirty="0"/>
          </a:p>
        </p:txBody>
      </p:sp>
      <p:sp>
        <p:nvSpPr>
          <p:cNvPr id="1202" name="テキスト ボックス 2"/>
          <p:cNvSpPr txBox="1"/>
          <p:nvPr/>
        </p:nvSpPr>
        <p:spPr>
          <a:xfrm>
            <a:off x="863848" y="1228199"/>
            <a:ext cx="3744416" cy="369332"/>
          </a:xfrm>
          <a:prstGeom prst="rect">
            <a:avLst/>
          </a:prstGeom>
          <a:noFill/>
        </p:spPr>
        <p:txBody>
          <a:bodyPr wrap="square" rtlCol="0">
            <a:spAutoFit/>
          </a:bodyPr>
          <a:lstStyle/>
          <a:p>
            <a:r>
              <a:rPr kumimoji="1" lang="en-US" altLang="ja-JP" dirty="0"/>
              <a:t>Lepton Part Only</a:t>
            </a:r>
            <a:endParaRPr kumimoji="1" lang="ja-JP" altLang="en-US" dirty="0"/>
          </a:p>
        </p:txBody>
      </p:sp>
      <p:pic>
        <p:nvPicPr>
          <p:cNvPr id="1203" name="図 6"/>
          <p:cNvPicPr>
            <a:picLocks noChangeAspect="1"/>
          </p:cNvPicPr>
          <p:nvPr>
            <p:custDataLst>
              <p:tags r:id="rId1"/>
            </p:custDataLst>
          </p:nvPr>
        </p:nvPicPr>
        <p:blipFill>
          <a:blip r:embed="rId9"/>
          <a:stretch>
            <a:fillRect/>
          </a:stretch>
        </p:blipFill>
        <p:spPr>
          <a:xfrm>
            <a:off x="2533132" y="1578616"/>
            <a:ext cx="4543425" cy="760095"/>
          </a:xfrm>
          <a:prstGeom prst="rect">
            <a:avLst/>
          </a:prstGeom>
        </p:spPr>
      </p:pic>
      <p:pic>
        <p:nvPicPr>
          <p:cNvPr id="1204" name="図 11"/>
          <p:cNvPicPr>
            <a:picLocks noChangeAspect="1"/>
          </p:cNvPicPr>
          <p:nvPr>
            <p:custDataLst>
              <p:tags r:id="rId2"/>
            </p:custDataLst>
          </p:nvPr>
        </p:nvPicPr>
        <p:blipFill>
          <a:blip r:embed="rId10"/>
          <a:stretch>
            <a:fillRect/>
          </a:stretch>
        </p:blipFill>
        <p:spPr>
          <a:xfrm>
            <a:off x="1471405" y="2503456"/>
            <a:ext cx="3750945" cy="344805"/>
          </a:xfrm>
          <a:prstGeom prst="rect">
            <a:avLst/>
          </a:prstGeom>
        </p:spPr>
      </p:pic>
      <p:pic>
        <p:nvPicPr>
          <p:cNvPr id="1205" name="図 19"/>
          <p:cNvPicPr>
            <a:picLocks noChangeAspect="1"/>
          </p:cNvPicPr>
          <p:nvPr>
            <p:custDataLst>
              <p:tags r:id="rId3"/>
            </p:custDataLst>
          </p:nvPr>
        </p:nvPicPr>
        <p:blipFill>
          <a:blip r:embed="rId11"/>
          <a:stretch>
            <a:fillRect/>
          </a:stretch>
        </p:blipFill>
        <p:spPr>
          <a:xfrm>
            <a:off x="1471405" y="3109593"/>
            <a:ext cx="7835265" cy="948690"/>
          </a:xfrm>
          <a:prstGeom prst="rect">
            <a:avLst/>
          </a:prstGeom>
        </p:spPr>
      </p:pic>
      <p:pic>
        <p:nvPicPr>
          <p:cNvPr id="1206" name="図 20"/>
          <p:cNvPicPr>
            <a:picLocks noChangeAspect="1"/>
          </p:cNvPicPr>
          <p:nvPr>
            <p:custDataLst>
              <p:tags r:id="rId4"/>
            </p:custDataLst>
          </p:nvPr>
        </p:nvPicPr>
        <p:blipFill>
          <a:blip r:embed="rId12"/>
          <a:stretch>
            <a:fillRect/>
          </a:stretch>
        </p:blipFill>
        <p:spPr>
          <a:xfrm>
            <a:off x="1471405" y="4181554"/>
            <a:ext cx="2543175" cy="321945"/>
          </a:xfrm>
          <a:prstGeom prst="rect">
            <a:avLst/>
          </a:prstGeom>
        </p:spPr>
      </p:pic>
      <p:pic>
        <p:nvPicPr>
          <p:cNvPr id="1207" name="図 38"/>
          <p:cNvPicPr>
            <a:picLocks noChangeAspect="1"/>
          </p:cNvPicPr>
          <p:nvPr>
            <p:custDataLst>
              <p:tags r:id="rId5"/>
            </p:custDataLst>
          </p:nvPr>
        </p:nvPicPr>
        <p:blipFill>
          <a:blip r:embed="rId13"/>
          <a:stretch>
            <a:fillRect/>
          </a:stretch>
        </p:blipFill>
        <p:spPr>
          <a:xfrm>
            <a:off x="1397599" y="6308465"/>
            <a:ext cx="6787515" cy="773430"/>
          </a:xfrm>
          <a:prstGeom prst="rect">
            <a:avLst/>
          </a:prstGeom>
        </p:spPr>
      </p:pic>
      <p:sp>
        <p:nvSpPr>
          <p:cNvPr id="1208" name="テキスト ボックス 33"/>
          <p:cNvSpPr txBox="1"/>
          <p:nvPr/>
        </p:nvSpPr>
        <p:spPr>
          <a:xfrm>
            <a:off x="403987" y="5890618"/>
            <a:ext cx="6385538" cy="461665"/>
          </a:xfrm>
          <a:prstGeom prst="rect">
            <a:avLst/>
          </a:prstGeom>
          <a:noFill/>
        </p:spPr>
        <p:txBody>
          <a:bodyPr wrap="square" rtlCol="0">
            <a:spAutoFit/>
          </a:bodyPr>
          <a:lstStyle/>
          <a:p>
            <a:r>
              <a:rPr kumimoji="1" lang="en-US" altLang="ja-JP" sz="2000" b="1" dirty="0">
                <a:solidFill>
                  <a:srgbClr val="FF0000"/>
                </a:solidFill>
                <a:latin typeface="HGP創英ﾌﾟﾚｾﾞﾝｽEB" panose="02020800000000000000" pitchFamily="18" charset="-128"/>
                <a:ea typeface="HGP創英ﾌﾟﾚｾﾞﾝｽEB" panose="02020800000000000000" pitchFamily="18" charset="-128"/>
              </a:rPr>
              <a:t>Invariant</a:t>
            </a:r>
            <a:r>
              <a:rPr kumimoji="1" lang="en-US" altLang="ja-JP" sz="2000" dirty="0">
                <a:solidFill>
                  <a:srgbClr val="FF0000"/>
                </a:solidFill>
              </a:rPr>
              <a:t> </a:t>
            </a:r>
            <a:r>
              <a:rPr kumimoji="1" lang="en-US" altLang="ja-JP" sz="2000" dirty="0">
                <a:solidFill>
                  <a:schemeClr val="tx2">
                    <a:lumMod val="75000"/>
                  </a:schemeClr>
                </a:solidFill>
              </a:rPr>
              <a:t>under</a:t>
            </a:r>
            <a:r>
              <a:rPr kumimoji="1" lang="ja-JP" altLang="en-US" sz="2000" dirty="0">
                <a:solidFill>
                  <a:schemeClr val="tx2">
                    <a:lumMod val="75000"/>
                  </a:schemeClr>
                </a:solidFill>
              </a:rPr>
              <a:t> </a:t>
            </a:r>
            <a:r>
              <a:rPr kumimoji="1"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3</a:t>
            </a:r>
            <a:r>
              <a:rPr kumimoji="1" lang="en-US" altLang="ja-JP" sz="2000" dirty="0">
                <a:solidFill>
                  <a:schemeClr val="tx2">
                    <a:lumMod val="75000"/>
                  </a:schemeClr>
                </a:solidFill>
              </a:rPr>
              <a:t> independent</a:t>
            </a:r>
            <a:r>
              <a:rPr kumimoji="1" lang="ja-JP" altLang="en-US" sz="2000" dirty="0">
                <a:solidFill>
                  <a:schemeClr val="tx2">
                    <a:lumMod val="75000"/>
                  </a:schemeClr>
                </a:solidFill>
              </a:rPr>
              <a:t> </a:t>
            </a:r>
            <a:r>
              <a:rPr kumimoji="1" lang="en-US" altLang="ja-JP" sz="2000" dirty="0">
                <a:solidFill>
                  <a:schemeClr val="tx2">
                    <a:lumMod val="75000"/>
                  </a:schemeClr>
                </a:solidFill>
              </a:rPr>
              <a:t>unitary</a:t>
            </a:r>
            <a:r>
              <a:rPr kumimoji="1" lang="ja-JP" altLang="en-US" sz="2000" dirty="0">
                <a:solidFill>
                  <a:schemeClr val="tx2">
                    <a:lumMod val="75000"/>
                  </a:schemeClr>
                </a:solidFill>
              </a:rPr>
              <a:t> </a:t>
            </a:r>
            <a:r>
              <a:rPr kumimoji="1" lang="en-US" altLang="ja-JP" sz="2000" dirty="0">
                <a:solidFill>
                  <a:schemeClr val="tx2">
                    <a:lumMod val="75000"/>
                  </a:schemeClr>
                </a:solidFill>
              </a:rPr>
              <a:t>transformation</a:t>
            </a:r>
            <a:endParaRPr kumimoji="1" lang="ja-JP" altLang="en-US" sz="2000" dirty="0">
              <a:solidFill>
                <a:schemeClr val="tx2">
                  <a:lumMod val="75000"/>
                </a:schemeClr>
              </a:solidFill>
            </a:endParaRPr>
          </a:p>
        </p:txBody>
      </p:sp>
      <p:pic>
        <p:nvPicPr>
          <p:cNvPr id="1209" name="図 39"/>
          <p:cNvPicPr>
            <a:picLocks noChangeAspect="1"/>
          </p:cNvPicPr>
          <p:nvPr>
            <p:custDataLst>
              <p:tags r:id="rId6"/>
            </p:custDataLst>
          </p:nvPr>
        </p:nvPicPr>
        <p:blipFill>
          <a:blip r:embed="rId14"/>
          <a:stretch>
            <a:fillRect/>
          </a:stretch>
        </p:blipFill>
        <p:spPr>
          <a:xfrm>
            <a:off x="6212671" y="6801622"/>
            <a:ext cx="259080" cy="264795"/>
          </a:xfrm>
          <a:prstGeom prst="rect">
            <a:avLst/>
          </a:prstGeom>
        </p:spPr>
      </p:pic>
      <p:sp>
        <p:nvSpPr>
          <p:cNvPr id="1210" name="テキスト ボックス 41"/>
          <p:cNvSpPr txBox="1"/>
          <p:nvPr/>
        </p:nvSpPr>
        <p:spPr>
          <a:xfrm>
            <a:off x="6663020" y="6749354"/>
            <a:ext cx="3330254" cy="369332"/>
          </a:xfrm>
          <a:prstGeom prst="rect">
            <a:avLst/>
          </a:prstGeom>
          <a:noFill/>
        </p:spPr>
        <p:txBody>
          <a:bodyPr wrap="square" rtlCol="0">
            <a:spAutoFit/>
          </a:bodyPr>
          <a:lstStyle/>
          <a:p>
            <a:r>
              <a:rPr kumimoji="1" lang="en-US" altLang="ja-JP" dirty="0"/>
              <a:t> independent</a:t>
            </a:r>
            <a:endParaRPr kumimoji="1" lang="ja-JP" altLang="en-US" dirty="0"/>
          </a:p>
        </p:txBody>
      </p:sp>
      <p:sp>
        <p:nvSpPr>
          <p:cNvPr id="1211" name="テキスト ボックス 42"/>
          <p:cNvSpPr txBox="1"/>
          <p:nvPr/>
        </p:nvSpPr>
        <p:spPr>
          <a:xfrm>
            <a:off x="863847" y="2134124"/>
            <a:ext cx="3744416" cy="369332"/>
          </a:xfrm>
          <a:prstGeom prst="rect">
            <a:avLst/>
          </a:prstGeom>
          <a:noFill/>
        </p:spPr>
        <p:txBody>
          <a:bodyPr wrap="square" rtlCol="0">
            <a:spAutoFit/>
          </a:bodyPr>
          <a:lstStyle/>
          <a:p>
            <a:r>
              <a:rPr lang="en-US" altLang="ja-JP" dirty="0"/>
              <a:t>Kinetic</a:t>
            </a:r>
            <a:r>
              <a:rPr kumimoji="1" lang="en-US" altLang="ja-JP" dirty="0"/>
              <a:t> Part </a:t>
            </a:r>
            <a:endParaRPr kumimoji="1" lang="ja-JP" altLang="en-US" dirty="0"/>
          </a:p>
        </p:txBody>
      </p:sp>
      <p:pic>
        <p:nvPicPr>
          <p:cNvPr id="1212" name="図 43"/>
          <p:cNvPicPr>
            <a:picLocks noChangeAspect="1"/>
          </p:cNvPicPr>
          <p:nvPr>
            <p:custDataLst>
              <p:tags r:id="rId7"/>
            </p:custDataLst>
          </p:nvPr>
        </p:nvPicPr>
        <p:blipFill>
          <a:blip r:embed="rId15"/>
          <a:stretch>
            <a:fillRect/>
          </a:stretch>
        </p:blipFill>
        <p:spPr>
          <a:xfrm>
            <a:off x="719832" y="4639888"/>
            <a:ext cx="2802255" cy="316230"/>
          </a:xfrm>
          <a:prstGeom prst="rect">
            <a:avLst/>
          </a:prstGeom>
        </p:spPr>
      </p:pic>
      <p:pic>
        <p:nvPicPr>
          <p:cNvPr id="1213" name="Picture 2" descr="\newcommand{\Slash}[1]{{\ooalign{\hfil/\hfil\crcr$#1$}}}_x000a_\begin{align*}_x000a_  \mathcal{L}_{k,diag}=\bar\Phi_j i\Slash{D}_j\Phi_j_x000a_\end{align*}"/>
          <p:cNvPicPr>
            <a:picLocks noChangeAspect="1" noChangeArrowheads="1"/>
          </p:cNvPicPr>
          <p:nvPr/>
        </p:nvPicPr>
        <p:blipFill>
          <a:blip r:embed="rId16"/>
          <a:stretch>
            <a:fillRect/>
          </a:stretch>
        </p:blipFill>
        <p:spPr>
          <a:xfrm>
            <a:off x="503808" y="5068519"/>
            <a:ext cx="2543175" cy="364395"/>
          </a:xfrm>
          <a:prstGeom prst="rect">
            <a:avLst/>
          </a:prstGeom>
          <a:noFill/>
        </p:spPr>
      </p:pic>
      <p:pic>
        <p:nvPicPr>
          <p:cNvPr id="1214" name="Picture 6" descr="\begin{align*}_x000a_  \Phi_{j}=\left\{\nu_{L},e_{L},e_{R}\right\}_x000a_\end{align*}"/>
          <p:cNvPicPr>
            <a:picLocks noChangeAspect="1" noChangeArrowheads="1"/>
          </p:cNvPicPr>
          <p:nvPr/>
        </p:nvPicPr>
        <p:blipFill>
          <a:blip r:embed="rId17"/>
          <a:stretch>
            <a:fillRect/>
          </a:stretch>
        </p:blipFill>
        <p:spPr>
          <a:xfrm>
            <a:off x="4392156" y="5489451"/>
            <a:ext cx="2146285" cy="301715"/>
          </a:xfrm>
          <a:prstGeom prst="rect">
            <a:avLst/>
          </a:prstGeom>
          <a:noFill/>
        </p:spPr>
      </p:pic>
      <p:pic>
        <p:nvPicPr>
          <p:cNvPr id="1215" name="Picture 8" descr="\begin{align*}_x000a_  3\times 3_x000a_\end{align*}"/>
          <p:cNvPicPr>
            <a:picLocks noChangeAspect="1" noChangeArrowheads="1"/>
          </p:cNvPicPr>
          <p:nvPr/>
        </p:nvPicPr>
        <p:blipFill>
          <a:blip r:embed="rId18"/>
          <a:stretch>
            <a:fillRect/>
          </a:stretch>
        </p:blipFill>
        <p:spPr>
          <a:xfrm>
            <a:off x="8792479" y="5131624"/>
            <a:ext cx="784338" cy="252732"/>
          </a:xfrm>
          <a:prstGeom prst="rect">
            <a:avLst/>
          </a:prstGeom>
          <a:noFill/>
        </p:spPr>
      </p:pic>
      <p:pic>
        <p:nvPicPr>
          <p:cNvPr id="1216" name="Picture 10" descr="\begin{align*}_x000a_  D_{\mu j}_=\partial_\mu-ieQ_jA_\mu-ig_Z(T_{j3}-Q_j\sin^2\theta_w)Z_\mu_x000a_\end{align*}"/>
          <p:cNvPicPr>
            <a:picLocks noChangeAspect="1" noChangeArrowheads="1"/>
          </p:cNvPicPr>
          <p:nvPr/>
        </p:nvPicPr>
        <p:blipFill>
          <a:blip r:embed="rId19"/>
          <a:stretch>
            <a:fillRect/>
          </a:stretch>
        </p:blipFill>
        <p:spPr>
          <a:xfrm>
            <a:off x="3153195" y="5119777"/>
            <a:ext cx="5174952" cy="306286"/>
          </a:xfrm>
          <a:prstGeom prst="rect">
            <a:avLst/>
          </a:prstGeom>
          <a:noFill/>
        </p:spPr>
      </p:pic>
      <p:sp>
        <p:nvSpPr>
          <p:cNvPr id="1217" name="テキスト ボックス 3"/>
          <p:cNvSpPr txBox="1"/>
          <p:nvPr/>
        </p:nvSpPr>
        <p:spPr>
          <a:xfrm>
            <a:off x="401466" y="5545315"/>
            <a:ext cx="4042280" cy="369332"/>
          </a:xfrm>
          <a:prstGeom prst="rect">
            <a:avLst/>
          </a:prstGeom>
          <a:noFill/>
        </p:spPr>
        <p:txBody>
          <a:bodyPr wrap="square" rtlCol="0">
            <a:spAutoFit/>
          </a:bodyPr>
          <a:lstStyle/>
          <a:p>
            <a:r>
              <a:rPr kumimoji="1" lang="en-US" altLang="ja-JP" dirty="0"/>
              <a:t>Sum of 3 species of Weyl </a:t>
            </a:r>
            <a:r>
              <a:rPr kumimoji="1" lang="en-US" altLang="ja-JP" dirty="0" err="1"/>
              <a:t>sprinors</a:t>
            </a:r>
            <a:endParaRPr kumimoji="1" lang="ja-JP" altLang="en-US" dirty="0"/>
          </a:p>
        </p:txBody>
      </p:sp>
      <p:sp>
        <p:nvSpPr>
          <p:cNvPr id="2" name="楕円 1">
            <a:extLst>
              <a:ext uri="{FF2B5EF4-FFF2-40B4-BE49-F238E27FC236}">
                <a16:creationId xmlns:a16="http://schemas.microsoft.com/office/drawing/2014/main" id="{2EDF5521-C6C9-48A7-96E9-23E4BF1CA043}"/>
              </a:ext>
            </a:extLst>
          </p:cNvPr>
          <p:cNvSpPr/>
          <p:nvPr/>
        </p:nvSpPr>
        <p:spPr>
          <a:xfrm>
            <a:off x="58533" y="5119777"/>
            <a:ext cx="345454" cy="306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7058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2" name="Picture 2"/>
          <p:cNvPicPr>
            <a:picLocks noChangeAspect="1" noChangeArrowheads="1"/>
          </p:cNvPicPr>
          <p:nvPr/>
        </p:nvPicPr>
        <p:blipFill>
          <a:blip r:embed="rId3"/>
          <a:stretch>
            <a:fillRect/>
          </a:stretch>
        </p:blipFill>
        <p:spPr>
          <a:xfrm>
            <a:off x="67026" y="2162907"/>
            <a:ext cx="9946572" cy="3233861"/>
          </a:xfrm>
          <a:prstGeom prst="rect">
            <a:avLst/>
          </a:prstGeom>
          <a:noFill/>
          <a:ln w="9525">
            <a:noFill/>
            <a:miter lim="800000"/>
            <a:headEnd/>
            <a:tailEnd/>
          </a:ln>
        </p:spPr>
      </p:pic>
      <p:sp>
        <p:nvSpPr>
          <p:cNvPr id="1773" name="テキスト ボックス 1"/>
          <p:cNvSpPr txBox="1"/>
          <p:nvPr/>
        </p:nvSpPr>
        <p:spPr>
          <a:xfrm>
            <a:off x="6469071" y="6002351"/>
            <a:ext cx="2778142" cy="397673"/>
          </a:xfrm>
          <a:prstGeom prst="rect">
            <a:avLst/>
          </a:prstGeom>
          <a:noFill/>
        </p:spPr>
        <p:txBody>
          <a:bodyPr wrap="square" rtlCol="0">
            <a:spAutoFit/>
          </a:bodyPr>
          <a:lstStyle/>
          <a:p>
            <a:pPr defTabSz="1007943"/>
            <a:r>
              <a:rPr lang="en-US" altLang="ja-JP" sz="1984" dirty="0">
                <a:solidFill>
                  <a:prstClr val="black"/>
                </a:solidFill>
                <a:latin typeface="Calibri"/>
                <a:ea typeface="ＭＳ Ｐゴシック" panose="020B0600070205080204" pitchFamily="50" charset="-128"/>
              </a:rPr>
              <a:t>1207.7227</a:t>
            </a:r>
            <a:r>
              <a:rPr lang="ja-JP" altLang="en-US" sz="1984" dirty="0">
                <a:solidFill>
                  <a:prstClr val="black"/>
                </a:solidFill>
                <a:latin typeface="Calibri"/>
                <a:ea typeface="ＭＳ Ｐゴシック" panose="020B0600070205080204" pitchFamily="50" charset="-128"/>
              </a:rPr>
              <a:t>　</a:t>
            </a:r>
            <a:r>
              <a:rPr lang="en-US" altLang="ja-JP" sz="1984" dirty="0" err="1">
                <a:solidFill>
                  <a:prstClr val="black"/>
                </a:solidFill>
                <a:latin typeface="Calibri"/>
                <a:ea typeface="ＭＳ Ｐゴシック" panose="020B0600070205080204" pitchFamily="50" charset="-128"/>
              </a:rPr>
              <a:t>Calibbi</a:t>
            </a:r>
            <a:r>
              <a:rPr lang="en-US" altLang="ja-JP" sz="1984" dirty="0">
                <a:solidFill>
                  <a:prstClr val="black"/>
                </a:solidFill>
                <a:latin typeface="Calibri"/>
                <a:ea typeface="ＭＳ Ｐゴシック" panose="020B0600070205080204" pitchFamily="50" charset="-128"/>
              </a:rPr>
              <a:t> </a:t>
            </a:r>
            <a:r>
              <a:rPr lang="en-US" altLang="ja-JP" sz="1984" i="1" dirty="0">
                <a:solidFill>
                  <a:prstClr val="black"/>
                </a:solidFill>
                <a:latin typeface="Calibri"/>
                <a:ea typeface="ＭＳ Ｐゴシック" panose="020B0600070205080204" pitchFamily="50" charset="-128"/>
              </a:rPr>
              <a:t>et al</a:t>
            </a:r>
            <a:endParaRPr lang="ja-JP" altLang="en-US" sz="1984" i="1"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45376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2" name="タイトル 1"/>
          <p:cNvSpPr txBox="1"/>
          <p:nvPr/>
        </p:nvSpPr>
        <p:spPr>
          <a:xfrm>
            <a:off x="504505" y="112975"/>
            <a:ext cx="9071610" cy="1259946"/>
          </a:xfrm>
          <a:prstGeom prst="rect">
            <a:avLst/>
          </a:prstGeom>
        </p:spPr>
        <p:txBody>
          <a:bodyPr/>
          <a:lstStyle/>
          <a:p>
            <a:pPr defTabSz="1007943">
              <a:spcBef>
                <a:spcPct val="0"/>
              </a:spcBef>
              <a:defRPr/>
            </a:pPr>
            <a:r>
              <a:rPr lang="en-US" altLang="ja-JP" sz="4850" dirty="0">
                <a:solidFill>
                  <a:prstClr val="black"/>
                </a:solidFill>
                <a:latin typeface="Calibri"/>
                <a:ea typeface="ＭＳ Ｐゴシック" panose="020B0600070205080204" pitchFamily="50" charset="-128"/>
              </a:rPr>
              <a:t>5.Summary</a:t>
            </a:r>
            <a:endParaRPr lang="ja-JP" altLang="en-US" sz="4850" dirty="0">
              <a:solidFill>
                <a:prstClr val="black"/>
              </a:solidFill>
              <a:latin typeface="Calibri"/>
              <a:ea typeface="ＭＳ Ｐゴシック" panose="020B0600070205080204" pitchFamily="50" charset="-128"/>
            </a:endParaRPr>
          </a:p>
        </p:txBody>
      </p:sp>
      <p:sp>
        <p:nvSpPr>
          <p:cNvPr id="3123" name="テキスト ボックス 2"/>
          <p:cNvSpPr txBox="1"/>
          <p:nvPr/>
        </p:nvSpPr>
        <p:spPr>
          <a:xfrm>
            <a:off x="357158" y="796168"/>
            <a:ext cx="7461296" cy="566339"/>
          </a:xfrm>
          <a:prstGeom prst="rect">
            <a:avLst/>
          </a:prstGeom>
          <a:noFill/>
        </p:spPr>
        <p:txBody>
          <a:bodyPr wrap="square" rtlCol="0">
            <a:spAutoFit/>
          </a:bodyPr>
          <a:lstStyle/>
          <a:p>
            <a:pPr defTabSz="1007943"/>
            <a:r>
              <a:rPr lang="en-US" altLang="ja-JP" sz="3086" dirty="0">
                <a:solidFill>
                  <a:srgbClr val="FF0000"/>
                </a:solidFill>
                <a:latin typeface="Calibri"/>
                <a:ea typeface="ＭＳ Ｐゴシック" panose="020B0600070205080204" pitchFamily="50" charset="-128"/>
              </a:rPr>
              <a:t>Lepton Flavor </a:t>
            </a:r>
            <a:endParaRPr lang="ja-JP" altLang="en-US" sz="3086" dirty="0">
              <a:solidFill>
                <a:srgbClr val="FF0000"/>
              </a:solidFill>
              <a:latin typeface="Calibri"/>
              <a:ea typeface="ＭＳ Ｐゴシック" panose="020B0600070205080204" pitchFamily="50" charset="-128"/>
            </a:endParaRPr>
          </a:p>
        </p:txBody>
      </p:sp>
      <p:sp>
        <p:nvSpPr>
          <p:cNvPr id="3124" name="テキスト ボックス 3"/>
          <p:cNvSpPr txBox="1"/>
          <p:nvPr/>
        </p:nvSpPr>
        <p:spPr>
          <a:xfrm>
            <a:off x="699451" y="1208860"/>
            <a:ext cx="9380644" cy="1991036"/>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Exact Symmetry in ｔhe Standard Model</a:t>
            </a:r>
          </a:p>
          <a:p>
            <a:pPr defTabSz="1007943"/>
            <a:r>
              <a:rPr lang="en-US" altLang="ja-JP" sz="3086" dirty="0">
                <a:solidFill>
                  <a:srgbClr val="0070C0"/>
                </a:solidFill>
                <a:latin typeface="Calibri"/>
                <a:ea typeface="ＭＳ Ｐゴシック" panose="020B0600070205080204" pitchFamily="50" charset="-128"/>
              </a:rPr>
              <a:t>If SM is correct then LF conserves</a:t>
            </a:r>
            <a:endParaRPr>
              <a:solidFill>
                <a:srgbClr val="0070C0"/>
              </a:solidFill>
            </a:endParaRPr>
          </a:p>
          <a:p>
            <a:pPr defTabSz="1007943"/>
            <a:r>
              <a:rPr lang="en-US" altLang="ja-JP" sz="3086" dirty="0">
                <a:solidFill>
                  <a:srgbClr val="0070C0"/>
                </a:solidFill>
                <a:latin typeface="Calibri"/>
                <a:ea typeface="ＭＳ Ｐゴシック" panose="020B0600070205080204" pitchFamily="50" charset="-128"/>
              </a:rPr>
              <a:t>&lt;--&gt;</a:t>
            </a:r>
          </a:p>
          <a:p>
            <a:pPr defTabSz="1007943"/>
            <a:r>
              <a:rPr lang="en-US" altLang="ja-JP" sz="3086" dirty="0">
                <a:solidFill>
                  <a:srgbClr val="0070C0"/>
                </a:solidFill>
                <a:latin typeface="Calibri"/>
                <a:ea typeface="ＭＳ Ｐゴシック" panose="020B0600070205080204" pitchFamily="50" charset="-128"/>
              </a:rPr>
              <a:t>LFV then SM is not correct</a:t>
            </a:r>
          </a:p>
        </p:txBody>
      </p:sp>
      <p:sp>
        <p:nvSpPr>
          <p:cNvPr id="3125" name="テキスト ボックス 4"/>
          <p:cNvSpPr txBox="1"/>
          <p:nvPr/>
        </p:nvSpPr>
        <p:spPr>
          <a:xfrm>
            <a:off x="357159" y="5299917"/>
            <a:ext cx="9604433" cy="566339"/>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 </a:t>
            </a:r>
            <a:r>
              <a:rPr lang="en-US" altLang="ja-JP" sz="3086" dirty="0">
                <a:solidFill>
                  <a:srgbClr val="FF0000"/>
                </a:solidFill>
                <a:latin typeface="Calibri"/>
                <a:ea typeface="ＭＳ Ｐゴシック" panose="020B0600070205080204" pitchFamily="50" charset="-128"/>
              </a:rPr>
              <a:t>Neutrino masses </a:t>
            </a:r>
          </a:p>
        </p:txBody>
      </p:sp>
      <p:sp>
        <p:nvSpPr>
          <p:cNvPr id="3129" name="テキスト ボックス 8"/>
          <p:cNvSpPr txBox="1"/>
          <p:nvPr/>
        </p:nvSpPr>
        <p:spPr>
          <a:xfrm>
            <a:off x="357158" y="3199896"/>
            <a:ext cx="9604433" cy="583883"/>
          </a:xfrm>
          <a:prstGeom prst="rect">
            <a:avLst/>
          </a:prstGeom>
          <a:noFill/>
        </p:spPr>
        <p:txBody>
          <a:bodyPr wrap="square" rtlCol="0">
            <a:spAutoFit/>
          </a:bodyPr>
          <a:lstStyle/>
          <a:p>
            <a:pPr defTabSz="1007943"/>
            <a:r>
              <a:rPr lang="ja-JP" altLang="en-US" sz="3200">
                <a:solidFill>
                  <a:srgbClr val="FF0000"/>
                </a:solidFill>
              </a:rPr>
              <a:t>Neutrino Oscillation</a:t>
            </a:r>
            <a:endParaRPr sz="3200">
              <a:solidFill>
                <a:srgbClr val="FF0000"/>
              </a:solidFill>
            </a:endParaRPr>
          </a:p>
        </p:txBody>
      </p:sp>
      <p:sp>
        <p:nvSpPr>
          <p:cNvPr id="3132" name="テキスト ボックス 11"/>
          <p:cNvSpPr txBox="1"/>
          <p:nvPr/>
        </p:nvSpPr>
        <p:spPr>
          <a:xfrm>
            <a:off x="777960" y="5869061"/>
            <a:ext cx="9421758" cy="1516138"/>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Dirac or Majorana? Tree or Indused?</a:t>
            </a:r>
            <a:endParaRPr lang="ja-JP" altLang="en-US" sz="1984" dirty="0">
              <a:solidFill>
                <a:prstClr val="black"/>
              </a:solidFill>
              <a:latin typeface="Calibri"/>
              <a:ea typeface="ＭＳ Ｐゴシック" panose="020B0600070205080204" pitchFamily="50" charset="-128"/>
            </a:endParaRPr>
          </a:p>
          <a:p>
            <a:pPr defTabSz="1007943"/>
            <a:r>
              <a:rPr lang="en-US" altLang="ja-JP" sz="3086" dirty="0">
                <a:solidFill>
                  <a:prstClr val="black"/>
                </a:solidFill>
                <a:latin typeface="Calibri"/>
                <a:ea typeface="ＭＳ Ｐゴシック" panose="020B0600070205080204" pitchFamily="50" charset="-128"/>
              </a:rPr>
              <a:t>If Majorana --&gt; Lepton Number is also violated</a:t>
            </a:r>
          </a:p>
          <a:p>
            <a:pPr defTabSz="1007943"/>
            <a:r>
              <a:rPr lang="en-US" altLang="ja-JP" sz="3086" dirty="0">
                <a:solidFill>
                  <a:prstClr val="black"/>
                </a:solidFill>
                <a:latin typeface="Calibri"/>
                <a:ea typeface="ＭＳ Ｐゴシック" panose="020B0600070205080204" pitchFamily="50" charset="-128"/>
              </a:rPr>
              <a:t>   neutrinoless double beta decay, </a:t>
            </a:r>
          </a:p>
        </p:txBody>
      </p:sp>
      <p:sp>
        <p:nvSpPr>
          <p:cNvPr id="3176" name="テキスト ボックス 920"/>
          <p:cNvSpPr txBox="1"/>
          <p:nvPr/>
        </p:nvSpPr>
        <p:spPr>
          <a:xfrm>
            <a:off x="819076" y="3783779"/>
            <a:ext cx="9380644" cy="1516138"/>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Manifestation of Lepton Flavor Violation</a:t>
            </a:r>
          </a:p>
          <a:p>
            <a:pPr defTabSz="1007943"/>
            <a:r>
              <a:rPr lang="en-US" altLang="ja-JP" sz="3086" dirty="0">
                <a:solidFill>
                  <a:srgbClr val="0070C0"/>
                </a:solidFill>
                <a:latin typeface="Calibri"/>
                <a:ea typeface="ＭＳ Ｐゴシック" panose="020B0600070205080204" pitchFamily="50" charset="-128"/>
              </a:rPr>
              <a:t>--&gt;</a:t>
            </a:r>
          </a:p>
          <a:p>
            <a:pPr defTabSz="1007943"/>
            <a:r>
              <a:rPr lang="en-US" altLang="ja-JP" sz="3086" dirty="0">
                <a:solidFill>
                  <a:srgbClr val="0070C0"/>
                </a:solidFill>
                <a:latin typeface="Calibri"/>
                <a:ea typeface="ＭＳ Ｐゴシック" panose="020B0600070205080204" pitchFamily="50" charset="-128"/>
              </a:rPr>
              <a:t>SM must be extended so that neutrinos are massive</a:t>
            </a:r>
          </a:p>
        </p:txBody>
      </p:sp>
      <p:sp>
        <p:nvSpPr>
          <p:cNvPr id="3187" name="テキスト ボックス 931"/>
          <p:cNvSpPr txBox="1"/>
          <p:nvPr/>
        </p:nvSpPr>
        <p:spPr>
          <a:xfrm>
            <a:off x="6167272" y="6875783"/>
            <a:ext cx="8064896" cy="460772"/>
          </a:xfrm>
          <a:prstGeom prst="rect">
            <a:avLst/>
          </a:prstGeom>
          <a:noFill/>
        </p:spPr>
        <p:txBody>
          <a:bodyPr wrap="square" rtlCol="0">
            <a:spAutoFit/>
          </a:bodyPr>
          <a:lstStyle/>
          <a:p>
            <a:pPr defTabSz="914400"/>
            <a:r>
              <a:rPr lang="en-US" altLang="ja-JP" sz="2400" dirty="0">
                <a:solidFill>
                  <a:prstClr val="black"/>
                </a:solidFill>
                <a:latin typeface="HGPｺﾞｼｯｸM" pitchFamily="50" charset="-128"/>
                <a:ea typeface="HGPｺﾞｼｯｸM" pitchFamily="50" charset="-128"/>
              </a:rPr>
              <a:t>                  in muonic atom</a:t>
            </a:r>
            <a:r>
              <a:rPr lang="ja-JP" altLang="en-US" sz="2400" dirty="0">
                <a:solidFill>
                  <a:prstClr val="black"/>
                </a:solidFill>
                <a:latin typeface="HGPｺﾞｼｯｸM" pitchFamily="50" charset="-128"/>
                <a:ea typeface="HGPｺﾞｼｯｸM" pitchFamily="50" charset="-128"/>
              </a:rPr>
              <a:t> </a:t>
            </a:r>
            <a:endParaRPr lang="ja-JP" altLang="en-US" sz="1600" dirty="0">
              <a:solidFill>
                <a:prstClr val="black"/>
              </a:solidFill>
              <a:latin typeface="HGPｺﾞｼｯｸM" pitchFamily="50" charset="-128"/>
              <a:ea typeface="HGPｺﾞｼｯｸM" pitchFamily="50" charset="-128"/>
            </a:endParaRPr>
          </a:p>
        </p:txBody>
      </p:sp>
      <p:sp>
        <p:nvSpPr>
          <p:cNvPr id="3188" name="テキスト 932"/>
          <p:cNvSpPr txBox="1"/>
          <p:nvPr/>
        </p:nvSpPr>
        <p:spPr>
          <a:xfrm>
            <a:off x="9496652" y="7126736"/>
            <a:ext cx="95250" cy="368439"/>
          </a:xfrm>
          <a:prstGeom prst="rect">
            <a:avLst/>
          </a:prstGeom>
        </p:spPr>
        <p:txBody>
          <a:bodyPr wrap="none">
            <a:spAutoFit/>
          </a:bodyPr>
          <a:lstStyle/>
          <a:p>
            <a:pPr>
              <a:defRPr lang="ja-JP" altLang="en-US"/>
            </a:pPr>
            <a:endParaRPr lang="ja-JP" altLang="en-US"/>
          </a:p>
        </p:txBody>
      </p:sp>
      <p:sp>
        <p:nvSpPr>
          <p:cNvPr id="3189" name="テキスト 933"/>
          <p:cNvSpPr txBox="1"/>
          <p:nvPr/>
        </p:nvSpPr>
        <p:spPr>
          <a:xfrm>
            <a:off x="8252256" y="6942381"/>
            <a:ext cx="95250" cy="368439"/>
          </a:xfrm>
          <a:prstGeom prst="rect">
            <a:avLst/>
          </a:prstGeom>
        </p:spPr>
        <p:txBody>
          <a:bodyPr wrap="none">
            <a:spAutoFit/>
          </a:bodyPr>
          <a:lstStyle/>
          <a:p>
            <a:pPr>
              <a:defRPr lang="ja-JP" altLang="en-US"/>
            </a:pPr>
            <a:endParaRPr lang="ja-JP" altLang="en-US"/>
          </a:p>
        </p:txBody>
      </p:sp>
      <p:pic>
        <p:nvPicPr>
          <p:cNvPr id="3190" name="図 934"/>
          <p:cNvPicPr>
            <a:picLocks noChangeAspect="1"/>
          </p:cNvPicPr>
          <p:nvPr/>
        </p:nvPicPr>
        <p:blipFill>
          <a:blip r:embed="rId3"/>
          <a:stretch>
            <a:fillRect/>
          </a:stretch>
        </p:blipFill>
        <p:spPr>
          <a:xfrm>
            <a:off x="6313504" y="6942381"/>
            <a:ext cx="1504950" cy="409575"/>
          </a:xfrm>
          <a:prstGeom prst="rect">
            <a:avLst/>
          </a:prstGeom>
        </p:spPr>
      </p:pic>
    </p:spTree>
    <p:extLst>
      <p:ext uri="{BB962C8B-B14F-4D97-AF65-F5344CB8AC3E}">
        <p14:creationId xmlns:p14="http://schemas.microsoft.com/office/powerpoint/2010/main" val="20228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1" name="テキスト ボックス 2"/>
          <p:cNvSpPr txBox="1"/>
          <p:nvPr/>
        </p:nvSpPr>
        <p:spPr>
          <a:xfrm>
            <a:off x="357160" y="228961"/>
            <a:ext cx="7461296" cy="567207"/>
          </a:xfrm>
          <a:prstGeom prst="rect">
            <a:avLst/>
          </a:prstGeom>
          <a:noFill/>
        </p:spPr>
        <p:txBody>
          <a:bodyPr wrap="square" rtlCol="0">
            <a:spAutoFit/>
          </a:bodyPr>
          <a:lstStyle/>
          <a:p>
            <a:pPr defTabSz="1007943"/>
            <a:r>
              <a:rPr lang="en-US" altLang="ja-JP" sz="3086" dirty="0">
                <a:solidFill>
                  <a:srgbClr val="FF0000"/>
                </a:solidFill>
                <a:latin typeface="Calibri"/>
                <a:ea typeface="ＭＳ Ｐゴシック" panose="020B0600070205080204" pitchFamily="50" charset="-128"/>
              </a:rPr>
              <a:t>Charged Lepton Flavor Violation </a:t>
            </a:r>
            <a:endParaRPr lang="ja-JP" altLang="en-US" sz="3086" dirty="0">
              <a:solidFill>
                <a:srgbClr val="FF0000"/>
              </a:solidFill>
              <a:latin typeface="Calibri"/>
              <a:ea typeface="ＭＳ Ｐゴシック" panose="020B0600070205080204" pitchFamily="50" charset="-128"/>
            </a:endParaRPr>
          </a:p>
        </p:txBody>
      </p:sp>
      <p:sp>
        <p:nvSpPr>
          <p:cNvPr id="3142" name="テキスト ボックス 3"/>
          <p:cNvSpPr txBox="1"/>
          <p:nvPr/>
        </p:nvSpPr>
        <p:spPr>
          <a:xfrm>
            <a:off x="699983" y="796168"/>
            <a:ext cx="9380644" cy="1991036"/>
          </a:xfrm>
          <a:prstGeom prst="rect">
            <a:avLst/>
          </a:prstGeom>
          <a:noFill/>
        </p:spPr>
        <p:txBody>
          <a:bodyPr wrap="square" rtlCol="0">
            <a:spAutoFit/>
          </a:bodyPr>
          <a:lstStyle/>
          <a:p>
            <a:pPr defTabSz="1007943"/>
            <a:r>
              <a:rPr lang="ja-JP" altLang="en-US" sz="3086" dirty="0">
                <a:solidFill>
                  <a:prstClr val="black"/>
                </a:solidFill>
                <a:latin typeface="Calibri"/>
                <a:ea typeface="ＭＳ Ｐゴシック" panose="020B0600070205080204" pitchFamily="50" charset="-128"/>
              </a:rPr>
              <a:t>SU(2) connection indicates LFV in Charged lepton</a:t>
            </a:r>
            <a:endParaRPr lang="en-US" altLang="ja-JP" sz="3086" dirty="0">
              <a:solidFill>
                <a:prstClr val="black"/>
              </a:solidFill>
              <a:latin typeface="Calibri"/>
              <a:ea typeface="ＭＳ Ｐゴシック" panose="020B0600070205080204" pitchFamily="50" charset="-128"/>
            </a:endParaRPr>
          </a:p>
          <a:p>
            <a:pPr defTabSz="1007943"/>
            <a:r>
              <a:rPr lang="en-US" altLang="ja-JP" sz="3086" dirty="0">
                <a:solidFill>
                  <a:prstClr val="black"/>
                </a:solidFill>
                <a:latin typeface="Calibri"/>
                <a:ea typeface="ＭＳ Ｐゴシック" panose="020B0600070205080204" pitchFamily="50" charset="-128"/>
              </a:rPr>
              <a:t>Clean signal for  Physics beyond the Standard Model</a:t>
            </a:r>
          </a:p>
          <a:p>
            <a:pPr defTabSz="1007943"/>
            <a:r>
              <a:rPr lang="en-US" altLang="ja-JP" sz="3086" dirty="0">
                <a:solidFill>
                  <a:prstClr val="black"/>
                </a:solidFill>
                <a:latin typeface="Calibri"/>
                <a:ea typeface="ＭＳ Ｐゴシック" panose="020B0600070205080204" pitchFamily="50" charset="-128"/>
              </a:rPr>
              <a:t>Not observed yet though many searches have been done</a:t>
            </a:r>
          </a:p>
          <a:p>
            <a:pPr defTabSz="1007943"/>
            <a:r>
              <a:rPr lang="en-US" altLang="ja-JP" sz="3086" dirty="0">
                <a:solidFill>
                  <a:srgbClr val="0070C0"/>
                </a:solidFill>
                <a:latin typeface="Calibri"/>
                <a:ea typeface="ＭＳ Ｐゴシック" panose="020B0600070205080204" pitchFamily="50" charset="-128"/>
              </a:rPr>
              <a:t>Muon decay , Tau decay, LFV in final state(decay product)</a:t>
            </a:r>
          </a:p>
        </p:txBody>
      </p:sp>
      <p:sp>
        <p:nvSpPr>
          <p:cNvPr id="3143" name="テキスト ボックス 4"/>
          <p:cNvSpPr txBox="1"/>
          <p:nvPr/>
        </p:nvSpPr>
        <p:spPr>
          <a:xfrm>
            <a:off x="238094" y="4691369"/>
            <a:ext cx="9604433"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 </a:t>
            </a:r>
            <a:r>
              <a:rPr lang="en-US" altLang="ja-JP" sz="3086" dirty="0">
                <a:solidFill>
                  <a:srgbClr val="FF0000"/>
                </a:solidFill>
                <a:latin typeface="Calibri"/>
                <a:ea typeface="ＭＳ Ｐゴシック" panose="020B0600070205080204" pitchFamily="50" charset="-128"/>
              </a:rPr>
              <a:t>Most precise measurements with muon </a:t>
            </a:r>
          </a:p>
        </p:txBody>
      </p:sp>
      <p:pic>
        <p:nvPicPr>
          <p:cNvPr id="3144" name="Picture 8" descr="_x000a_\color{red}_x000a_\begin{eqnarray*}_x000a_\mu^+\rightarrow e^+\gamma_x000a_\end{eqnarray*}">
            <a:hlinkClick r:id="rId3"/>
          </p:cNvPr>
          <p:cNvPicPr>
            <a:picLocks noChangeAspect="1" noChangeArrowheads="1"/>
          </p:cNvPicPr>
          <p:nvPr/>
        </p:nvPicPr>
        <p:blipFill>
          <a:blip r:embed="rId4"/>
          <a:stretch>
            <a:fillRect/>
          </a:stretch>
        </p:blipFill>
        <p:spPr>
          <a:xfrm>
            <a:off x="1526274" y="5273020"/>
            <a:ext cx="1926530" cy="472481"/>
          </a:xfrm>
          <a:prstGeom prst="rect">
            <a:avLst/>
          </a:prstGeom>
          <a:noFill/>
        </p:spPr>
      </p:pic>
      <p:pic>
        <p:nvPicPr>
          <p:cNvPr id="3145" name="図 6"/>
          <p:cNvPicPr>
            <a:picLocks noChangeAspect="1"/>
          </p:cNvPicPr>
          <p:nvPr/>
        </p:nvPicPr>
        <p:blipFill>
          <a:blip r:embed="rId5"/>
          <a:stretch>
            <a:fillRect/>
          </a:stretch>
        </p:blipFill>
        <p:spPr>
          <a:xfrm>
            <a:off x="4988943" y="5399059"/>
            <a:ext cx="1658721" cy="346442"/>
          </a:xfrm>
          <a:prstGeom prst="rect">
            <a:avLst/>
          </a:prstGeom>
        </p:spPr>
      </p:pic>
      <p:sp>
        <p:nvSpPr>
          <p:cNvPr id="3146" name="テキスト ボックス 7"/>
          <p:cNvSpPr txBox="1"/>
          <p:nvPr/>
        </p:nvSpPr>
        <p:spPr>
          <a:xfrm>
            <a:off x="3833918" y="5305701"/>
            <a:ext cx="793755" cy="397673"/>
          </a:xfrm>
          <a:prstGeom prst="rect">
            <a:avLst/>
          </a:prstGeom>
          <a:noFill/>
        </p:spPr>
        <p:txBody>
          <a:bodyPr wrap="square" rtlCol="0">
            <a:spAutoFit/>
          </a:bodyPr>
          <a:lstStyle/>
          <a:p>
            <a:pPr defTabSz="1007943"/>
            <a:r>
              <a:rPr lang="en-US" altLang="ja-JP" sz="1984" dirty="0">
                <a:solidFill>
                  <a:prstClr val="black"/>
                </a:solidFill>
                <a:latin typeface="Calibri"/>
                <a:ea typeface="ＭＳ Ｐゴシック" panose="020B0600070205080204" pitchFamily="50" charset="-128"/>
              </a:rPr>
              <a:t>and</a:t>
            </a:r>
            <a:endParaRPr lang="ja-JP" altLang="en-US" sz="1984" dirty="0">
              <a:solidFill>
                <a:prstClr val="black"/>
              </a:solidFill>
              <a:latin typeface="Calibri"/>
              <a:ea typeface="ＭＳ Ｐゴシック" panose="020B0600070205080204" pitchFamily="50" charset="-128"/>
            </a:endParaRPr>
          </a:p>
        </p:txBody>
      </p:sp>
      <p:sp>
        <p:nvSpPr>
          <p:cNvPr id="3147" name="テキスト ボックス 8"/>
          <p:cNvSpPr txBox="1"/>
          <p:nvPr/>
        </p:nvSpPr>
        <p:spPr>
          <a:xfrm>
            <a:off x="357159" y="2800713"/>
            <a:ext cx="9604433" cy="567207"/>
          </a:xfrm>
          <a:prstGeom prst="rect">
            <a:avLst/>
          </a:prstGeom>
          <a:noFill/>
        </p:spPr>
        <p:txBody>
          <a:bodyPr wrap="square" rtlCol="0">
            <a:spAutoFit/>
          </a:bodyPr>
          <a:lstStyle/>
          <a:p>
            <a:pPr defTabSz="1007943"/>
            <a:r>
              <a:rPr lang="en-US" altLang="ja-JP" sz="3086" dirty="0">
                <a:solidFill>
                  <a:srgbClr val="FF0000"/>
                </a:solidFill>
                <a:latin typeface="Calibri"/>
                <a:ea typeface="ＭＳ Ｐゴシック" panose="020B0600070205080204" pitchFamily="50" charset="-128"/>
              </a:rPr>
              <a:t>Classification of new physics </a:t>
            </a:r>
          </a:p>
        </p:txBody>
      </p:sp>
      <p:sp>
        <p:nvSpPr>
          <p:cNvPr id="3148" name="テキスト ボックス 9"/>
          <p:cNvSpPr txBox="1"/>
          <p:nvPr/>
        </p:nvSpPr>
        <p:spPr>
          <a:xfrm>
            <a:off x="599384" y="3263577"/>
            <a:ext cx="8250951" cy="1516954"/>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Tree vs Loop     :                         :always loop effect</a:t>
            </a:r>
          </a:p>
          <a:p>
            <a:pPr defTabSz="1007943"/>
            <a:r>
              <a:rPr lang="en-US" altLang="ja-JP" sz="3086" dirty="0">
                <a:solidFill>
                  <a:prstClr val="black"/>
                </a:solidFill>
                <a:latin typeface="Calibri"/>
                <a:ea typeface="ＭＳ Ｐゴシック" panose="020B0600070205080204" pitchFamily="50" charset="-128"/>
              </a:rPr>
              <a:t>Scalar vs Vector </a:t>
            </a:r>
          </a:p>
          <a:p>
            <a:pPr defTabSz="1007943"/>
            <a:r>
              <a:rPr lang="en-US" altLang="ja-JP" sz="3086" dirty="0">
                <a:solidFill>
                  <a:prstClr val="black"/>
                </a:solidFill>
                <a:latin typeface="Calibri"/>
                <a:ea typeface="ＭＳ Ｐゴシック" panose="020B0600070205080204" pitchFamily="50" charset="-128"/>
              </a:rPr>
              <a:t>                        Model dependence</a:t>
            </a:r>
          </a:p>
        </p:txBody>
      </p:sp>
      <p:pic>
        <p:nvPicPr>
          <p:cNvPr id="3149" name="Picture 2"/>
          <p:cNvPicPr>
            <a:picLocks noChangeAspect="1" noChangeArrowheads="1"/>
          </p:cNvPicPr>
          <p:nvPr/>
        </p:nvPicPr>
        <p:blipFill>
          <a:blip r:embed="rId6"/>
          <a:stretch>
            <a:fillRect/>
          </a:stretch>
        </p:blipFill>
        <p:spPr>
          <a:xfrm>
            <a:off x="3336703" y="3244114"/>
            <a:ext cx="2053071" cy="539434"/>
          </a:xfrm>
          <a:prstGeom prst="rect">
            <a:avLst/>
          </a:prstGeom>
          <a:noFill/>
          <a:ln w="9525">
            <a:noFill/>
            <a:miter lim="800000"/>
            <a:headEnd/>
            <a:tailEnd/>
          </a:ln>
        </p:spPr>
      </p:pic>
      <p:sp>
        <p:nvSpPr>
          <p:cNvPr id="3150" name="テキスト ボックス 11"/>
          <p:cNvSpPr txBox="1"/>
          <p:nvPr/>
        </p:nvSpPr>
        <p:spPr>
          <a:xfrm>
            <a:off x="777960" y="5869061"/>
            <a:ext cx="9421758" cy="1347420"/>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Which one will be observed first?</a:t>
            </a:r>
          </a:p>
          <a:p>
            <a:pPr defTabSz="1007943"/>
            <a:r>
              <a:rPr lang="en-US" altLang="ja-JP" sz="3086" dirty="0">
                <a:solidFill>
                  <a:prstClr val="black"/>
                </a:solidFill>
                <a:latin typeface="Calibri"/>
                <a:ea typeface="ＭＳ Ｐゴシック" panose="020B0600070205080204" pitchFamily="50" charset="-128"/>
              </a:rPr>
              <a:t>Example of model dependent analysis with other signals</a:t>
            </a:r>
          </a:p>
          <a:p>
            <a:pPr defTabSz="1007943"/>
            <a:endParaRPr lang="ja-JP" altLang="en-US" sz="1984"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285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049249A-C2A0-40B1-B758-FFF9B7878381}"/>
              </a:ext>
            </a:extLst>
          </p:cNvPr>
          <p:cNvSpPr txBox="1"/>
          <p:nvPr/>
        </p:nvSpPr>
        <p:spPr>
          <a:xfrm>
            <a:off x="1799952" y="2411685"/>
            <a:ext cx="4968552" cy="923330"/>
          </a:xfrm>
          <a:prstGeom prst="rect">
            <a:avLst/>
          </a:prstGeom>
          <a:noFill/>
        </p:spPr>
        <p:txBody>
          <a:bodyPr wrap="square" rtlCol="0">
            <a:spAutoFit/>
          </a:bodyPr>
          <a:lstStyle/>
          <a:p>
            <a:r>
              <a:rPr kumimoji="1" lang="en-US" altLang="ja-JP" sz="5400" dirty="0"/>
              <a:t>Back</a:t>
            </a:r>
            <a:r>
              <a:rPr lang="ja-JP" altLang="en-US" sz="5400" dirty="0"/>
              <a:t> </a:t>
            </a:r>
            <a:r>
              <a:rPr kumimoji="1" lang="en-US" altLang="ja-JP" sz="5400" dirty="0"/>
              <a:t>Up</a:t>
            </a:r>
            <a:endParaRPr kumimoji="1" lang="ja-JP" altLang="en-US" sz="5400" dirty="0"/>
          </a:p>
        </p:txBody>
      </p:sp>
    </p:spTree>
    <p:extLst>
      <p:ext uri="{BB962C8B-B14F-4D97-AF65-F5344CB8AC3E}">
        <p14:creationId xmlns:p14="http://schemas.microsoft.com/office/powerpoint/2010/main" val="956725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テキスト ボックス 1"/>
          <p:cNvSpPr txBox="1">
            <a:spLocks noChangeArrowheads="1"/>
          </p:cNvSpPr>
          <p:nvPr/>
        </p:nvSpPr>
        <p:spPr>
          <a:xfrm>
            <a:off x="198408" y="366692"/>
            <a:ext cx="5764226" cy="1321991"/>
          </a:xfrm>
          <a:prstGeom prst="rect">
            <a:avLst/>
          </a:prstGeom>
          <a:noFill/>
          <a:ln w="9525">
            <a:noFill/>
            <a:miter lim="800000"/>
            <a:headEnd/>
            <a:tailEnd/>
          </a:ln>
        </p:spPr>
        <p:txBody>
          <a:bodyPr wrap="square" lIns="100730" tIns="50367" rIns="100730" bIns="50367">
            <a:spAutoFit/>
          </a:bodyPr>
          <a:lstStyle/>
          <a:p>
            <a:pPr defTabSz="1007943"/>
            <a:r>
              <a:rPr lang="en-US" altLang="ja-JP" sz="3968" dirty="0">
                <a:solidFill>
                  <a:prstClr val="black"/>
                </a:solidFill>
                <a:latin typeface="Calibri" pitchFamily="34" charset="0"/>
                <a:ea typeface="ＭＳ Ｐゴシック" panose="020B0600070205080204" pitchFamily="50" charset="-128"/>
              </a:rPr>
              <a:t>Connection among CLFVs</a:t>
            </a:r>
          </a:p>
          <a:p>
            <a:pPr defTabSz="1007943"/>
            <a:r>
              <a:rPr lang="en-US" altLang="ja-JP" sz="3968" dirty="0">
                <a:solidFill>
                  <a:prstClr val="black"/>
                </a:solidFill>
                <a:latin typeface="Calibri" pitchFamily="34" charset="0"/>
                <a:ea typeface="ＭＳ Ｐゴシック" panose="020B0600070205080204" pitchFamily="50" charset="-128"/>
              </a:rPr>
              <a:t>  an Example </a:t>
            </a:r>
            <a:endParaRPr lang="ja-JP" altLang="en-US" sz="3968" dirty="0">
              <a:solidFill>
                <a:prstClr val="black"/>
              </a:solidFill>
              <a:latin typeface="Calibri" pitchFamily="34" charset="0"/>
              <a:ea typeface="ＭＳ Ｐゴシック" panose="020B0600070205080204" pitchFamily="50" charset="-128"/>
            </a:endParaRPr>
          </a:p>
        </p:txBody>
      </p:sp>
      <p:sp>
        <p:nvSpPr>
          <p:cNvPr id="1780" name="テキスト ボックス 6"/>
          <p:cNvSpPr txBox="1">
            <a:spLocks noChangeArrowheads="1"/>
          </p:cNvSpPr>
          <p:nvPr/>
        </p:nvSpPr>
        <p:spPr>
          <a:xfrm>
            <a:off x="198407" y="2880599"/>
            <a:ext cx="9445683" cy="644495"/>
          </a:xfrm>
          <a:prstGeom prst="rect">
            <a:avLst/>
          </a:prstGeom>
          <a:noFill/>
          <a:ln w="9525">
            <a:noFill/>
            <a:miter lim="800000"/>
            <a:headEnd/>
            <a:tailEnd/>
          </a:ln>
        </p:spPr>
        <p:txBody>
          <a:bodyPr wrap="square" lIns="100730" tIns="50367" rIns="100730" bIns="50367">
            <a:spAutoFit/>
          </a:bodyPr>
          <a:lstStyle/>
          <a:p>
            <a:pPr defTabSz="1007943"/>
            <a:r>
              <a:rPr lang="en-US" altLang="ja-JP" sz="3527" dirty="0">
                <a:solidFill>
                  <a:prstClr val="black"/>
                </a:solidFill>
                <a:latin typeface="Calibri" pitchFamily="34" charset="0"/>
                <a:ea typeface="ＭＳ Ｐゴシック" panose="020B0600070205080204" pitchFamily="50" charset="-128"/>
              </a:rPr>
              <a:t>MEGII experiment updates/discovers(?)</a:t>
            </a:r>
          </a:p>
        </p:txBody>
      </p:sp>
      <p:sp>
        <p:nvSpPr>
          <p:cNvPr id="1781" name="テキスト ボックス 11"/>
          <p:cNvSpPr txBox="1">
            <a:spLocks noChangeArrowheads="1"/>
          </p:cNvSpPr>
          <p:nvPr/>
        </p:nvSpPr>
        <p:spPr>
          <a:xfrm>
            <a:off x="211971" y="4011261"/>
            <a:ext cx="7223169" cy="644495"/>
          </a:xfrm>
          <a:prstGeom prst="rect">
            <a:avLst/>
          </a:prstGeom>
          <a:noFill/>
          <a:ln w="9525">
            <a:noFill/>
            <a:miter lim="800000"/>
            <a:headEnd/>
            <a:tailEnd/>
          </a:ln>
        </p:spPr>
        <p:txBody>
          <a:bodyPr wrap="square" lIns="100730" tIns="50367" rIns="100730" bIns="50367">
            <a:spAutoFit/>
          </a:bodyPr>
          <a:lstStyle/>
          <a:p>
            <a:pPr defTabSz="1007943"/>
            <a:r>
              <a:rPr lang="en-US" altLang="ja-JP" sz="3527" dirty="0">
                <a:solidFill>
                  <a:prstClr val="black"/>
                </a:solidFill>
                <a:latin typeface="Calibri" pitchFamily="34" charset="0"/>
                <a:ea typeface="ＭＳ Ｐゴシック" panose="020B0600070205080204" pitchFamily="50" charset="-128"/>
              </a:rPr>
              <a:t>COMET/</a:t>
            </a:r>
            <a:r>
              <a:rPr lang="en-US" altLang="ja-JP" sz="3527" dirty="0" err="1">
                <a:solidFill>
                  <a:prstClr val="black"/>
                </a:solidFill>
                <a:latin typeface="Calibri" pitchFamily="34" charset="0"/>
                <a:ea typeface="ＭＳ Ｐゴシック" panose="020B0600070205080204" pitchFamily="50" charset="-128"/>
              </a:rPr>
              <a:t>DeeMe</a:t>
            </a:r>
            <a:r>
              <a:rPr lang="en-US" altLang="ja-JP" sz="3527" dirty="0">
                <a:solidFill>
                  <a:prstClr val="black"/>
                </a:solidFill>
                <a:latin typeface="Calibri" pitchFamily="34" charset="0"/>
                <a:ea typeface="ＭＳ Ｐゴシック" panose="020B0600070205080204" pitchFamily="50" charset="-128"/>
              </a:rPr>
              <a:t>/Mu2E will discover(?)</a:t>
            </a:r>
            <a:endParaRPr lang="ja-JP" altLang="en-US" sz="3527" dirty="0">
              <a:solidFill>
                <a:prstClr val="black"/>
              </a:solidFill>
              <a:latin typeface="Calibri" pitchFamily="34" charset="0"/>
              <a:ea typeface="ＭＳ Ｐゴシック" panose="020B0600070205080204" pitchFamily="50" charset="-128"/>
            </a:endParaRPr>
          </a:p>
        </p:txBody>
      </p:sp>
      <p:sp>
        <p:nvSpPr>
          <p:cNvPr id="1782" name="テキスト ボックス 12"/>
          <p:cNvSpPr txBox="1">
            <a:spLocks noChangeArrowheads="1"/>
          </p:cNvSpPr>
          <p:nvPr/>
        </p:nvSpPr>
        <p:spPr>
          <a:xfrm>
            <a:off x="2500299" y="5141922"/>
            <a:ext cx="3462334" cy="644495"/>
          </a:xfrm>
          <a:prstGeom prst="rect">
            <a:avLst/>
          </a:prstGeom>
          <a:noFill/>
          <a:ln w="9525">
            <a:noFill/>
            <a:miter lim="800000"/>
            <a:headEnd/>
            <a:tailEnd/>
          </a:ln>
        </p:spPr>
        <p:txBody>
          <a:bodyPr wrap="square" lIns="100730" tIns="50367" rIns="100730" bIns="50367">
            <a:spAutoFit/>
          </a:bodyPr>
          <a:lstStyle/>
          <a:p>
            <a:pPr defTabSz="1007943"/>
            <a:r>
              <a:rPr lang="en-US" altLang="ja-JP" sz="3527" dirty="0">
                <a:solidFill>
                  <a:prstClr val="black"/>
                </a:solidFill>
                <a:latin typeface="Calibri" pitchFamily="34" charset="0"/>
                <a:ea typeface="ＭＳ Ｐゴシック" panose="020B0600070205080204" pitchFamily="50" charset="-128"/>
              </a:rPr>
              <a:t>In near future</a:t>
            </a:r>
            <a:endParaRPr lang="ja-JP" altLang="en-US" sz="3527" dirty="0">
              <a:solidFill>
                <a:prstClr val="black"/>
              </a:solidFill>
              <a:latin typeface="Calibri" pitchFamily="34" charset="0"/>
              <a:ea typeface="ＭＳ Ｐゴシック" panose="020B0600070205080204" pitchFamily="50" charset="-128"/>
            </a:endParaRPr>
          </a:p>
        </p:txBody>
      </p:sp>
      <p:pic>
        <p:nvPicPr>
          <p:cNvPr id="1783" name="Picture 8" descr="_x000a_\color{red}_x000a_\begin{eqnarray*}_x000a_\mu^+\rightarrow e^+\gamma_x000a_\end{eqnarray*}">
            <a:hlinkClick r:id="rId3"/>
          </p:cNvPr>
          <p:cNvPicPr>
            <a:picLocks noChangeAspect="1" noChangeArrowheads="1"/>
          </p:cNvPicPr>
          <p:nvPr/>
        </p:nvPicPr>
        <p:blipFill>
          <a:blip r:embed="rId4"/>
          <a:stretch>
            <a:fillRect/>
          </a:stretch>
        </p:blipFill>
        <p:spPr>
          <a:xfrm>
            <a:off x="3111393" y="3586047"/>
            <a:ext cx="1926530" cy="472481"/>
          </a:xfrm>
          <a:prstGeom prst="rect">
            <a:avLst/>
          </a:prstGeom>
          <a:noFill/>
        </p:spPr>
      </p:pic>
      <p:sp>
        <p:nvSpPr>
          <p:cNvPr id="1784" name="正方形/長方形 1"/>
          <p:cNvSpPr/>
          <p:nvPr/>
        </p:nvSpPr>
        <p:spPr>
          <a:xfrm>
            <a:off x="5278439" y="1253656"/>
            <a:ext cx="3671133" cy="703013"/>
          </a:xfrm>
          <a:prstGeom prst="rect">
            <a:avLst/>
          </a:prstGeom>
        </p:spPr>
        <p:txBody>
          <a:bodyPr wrap="none">
            <a:spAutoFit/>
          </a:bodyPr>
          <a:lstStyle/>
          <a:p>
            <a:pPr defTabSz="1007943"/>
            <a:r>
              <a:rPr lang="en-US" altLang="ja-JP" sz="1984" dirty="0">
                <a:solidFill>
                  <a:prstClr val="black"/>
                </a:solidFill>
                <a:latin typeface="Calibri"/>
                <a:ea typeface="ＭＳ Ｐゴシック" panose="020B0600070205080204" pitchFamily="50" charset="-128"/>
              </a:rPr>
              <a:t>J.S &amp; </a:t>
            </a:r>
            <a:r>
              <a:rPr lang="en-US" altLang="ja-JP" sz="1984" dirty="0" err="1">
                <a:solidFill>
                  <a:prstClr val="black"/>
                </a:solidFill>
                <a:latin typeface="Calibri"/>
                <a:ea typeface="ＭＳ Ｐゴシック" panose="020B0600070205080204" pitchFamily="50" charset="-128"/>
              </a:rPr>
              <a:t>M.Yamanaka</a:t>
            </a:r>
            <a:endParaRPr lang="en-US" altLang="ja-JP" sz="1984" dirty="0">
              <a:solidFill>
                <a:prstClr val="black"/>
              </a:solidFill>
              <a:latin typeface="Calibri"/>
              <a:ea typeface="ＭＳ Ｐゴシック" panose="020B0600070205080204" pitchFamily="50" charset="-128"/>
            </a:endParaRPr>
          </a:p>
          <a:p>
            <a:pPr defTabSz="1007943"/>
            <a:r>
              <a:rPr lang="en-US" altLang="ja-JP" sz="1984" dirty="0">
                <a:solidFill>
                  <a:prstClr val="black"/>
                </a:solidFill>
                <a:latin typeface="Calibri"/>
                <a:ea typeface="ＭＳ Ｐゴシック" panose="020B0600070205080204" pitchFamily="50" charset="-128"/>
              </a:rPr>
              <a:t>Phys. Rev. D91 055018-1-17, 2015</a:t>
            </a:r>
            <a:endParaRPr lang="ja-JP" altLang="en-US" sz="1984" dirty="0">
              <a:solidFill>
                <a:prstClr val="black"/>
              </a:solidFill>
              <a:latin typeface="Calibri"/>
              <a:ea typeface="ＭＳ Ｐゴシック" panose="020B0600070205080204" pitchFamily="50" charset="-128"/>
            </a:endParaRPr>
          </a:p>
        </p:txBody>
      </p:sp>
      <p:pic>
        <p:nvPicPr>
          <p:cNvPr id="1785" name="図 2"/>
          <p:cNvPicPr>
            <a:picLocks noChangeAspect="1"/>
          </p:cNvPicPr>
          <p:nvPr/>
        </p:nvPicPr>
        <p:blipFill>
          <a:blip r:embed="rId5"/>
          <a:stretch>
            <a:fillRect/>
          </a:stretch>
        </p:blipFill>
        <p:spPr>
          <a:xfrm>
            <a:off x="3119406" y="4795480"/>
            <a:ext cx="1658721" cy="346442"/>
          </a:xfrm>
          <a:prstGeom prst="rect">
            <a:avLst/>
          </a:prstGeom>
        </p:spPr>
      </p:pic>
      <p:sp>
        <p:nvSpPr>
          <p:cNvPr id="1786" name="テキスト ボックス 3"/>
          <p:cNvSpPr txBox="1"/>
          <p:nvPr/>
        </p:nvSpPr>
        <p:spPr>
          <a:xfrm>
            <a:off x="674660" y="6081727"/>
            <a:ext cx="8175675" cy="1313565"/>
          </a:xfrm>
          <a:prstGeom prst="rect">
            <a:avLst/>
          </a:prstGeom>
          <a:noFill/>
        </p:spPr>
        <p:txBody>
          <a:bodyPr wrap="square" rtlCol="0">
            <a:spAutoFit/>
          </a:bodyPr>
          <a:lstStyle/>
          <a:p>
            <a:pPr defTabSz="1007943"/>
            <a:r>
              <a:rPr lang="en-US" altLang="ja-JP" sz="3968" dirty="0">
                <a:solidFill>
                  <a:prstClr val="black"/>
                </a:solidFill>
                <a:latin typeface="Calibri"/>
                <a:ea typeface="ＭＳ Ｐゴシック" panose="020B0600070205080204" pitchFamily="50" charset="-128"/>
              </a:rPr>
              <a:t>Sensitivity is same. </a:t>
            </a:r>
          </a:p>
          <a:p>
            <a:pPr defTabSz="1007943"/>
            <a:r>
              <a:rPr lang="en-US" altLang="ja-JP" sz="3968" dirty="0">
                <a:solidFill>
                  <a:srgbClr val="FF0000"/>
                </a:solidFill>
                <a:latin typeface="Calibri"/>
                <a:ea typeface="ＭＳ Ｐゴシック" panose="020B0600070205080204" pitchFamily="50" charset="-128"/>
              </a:rPr>
              <a:t>If COMET find CLFV first then …?</a:t>
            </a:r>
            <a:endParaRPr lang="ja-JP" altLang="en-US" sz="3968" dirty="0">
              <a:solidFill>
                <a:srgbClr val="FF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40089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Rectangle 5"/>
          <p:cNvSpPr>
            <a:spLocks noGrp="1" noChangeArrowheads="1"/>
          </p:cNvSpPr>
          <p:nvPr>
            <p:ph type="title"/>
          </p:nvPr>
        </p:nvSpPr>
        <p:spPr>
          <a:xfrm>
            <a:off x="504507" y="218741"/>
            <a:ext cx="9071610" cy="1259946"/>
          </a:xfrm>
        </p:spPr>
        <p:txBody>
          <a:bodyPr/>
          <a:lstStyle/>
          <a:p>
            <a:pPr eaLnBrk="1" hangingPunct="1"/>
            <a:r>
              <a:rPr lang="en-US" altLang="ja-JP" sz="3968" dirty="0">
                <a:latin typeface="Symbol" pitchFamily="18" charset="2"/>
              </a:rPr>
              <a:t>m</a:t>
            </a:r>
            <a:r>
              <a:rPr lang="en-US" altLang="ja-JP" sz="3968" dirty="0"/>
              <a:t>-</a:t>
            </a:r>
            <a:r>
              <a:rPr lang="en-US" altLang="ja-JP" sz="3968" dirty="0">
                <a:latin typeface="Times New Roman" pitchFamily="18" charset="0"/>
                <a:cs typeface="Times New Roman" pitchFamily="18" charset="0"/>
              </a:rPr>
              <a:t>e</a:t>
            </a:r>
            <a:r>
              <a:rPr lang="en-US" altLang="ja-JP" sz="3968" dirty="0"/>
              <a:t> conversion and then ?</a:t>
            </a:r>
            <a:endParaRPr lang="ja-JP" altLang="ja-JP" sz="3968" dirty="0"/>
          </a:p>
        </p:txBody>
      </p:sp>
      <p:sp>
        <p:nvSpPr>
          <p:cNvPr id="1793" name="角丸四角形 21"/>
          <p:cNvSpPr/>
          <p:nvPr/>
        </p:nvSpPr>
        <p:spPr>
          <a:xfrm>
            <a:off x="198407" y="1579158"/>
            <a:ext cx="4524403" cy="1883177"/>
          </a:xfrm>
          <a:prstGeom prst="roundRect">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794" name="テキスト ボックス 8"/>
          <p:cNvSpPr txBox="1">
            <a:spLocks noChangeArrowheads="1"/>
          </p:cNvSpPr>
          <p:nvPr/>
        </p:nvSpPr>
        <p:spPr>
          <a:xfrm>
            <a:off x="357514" y="1821672"/>
            <a:ext cx="4366063" cy="1311065"/>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If </a:t>
            </a:r>
            <a:r>
              <a:rPr lang="en-US" altLang="ja-JP" sz="2646" dirty="0">
                <a:solidFill>
                  <a:prstClr val="black"/>
                </a:solidFill>
                <a:latin typeface="Symbol" panose="05050102010706020507" pitchFamily="18" charset="2"/>
                <a:ea typeface="ＭＳ Ｐゴシック" panose="020B0600070205080204" pitchFamily="50" charset="-128"/>
              </a:rPr>
              <a:t>m</a:t>
            </a:r>
            <a:r>
              <a:rPr lang="en-US" altLang="ja-JP" sz="2646"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-e</a:t>
            </a:r>
            <a:r>
              <a:rPr lang="en-US" altLang="ja-JP" sz="2425" dirty="0">
                <a:solidFill>
                  <a:prstClr val="black"/>
                </a:solidFill>
                <a:latin typeface="ＭＳ Ｐゴシック" panose="020B0600070205080204" pitchFamily="50" charset="-128"/>
                <a:ea typeface="ＭＳ Ｐゴシック" panose="020B0600070205080204" pitchFamily="50" charset="-128"/>
              </a:rPr>
              <a:t> conversion is found, while other </a:t>
            </a:r>
            <a:r>
              <a:rPr lang="en-US" altLang="ja-JP" sz="2425" dirty="0" err="1">
                <a:solidFill>
                  <a:prstClr val="black"/>
                </a:solidFill>
                <a:latin typeface="ＭＳ Ｐゴシック" panose="020B0600070205080204" pitchFamily="50" charset="-128"/>
                <a:ea typeface="ＭＳ Ｐゴシック" panose="020B0600070205080204" pitchFamily="50" charset="-128"/>
              </a:rPr>
              <a:t>cLFV</a:t>
            </a:r>
            <a:r>
              <a:rPr lang="en-US" altLang="ja-JP" sz="2425" dirty="0">
                <a:solidFill>
                  <a:prstClr val="black"/>
                </a:solidFill>
                <a:latin typeface="ＭＳ Ｐゴシック" panose="020B0600070205080204" pitchFamily="50" charset="-128"/>
                <a:ea typeface="ＭＳ Ｐゴシック" panose="020B0600070205080204" pitchFamily="50" charset="-128"/>
              </a:rPr>
              <a:t> processes will never be found</a:t>
            </a:r>
            <a:endParaRPr lang="ja-JP" altLang="en-US" sz="2425" dirty="0">
              <a:solidFill>
                <a:srgbClr val="0070C0"/>
              </a:solidFill>
              <a:latin typeface="ＭＳ Ｐゴシック" panose="020B0600070205080204" pitchFamily="50" charset="-128"/>
              <a:ea typeface="ＭＳ Ｐゴシック" panose="020B0600070205080204" pitchFamily="50" charset="-128"/>
            </a:endParaRPr>
          </a:p>
        </p:txBody>
      </p:sp>
      <p:sp>
        <p:nvSpPr>
          <p:cNvPr id="1795" name="角丸四角形 24"/>
          <p:cNvSpPr/>
          <p:nvPr/>
        </p:nvSpPr>
        <p:spPr>
          <a:xfrm>
            <a:off x="198407" y="4833554"/>
            <a:ext cx="4445027" cy="1885431"/>
          </a:xfrm>
          <a:prstGeom prst="roundRect">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796" name="テキスト ボックス 8"/>
          <p:cNvSpPr txBox="1">
            <a:spLocks noChangeArrowheads="1"/>
          </p:cNvSpPr>
          <p:nvPr/>
        </p:nvSpPr>
        <p:spPr>
          <a:xfrm>
            <a:off x="357513" y="5074781"/>
            <a:ext cx="4285566" cy="1285160"/>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Tree contribution for CLFV</a:t>
            </a:r>
          </a:p>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Scalar/Vector with LFV</a:t>
            </a:r>
          </a:p>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Direct coupling with </a:t>
            </a:r>
            <a:r>
              <a:rPr lang="en-US" altLang="ja-JP" sz="2425" dirty="0" err="1">
                <a:solidFill>
                  <a:prstClr val="black"/>
                </a:solidFill>
                <a:latin typeface="ＭＳ Ｐゴシック" panose="020B0600070205080204" pitchFamily="50" charset="-128"/>
                <a:ea typeface="ＭＳ Ｐゴシック" panose="020B0600070205080204" pitchFamily="50" charset="-128"/>
              </a:rPr>
              <a:t>qq</a:t>
            </a:r>
            <a:r>
              <a:rPr lang="en-US" altLang="ja-JP" sz="2425" dirty="0">
                <a:solidFill>
                  <a:prstClr val="black"/>
                </a:solidFill>
                <a:latin typeface="ＭＳ Ｐゴシック" panose="020B0600070205080204" pitchFamily="50" charset="-128"/>
                <a:ea typeface="ＭＳ Ｐゴシック" panose="020B0600070205080204" pitchFamily="50" charset="-128"/>
              </a:rPr>
              <a:t> and </a:t>
            </a:r>
            <a:r>
              <a:rPr lang="en-US" altLang="ja-JP" sz="2205" dirty="0">
                <a:solidFill>
                  <a:prstClr val="black"/>
                </a:solidFill>
                <a:latin typeface="Symbol" panose="05050102010706020507" pitchFamily="18" charset="2"/>
              </a:rPr>
              <a:t>m</a:t>
            </a:r>
            <a:r>
              <a:rPr lang="en-US" altLang="ja-JP" sz="2205" dirty="0">
                <a:solidFill>
                  <a:prstClr val="black"/>
                </a:solidFill>
                <a:latin typeface="Times New Roman" panose="02020603050405020304" pitchFamily="18" charset="0"/>
                <a:cs typeface="Times New Roman" panose="02020603050405020304" pitchFamily="18" charset="0"/>
              </a:rPr>
              <a:t>-e</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797" name="下矢印 27"/>
          <p:cNvSpPr/>
          <p:nvPr/>
        </p:nvSpPr>
        <p:spPr>
          <a:xfrm>
            <a:off x="1997193" y="3645093"/>
            <a:ext cx="741968" cy="1062204"/>
          </a:xfrm>
          <a:prstGeom prst="downArrow">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1798" name="下矢印 19"/>
          <p:cNvSpPr/>
          <p:nvPr/>
        </p:nvSpPr>
        <p:spPr>
          <a:xfrm rot="13558055">
            <a:off x="4272971" y="3267984"/>
            <a:ext cx="741968" cy="1762175"/>
          </a:xfrm>
          <a:prstGeom prst="downArrow">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1799" name="角丸四角形 20"/>
          <p:cNvSpPr/>
          <p:nvPr/>
        </p:nvSpPr>
        <p:spPr>
          <a:xfrm>
            <a:off x="5437190" y="2055657"/>
            <a:ext cx="4127525" cy="1962307"/>
          </a:xfrm>
          <a:prstGeom prst="roundRect">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00" name="テキスト ボックス 8"/>
          <p:cNvSpPr txBox="1">
            <a:spLocks noChangeArrowheads="1"/>
          </p:cNvSpPr>
          <p:nvPr/>
        </p:nvSpPr>
        <p:spPr>
          <a:xfrm>
            <a:off x="5596788" y="2297651"/>
            <a:ext cx="4285566"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E.g.</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01" name="テキスト ボックス 8"/>
          <p:cNvSpPr txBox="1">
            <a:spLocks noChangeArrowheads="1"/>
          </p:cNvSpPr>
          <p:nvPr/>
        </p:nvSpPr>
        <p:spPr>
          <a:xfrm>
            <a:off x="5596788" y="2906625"/>
            <a:ext cx="4285566" cy="863185"/>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R-parity violating SUSY gives such a situation</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02" name="角丸四角形 30"/>
          <p:cNvSpPr/>
          <p:nvPr/>
        </p:nvSpPr>
        <p:spPr>
          <a:xfrm>
            <a:off x="5006384" y="5085040"/>
            <a:ext cx="4960408" cy="1668894"/>
          </a:xfrm>
          <a:prstGeom prst="roundRect">
            <a:avLst/>
          </a:prstGeom>
          <a:solidFill>
            <a:schemeClr val="bg1">
              <a:lumMod val="8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03" name="テキスト ボックス 8"/>
          <p:cNvSpPr txBox="1">
            <a:spLocks noChangeArrowheads="1"/>
          </p:cNvSpPr>
          <p:nvPr/>
        </p:nvSpPr>
        <p:spPr>
          <a:xfrm>
            <a:off x="5443237" y="5323742"/>
            <a:ext cx="4285565"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srgbClr val="FF0000"/>
                </a:solidFill>
                <a:latin typeface="ＭＳ Ｐゴシック" panose="020B0600070205080204" pitchFamily="50" charset="-128"/>
                <a:ea typeface="ＭＳ Ｐゴシック" panose="020B0600070205080204" pitchFamily="50" charset="-128"/>
              </a:rPr>
              <a:t>No correlations among </a:t>
            </a:r>
            <a:r>
              <a:rPr lang="en-US" altLang="ja-JP" sz="2425" dirty="0" err="1">
                <a:solidFill>
                  <a:srgbClr val="FF0000"/>
                </a:solidFill>
                <a:latin typeface="ＭＳ Ｐゴシック" panose="020B0600070205080204" pitchFamily="50" charset="-128"/>
                <a:ea typeface="ＭＳ Ｐゴシック" panose="020B0600070205080204" pitchFamily="50" charset="-128"/>
              </a:rPr>
              <a:t>cLFVs</a:t>
            </a:r>
            <a:endParaRPr lang="ja-JP" altLang="en-US" sz="2425" dirty="0">
              <a:solidFill>
                <a:srgbClr val="FF0000"/>
              </a:solidFill>
              <a:latin typeface="ＭＳ Ｐゴシック" panose="020B0600070205080204" pitchFamily="50" charset="-128"/>
              <a:ea typeface="ＭＳ Ｐゴシック" panose="020B0600070205080204" pitchFamily="50" charset="-128"/>
            </a:endParaRPr>
          </a:p>
        </p:txBody>
      </p:sp>
      <p:pic>
        <p:nvPicPr>
          <p:cNvPr id="1804" name="Picture 5" descr="C:\Program Files\Microsoft Office\MEDIA\OFFICE12\Bullets\BD21301_.gif"/>
          <p:cNvPicPr>
            <a:picLocks noChangeAspect="1" noChangeArrowheads="1"/>
          </p:cNvPicPr>
          <p:nvPr/>
        </p:nvPicPr>
        <p:blipFill>
          <a:blip r:embed="rId3"/>
          <a:stretch>
            <a:fillRect/>
          </a:stretch>
        </p:blipFill>
        <p:spPr>
          <a:xfrm>
            <a:off x="5219247" y="5493485"/>
            <a:ext cx="183742" cy="183742"/>
          </a:xfrm>
          <a:prstGeom prst="rect">
            <a:avLst/>
          </a:prstGeom>
          <a:noFill/>
          <a:ln>
            <a:noFill/>
          </a:ln>
        </p:spPr>
      </p:pic>
      <p:sp>
        <p:nvSpPr>
          <p:cNvPr id="1805" name="テキスト ボックス 8"/>
          <p:cNvSpPr txBox="1">
            <a:spLocks noChangeArrowheads="1"/>
          </p:cNvSpPr>
          <p:nvPr/>
        </p:nvSpPr>
        <p:spPr>
          <a:xfrm>
            <a:off x="5443237" y="5988713"/>
            <a:ext cx="4523555"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srgbClr val="FF0000"/>
                </a:solidFill>
                <a:latin typeface="ＭＳ Ｐゴシック" panose="020B0600070205080204" pitchFamily="50" charset="-128"/>
                <a:ea typeface="ＭＳ Ｐゴシック" panose="020B0600070205080204" pitchFamily="50" charset="-128"/>
              </a:rPr>
              <a:t>How to confirm the scenario?</a:t>
            </a:r>
            <a:endParaRPr lang="ja-JP" altLang="en-US" sz="2425" dirty="0">
              <a:solidFill>
                <a:srgbClr val="FF0000"/>
              </a:solidFill>
              <a:latin typeface="ＭＳ Ｐゴシック" panose="020B0600070205080204" pitchFamily="50" charset="-128"/>
              <a:ea typeface="ＭＳ Ｐゴシック" panose="020B0600070205080204" pitchFamily="50" charset="-128"/>
            </a:endParaRPr>
          </a:p>
        </p:txBody>
      </p:sp>
      <p:pic>
        <p:nvPicPr>
          <p:cNvPr id="1806" name="Picture 5" descr="C:\Program Files\Microsoft Office\MEDIA\OFFICE12\Bullets\BD21301_.gif"/>
          <p:cNvPicPr>
            <a:picLocks noChangeAspect="1" noChangeArrowheads="1"/>
          </p:cNvPicPr>
          <p:nvPr/>
        </p:nvPicPr>
        <p:blipFill>
          <a:blip r:embed="rId3"/>
          <a:stretch>
            <a:fillRect/>
          </a:stretch>
        </p:blipFill>
        <p:spPr>
          <a:xfrm>
            <a:off x="5219247" y="6156705"/>
            <a:ext cx="183742" cy="183743"/>
          </a:xfrm>
          <a:prstGeom prst="rect">
            <a:avLst/>
          </a:prstGeom>
          <a:noFill/>
          <a:ln>
            <a:noFill/>
          </a:ln>
        </p:spPr>
      </p:pic>
    </p:spTree>
    <p:extLst>
      <p:ext uri="{BB962C8B-B14F-4D97-AF65-F5344CB8AC3E}">
        <p14:creationId xmlns:p14="http://schemas.microsoft.com/office/powerpoint/2010/main" val="918875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 name="Rectangle 5"/>
          <p:cNvSpPr>
            <a:spLocks noGrp="1" noChangeArrowheads="1"/>
          </p:cNvSpPr>
          <p:nvPr>
            <p:ph type="title"/>
          </p:nvPr>
        </p:nvSpPr>
        <p:spPr>
          <a:xfrm>
            <a:off x="504507" y="218741"/>
            <a:ext cx="9071610" cy="1259946"/>
          </a:xfrm>
        </p:spPr>
        <p:txBody>
          <a:bodyPr/>
          <a:lstStyle/>
          <a:p>
            <a:pPr eaLnBrk="1" hangingPunct="1"/>
            <a:r>
              <a:rPr lang="en-US" altLang="ja-JP" sz="3968"/>
              <a:t>Aim of this work</a:t>
            </a:r>
            <a:endParaRPr lang="ja-JP" altLang="ja-JP" sz="3968"/>
          </a:p>
        </p:txBody>
      </p:sp>
      <p:sp>
        <p:nvSpPr>
          <p:cNvPr id="1813" name="角丸四角形 9"/>
          <p:cNvSpPr/>
          <p:nvPr/>
        </p:nvSpPr>
        <p:spPr>
          <a:xfrm>
            <a:off x="771303" y="1477948"/>
            <a:ext cx="8555285" cy="1349383"/>
          </a:xfrm>
          <a:prstGeom prst="roundRect">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14" name="テキスト ボックス 8"/>
          <p:cNvSpPr txBox="1">
            <a:spLocks noChangeArrowheads="1"/>
          </p:cNvSpPr>
          <p:nvPr/>
        </p:nvSpPr>
        <p:spPr>
          <a:xfrm>
            <a:off x="1080233" y="1665928"/>
            <a:ext cx="7937659" cy="863185"/>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To find out distinctive signals to discriminate the scenario and other new physics models</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15" name="角丸四角形 20"/>
          <p:cNvSpPr/>
          <p:nvPr/>
        </p:nvSpPr>
        <p:spPr>
          <a:xfrm>
            <a:off x="771304" y="3065458"/>
            <a:ext cx="8555285" cy="1349383"/>
          </a:xfrm>
          <a:prstGeom prst="roundRect">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16" name="テキスト ボックス 8"/>
          <p:cNvSpPr txBox="1">
            <a:spLocks noChangeArrowheads="1"/>
          </p:cNvSpPr>
          <p:nvPr/>
        </p:nvSpPr>
        <p:spPr>
          <a:xfrm>
            <a:off x="1080233" y="3253111"/>
            <a:ext cx="8245646" cy="863185"/>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To show the feasibility to determine the parameters in the RPV scenario through observing the signals</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17" name="テキスト ボックス 1"/>
          <p:cNvSpPr txBox="1"/>
          <p:nvPr/>
        </p:nvSpPr>
        <p:spPr>
          <a:xfrm>
            <a:off x="1230289" y="5367347"/>
            <a:ext cx="7699422" cy="838691"/>
          </a:xfrm>
          <a:prstGeom prst="rect">
            <a:avLst/>
          </a:prstGeom>
          <a:noFill/>
        </p:spPr>
        <p:txBody>
          <a:bodyPr wrap="square" rtlCol="0">
            <a:spAutoFit/>
          </a:bodyPr>
          <a:lstStyle/>
          <a:p>
            <a:pPr defTabSz="1007943"/>
            <a:r>
              <a:rPr lang="en-US" altLang="ja-JP" sz="4850" dirty="0">
                <a:solidFill>
                  <a:srgbClr val="FF0000"/>
                </a:solidFill>
                <a:latin typeface="Calibri"/>
                <a:ea typeface="ＭＳ Ｐゴシック" panose="020B0600070205080204" pitchFamily="50" charset="-128"/>
              </a:rPr>
              <a:t>How to confirm a model? </a:t>
            </a:r>
            <a:endParaRPr lang="ja-JP" altLang="en-US" sz="4850" dirty="0">
              <a:solidFill>
                <a:srgbClr val="FF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40757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Rectangle 5"/>
          <p:cNvSpPr>
            <a:spLocks noGrp="1" noChangeArrowheads="1"/>
          </p:cNvSpPr>
          <p:nvPr>
            <p:ph type="title"/>
          </p:nvPr>
        </p:nvSpPr>
        <p:spPr>
          <a:xfrm>
            <a:off x="504507" y="218741"/>
            <a:ext cx="9071610" cy="1259946"/>
          </a:xfrm>
        </p:spPr>
        <p:txBody>
          <a:bodyPr/>
          <a:lstStyle/>
          <a:p>
            <a:pPr eaLnBrk="1" hangingPunct="1"/>
            <a:r>
              <a:rPr lang="en-US" altLang="ja-JP" sz="3968"/>
              <a:t>R-parity violating SUSY</a:t>
            </a:r>
            <a:endParaRPr lang="ja-JP" altLang="ja-JP" sz="3968"/>
          </a:p>
        </p:txBody>
      </p:sp>
      <p:pic>
        <p:nvPicPr>
          <p:cNvPr id="1824" name="Picture 2" descr="C:\Program Files (x86)\Microsoft Office\MEDIA\OFFICE14\Bullets\BD21301_.gif"/>
          <p:cNvPicPr>
            <a:picLocks noChangeAspect="1" noChangeArrowheads="1"/>
          </p:cNvPicPr>
          <p:nvPr/>
        </p:nvPicPr>
        <p:blipFill>
          <a:blip r:embed="rId3"/>
          <a:stretch>
            <a:fillRect/>
          </a:stretch>
        </p:blipFill>
        <p:spPr>
          <a:xfrm>
            <a:off x="896491" y="5235851"/>
            <a:ext cx="176742" cy="178492"/>
          </a:xfrm>
          <a:prstGeom prst="rect">
            <a:avLst/>
          </a:prstGeom>
          <a:noFill/>
          <a:ln>
            <a:noFill/>
          </a:ln>
        </p:spPr>
      </p:pic>
      <p:sp>
        <p:nvSpPr>
          <p:cNvPr id="1825" name="テキスト ボックス 13"/>
          <p:cNvSpPr txBox="1"/>
          <p:nvPr/>
        </p:nvSpPr>
        <p:spPr>
          <a:xfrm>
            <a:off x="1130980" y="5099356"/>
            <a:ext cx="6311978" cy="465512"/>
          </a:xfrm>
          <a:prstGeom prst="rect">
            <a:avLst/>
          </a:prstGeom>
          <a:noFill/>
        </p:spPr>
        <p:txBody>
          <a:bodyPr>
            <a:spAutoFit/>
          </a:bodyPr>
          <a:lstStyle/>
          <a:p>
            <a:pPr defTabSz="1007943">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RPV terms in </a:t>
            </a:r>
            <a:r>
              <a:rPr lang="en-US" altLang="ja-JP" sz="2425" dirty="0" err="1">
                <a:solidFill>
                  <a:prstClr val="black"/>
                </a:solidFill>
                <a:latin typeface="ＭＳ Ｐゴシック" panose="020B0600070205080204" pitchFamily="50" charset="-128"/>
                <a:ea typeface="ＭＳ Ｐゴシック" panose="020B0600070205080204" pitchFamily="50" charset="-128"/>
              </a:rPr>
              <a:t>superpotential</a:t>
            </a:r>
            <a:r>
              <a:rPr lang="en-US" altLang="ja-JP" sz="2425" dirty="0">
                <a:solidFill>
                  <a:prstClr val="black"/>
                </a:solidFill>
                <a:latin typeface="ＭＳ Ｐゴシック" panose="020B0600070205080204" pitchFamily="50" charset="-128"/>
                <a:ea typeface="ＭＳ Ｐゴシック" panose="020B0600070205080204" pitchFamily="50" charset="-128"/>
              </a:rPr>
              <a:t> in SUSY</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26" name="角丸四角形 14"/>
          <p:cNvSpPr>
            <a:spLocks noChangeAspect="1"/>
          </p:cNvSpPr>
          <p:nvPr/>
        </p:nvSpPr>
        <p:spPr>
          <a:xfrm>
            <a:off x="1232235" y="5780845"/>
            <a:ext cx="7560353" cy="773258"/>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827" name="図 15"/>
          <p:cNvPicPr>
            <a:picLocks noChangeAspect="1"/>
          </p:cNvPicPr>
          <p:nvPr/>
        </p:nvPicPr>
        <p:blipFill>
          <a:blip r:embed="rId4"/>
          <a:stretch>
            <a:fillRect/>
          </a:stretch>
        </p:blipFill>
        <p:spPr>
          <a:xfrm>
            <a:off x="1669957" y="5949820"/>
            <a:ext cx="6684713" cy="435731"/>
          </a:xfrm>
          <a:prstGeom prst="rect">
            <a:avLst/>
          </a:prstGeom>
          <a:noFill/>
          <a:ln>
            <a:noFill/>
          </a:ln>
        </p:spPr>
      </p:pic>
      <p:sp>
        <p:nvSpPr>
          <p:cNvPr id="1828" name="角丸四角形吹き出し 16"/>
          <p:cNvSpPr/>
          <p:nvPr/>
        </p:nvSpPr>
        <p:spPr>
          <a:xfrm>
            <a:off x="6966951" y="4339204"/>
            <a:ext cx="2936893" cy="996501"/>
          </a:xfrm>
          <a:prstGeom prst="wedgeRoundRectCallout">
            <a:avLst>
              <a:gd name="adj1" fmla="val -36216"/>
              <a:gd name="adj2" fmla="val 105308"/>
              <a:gd name="adj3" fmla="val 16667"/>
            </a:avLst>
          </a:prstGeom>
          <a:solidFill>
            <a:schemeClr val="bg1">
              <a:lumMod val="8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29" name="テキスト ボックス 17"/>
          <p:cNvSpPr txBox="1"/>
          <p:nvPr/>
        </p:nvSpPr>
        <p:spPr>
          <a:xfrm>
            <a:off x="7126223" y="4511382"/>
            <a:ext cx="2745631" cy="703013"/>
          </a:xfrm>
          <a:prstGeom prst="rect">
            <a:avLst/>
          </a:prstGeom>
          <a:noFill/>
        </p:spPr>
        <p:txBody>
          <a:bodyPr>
            <a:spAutoFit/>
          </a:bodyPr>
          <a:lstStyle/>
          <a:p>
            <a:pPr defTabSz="1007943">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Omit the term to </a:t>
            </a:r>
            <a:br>
              <a:rPr lang="en-US" altLang="ja-JP" sz="1984" dirty="0">
                <a:solidFill>
                  <a:prstClr val="black"/>
                </a:solidFill>
                <a:latin typeface="ＭＳ Ｐゴシック" panose="020B0600070205080204" pitchFamily="50" charset="-128"/>
                <a:ea typeface="ＭＳ Ｐゴシック" panose="020B0600070205080204" pitchFamily="50" charset="-128"/>
              </a:rPr>
            </a:br>
            <a:r>
              <a:rPr lang="en-US" altLang="ja-JP" sz="1984" dirty="0">
                <a:solidFill>
                  <a:prstClr val="black"/>
                </a:solidFill>
                <a:latin typeface="ＭＳ Ｐゴシック" panose="020B0600070205080204" pitchFamily="50" charset="-128"/>
                <a:ea typeface="ＭＳ Ｐゴシック" panose="020B0600070205080204" pitchFamily="50" charset="-128"/>
              </a:rPr>
              <a:t>avoid proton decay</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pic>
        <p:nvPicPr>
          <p:cNvPr id="1830" name="Picture 2" descr="C:\Program Files (x86)\Microsoft Office\MEDIA\OFFICE14\Bullets\BD21301_.gif"/>
          <p:cNvPicPr>
            <a:picLocks noChangeAspect="1" noChangeArrowheads="1"/>
          </p:cNvPicPr>
          <p:nvPr/>
        </p:nvPicPr>
        <p:blipFill>
          <a:blip r:embed="rId3"/>
          <a:stretch>
            <a:fillRect/>
          </a:stretch>
        </p:blipFill>
        <p:spPr>
          <a:xfrm>
            <a:off x="954239" y="1693927"/>
            <a:ext cx="176742" cy="178492"/>
          </a:xfrm>
          <a:prstGeom prst="rect">
            <a:avLst/>
          </a:prstGeom>
          <a:noFill/>
          <a:ln>
            <a:noFill/>
          </a:ln>
        </p:spPr>
      </p:pic>
      <p:sp>
        <p:nvSpPr>
          <p:cNvPr id="1831" name="テキスト ボックス 9"/>
          <p:cNvSpPr txBox="1"/>
          <p:nvPr/>
        </p:nvSpPr>
        <p:spPr>
          <a:xfrm>
            <a:off x="1188729" y="1557432"/>
            <a:ext cx="8058403" cy="465512"/>
          </a:xfrm>
          <a:prstGeom prst="rect">
            <a:avLst/>
          </a:prstGeom>
          <a:noFill/>
        </p:spPr>
        <p:txBody>
          <a:bodyPr>
            <a:spAutoFit/>
          </a:bodyPr>
          <a:lstStyle/>
          <a:p>
            <a:pPr defTabSz="1007943">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Candidate of new physics: R-parity violating SUSY</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pic>
        <p:nvPicPr>
          <p:cNvPr id="1832" name="Picture 2" descr="C:\Program Files (x86)\Microsoft Office\MEDIA\OFFICE14\Bullets\BD21301_.gif"/>
          <p:cNvPicPr>
            <a:picLocks noChangeAspect="1" noChangeArrowheads="1"/>
          </p:cNvPicPr>
          <p:nvPr/>
        </p:nvPicPr>
        <p:blipFill>
          <a:blip r:embed="rId3"/>
          <a:stretch>
            <a:fillRect/>
          </a:stretch>
        </p:blipFill>
        <p:spPr>
          <a:xfrm>
            <a:off x="954239" y="2568890"/>
            <a:ext cx="176742" cy="178492"/>
          </a:xfrm>
          <a:prstGeom prst="rect">
            <a:avLst/>
          </a:prstGeom>
          <a:noFill/>
          <a:ln>
            <a:noFill/>
          </a:ln>
        </p:spPr>
      </p:pic>
      <p:sp>
        <p:nvSpPr>
          <p:cNvPr id="1833" name="テキスト ボックス 11"/>
          <p:cNvSpPr txBox="1"/>
          <p:nvPr/>
        </p:nvSpPr>
        <p:spPr>
          <a:xfrm>
            <a:off x="1188729" y="2432395"/>
            <a:ext cx="8058403" cy="465512"/>
          </a:xfrm>
          <a:prstGeom prst="rect">
            <a:avLst/>
          </a:prstGeom>
          <a:noFill/>
        </p:spPr>
        <p:txBody>
          <a:bodyPr>
            <a:spAutoFit/>
          </a:bodyPr>
          <a:lstStyle/>
          <a:p>
            <a:pPr defTabSz="1007943">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Consistent with experimental/theoretical status</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pic>
        <p:nvPicPr>
          <p:cNvPr id="1834" name="Picture 13" descr="C:\Program Files\Microsoft Office\MEDIA\OFFICE14\Bullets\BD14981_.gif"/>
          <p:cNvPicPr>
            <a:picLocks noChangeAspect="1" noChangeArrowheads="1"/>
          </p:cNvPicPr>
          <p:nvPr/>
        </p:nvPicPr>
        <p:blipFill>
          <a:blip r:embed="rId5"/>
          <a:stretch>
            <a:fillRect/>
          </a:stretch>
        </p:blipFill>
        <p:spPr>
          <a:xfrm>
            <a:off x="1150230" y="3155114"/>
            <a:ext cx="188992" cy="188992"/>
          </a:xfrm>
          <a:prstGeom prst="rect">
            <a:avLst/>
          </a:prstGeom>
          <a:noFill/>
          <a:ln>
            <a:noFill/>
          </a:ln>
        </p:spPr>
      </p:pic>
      <p:sp>
        <p:nvSpPr>
          <p:cNvPr id="1835" name="テキスト ボックス 15"/>
          <p:cNvSpPr txBox="1"/>
          <p:nvPr/>
        </p:nvSpPr>
        <p:spPr>
          <a:xfrm>
            <a:off x="1426718" y="3065868"/>
            <a:ext cx="8058403" cy="397673"/>
          </a:xfrm>
          <a:prstGeom prst="rect">
            <a:avLst/>
          </a:prstGeom>
          <a:noFill/>
        </p:spPr>
        <p:txBody>
          <a:bodyPr>
            <a:spAutoFit/>
          </a:bodyPr>
          <a:lstStyle/>
          <a:p>
            <a:pPr defTabSz="1007943">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New physics is required to cancel Higgs quadratic divergence </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pic>
        <p:nvPicPr>
          <p:cNvPr id="1836" name="Picture 13" descr="C:\Program Files\Microsoft Office\MEDIA\OFFICE14\Bullets\BD14981_.gif"/>
          <p:cNvPicPr>
            <a:picLocks noChangeAspect="1" noChangeArrowheads="1"/>
          </p:cNvPicPr>
          <p:nvPr/>
        </p:nvPicPr>
        <p:blipFill>
          <a:blip r:embed="rId5"/>
          <a:stretch>
            <a:fillRect/>
          </a:stretch>
        </p:blipFill>
        <p:spPr>
          <a:xfrm>
            <a:off x="1150230" y="3790336"/>
            <a:ext cx="188992" cy="188992"/>
          </a:xfrm>
          <a:prstGeom prst="rect">
            <a:avLst/>
          </a:prstGeom>
          <a:noFill/>
          <a:ln>
            <a:noFill/>
          </a:ln>
        </p:spPr>
      </p:pic>
      <p:sp>
        <p:nvSpPr>
          <p:cNvPr id="1837" name="テキスト ボックス 19"/>
          <p:cNvSpPr txBox="1"/>
          <p:nvPr/>
        </p:nvSpPr>
        <p:spPr>
          <a:xfrm>
            <a:off x="1426718" y="3701091"/>
            <a:ext cx="8058403" cy="397673"/>
          </a:xfrm>
          <a:prstGeom prst="rect">
            <a:avLst/>
          </a:prstGeom>
          <a:noFill/>
        </p:spPr>
        <p:txBody>
          <a:bodyPr>
            <a:spAutoFit/>
          </a:bodyPr>
          <a:lstStyle/>
          <a:p>
            <a:pPr defTabSz="1007943">
              <a:defRPr/>
            </a:pPr>
            <a:r>
              <a:rPr lang="en-US" altLang="ja-JP" sz="1984" dirty="0" err="1">
                <a:solidFill>
                  <a:prstClr val="black"/>
                </a:solidFill>
                <a:latin typeface="ＭＳ Ｐゴシック" panose="020B0600070205080204" pitchFamily="50" charset="-128"/>
                <a:ea typeface="ＭＳ Ｐゴシック" panose="020B0600070205080204" pitchFamily="50" charset="-128"/>
              </a:rPr>
              <a:t>TeV</a:t>
            </a:r>
            <a:r>
              <a:rPr lang="en-US" altLang="ja-JP" sz="1984" dirty="0">
                <a:solidFill>
                  <a:prstClr val="black"/>
                </a:solidFill>
                <a:latin typeface="ＭＳ Ｐゴシック" panose="020B0600070205080204" pitchFamily="50" charset="-128"/>
                <a:ea typeface="ＭＳ Ｐゴシック" panose="020B0600070205080204" pitchFamily="50" charset="-128"/>
              </a:rPr>
              <a:t> scale SUSY predicts grand unification of interactions</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pic>
        <p:nvPicPr>
          <p:cNvPr id="1838" name="Picture 13" descr="C:\Program Files\Microsoft Office\MEDIA\OFFICE14\Bullets\BD14981_.gif"/>
          <p:cNvPicPr>
            <a:picLocks noChangeAspect="1" noChangeArrowheads="1"/>
          </p:cNvPicPr>
          <p:nvPr/>
        </p:nvPicPr>
        <p:blipFill>
          <a:blip r:embed="rId5"/>
          <a:stretch>
            <a:fillRect/>
          </a:stretch>
        </p:blipFill>
        <p:spPr>
          <a:xfrm>
            <a:off x="1150230" y="4425560"/>
            <a:ext cx="188992" cy="188992"/>
          </a:xfrm>
          <a:prstGeom prst="rect">
            <a:avLst/>
          </a:prstGeom>
          <a:noFill/>
          <a:ln>
            <a:noFill/>
          </a:ln>
        </p:spPr>
      </p:pic>
      <p:sp>
        <p:nvSpPr>
          <p:cNvPr id="1839" name="テキスト ボックス 21"/>
          <p:cNvSpPr txBox="1"/>
          <p:nvPr/>
        </p:nvSpPr>
        <p:spPr>
          <a:xfrm>
            <a:off x="1426718" y="4336314"/>
            <a:ext cx="8058403" cy="397673"/>
          </a:xfrm>
          <a:prstGeom prst="rect">
            <a:avLst/>
          </a:prstGeom>
          <a:noFill/>
        </p:spPr>
        <p:txBody>
          <a:bodyPr>
            <a:spAutoFit/>
          </a:bodyPr>
          <a:lstStyle/>
          <a:p>
            <a:pPr defTabSz="1007943">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So far no typical SUSY signals have been observed</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1840" name="テキスト ボックス 1"/>
          <p:cNvSpPr txBox="1"/>
          <p:nvPr/>
        </p:nvSpPr>
        <p:spPr>
          <a:xfrm>
            <a:off x="3373427" y="6744793"/>
            <a:ext cx="5316212" cy="499496"/>
          </a:xfrm>
          <a:prstGeom prst="rect">
            <a:avLst/>
          </a:prstGeom>
          <a:noFill/>
        </p:spPr>
        <p:txBody>
          <a:bodyPr wrap="square" rtlCol="0">
            <a:spAutoFit/>
          </a:bodyPr>
          <a:lstStyle/>
          <a:p>
            <a:pPr defTabSz="1007943"/>
            <a:r>
              <a:rPr lang="en-US" altLang="ja-JP" sz="2646" b="1" dirty="0">
                <a:solidFill>
                  <a:srgbClr val="FF0000"/>
                </a:solidFill>
                <a:latin typeface="Calibri"/>
                <a:ea typeface="ＭＳ Ｐゴシック" panose="020B0600070205080204" pitchFamily="50" charset="-128"/>
              </a:rPr>
              <a:t>Offers LFV Scalar</a:t>
            </a:r>
            <a:endParaRPr lang="ja-JP" altLang="en-US" sz="2646" b="1" dirty="0">
              <a:solidFill>
                <a:srgbClr val="FF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96663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Rectangle 5"/>
          <p:cNvSpPr>
            <a:spLocks noGrp="1" noChangeArrowheads="1"/>
          </p:cNvSpPr>
          <p:nvPr>
            <p:ph type="title"/>
          </p:nvPr>
        </p:nvSpPr>
        <p:spPr>
          <a:xfrm>
            <a:off x="504507" y="218741"/>
            <a:ext cx="9071610" cy="1259946"/>
          </a:xfrm>
        </p:spPr>
        <p:txBody>
          <a:bodyPr/>
          <a:lstStyle/>
          <a:p>
            <a:pPr eaLnBrk="1" hangingPunct="1"/>
            <a:r>
              <a:rPr lang="en-US" altLang="ja-JP" sz="3968"/>
              <a:t>Framework of our scenario</a:t>
            </a:r>
            <a:endParaRPr lang="ja-JP" altLang="ja-JP" sz="3968"/>
          </a:p>
        </p:txBody>
      </p:sp>
      <p:pic>
        <p:nvPicPr>
          <p:cNvPr id="1847" name="Picture 2" descr="C:\Program Files (x86)\Microsoft Office\MEDIA\OFFICE14\Bullets\BD21301_.gif"/>
          <p:cNvPicPr>
            <a:picLocks noChangeAspect="1" noChangeArrowheads="1"/>
          </p:cNvPicPr>
          <p:nvPr/>
        </p:nvPicPr>
        <p:blipFill>
          <a:blip r:embed="rId3"/>
          <a:stretch>
            <a:fillRect/>
          </a:stretch>
        </p:blipFill>
        <p:spPr>
          <a:xfrm>
            <a:off x="954239" y="5902497"/>
            <a:ext cx="176742" cy="178492"/>
          </a:xfrm>
          <a:prstGeom prst="rect">
            <a:avLst/>
          </a:prstGeom>
          <a:noFill/>
          <a:ln>
            <a:noFill/>
          </a:ln>
        </p:spPr>
      </p:pic>
      <p:sp>
        <p:nvSpPr>
          <p:cNvPr id="1848" name="テキスト ボックス 3"/>
          <p:cNvSpPr txBox="1"/>
          <p:nvPr/>
        </p:nvSpPr>
        <p:spPr>
          <a:xfrm>
            <a:off x="1188728" y="5766002"/>
            <a:ext cx="6311978" cy="465512"/>
          </a:xfrm>
          <a:prstGeom prst="rect">
            <a:avLst/>
          </a:prstGeom>
          <a:noFill/>
        </p:spPr>
        <p:txBody>
          <a:bodyPr>
            <a:spAutoFit/>
          </a:bodyPr>
          <a:lstStyle/>
          <a:p>
            <a:pPr defTabSz="1007943">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RPV terms in </a:t>
            </a:r>
            <a:r>
              <a:rPr lang="en-US" altLang="ja-JP" sz="2425" dirty="0" err="1">
                <a:solidFill>
                  <a:prstClr val="black"/>
                </a:solidFill>
                <a:latin typeface="ＭＳ Ｐゴシック" panose="020B0600070205080204" pitchFamily="50" charset="-128"/>
                <a:ea typeface="ＭＳ Ｐゴシック" panose="020B0600070205080204" pitchFamily="50" charset="-128"/>
              </a:rPr>
              <a:t>superpotential</a:t>
            </a:r>
            <a:r>
              <a:rPr lang="en-US" altLang="ja-JP" sz="2425" dirty="0">
                <a:solidFill>
                  <a:prstClr val="black"/>
                </a:solidFill>
                <a:latin typeface="ＭＳ Ｐゴシック" panose="020B0600070205080204" pitchFamily="50" charset="-128"/>
                <a:ea typeface="ＭＳ Ｐゴシック" panose="020B0600070205080204" pitchFamily="50" charset="-128"/>
              </a:rPr>
              <a:t> in SUSY</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49" name="角丸四角形 14"/>
          <p:cNvSpPr>
            <a:spLocks noChangeAspect="1"/>
          </p:cNvSpPr>
          <p:nvPr/>
        </p:nvSpPr>
        <p:spPr>
          <a:xfrm>
            <a:off x="1289983" y="6447491"/>
            <a:ext cx="7560353" cy="773258"/>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850" name="図 15"/>
          <p:cNvPicPr>
            <a:picLocks noChangeAspect="1"/>
          </p:cNvPicPr>
          <p:nvPr/>
        </p:nvPicPr>
        <p:blipFill>
          <a:blip r:embed="rId4"/>
          <a:stretch>
            <a:fillRect/>
          </a:stretch>
        </p:blipFill>
        <p:spPr>
          <a:xfrm>
            <a:off x="1727705" y="6616466"/>
            <a:ext cx="6684713" cy="435731"/>
          </a:xfrm>
          <a:prstGeom prst="rect">
            <a:avLst/>
          </a:prstGeom>
          <a:noFill/>
          <a:ln>
            <a:noFill/>
          </a:ln>
        </p:spPr>
      </p:pic>
      <p:sp>
        <p:nvSpPr>
          <p:cNvPr id="1851" name="乗算記号 16"/>
          <p:cNvSpPr/>
          <p:nvPr/>
        </p:nvSpPr>
        <p:spPr>
          <a:xfrm>
            <a:off x="5437190" y="5928220"/>
            <a:ext cx="4295270" cy="1741016"/>
          </a:xfrm>
          <a:prstGeom prst="mathMultiply">
            <a:avLst>
              <a:gd name="adj1" fmla="val 12336"/>
            </a:avLst>
          </a:prstGeom>
          <a:gradFill>
            <a:gsLst>
              <a:gs pos="0">
                <a:schemeClr val="bg1">
                  <a:lumMod val="50000"/>
                  <a:alpha val="26000"/>
                </a:schemeClr>
              </a:gs>
              <a:gs pos="0">
                <a:schemeClr val="dk1">
                  <a:shade val="94000"/>
                  <a:lumMod val="94000"/>
                  <a:alpha val="40000"/>
                </a:schemeClr>
              </a:gs>
            </a:gsLst>
            <a:lin ang="16200000" scaled="0"/>
            <a:tileRect/>
          </a:gradFill>
        </p:spPr>
        <p:style>
          <a:lnRef idx="0">
            <a:schemeClr val="dk1"/>
          </a:lnRef>
          <a:fillRef idx="3">
            <a:schemeClr val="dk1"/>
          </a:fillRef>
          <a:effectRef idx="3">
            <a:schemeClr val="dk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1852" name="円/楕円 1"/>
          <p:cNvSpPr/>
          <p:nvPr/>
        </p:nvSpPr>
        <p:spPr>
          <a:xfrm>
            <a:off x="2420676" y="6080989"/>
            <a:ext cx="2460394" cy="1434938"/>
          </a:xfrm>
          <a:prstGeom prst="ellipse">
            <a:avLst/>
          </a:prstGeom>
          <a:noFill/>
          <a:ln w="38100">
            <a:solidFill>
              <a:schemeClr val="bg1">
                <a:lumMod val="65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1853" name="角丸四角形吹き出し 24"/>
          <p:cNvSpPr/>
          <p:nvPr/>
        </p:nvSpPr>
        <p:spPr>
          <a:xfrm>
            <a:off x="6072194" y="4529596"/>
            <a:ext cx="3413147" cy="996501"/>
          </a:xfrm>
          <a:prstGeom prst="wedgeRoundRectCallout">
            <a:avLst>
              <a:gd name="adj1" fmla="val -30414"/>
              <a:gd name="adj2" fmla="val -99923"/>
              <a:gd name="adj3" fmla="val 16667"/>
            </a:avLst>
          </a:prstGeom>
          <a:solidFill>
            <a:schemeClr val="bg1">
              <a:lumMod val="8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54" name="テキスト ボックス 26"/>
          <p:cNvSpPr txBox="1"/>
          <p:nvPr/>
        </p:nvSpPr>
        <p:spPr>
          <a:xfrm>
            <a:off x="6232011" y="4702048"/>
            <a:ext cx="3253110" cy="703013"/>
          </a:xfrm>
          <a:prstGeom prst="rect">
            <a:avLst/>
          </a:prstGeom>
          <a:noFill/>
        </p:spPr>
        <p:txBody>
          <a:bodyPr>
            <a:spAutoFit/>
          </a:bodyPr>
          <a:lstStyle/>
          <a:p>
            <a:pPr defTabSz="1007943">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Assumption to realize </a:t>
            </a:r>
            <a:br>
              <a:rPr lang="en-US" altLang="ja-JP" sz="1984" dirty="0">
                <a:solidFill>
                  <a:prstClr val="black"/>
                </a:solidFill>
                <a:latin typeface="ＭＳ Ｐゴシック" panose="020B0600070205080204" pitchFamily="50" charset="-128"/>
                <a:ea typeface="ＭＳ Ｐゴシック" panose="020B0600070205080204" pitchFamily="50" charset="-128"/>
              </a:rPr>
            </a:br>
            <a:r>
              <a:rPr lang="en-US" altLang="ja-JP" sz="1984" dirty="0">
                <a:solidFill>
                  <a:prstClr val="black"/>
                </a:solidFill>
                <a:latin typeface="ＭＳ Ｐゴシック" panose="020B0600070205080204" pitchFamily="50" charset="-128"/>
                <a:ea typeface="ＭＳ Ｐゴシック" panose="020B0600070205080204" pitchFamily="50" charset="-128"/>
              </a:rPr>
              <a:t>the interesting situation </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1855" name="角丸四角形吹き出し 27"/>
          <p:cNvSpPr/>
          <p:nvPr/>
        </p:nvSpPr>
        <p:spPr>
          <a:xfrm>
            <a:off x="2500297" y="1239822"/>
            <a:ext cx="4921279" cy="996501"/>
          </a:xfrm>
          <a:prstGeom prst="wedgeRoundRectCallout">
            <a:avLst>
              <a:gd name="adj1" fmla="val -31029"/>
              <a:gd name="adj2" fmla="val 81853"/>
              <a:gd name="adj3" fmla="val 16667"/>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56" name="テキスト ボックス 28"/>
          <p:cNvSpPr txBox="1"/>
          <p:nvPr/>
        </p:nvSpPr>
        <p:spPr>
          <a:xfrm>
            <a:off x="2739161" y="1412190"/>
            <a:ext cx="4682799" cy="703013"/>
          </a:xfrm>
          <a:prstGeom prst="rect">
            <a:avLst/>
          </a:prstGeom>
          <a:noFill/>
        </p:spPr>
        <p:txBody>
          <a:bodyPr>
            <a:spAutoFit/>
          </a:bodyPr>
          <a:lstStyle/>
          <a:p>
            <a:pPr defTabSz="1007943">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Naturally realized by RG </a:t>
            </a:r>
            <a:r>
              <a:rPr lang="en-US" altLang="ja-JP" sz="1984" dirty="0" err="1">
                <a:solidFill>
                  <a:prstClr val="black"/>
                </a:solidFill>
                <a:latin typeface="ＭＳ Ｐゴシック" panose="020B0600070205080204" pitchFamily="50" charset="-128"/>
                <a:ea typeface="ＭＳ Ｐゴシック" panose="020B0600070205080204" pitchFamily="50" charset="-128"/>
              </a:rPr>
              <a:t>evoltion</a:t>
            </a:r>
            <a:r>
              <a:rPr lang="en-US" altLang="ja-JP" sz="1984" dirty="0">
                <a:solidFill>
                  <a:prstClr val="black"/>
                </a:solidFill>
                <a:latin typeface="ＭＳ Ｐゴシック" panose="020B0600070205080204" pitchFamily="50" charset="-128"/>
                <a:ea typeface="ＭＳ Ｐゴシック" panose="020B0600070205080204" pitchFamily="50" charset="-128"/>
              </a:rPr>
              <a:t> </a:t>
            </a:r>
            <a:br>
              <a:rPr lang="en-US" altLang="ja-JP" sz="1984" dirty="0">
                <a:solidFill>
                  <a:prstClr val="black"/>
                </a:solidFill>
                <a:latin typeface="ＭＳ Ｐゴシック" panose="020B0600070205080204" pitchFamily="50" charset="-128"/>
                <a:ea typeface="ＭＳ Ｐゴシック" panose="020B0600070205080204" pitchFamily="50" charset="-128"/>
              </a:rPr>
            </a:br>
            <a:r>
              <a:rPr lang="en-US" altLang="ja-JP" sz="1984" dirty="0">
                <a:solidFill>
                  <a:prstClr val="black"/>
                </a:solidFill>
                <a:latin typeface="ＭＳ Ｐゴシック" panose="020B0600070205080204" pitchFamily="50" charset="-128"/>
                <a:ea typeface="ＭＳ Ｐゴシック" panose="020B0600070205080204" pitchFamily="50" charset="-128"/>
              </a:rPr>
              <a:t>with universal </a:t>
            </a:r>
            <a:r>
              <a:rPr lang="en-US" altLang="ja-JP" sz="1984" dirty="0" err="1">
                <a:solidFill>
                  <a:prstClr val="black"/>
                </a:solidFill>
                <a:latin typeface="ＭＳ Ｐゴシック" panose="020B0600070205080204" pitchFamily="50" charset="-128"/>
                <a:ea typeface="ＭＳ Ｐゴシック" panose="020B0600070205080204" pitchFamily="50" charset="-128"/>
              </a:rPr>
              <a:t>masses@GUT</a:t>
            </a:r>
            <a:r>
              <a:rPr lang="en-US" altLang="ja-JP" sz="1984" dirty="0">
                <a:solidFill>
                  <a:prstClr val="black"/>
                </a:solidFill>
                <a:latin typeface="ＭＳ Ｐゴシック" panose="020B0600070205080204" pitchFamily="50" charset="-128"/>
                <a:ea typeface="ＭＳ Ｐゴシック" panose="020B0600070205080204" pitchFamily="50" charset="-128"/>
              </a:rPr>
              <a:t> scale</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pic>
        <p:nvPicPr>
          <p:cNvPr id="1857" name="Picture 2" descr="C:\Program Files (x86)\Microsoft Office\MEDIA\OFFICE14\Bullets\BD21301_.gif"/>
          <p:cNvPicPr>
            <a:picLocks noChangeAspect="1" noChangeArrowheads="1"/>
          </p:cNvPicPr>
          <p:nvPr/>
        </p:nvPicPr>
        <p:blipFill>
          <a:blip r:embed="rId3"/>
          <a:stretch>
            <a:fillRect/>
          </a:stretch>
        </p:blipFill>
        <p:spPr>
          <a:xfrm>
            <a:off x="954239" y="2680884"/>
            <a:ext cx="176742" cy="176743"/>
          </a:xfrm>
          <a:prstGeom prst="rect">
            <a:avLst/>
          </a:prstGeom>
          <a:noFill/>
          <a:ln>
            <a:noFill/>
          </a:ln>
        </p:spPr>
      </p:pic>
      <p:sp>
        <p:nvSpPr>
          <p:cNvPr id="1858" name="テキスト ボックス 30"/>
          <p:cNvSpPr txBox="1"/>
          <p:nvPr/>
        </p:nvSpPr>
        <p:spPr>
          <a:xfrm>
            <a:off x="1188728" y="2544390"/>
            <a:ext cx="8693626" cy="452688"/>
          </a:xfrm>
          <a:prstGeom prst="rect">
            <a:avLst/>
          </a:prstGeom>
          <a:noFill/>
        </p:spPr>
        <p:txBody>
          <a:bodyPr>
            <a:spAutoFit/>
          </a:bodyPr>
          <a:lstStyle/>
          <a:p>
            <a:pPr defTabSz="1007943">
              <a:lnSpc>
                <a:spcPct val="110000"/>
              </a:lnSpc>
              <a:defRPr/>
            </a:pPr>
            <a:r>
              <a:rPr lang="en-US" altLang="ja-JP" sz="2425" dirty="0" err="1">
                <a:solidFill>
                  <a:prstClr val="black"/>
                </a:solidFill>
                <a:latin typeface="ＭＳ Ｐゴシック" panose="020B0600070205080204" pitchFamily="50" charset="-128"/>
                <a:ea typeface="ＭＳ Ｐゴシック" panose="020B0600070205080204" pitchFamily="50" charset="-128"/>
              </a:rPr>
              <a:t>Slepton</a:t>
            </a:r>
            <a:r>
              <a:rPr lang="en-US" altLang="ja-JP" sz="2425" dirty="0">
                <a:solidFill>
                  <a:prstClr val="black"/>
                </a:solidFill>
                <a:latin typeface="ＭＳ Ｐゴシック" panose="020B0600070205080204" pitchFamily="50" charset="-128"/>
                <a:ea typeface="ＭＳ Ｐゴシック" panose="020B0600070205080204" pitchFamily="50" charset="-128"/>
              </a:rPr>
              <a:t> contribution to RPV: only 3rd generation</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pic>
        <p:nvPicPr>
          <p:cNvPr id="1859" name="Picture 2" descr="C:\Program Files (x86)\Microsoft Office\MEDIA\OFFICE14\Bullets\BD21301_.gif"/>
          <p:cNvPicPr>
            <a:picLocks noChangeAspect="1" noChangeArrowheads="1"/>
          </p:cNvPicPr>
          <p:nvPr/>
        </p:nvPicPr>
        <p:blipFill>
          <a:blip r:embed="rId3"/>
          <a:stretch>
            <a:fillRect/>
          </a:stretch>
        </p:blipFill>
        <p:spPr>
          <a:xfrm>
            <a:off x="954239" y="3716840"/>
            <a:ext cx="176742" cy="176743"/>
          </a:xfrm>
          <a:prstGeom prst="rect">
            <a:avLst/>
          </a:prstGeom>
          <a:noFill/>
          <a:ln>
            <a:noFill/>
          </a:ln>
        </p:spPr>
      </p:pic>
      <p:sp>
        <p:nvSpPr>
          <p:cNvPr id="1860" name="テキスト ボックス 32"/>
          <p:cNvSpPr txBox="1"/>
          <p:nvPr/>
        </p:nvSpPr>
        <p:spPr>
          <a:xfrm>
            <a:off x="1188728" y="3578597"/>
            <a:ext cx="8693626" cy="452688"/>
          </a:xfrm>
          <a:prstGeom prst="rect">
            <a:avLst/>
          </a:prstGeom>
          <a:noFill/>
        </p:spPr>
        <p:txBody>
          <a:bodyPr>
            <a:spAutoFit/>
          </a:bodyPr>
          <a:lstStyle/>
          <a:p>
            <a:pPr defTabSz="1007943">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Different generation of left- and right-handed leptons</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61" name="テキスト ボックス 33"/>
          <p:cNvSpPr txBox="1">
            <a:spLocks noChangeArrowheads="1"/>
          </p:cNvSpPr>
          <p:nvPr/>
        </p:nvSpPr>
        <p:spPr>
          <a:xfrm>
            <a:off x="1230727" y="3921582"/>
            <a:ext cx="624723" cy="567207"/>
          </a:xfrm>
          <a:prstGeom prst="rect">
            <a:avLst/>
          </a:prstGeom>
          <a:noFill/>
          <a:ln>
            <a:noFill/>
          </a:ln>
        </p:spPr>
        <p:txBody>
          <a:bodyPr>
            <a:spAutoFit/>
          </a:bodyPr>
          <a:lstStyle>
            <a:lvl1pPr eaLnBrk="0" hangingPunct="0">
              <a:spcBef>
                <a:spcPct val="20000"/>
              </a:spcBef>
              <a:buChar char="•"/>
              <a:defRPr kumimoji="1" sz="32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9pPr>
          </a:lstStyle>
          <a:p>
            <a:pPr defTabSz="1007943" eaLnBrk="1" hangingPunct="1">
              <a:spcBef>
                <a:spcPct val="0"/>
              </a:spcBef>
              <a:buNone/>
            </a:pPr>
            <a:r>
              <a:rPr lang="en-US" altLang="ja-JP" sz="3086">
                <a:solidFill>
                  <a:prstClr val="black"/>
                </a:solidFill>
                <a:latin typeface="Symbol" pitchFamily="18" charset="2"/>
                <a:ea typeface="ＭＳ Ｐゴシック" charset="-128"/>
              </a:rPr>
              <a:t>l</a:t>
            </a:r>
            <a:endParaRPr lang="ja-JP" altLang="en-US" sz="3086">
              <a:solidFill>
                <a:prstClr val="black"/>
              </a:solidFill>
              <a:latin typeface="Symbol" pitchFamily="18" charset="2"/>
              <a:ea typeface="ＭＳ Ｐゴシック" charset="-128"/>
            </a:endParaRPr>
          </a:p>
        </p:txBody>
      </p:sp>
      <p:sp>
        <p:nvSpPr>
          <p:cNvPr id="1862" name="テキスト ボックス 34"/>
          <p:cNvSpPr txBox="1"/>
          <p:nvPr/>
        </p:nvSpPr>
        <p:spPr>
          <a:xfrm>
            <a:off x="1449466" y="4079075"/>
            <a:ext cx="554727" cy="397673"/>
          </a:xfrm>
          <a:prstGeom prst="rect">
            <a:avLst/>
          </a:prstGeom>
          <a:noFill/>
        </p:spPr>
        <p:txBody>
          <a:bodyPr>
            <a:spAutoFit/>
          </a:bodyPr>
          <a:lstStyle/>
          <a:p>
            <a:pPr defTabSz="1007943">
              <a:defRPr/>
            </a:pPr>
            <a:r>
              <a:rPr lang="en-US" altLang="ja-JP" sz="1984"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ijk</a:t>
            </a:r>
            <a:endParaRPr lang="ja-JP" altLang="en-US" sz="1984"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863" name="テキスト ボックス 35"/>
          <p:cNvSpPr txBox="1"/>
          <p:nvPr/>
        </p:nvSpPr>
        <p:spPr>
          <a:xfrm>
            <a:off x="1925446" y="4021327"/>
            <a:ext cx="3016870" cy="499496"/>
          </a:xfrm>
          <a:prstGeom prst="rect">
            <a:avLst/>
          </a:prstGeom>
          <a:noFill/>
        </p:spPr>
        <p:txBody>
          <a:bodyPr>
            <a:spAutoFit/>
          </a:bodyPr>
          <a:lstStyle/>
          <a:p>
            <a:pPr defTabSz="1007943">
              <a:defRPr/>
            </a:pPr>
            <a:r>
              <a:rPr lang="en-US" altLang="ja-JP" sz="2646" dirty="0">
                <a:solidFill>
                  <a:prstClr val="black"/>
                </a:solidFill>
                <a:latin typeface="ＭＳ Ｐゴシック" panose="020B0600070205080204" pitchFamily="50" charset="-128"/>
                <a:ea typeface="ＭＳ Ｐゴシック" panose="020B0600070205080204" pitchFamily="50" charset="-128"/>
              </a:rPr>
              <a:t>(</a:t>
            </a:r>
            <a:r>
              <a:rPr lang="en-US" altLang="ja-JP" sz="2646"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i</a:t>
            </a:r>
            <a:r>
              <a:rPr lang="en-US" altLang="ja-JP" sz="2646"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k</a:t>
            </a:r>
            <a:r>
              <a:rPr lang="en-US" altLang="ja-JP" sz="2646" dirty="0">
                <a:solidFill>
                  <a:prstClr val="black"/>
                </a:solidFill>
                <a:latin typeface="ＭＳ Ｐゴシック" panose="020B0600070205080204" pitchFamily="50" charset="-128"/>
                <a:ea typeface="ＭＳ Ｐゴシック" panose="020B0600070205080204" pitchFamily="50" charset="-128"/>
              </a:rPr>
              <a:t> and </a:t>
            </a:r>
            <a:r>
              <a:rPr lang="en-US" altLang="ja-JP" sz="2646"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j     k</a:t>
            </a:r>
            <a:r>
              <a:rPr lang="en-US" altLang="ja-JP" sz="2646" dirty="0">
                <a:solidFill>
                  <a:prstClr val="black"/>
                </a:solidFill>
                <a:latin typeface="ＭＳ Ｐゴシック" panose="020B0600070205080204" pitchFamily="50" charset="-128"/>
                <a:ea typeface="ＭＳ Ｐゴシック" panose="020B0600070205080204" pitchFamily="50" charset="-128"/>
              </a:rPr>
              <a:t>)</a:t>
            </a:r>
            <a:endParaRPr lang="ja-JP" altLang="en-US" sz="2646" dirty="0">
              <a:solidFill>
                <a:prstClr val="black"/>
              </a:solidFill>
              <a:latin typeface="ＭＳ Ｐゴシック" panose="020B0600070205080204" pitchFamily="50" charset="-128"/>
              <a:ea typeface="ＭＳ Ｐゴシック" panose="020B0600070205080204" pitchFamily="50" charset="-128"/>
            </a:endParaRPr>
          </a:p>
        </p:txBody>
      </p:sp>
      <p:sp>
        <p:nvSpPr>
          <p:cNvPr id="1864" name="テキスト ボックス 36"/>
          <p:cNvSpPr txBox="1"/>
          <p:nvPr/>
        </p:nvSpPr>
        <p:spPr>
          <a:xfrm>
            <a:off x="2242183" y="4021327"/>
            <a:ext cx="635222" cy="499496"/>
          </a:xfrm>
          <a:prstGeom prst="rect">
            <a:avLst/>
          </a:prstGeom>
          <a:noFill/>
        </p:spPr>
        <p:txBody>
          <a:bodyPr>
            <a:spAutoFit/>
          </a:bodyPr>
          <a:lstStyle/>
          <a:p>
            <a:pPr defTabSz="1007943">
              <a:defRPr/>
            </a:pPr>
            <a:r>
              <a:rPr lang="ja-JP" altLang="en-US" sz="2646" dirty="0">
                <a:solidFill>
                  <a:prstClr val="black"/>
                </a:solidFill>
                <a:latin typeface="ＭＳ Ｐゴシック" panose="020B0600070205080204" pitchFamily="50" charset="-128"/>
                <a:ea typeface="ＭＳ Ｐゴシック" panose="020B0600070205080204" pitchFamily="50" charset="-128"/>
              </a:rPr>
              <a:t>≠</a:t>
            </a:r>
          </a:p>
        </p:txBody>
      </p:sp>
      <p:sp>
        <p:nvSpPr>
          <p:cNvPr id="1865" name="テキスト ボックス 37"/>
          <p:cNvSpPr txBox="1"/>
          <p:nvPr/>
        </p:nvSpPr>
        <p:spPr>
          <a:xfrm>
            <a:off x="3750618" y="4021327"/>
            <a:ext cx="635222" cy="499496"/>
          </a:xfrm>
          <a:prstGeom prst="rect">
            <a:avLst/>
          </a:prstGeom>
          <a:noFill/>
        </p:spPr>
        <p:txBody>
          <a:bodyPr>
            <a:spAutoFit/>
          </a:bodyPr>
          <a:lstStyle/>
          <a:p>
            <a:pPr defTabSz="1007943">
              <a:defRPr/>
            </a:pPr>
            <a:r>
              <a:rPr lang="ja-JP" altLang="en-US" sz="2646" dirty="0">
                <a:solidFill>
                  <a:prstClr val="black"/>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454526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 name="Rectangle 5"/>
          <p:cNvSpPr>
            <a:spLocks noGrp="1" noChangeArrowheads="1"/>
          </p:cNvSpPr>
          <p:nvPr>
            <p:ph type="title"/>
          </p:nvPr>
        </p:nvSpPr>
        <p:spPr>
          <a:xfrm>
            <a:off x="504507" y="218741"/>
            <a:ext cx="9071610" cy="1259946"/>
          </a:xfrm>
        </p:spPr>
        <p:txBody>
          <a:bodyPr/>
          <a:lstStyle/>
          <a:p>
            <a:pPr eaLnBrk="1" hangingPunct="1"/>
            <a:r>
              <a:rPr lang="en-US" altLang="ja-JP" sz="3968"/>
              <a:t>Framework of our scenario</a:t>
            </a:r>
            <a:endParaRPr lang="ja-JP" altLang="ja-JP" sz="3968"/>
          </a:p>
        </p:txBody>
      </p:sp>
      <p:pic>
        <p:nvPicPr>
          <p:cNvPr id="1872" name="Picture 2" descr="C:\Program Files (x86)\Microsoft Office\MEDIA\OFFICE14\Bullets\BD21301_.gif"/>
          <p:cNvPicPr>
            <a:picLocks noChangeAspect="1" noChangeArrowheads="1"/>
          </p:cNvPicPr>
          <p:nvPr/>
        </p:nvPicPr>
        <p:blipFill>
          <a:blip r:embed="rId3"/>
          <a:stretch>
            <a:fillRect/>
          </a:stretch>
        </p:blipFill>
        <p:spPr>
          <a:xfrm>
            <a:off x="954239" y="5902497"/>
            <a:ext cx="176742" cy="178492"/>
          </a:xfrm>
          <a:prstGeom prst="rect">
            <a:avLst/>
          </a:prstGeom>
          <a:noFill/>
          <a:ln>
            <a:noFill/>
          </a:ln>
        </p:spPr>
      </p:pic>
      <p:sp>
        <p:nvSpPr>
          <p:cNvPr id="1873" name="テキスト ボックス 3"/>
          <p:cNvSpPr txBox="1"/>
          <p:nvPr/>
        </p:nvSpPr>
        <p:spPr>
          <a:xfrm>
            <a:off x="1188728" y="5766002"/>
            <a:ext cx="6311978" cy="465512"/>
          </a:xfrm>
          <a:prstGeom prst="rect">
            <a:avLst/>
          </a:prstGeom>
          <a:noFill/>
        </p:spPr>
        <p:txBody>
          <a:bodyPr>
            <a:spAutoFit/>
          </a:bodyPr>
          <a:lstStyle/>
          <a:p>
            <a:pPr defTabSz="1007943">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RPV terms in </a:t>
            </a:r>
            <a:r>
              <a:rPr lang="en-US" altLang="ja-JP" sz="2425" dirty="0" err="1">
                <a:solidFill>
                  <a:prstClr val="black"/>
                </a:solidFill>
                <a:latin typeface="ＭＳ Ｐゴシック" panose="020B0600070205080204" pitchFamily="50" charset="-128"/>
                <a:ea typeface="ＭＳ Ｐゴシック" panose="020B0600070205080204" pitchFamily="50" charset="-128"/>
              </a:rPr>
              <a:t>superpotential</a:t>
            </a:r>
            <a:r>
              <a:rPr lang="en-US" altLang="ja-JP" sz="2425" dirty="0">
                <a:solidFill>
                  <a:prstClr val="black"/>
                </a:solidFill>
                <a:latin typeface="ＭＳ Ｐゴシック" panose="020B0600070205080204" pitchFamily="50" charset="-128"/>
                <a:ea typeface="ＭＳ Ｐゴシック" panose="020B0600070205080204" pitchFamily="50" charset="-128"/>
              </a:rPr>
              <a:t> in SUSY</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74" name="角丸四角形 14"/>
          <p:cNvSpPr>
            <a:spLocks noChangeAspect="1"/>
          </p:cNvSpPr>
          <p:nvPr/>
        </p:nvSpPr>
        <p:spPr>
          <a:xfrm>
            <a:off x="1289983" y="6447491"/>
            <a:ext cx="7560353" cy="773258"/>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875" name="図 15"/>
          <p:cNvPicPr>
            <a:picLocks noChangeAspect="1"/>
          </p:cNvPicPr>
          <p:nvPr/>
        </p:nvPicPr>
        <p:blipFill>
          <a:blip r:embed="rId4"/>
          <a:stretch>
            <a:fillRect/>
          </a:stretch>
        </p:blipFill>
        <p:spPr>
          <a:xfrm>
            <a:off x="1727705" y="6616466"/>
            <a:ext cx="6684713" cy="435731"/>
          </a:xfrm>
          <a:prstGeom prst="rect">
            <a:avLst/>
          </a:prstGeom>
          <a:noFill/>
          <a:ln>
            <a:noFill/>
          </a:ln>
        </p:spPr>
      </p:pic>
      <p:sp>
        <p:nvSpPr>
          <p:cNvPr id="1876" name="乗算記号 16"/>
          <p:cNvSpPr/>
          <p:nvPr/>
        </p:nvSpPr>
        <p:spPr>
          <a:xfrm>
            <a:off x="5437190" y="5928220"/>
            <a:ext cx="4295270" cy="1741016"/>
          </a:xfrm>
          <a:prstGeom prst="mathMultiply">
            <a:avLst>
              <a:gd name="adj1" fmla="val 12336"/>
            </a:avLst>
          </a:prstGeom>
          <a:gradFill>
            <a:gsLst>
              <a:gs pos="0">
                <a:schemeClr val="bg1">
                  <a:lumMod val="50000"/>
                  <a:alpha val="26000"/>
                </a:schemeClr>
              </a:gs>
              <a:gs pos="0">
                <a:schemeClr val="dk1">
                  <a:shade val="94000"/>
                  <a:lumMod val="94000"/>
                  <a:alpha val="40000"/>
                </a:schemeClr>
              </a:gs>
            </a:gsLst>
            <a:lin ang="16200000" scaled="0"/>
            <a:tileRect/>
          </a:gradFill>
        </p:spPr>
        <p:style>
          <a:lnRef idx="0">
            <a:schemeClr val="dk1"/>
          </a:lnRef>
          <a:fillRef idx="3">
            <a:schemeClr val="dk1"/>
          </a:fillRef>
          <a:effectRef idx="3">
            <a:schemeClr val="dk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1877" name="円/楕円 1"/>
          <p:cNvSpPr/>
          <p:nvPr/>
        </p:nvSpPr>
        <p:spPr>
          <a:xfrm>
            <a:off x="4405090" y="6161485"/>
            <a:ext cx="2103410" cy="1273945"/>
          </a:xfrm>
          <a:prstGeom prst="ellipse">
            <a:avLst/>
          </a:prstGeom>
          <a:noFill/>
          <a:ln w="38100">
            <a:solidFill>
              <a:schemeClr val="bg1">
                <a:lumMod val="65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pic>
        <p:nvPicPr>
          <p:cNvPr id="1878" name="Picture 2" descr="C:\Program Files (x86)\Microsoft Office\MEDIA\OFFICE14\Bullets\BD21301_.gif"/>
          <p:cNvPicPr>
            <a:picLocks noChangeAspect="1" noChangeArrowheads="1"/>
          </p:cNvPicPr>
          <p:nvPr/>
        </p:nvPicPr>
        <p:blipFill>
          <a:blip r:embed="rId3"/>
          <a:stretch>
            <a:fillRect/>
          </a:stretch>
        </p:blipFill>
        <p:spPr>
          <a:xfrm>
            <a:off x="954239" y="3337107"/>
            <a:ext cx="176742" cy="178492"/>
          </a:xfrm>
          <a:prstGeom prst="rect">
            <a:avLst/>
          </a:prstGeom>
          <a:noFill/>
          <a:ln>
            <a:noFill/>
          </a:ln>
        </p:spPr>
      </p:pic>
      <p:sp>
        <p:nvSpPr>
          <p:cNvPr id="1879" name="テキスト ボックス 29"/>
          <p:cNvSpPr txBox="1"/>
          <p:nvPr/>
        </p:nvSpPr>
        <p:spPr>
          <a:xfrm>
            <a:off x="1188728" y="3200613"/>
            <a:ext cx="8693626" cy="863185"/>
          </a:xfrm>
          <a:prstGeom prst="rect">
            <a:avLst/>
          </a:prstGeom>
          <a:noFill/>
        </p:spPr>
        <p:txBody>
          <a:bodyPr>
            <a:spAutoFit/>
          </a:bodyPr>
          <a:lstStyle/>
          <a:p>
            <a:pPr defTabSz="1007943">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For quarks, flavor diagonal components are much </a:t>
            </a:r>
            <a:br>
              <a:rPr lang="en-US" altLang="ja-JP" sz="2425" dirty="0">
                <a:solidFill>
                  <a:prstClr val="black"/>
                </a:solidFill>
                <a:latin typeface="ＭＳ Ｐゴシック" panose="020B0600070205080204" pitchFamily="50" charset="-128"/>
                <a:ea typeface="ＭＳ Ｐゴシック" panose="020B0600070205080204" pitchFamily="50" charset="-128"/>
              </a:rPr>
            </a:br>
            <a:r>
              <a:rPr lang="en-US" altLang="ja-JP" sz="2425" dirty="0">
                <a:solidFill>
                  <a:prstClr val="black"/>
                </a:solidFill>
                <a:latin typeface="ＭＳ Ｐゴシック" panose="020B0600070205080204" pitchFamily="50" charset="-128"/>
                <a:ea typeface="ＭＳ Ｐゴシック" panose="020B0600070205080204" pitchFamily="50" charset="-128"/>
              </a:rPr>
              <a:t>larger than off-diagonal components </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880" name="テキスト ボックス 30"/>
          <p:cNvSpPr txBox="1">
            <a:spLocks noChangeArrowheads="1"/>
          </p:cNvSpPr>
          <p:nvPr/>
        </p:nvSpPr>
        <p:spPr>
          <a:xfrm>
            <a:off x="1230726" y="4122823"/>
            <a:ext cx="1903918" cy="567207"/>
          </a:xfrm>
          <a:prstGeom prst="rect">
            <a:avLst/>
          </a:prstGeom>
          <a:noFill/>
          <a:ln>
            <a:noFill/>
          </a:ln>
        </p:spPr>
        <p:txBody>
          <a:bodyPr>
            <a:spAutoFit/>
          </a:bodyPr>
          <a:lstStyle>
            <a:lvl1pPr eaLnBrk="0" hangingPunct="0">
              <a:spcBef>
                <a:spcPct val="20000"/>
              </a:spcBef>
              <a:buChar char="•"/>
              <a:defRPr kumimoji="1" sz="32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9pPr>
          </a:lstStyle>
          <a:p>
            <a:pPr defTabSz="1007943" eaLnBrk="1" hangingPunct="1">
              <a:spcBef>
                <a:spcPct val="0"/>
              </a:spcBef>
              <a:buNone/>
              <a:defRPr/>
            </a:pPr>
            <a:r>
              <a:rPr lang="en-US" altLang="ja-JP" sz="3086" dirty="0">
                <a:solidFill>
                  <a:prstClr val="black"/>
                </a:solidFill>
                <a:latin typeface="Symbol" pitchFamily="18" charset="2"/>
                <a:ea typeface="ＭＳ Ｐゴシック" charset="-128"/>
              </a:rPr>
              <a:t>l</a:t>
            </a:r>
            <a:r>
              <a:rPr lang="en-US" altLang="ja-JP" sz="3086"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3086" dirty="0">
                <a:solidFill>
                  <a:prstClr val="black"/>
                </a:solidFill>
                <a:latin typeface="Symbol" pitchFamily="18" charset="2"/>
                <a:ea typeface="ＭＳ Ｐゴシック" charset="-128"/>
              </a:rPr>
              <a:t>l</a:t>
            </a:r>
            <a:r>
              <a:rPr lang="en-US" altLang="ja-JP" sz="3086"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en-US" sz="3086" dirty="0">
              <a:solidFill>
                <a:prstClr val="black"/>
              </a:solidFill>
              <a:latin typeface="Symbol" pitchFamily="18" charset="2"/>
              <a:ea typeface="ＭＳ Ｐゴシック" charset="-128"/>
            </a:endParaRPr>
          </a:p>
        </p:txBody>
      </p:sp>
      <p:sp>
        <p:nvSpPr>
          <p:cNvPr id="1881" name="テキスト ボックス 31"/>
          <p:cNvSpPr txBox="1"/>
          <p:nvPr/>
        </p:nvSpPr>
        <p:spPr>
          <a:xfrm>
            <a:off x="1508964" y="4285566"/>
            <a:ext cx="554727" cy="397673"/>
          </a:xfrm>
          <a:prstGeom prst="rect">
            <a:avLst/>
          </a:prstGeom>
          <a:noFill/>
        </p:spPr>
        <p:txBody>
          <a:bodyPr>
            <a:spAutoFit/>
          </a:bodyPr>
          <a:lstStyle/>
          <a:p>
            <a:pPr defTabSz="1007943">
              <a:defRPr/>
            </a:pPr>
            <a:r>
              <a:rPr lang="en-US" altLang="ja-JP" sz="1984"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ijj</a:t>
            </a:r>
            <a:endParaRPr lang="ja-JP" altLang="en-US" sz="1984"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882" name="テキスト ボックス 32"/>
          <p:cNvSpPr txBox="1"/>
          <p:nvPr/>
        </p:nvSpPr>
        <p:spPr>
          <a:xfrm>
            <a:off x="3134645" y="4222568"/>
            <a:ext cx="3016870" cy="499496"/>
          </a:xfrm>
          <a:prstGeom prst="rect">
            <a:avLst/>
          </a:prstGeom>
          <a:noFill/>
        </p:spPr>
        <p:txBody>
          <a:bodyPr>
            <a:spAutoFit/>
          </a:bodyPr>
          <a:lstStyle/>
          <a:p>
            <a:pPr defTabSz="1007943">
              <a:defRPr/>
            </a:pPr>
            <a:r>
              <a:rPr lang="en-US" altLang="ja-JP" sz="2646" dirty="0">
                <a:solidFill>
                  <a:prstClr val="black"/>
                </a:solidFill>
                <a:latin typeface="ＭＳ Ｐゴシック" panose="020B0600070205080204" pitchFamily="50" charset="-128"/>
                <a:ea typeface="ＭＳ Ｐゴシック" panose="020B0600070205080204" pitchFamily="50" charset="-128"/>
              </a:rPr>
              <a:t>(</a:t>
            </a:r>
            <a:r>
              <a:rPr lang="en-US" altLang="ja-JP" sz="2646"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j     k</a:t>
            </a:r>
            <a:r>
              <a:rPr lang="en-US" altLang="ja-JP" sz="2646" dirty="0">
                <a:solidFill>
                  <a:prstClr val="black"/>
                </a:solidFill>
                <a:latin typeface="ＭＳ Ｐゴシック" panose="020B0600070205080204" pitchFamily="50" charset="-128"/>
                <a:ea typeface="ＭＳ Ｐゴシック" panose="020B0600070205080204" pitchFamily="50" charset="-128"/>
              </a:rPr>
              <a:t>)</a:t>
            </a:r>
            <a:endParaRPr lang="ja-JP" altLang="en-US" sz="2646" dirty="0">
              <a:solidFill>
                <a:prstClr val="black"/>
              </a:solidFill>
              <a:latin typeface="ＭＳ Ｐゴシック" panose="020B0600070205080204" pitchFamily="50" charset="-128"/>
              <a:ea typeface="ＭＳ Ｐゴシック" panose="020B0600070205080204" pitchFamily="50" charset="-128"/>
            </a:endParaRPr>
          </a:p>
        </p:txBody>
      </p:sp>
      <p:sp>
        <p:nvSpPr>
          <p:cNvPr id="1883" name="テキスト ボックス 33"/>
          <p:cNvSpPr txBox="1"/>
          <p:nvPr/>
        </p:nvSpPr>
        <p:spPr>
          <a:xfrm>
            <a:off x="3451381" y="4222568"/>
            <a:ext cx="635223" cy="499496"/>
          </a:xfrm>
          <a:prstGeom prst="rect">
            <a:avLst/>
          </a:prstGeom>
          <a:noFill/>
        </p:spPr>
        <p:txBody>
          <a:bodyPr>
            <a:spAutoFit/>
          </a:bodyPr>
          <a:lstStyle/>
          <a:p>
            <a:pPr defTabSz="1007943">
              <a:defRPr/>
            </a:pPr>
            <a:r>
              <a:rPr lang="ja-JP" altLang="en-US" sz="2646" dirty="0">
                <a:solidFill>
                  <a:prstClr val="black"/>
                </a:solidFill>
                <a:latin typeface="ＭＳ Ｐゴシック" panose="020B0600070205080204" pitchFamily="50" charset="-128"/>
                <a:ea typeface="ＭＳ Ｐゴシック" panose="020B0600070205080204" pitchFamily="50" charset="-128"/>
              </a:rPr>
              <a:t>≠</a:t>
            </a:r>
          </a:p>
        </p:txBody>
      </p:sp>
      <p:sp>
        <p:nvSpPr>
          <p:cNvPr id="1884" name="角丸四角形吹き出し 35"/>
          <p:cNvSpPr/>
          <p:nvPr/>
        </p:nvSpPr>
        <p:spPr>
          <a:xfrm>
            <a:off x="3770305" y="1636699"/>
            <a:ext cx="5238781" cy="996501"/>
          </a:xfrm>
          <a:prstGeom prst="wedgeRoundRectCallout">
            <a:avLst>
              <a:gd name="adj1" fmla="val -33107"/>
              <a:gd name="adj2" fmla="val 100910"/>
              <a:gd name="adj3" fmla="val 16667"/>
            </a:avLst>
          </a:prstGeom>
          <a:solidFill>
            <a:schemeClr val="bg1">
              <a:lumMod val="9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885" name="テキスト ボックス 36"/>
          <p:cNvSpPr txBox="1"/>
          <p:nvPr/>
        </p:nvSpPr>
        <p:spPr>
          <a:xfrm>
            <a:off x="3929111" y="1807673"/>
            <a:ext cx="4920788" cy="703013"/>
          </a:xfrm>
          <a:prstGeom prst="rect">
            <a:avLst/>
          </a:prstGeom>
          <a:noFill/>
        </p:spPr>
        <p:txBody>
          <a:bodyPr>
            <a:spAutoFit/>
          </a:bodyPr>
          <a:lstStyle/>
          <a:p>
            <a:pPr defTabSz="1007943">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Naturally realized unless we introduce additional sources of flavor violation</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1886" name="テキスト ボックス 17"/>
          <p:cNvSpPr txBox="1"/>
          <p:nvPr/>
        </p:nvSpPr>
        <p:spPr>
          <a:xfrm>
            <a:off x="2660414" y="4285566"/>
            <a:ext cx="554727" cy="397673"/>
          </a:xfrm>
          <a:prstGeom prst="rect">
            <a:avLst/>
          </a:prstGeom>
          <a:noFill/>
        </p:spPr>
        <p:txBody>
          <a:bodyPr>
            <a:spAutoFit/>
          </a:bodyPr>
          <a:lstStyle/>
          <a:p>
            <a:pPr defTabSz="1007943">
              <a:defRPr/>
            </a:pPr>
            <a:r>
              <a:rPr lang="en-US" altLang="ja-JP" sz="1984"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ijk</a:t>
            </a:r>
            <a:endParaRPr lang="ja-JP" altLang="en-US" sz="1984"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1887" name="グループ化 5"/>
          <p:cNvGrpSpPr/>
          <p:nvPr/>
        </p:nvGrpSpPr>
        <p:grpSpPr>
          <a:xfrm>
            <a:off x="1785452" y="4177070"/>
            <a:ext cx="715720" cy="567207"/>
            <a:chOff x="1619672" y="3789040"/>
            <a:chExt cx="648072" cy="515479"/>
          </a:xfrm>
        </p:grpSpPr>
        <p:sp>
          <p:nvSpPr>
            <p:cNvPr id="1888" name="テキスト ボックス 21"/>
            <p:cNvSpPr txBox="1"/>
            <p:nvPr/>
          </p:nvSpPr>
          <p:spPr>
            <a:xfrm>
              <a:off x="1619672" y="3789040"/>
              <a:ext cx="503880" cy="515479"/>
            </a:xfrm>
            <a:prstGeom prst="rect">
              <a:avLst/>
            </a:prstGeom>
            <a:noFill/>
          </p:spPr>
          <p:txBody>
            <a:bodyPr>
              <a:spAutoFit/>
            </a:bodyPr>
            <a:lstStyle/>
            <a:p>
              <a:pPr defTabSz="1007943">
                <a:defRPr/>
              </a:pPr>
              <a:r>
                <a:rPr lang="en-US" altLang="ja-JP" sz="3086"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&gt;</a:t>
              </a:r>
              <a:endParaRPr lang="ja-JP" altLang="en-US" sz="3086"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889" name="テキスト ボックス 22"/>
            <p:cNvSpPr txBox="1"/>
            <p:nvPr/>
          </p:nvSpPr>
          <p:spPr>
            <a:xfrm>
              <a:off x="1763864" y="3789040"/>
              <a:ext cx="503880" cy="515479"/>
            </a:xfrm>
            <a:prstGeom prst="rect">
              <a:avLst/>
            </a:prstGeom>
            <a:noFill/>
          </p:spPr>
          <p:txBody>
            <a:bodyPr>
              <a:spAutoFit/>
            </a:bodyPr>
            <a:lstStyle/>
            <a:p>
              <a:pPr defTabSz="1007943">
                <a:defRPr/>
              </a:pPr>
              <a:r>
                <a:rPr lang="en-US" altLang="ja-JP" sz="3086"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&gt;</a:t>
              </a:r>
              <a:endParaRPr lang="ja-JP" altLang="en-US" sz="3086"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spTree>
    <p:extLst>
      <p:ext uri="{BB962C8B-B14F-4D97-AF65-F5344CB8AC3E}">
        <p14:creationId xmlns:p14="http://schemas.microsoft.com/office/powerpoint/2010/main" val="373634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9" name="図 2"/>
          <p:cNvPicPr>
            <a:picLocks noChangeAspect="1"/>
          </p:cNvPicPr>
          <p:nvPr>
            <p:custDataLst>
              <p:tags r:id="rId1"/>
            </p:custDataLst>
          </p:nvPr>
        </p:nvPicPr>
        <p:blipFill>
          <a:blip r:embed="rId12"/>
          <a:stretch>
            <a:fillRect/>
          </a:stretch>
        </p:blipFill>
        <p:spPr>
          <a:xfrm>
            <a:off x="803643" y="1685207"/>
            <a:ext cx="2924175" cy="360045"/>
          </a:xfrm>
          <a:prstGeom prst="rect">
            <a:avLst/>
          </a:prstGeom>
        </p:spPr>
      </p:pic>
      <p:sp>
        <p:nvSpPr>
          <p:cNvPr id="1220" name="テキスト ボックス 3"/>
          <p:cNvSpPr txBox="1"/>
          <p:nvPr/>
        </p:nvSpPr>
        <p:spPr>
          <a:xfrm>
            <a:off x="1724473" y="2092407"/>
            <a:ext cx="6608751" cy="400110"/>
          </a:xfrm>
          <a:prstGeom prst="rect">
            <a:avLst/>
          </a:prstGeom>
          <a:noFill/>
        </p:spPr>
        <p:txBody>
          <a:bodyPr wrap="square" rtlCol="0">
            <a:spAutoFit/>
          </a:bodyPr>
          <a:lstStyle/>
          <a:p>
            <a:r>
              <a:rPr kumimoji="1" lang="ja-JP" altLang="en-US" b="1" dirty="0"/>
              <a:t>３</a:t>
            </a:r>
            <a:r>
              <a:rPr kumimoji="1" lang="en-US" altLang="ja-JP" b="1" dirty="0"/>
              <a:t>×</a:t>
            </a:r>
            <a:r>
              <a:rPr kumimoji="1" lang="ja-JP" altLang="en-US" b="1" dirty="0"/>
              <a:t>３</a:t>
            </a:r>
            <a:r>
              <a:rPr kumimoji="1" lang="en-US" altLang="ja-JP" b="1" dirty="0"/>
              <a:t>complex</a:t>
            </a:r>
            <a:r>
              <a:rPr kumimoji="1" lang="ja-JP" altLang="en-US" b="1" dirty="0"/>
              <a:t> </a:t>
            </a:r>
            <a:r>
              <a:rPr lang="ja-JP" altLang="en-US" b="1" dirty="0"/>
              <a:t> </a:t>
            </a:r>
            <a:r>
              <a:rPr lang="en-US" altLang="ja-JP" b="1" dirty="0"/>
              <a:t>:: </a:t>
            </a:r>
            <a:r>
              <a:rPr lang="en-US" altLang="ja-JP" b="1" dirty="0">
                <a:solidFill>
                  <a:schemeClr val="tx2"/>
                </a:solidFill>
              </a:rPr>
              <a:t>diagonalized</a:t>
            </a:r>
            <a:r>
              <a:rPr lang="ja-JP" altLang="en-US" b="1" dirty="0">
                <a:solidFill>
                  <a:schemeClr val="tx2"/>
                </a:solidFill>
              </a:rPr>
              <a:t> </a:t>
            </a:r>
            <a:r>
              <a:rPr lang="en-US" altLang="ja-JP" b="1" dirty="0">
                <a:solidFill>
                  <a:schemeClr val="tx2"/>
                </a:solidFill>
              </a:rPr>
              <a:t>by</a:t>
            </a:r>
            <a:r>
              <a:rPr lang="ja-JP" altLang="en-US" b="1" dirty="0">
                <a:solidFill>
                  <a:schemeClr val="tx2"/>
                </a:solidFill>
              </a:rPr>
              <a:t> </a:t>
            </a:r>
            <a:r>
              <a:rPr lang="en-US" altLang="ja-JP" sz="2000" b="1" dirty="0">
                <a:solidFill>
                  <a:srgbClr val="FF0000"/>
                </a:solidFill>
                <a:latin typeface="HGP創英ﾌﾟﾚｾﾞﾝｽEB" panose="02020800000000000000" pitchFamily="18" charset="-128"/>
                <a:ea typeface="HGP創英ﾌﾟﾚｾﾞﾝｽEB" panose="02020800000000000000" pitchFamily="18" charset="-128"/>
              </a:rPr>
              <a:t>2</a:t>
            </a:r>
            <a:r>
              <a:rPr lang="en-US" altLang="ja-JP" b="1" dirty="0">
                <a:solidFill>
                  <a:schemeClr val="tx2"/>
                </a:solidFill>
              </a:rPr>
              <a:t> unitary matrices</a:t>
            </a:r>
            <a:endParaRPr kumimoji="1" lang="ja-JP" altLang="en-US" b="1" dirty="0">
              <a:solidFill>
                <a:schemeClr val="tx2"/>
              </a:solidFill>
            </a:endParaRPr>
          </a:p>
        </p:txBody>
      </p:sp>
      <p:sp>
        <p:nvSpPr>
          <p:cNvPr id="1221" name="テキスト ボックス 5"/>
          <p:cNvSpPr txBox="1"/>
          <p:nvPr/>
        </p:nvSpPr>
        <p:spPr>
          <a:xfrm>
            <a:off x="463760" y="1296788"/>
            <a:ext cx="3744416" cy="369332"/>
          </a:xfrm>
          <a:prstGeom prst="rect">
            <a:avLst/>
          </a:prstGeom>
          <a:noFill/>
        </p:spPr>
        <p:txBody>
          <a:bodyPr wrap="square" rtlCol="0">
            <a:spAutoFit/>
          </a:bodyPr>
          <a:lstStyle/>
          <a:p>
            <a:r>
              <a:rPr lang="en-US" altLang="ja-JP" dirty="0"/>
              <a:t>Higgs</a:t>
            </a:r>
            <a:r>
              <a:rPr kumimoji="1" lang="en-US" altLang="ja-JP" dirty="0"/>
              <a:t> Part</a:t>
            </a:r>
            <a:endParaRPr kumimoji="1" lang="ja-JP" altLang="en-US" dirty="0"/>
          </a:p>
        </p:txBody>
      </p:sp>
      <p:pic>
        <p:nvPicPr>
          <p:cNvPr id="1222" name="図 22"/>
          <p:cNvPicPr>
            <a:picLocks noChangeAspect="1"/>
          </p:cNvPicPr>
          <p:nvPr>
            <p:custDataLst>
              <p:tags r:id="rId2"/>
            </p:custDataLst>
          </p:nvPr>
        </p:nvPicPr>
        <p:blipFill>
          <a:blip r:embed="rId13"/>
          <a:stretch>
            <a:fillRect/>
          </a:stretch>
        </p:blipFill>
        <p:spPr>
          <a:xfrm>
            <a:off x="620215" y="251445"/>
            <a:ext cx="4844415" cy="721995"/>
          </a:xfrm>
          <a:prstGeom prst="rect">
            <a:avLst/>
          </a:prstGeom>
        </p:spPr>
      </p:pic>
      <p:sp>
        <p:nvSpPr>
          <p:cNvPr id="1223" name="テキスト ボックス 10"/>
          <p:cNvSpPr txBox="1"/>
          <p:nvPr/>
        </p:nvSpPr>
        <p:spPr>
          <a:xfrm>
            <a:off x="797015" y="878321"/>
            <a:ext cx="2448272" cy="400110"/>
          </a:xfrm>
          <a:prstGeom prst="rect">
            <a:avLst/>
          </a:prstGeom>
          <a:noFill/>
        </p:spPr>
        <p:txBody>
          <a:bodyPr wrap="square" rtlCol="0">
            <a:spAutoFit/>
          </a:bodyPr>
          <a:lstStyle/>
          <a:p>
            <a:r>
              <a:rPr kumimoji="1" lang="en-US" altLang="ja-JP" sz="2000" dirty="0"/>
              <a:t>To</a:t>
            </a:r>
            <a:r>
              <a:rPr kumimoji="1" lang="ja-JP" altLang="en-US" sz="2000" dirty="0"/>
              <a:t> </a:t>
            </a:r>
            <a:r>
              <a:rPr kumimoji="1" lang="en-US" altLang="ja-JP" sz="2000" dirty="0"/>
              <a:t>make</a:t>
            </a:r>
            <a:r>
              <a:rPr kumimoji="1" lang="ja-JP" altLang="en-US" sz="2000" dirty="0"/>
              <a:t> </a:t>
            </a:r>
            <a:r>
              <a:rPr kumimoji="1" lang="en-US" altLang="ja-JP" sz="2000" dirty="0"/>
              <a:t>it</a:t>
            </a:r>
            <a:r>
              <a:rPr kumimoji="1" lang="ja-JP" altLang="en-US" sz="2000" dirty="0"/>
              <a:t> </a:t>
            </a:r>
            <a:r>
              <a:rPr kumimoji="1" lang="en-US" altLang="ja-JP" sz="2000" dirty="0"/>
              <a:t>invariant</a:t>
            </a:r>
            <a:endParaRPr kumimoji="1" lang="ja-JP" altLang="en-US" sz="2000" dirty="0"/>
          </a:p>
        </p:txBody>
      </p:sp>
      <p:pic>
        <p:nvPicPr>
          <p:cNvPr id="1224" name="図 11"/>
          <p:cNvPicPr>
            <a:picLocks noChangeAspect="1"/>
          </p:cNvPicPr>
          <p:nvPr>
            <p:custDataLst>
              <p:tags r:id="rId3"/>
            </p:custDataLst>
          </p:nvPr>
        </p:nvPicPr>
        <p:blipFill>
          <a:blip r:embed="rId14"/>
          <a:stretch>
            <a:fillRect/>
          </a:stretch>
        </p:blipFill>
        <p:spPr>
          <a:xfrm>
            <a:off x="3262806" y="958967"/>
            <a:ext cx="1394460" cy="295275"/>
          </a:xfrm>
          <a:prstGeom prst="rect">
            <a:avLst/>
          </a:prstGeom>
        </p:spPr>
      </p:pic>
      <p:sp>
        <p:nvSpPr>
          <p:cNvPr id="1225" name="テキスト ボックス 12"/>
          <p:cNvSpPr txBox="1"/>
          <p:nvPr/>
        </p:nvSpPr>
        <p:spPr>
          <a:xfrm>
            <a:off x="4689545" y="895869"/>
            <a:ext cx="4594065" cy="707886"/>
          </a:xfrm>
          <a:prstGeom prst="rect">
            <a:avLst/>
          </a:prstGeom>
          <a:noFill/>
        </p:spPr>
        <p:txBody>
          <a:bodyPr wrap="square" rtlCol="0">
            <a:spAutoFit/>
          </a:bodyPr>
          <a:lstStyle/>
          <a:p>
            <a:r>
              <a:rPr lang="en-US" altLang="ja-JP" sz="2000" dirty="0"/>
              <a:t>Is</a:t>
            </a:r>
            <a:r>
              <a:rPr lang="ja-JP" altLang="en-US" sz="2000" dirty="0"/>
              <a:t> </a:t>
            </a:r>
            <a:r>
              <a:rPr lang="en-US" altLang="ja-JP" sz="2000" dirty="0"/>
              <a:t>necessary. </a:t>
            </a:r>
            <a:r>
              <a:rPr lang="en-US" altLang="ja-JP" sz="2000" dirty="0">
                <a:solidFill>
                  <a:srgbClr val="FF0000"/>
                </a:solidFill>
              </a:rPr>
              <a:t>Reduction of symmetry</a:t>
            </a:r>
          </a:p>
          <a:p>
            <a:r>
              <a:rPr lang="en-US" altLang="ja-JP" sz="2000" dirty="0">
                <a:solidFill>
                  <a:srgbClr val="FF0000"/>
                </a:solidFill>
              </a:rPr>
              <a:t>2</a:t>
            </a:r>
            <a:r>
              <a:rPr kumimoji="1" lang="en-US" altLang="ja-JP" sz="2000" dirty="0">
                <a:solidFill>
                  <a:srgbClr val="FF0000"/>
                </a:solidFill>
              </a:rPr>
              <a:t> </a:t>
            </a:r>
            <a:r>
              <a:rPr kumimoji="1" lang="en-US" altLang="ja-JP" sz="2000" dirty="0"/>
              <a:t>independent Unitary matrix</a:t>
            </a:r>
            <a:endParaRPr kumimoji="1" lang="ja-JP" altLang="en-US" sz="2000" dirty="0"/>
          </a:p>
        </p:txBody>
      </p:sp>
      <p:pic>
        <p:nvPicPr>
          <p:cNvPr id="1226" name="図 1"/>
          <p:cNvPicPr>
            <a:picLocks noChangeAspect="1"/>
          </p:cNvPicPr>
          <p:nvPr>
            <p:custDataLst>
              <p:tags r:id="rId4"/>
            </p:custDataLst>
          </p:nvPr>
        </p:nvPicPr>
        <p:blipFill>
          <a:blip r:embed="rId15"/>
          <a:stretch>
            <a:fillRect/>
          </a:stretch>
        </p:blipFill>
        <p:spPr>
          <a:xfrm>
            <a:off x="1060416" y="2122768"/>
            <a:ext cx="360045" cy="308610"/>
          </a:xfrm>
          <a:prstGeom prst="rect">
            <a:avLst/>
          </a:prstGeom>
        </p:spPr>
      </p:pic>
      <p:pic>
        <p:nvPicPr>
          <p:cNvPr id="1227" name="図 4"/>
          <p:cNvPicPr>
            <a:picLocks noChangeAspect="1"/>
          </p:cNvPicPr>
          <p:nvPr>
            <p:custDataLst>
              <p:tags r:id="rId5"/>
            </p:custDataLst>
          </p:nvPr>
        </p:nvPicPr>
        <p:blipFill>
          <a:blip r:embed="rId16"/>
          <a:stretch>
            <a:fillRect/>
          </a:stretch>
        </p:blipFill>
        <p:spPr>
          <a:xfrm>
            <a:off x="1112979" y="2526296"/>
            <a:ext cx="6046470" cy="405765"/>
          </a:xfrm>
          <a:prstGeom prst="rect">
            <a:avLst/>
          </a:prstGeom>
        </p:spPr>
      </p:pic>
      <p:pic>
        <p:nvPicPr>
          <p:cNvPr id="1228" name="図 33"/>
          <p:cNvPicPr>
            <a:picLocks noChangeAspect="1"/>
          </p:cNvPicPr>
          <p:nvPr>
            <p:custDataLst>
              <p:tags r:id="rId6"/>
            </p:custDataLst>
          </p:nvPr>
        </p:nvPicPr>
        <p:blipFill>
          <a:blip r:embed="rId17"/>
          <a:stretch>
            <a:fillRect/>
          </a:stretch>
        </p:blipFill>
        <p:spPr>
          <a:xfrm>
            <a:off x="1060416" y="3055344"/>
            <a:ext cx="8121015" cy="760095"/>
          </a:xfrm>
          <a:prstGeom prst="rect">
            <a:avLst/>
          </a:prstGeom>
        </p:spPr>
      </p:pic>
      <p:pic>
        <p:nvPicPr>
          <p:cNvPr id="1229" name="図 28"/>
          <p:cNvPicPr>
            <a:picLocks noChangeAspect="1"/>
          </p:cNvPicPr>
          <p:nvPr>
            <p:custDataLst>
              <p:tags r:id="rId7"/>
            </p:custDataLst>
          </p:nvPr>
        </p:nvPicPr>
        <p:blipFill>
          <a:blip r:embed="rId18"/>
          <a:stretch>
            <a:fillRect/>
          </a:stretch>
        </p:blipFill>
        <p:spPr>
          <a:xfrm>
            <a:off x="2063133" y="3984265"/>
            <a:ext cx="6894195" cy="1310640"/>
          </a:xfrm>
          <a:prstGeom prst="rect">
            <a:avLst/>
          </a:prstGeom>
        </p:spPr>
      </p:pic>
      <p:sp>
        <p:nvSpPr>
          <p:cNvPr id="1230" name="右矢印 8"/>
          <p:cNvSpPr/>
          <p:nvPr/>
        </p:nvSpPr>
        <p:spPr>
          <a:xfrm>
            <a:off x="1112979" y="4042369"/>
            <a:ext cx="611494" cy="36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1" name="テキスト ボックス 15"/>
          <p:cNvSpPr txBox="1"/>
          <p:nvPr/>
        </p:nvSpPr>
        <p:spPr>
          <a:xfrm>
            <a:off x="896823" y="5695992"/>
            <a:ext cx="1672170" cy="400110"/>
          </a:xfrm>
          <a:prstGeom prst="rect">
            <a:avLst/>
          </a:prstGeom>
          <a:noFill/>
        </p:spPr>
        <p:txBody>
          <a:bodyPr wrap="square" rtlCol="0">
            <a:spAutoFit/>
          </a:bodyPr>
          <a:lstStyle/>
          <a:p>
            <a:r>
              <a:rPr lang="en-US" altLang="ja-JP" sz="2000" dirty="0"/>
              <a:t>Since</a:t>
            </a:r>
            <a:endParaRPr kumimoji="1" lang="ja-JP" altLang="en-US" sz="2000" dirty="0"/>
          </a:p>
        </p:txBody>
      </p:sp>
      <p:pic>
        <p:nvPicPr>
          <p:cNvPr id="1232" name="図 16"/>
          <p:cNvPicPr>
            <a:picLocks noChangeAspect="1"/>
          </p:cNvPicPr>
          <p:nvPr>
            <p:custDataLst>
              <p:tags r:id="rId8"/>
            </p:custDataLst>
          </p:nvPr>
        </p:nvPicPr>
        <p:blipFill>
          <a:blip r:embed="rId14"/>
          <a:stretch>
            <a:fillRect/>
          </a:stretch>
        </p:blipFill>
        <p:spPr>
          <a:xfrm>
            <a:off x="1889980" y="5752777"/>
            <a:ext cx="1394460" cy="295275"/>
          </a:xfrm>
          <a:prstGeom prst="rect">
            <a:avLst/>
          </a:prstGeom>
        </p:spPr>
      </p:pic>
      <p:sp>
        <p:nvSpPr>
          <p:cNvPr id="1233" name="テキスト ボックス 17"/>
          <p:cNvSpPr txBox="1"/>
          <p:nvPr/>
        </p:nvSpPr>
        <p:spPr>
          <a:xfrm>
            <a:off x="3536786" y="5674413"/>
            <a:ext cx="3855688" cy="400110"/>
          </a:xfrm>
          <a:prstGeom prst="rect">
            <a:avLst/>
          </a:prstGeom>
          <a:noFill/>
        </p:spPr>
        <p:txBody>
          <a:bodyPr wrap="square" rtlCol="0">
            <a:spAutoFit/>
          </a:bodyPr>
          <a:lstStyle/>
          <a:p>
            <a:r>
              <a:rPr lang="en-US" altLang="ja-JP" sz="2000" dirty="0"/>
              <a:t>kinetic</a:t>
            </a:r>
            <a:r>
              <a:rPr lang="ja-JP" altLang="en-US" sz="2000" dirty="0"/>
              <a:t> </a:t>
            </a:r>
            <a:r>
              <a:rPr lang="en-US" altLang="ja-JP" sz="2000" dirty="0"/>
              <a:t>term</a:t>
            </a:r>
            <a:r>
              <a:rPr lang="ja-JP" altLang="en-US" sz="2000" dirty="0"/>
              <a:t> </a:t>
            </a:r>
            <a:r>
              <a:rPr lang="en-US" altLang="ja-JP" sz="2000" dirty="0"/>
              <a:t>is</a:t>
            </a:r>
            <a:r>
              <a:rPr lang="ja-JP" altLang="en-US" sz="2000" dirty="0"/>
              <a:t> </a:t>
            </a:r>
            <a:r>
              <a:rPr lang="en-US" altLang="ja-JP" sz="2000" dirty="0"/>
              <a:t>invariant</a:t>
            </a:r>
            <a:endParaRPr kumimoji="1" lang="ja-JP" altLang="en-US" sz="2000" dirty="0"/>
          </a:p>
        </p:txBody>
      </p:sp>
      <p:pic>
        <p:nvPicPr>
          <p:cNvPr id="1234" name="図 29"/>
          <p:cNvPicPr>
            <a:picLocks noChangeAspect="1"/>
          </p:cNvPicPr>
          <p:nvPr>
            <p:custDataLst>
              <p:tags r:id="rId9"/>
            </p:custDataLst>
          </p:nvPr>
        </p:nvPicPr>
        <p:blipFill>
          <a:blip r:embed="rId19"/>
          <a:stretch>
            <a:fillRect/>
          </a:stretch>
        </p:blipFill>
        <p:spPr>
          <a:xfrm>
            <a:off x="1616901" y="6114815"/>
            <a:ext cx="6075045" cy="360045"/>
          </a:xfrm>
          <a:prstGeom prst="rect">
            <a:avLst/>
          </a:prstGeom>
        </p:spPr>
      </p:pic>
      <p:pic>
        <p:nvPicPr>
          <p:cNvPr id="1235" name="図 31"/>
          <p:cNvPicPr>
            <a:picLocks noChangeAspect="1"/>
          </p:cNvPicPr>
          <p:nvPr>
            <p:custDataLst>
              <p:tags r:id="rId10"/>
            </p:custDataLst>
          </p:nvPr>
        </p:nvPicPr>
        <p:blipFill>
          <a:blip r:embed="rId20"/>
          <a:stretch>
            <a:fillRect/>
          </a:stretch>
        </p:blipFill>
        <p:spPr>
          <a:xfrm>
            <a:off x="1519581" y="6453095"/>
            <a:ext cx="4994910" cy="721995"/>
          </a:xfrm>
          <a:prstGeom prst="rect">
            <a:avLst/>
          </a:prstGeom>
        </p:spPr>
      </p:pic>
      <p:sp>
        <p:nvSpPr>
          <p:cNvPr id="1236" name="テキスト ボックス 26"/>
          <p:cNvSpPr txBox="1"/>
          <p:nvPr/>
        </p:nvSpPr>
        <p:spPr>
          <a:xfrm>
            <a:off x="2044311" y="7175090"/>
            <a:ext cx="5472608" cy="461665"/>
          </a:xfrm>
          <a:prstGeom prst="rect">
            <a:avLst/>
          </a:prstGeom>
          <a:noFill/>
        </p:spPr>
        <p:txBody>
          <a:bodyPr wrap="square" rtlCol="0">
            <a:spAutoFit/>
          </a:bodyPr>
          <a:lstStyle/>
          <a:p>
            <a:r>
              <a:rPr kumimoji="1" lang="en-US" altLang="ja-JP" sz="2400" dirty="0">
                <a:solidFill>
                  <a:srgbClr val="FF0000"/>
                </a:solidFill>
              </a:rPr>
              <a:t>Kinetic</a:t>
            </a:r>
            <a:r>
              <a:rPr kumimoji="1" lang="ja-JP" altLang="en-US" sz="2400" dirty="0">
                <a:solidFill>
                  <a:srgbClr val="FF0000"/>
                </a:solidFill>
              </a:rPr>
              <a:t> </a:t>
            </a:r>
            <a:r>
              <a:rPr kumimoji="1" lang="en-US" altLang="ja-JP" sz="2400" dirty="0">
                <a:solidFill>
                  <a:srgbClr val="FF0000"/>
                </a:solidFill>
              </a:rPr>
              <a:t>terms</a:t>
            </a:r>
            <a:r>
              <a:rPr kumimoji="1" lang="ja-JP" altLang="en-US" sz="2400" dirty="0">
                <a:solidFill>
                  <a:srgbClr val="FF0000"/>
                </a:solidFill>
              </a:rPr>
              <a:t> </a:t>
            </a:r>
            <a:r>
              <a:rPr kumimoji="1" lang="en-US" altLang="ja-JP" sz="2400" dirty="0">
                <a:solidFill>
                  <a:srgbClr val="FF0000"/>
                </a:solidFill>
              </a:rPr>
              <a:t>under</a:t>
            </a:r>
            <a:r>
              <a:rPr kumimoji="1" lang="ja-JP" altLang="en-US" sz="2400" dirty="0">
                <a:solidFill>
                  <a:srgbClr val="FF0000"/>
                </a:solidFill>
              </a:rPr>
              <a:t> </a:t>
            </a:r>
            <a:r>
              <a:rPr kumimoji="1" lang="en-US" altLang="ja-JP" sz="2400" dirty="0">
                <a:solidFill>
                  <a:srgbClr val="FF0000"/>
                </a:solidFill>
              </a:rPr>
              <a:t>flavor</a:t>
            </a:r>
            <a:r>
              <a:rPr kumimoji="1" lang="ja-JP" altLang="en-US" sz="2400" dirty="0">
                <a:solidFill>
                  <a:srgbClr val="FF0000"/>
                </a:solidFill>
              </a:rPr>
              <a:t> </a:t>
            </a:r>
            <a:r>
              <a:rPr kumimoji="1" lang="en-US" altLang="ja-JP" sz="2400" dirty="0">
                <a:solidFill>
                  <a:srgbClr val="FF0000"/>
                </a:solidFill>
              </a:rPr>
              <a:t>basis</a:t>
            </a:r>
            <a:r>
              <a:rPr kumimoji="1" lang="ja-JP" altLang="en-US" sz="2400" dirty="0">
                <a:solidFill>
                  <a:srgbClr val="FF0000"/>
                </a:solidFill>
              </a:rPr>
              <a:t> </a:t>
            </a:r>
            <a:r>
              <a:rPr kumimoji="1" lang="en-US" altLang="ja-JP" sz="2400" dirty="0">
                <a:solidFill>
                  <a:srgbClr val="FF0000"/>
                </a:solidFill>
              </a:rPr>
              <a:t>!!</a:t>
            </a:r>
            <a:endParaRPr kumimoji="1" lang="ja-JP" altLang="en-US" sz="2400" dirty="0">
              <a:solidFill>
                <a:srgbClr val="FF0000"/>
              </a:solidFill>
            </a:endParaRPr>
          </a:p>
        </p:txBody>
      </p:sp>
      <p:sp>
        <p:nvSpPr>
          <p:cNvPr id="2" name="楕円 1">
            <a:extLst>
              <a:ext uri="{FF2B5EF4-FFF2-40B4-BE49-F238E27FC236}">
                <a16:creationId xmlns:a16="http://schemas.microsoft.com/office/drawing/2014/main" id="{6B2B4BDD-0738-44CC-B142-ABF9FB33C0A9}"/>
              </a:ext>
            </a:extLst>
          </p:cNvPr>
          <p:cNvSpPr/>
          <p:nvPr/>
        </p:nvSpPr>
        <p:spPr>
          <a:xfrm>
            <a:off x="215776" y="467469"/>
            <a:ext cx="24798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F146FF8D-4B06-4346-85F7-C077D30E4A95}"/>
              </a:ext>
            </a:extLst>
          </p:cNvPr>
          <p:cNvSpPr/>
          <p:nvPr/>
        </p:nvSpPr>
        <p:spPr>
          <a:xfrm>
            <a:off x="215776" y="1302011"/>
            <a:ext cx="24798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左右 4">
            <a:extLst>
              <a:ext uri="{FF2B5EF4-FFF2-40B4-BE49-F238E27FC236}">
                <a16:creationId xmlns:a16="http://schemas.microsoft.com/office/drawing/2014/main" id="{6C25A891-42E4-4686-A331-215682C6C853}"/>
              </a:ext>
            </a:extLst>
          </p:cNvPr>
          <p:cNvSpPr/>
          <p:nvPr/>
        </p:nvSpPr>
        <p:spPr>
          <a:xfrm rot="2334938">
            <a:off x="5053683" y="1840345"/>
            <a:ext cx="424318" cy="638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F91C06-390A-4623-9968-6BEEF89606BD}"/>
              </a:ext>
            </a:extLst>
          </p:cNvPr>
          <p:cNvSpPr txBox="1"/>
          <p:nvPr/>
        </p:nvSpPr>
        <p:spPr>
          <a:xfrm>
            <a:off x="5688384" y="3882543"/>
            <a:ext cx="4144083" cy="523220"/>
          </a:xfrm>
          <a:prstGeom prst="rect">
            <a:avLst/>
          </a:prstGeom>
          <a:noFill/>
        </p:spPr>
        <p:txBody>
          <a:bodyPr wrap="none" rtlCol="0">
            <a:spAutoFit/>
          </a:bodyPr>
          <a:lstStyle/>
          <a:p>
            <a:r>
              <a:rPr kumimoji="1" lang="en-US" altLang="ja-JP" sz="2800" dirty="0">
                <a:solidFill>
                  <a:srgbClr val="FF0000"/>
                </a:solidFill>
              </a:rPr>
              <a:t>Definition of lepton flavor</a:t>
            </a:r>
            <a:endParaRPr kumimoji="1" lang="ja-JP" altLang="en-US" sz="2800" dirty="0">
              <a:solidFill>
                <a:srgbClr val="FF0000"/>
              </a:solidFill>
            </a:endParaRPr>
          </a:p>
        </p:txBody>
      </p:sp>
      <p:sp>
        <p:nvSpPr>
          <p:cNvPr id="8" name="テキスト ボックス 7">
            <a:extLst>
              <a:ext uri="{FF2B5EF4-FFF2-40B4-BE49-F238E27FC236}">
                <a16:creationId xmlns:a16="http://schemas.microsoft.com/office/drawing/2014/main" id="{4234C21C-9EB5-4B06-87C9-C08BA0C30CEA}"/>
              </a:ext>
            </a:extLst>
          </p:cNvPr>
          <p:cNvSpPr txBox="1"/>
          <p:nvPr/>
        </p:nvSpPr>
        <p:spPr>
          <a:xfrm>
            <a:off x="774065" y="5281755"/>
            <a:ext cx="9252781" cy="461665"/>
          </a:xfrm>
          <a:prstGeom prst="rect">
            <a:avLst/>
          </a:prstGeom>
          <a:noFill/>
        </p:spPr>
        <p:txBody>
          <a:bodyPr wrap="square" rtlCol="0">
            <a:spAutoFit/>
          </a:bodyPr>
          <a:lstStyle/>
          <a:p>
            <a:r>
              <a:rPr kumimoji="1" lang="en-US" altLang="ja-JP" sz="2400" dirty="0">
                <a:solidFill>
                  <a:schemeClr val="tx2"/>
                </a:solidFill>
              </a:rPr>
              <a:t>Flavor eigenstate = charged lepton mass (=physical) eigenstate</a:t>
            </a:r>
            <a:endParaRPr kumimoji="1" lang="ja-JP" altLang="en-US" sz="2400" dirty="0">
              <a:solidFill>
                <a:schemeClr val="tx2"/>
              </a:solidFill>
            </a:endParaRPr>
          </a:p>
        </p:txBody>
      </p:sp>
    </p:spTree>
    <p:extLst>
      <p:ext uri="{BB962C8B-B14F-4D97-AF65-F5344CB8AC3E}">
        <p14:creationId xmlns:p14="http://schemas.microsoft.com/office/powerpoint/2010/main" val="326125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 name="Rectangle 5"/>
          <p:cNvSpPr>
            <a:spLocks noGrp="1" noChangeArrowheads="1"/>
          </p:cNvSpPr>
          <p:nvPr>
            <p:ph type="title"/>
          </p:nvPr>
        </p:nvSpPr>
        <p:spPr>
          <a:xfrm>
            <a:off x="504507" y="218741"/>
            <a:ext cx="9071610" cy="1259946"/>
          </a:xfrm>
        </p:spPr>
        <p:txBody>
          <a:bodyPr/>
          <a:lstStyle/>
          <a:p>
            <a:pPr eaLnBrk="1" hangingPunct="1"/>
            <a:r>
              <a:rPr lang="en-US" altLang="ja-JP" sz="3968"/>
              <a:t>Exotic processes in the scenario</a:t>
            </a:r>
            <a:endParaRPr lang="ja-JP" altLang="ja-JP" sz="3968"/>
          </a:p>
        </p:txBody>
      </p:sp>
      <p:grpSp>
        <p:nvGrpSpPr>
          <p:cNvPr id="1896" name="グループ化 2"/>
          <p:cNvGrpSpPr/>
          <p:nvPr/>
        </p:nvGrpSpPr>
        <p:grpSpPr>
          <a:xfrm>
            <a:off x="7103474" y="5898996"/>
            <a:ext cx="2997621" cy="1532934"/>
            <a:chOff x="8744195" y="976746"/>
            <a:chExt cx="2719289" cy="1390921"/>
          </a:xfrm>
        </p:grpSpPr>
        <p:sp>
          <p:nvSpPr>
            <p:cNvPr id="1897" name="角丸四角形 3"/>
            <p:cNvSpPr/>
            <p:nvPr/>
          </p:nvSpPr>
          <p:spPr>
            <a:xfrm>
              <a:off x="8744195" y="976746"/>
              <a:ext cx="2719289" cy="1390921"/>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898" name="図 4"/>
            <p:cNvPicPr>
              <a:picLocks noChangeAspect="1"/>
            </p:cNvPicPr>
            <p:nvPr/>
          </p:nvPicPr>
          <p:blipFill>
            <a:blip r:embed="rId3"/>
            <a:stretch>
              <a:fillRect/>
            </a:stretch>
          </p:blipFill>
          <p:spPr>
            <a:xfrm>
              <a:off x="8810197" y="1072791"/>
              <a:ext cx="2587283" cy="1203054"/>
            </a:xfrm>
            <a:prstGeom prst="roundRect">
              <a:avLst>
                <a:gd name="adj" fmla="val 8594"/>
              </a:avLst>
            </a:prstGeom>
            <a:solidFill>
              <a:srgbClr val="FFFFFF">
                <a:shade val="85000"/>
              </a:srgbClr>
            </a:solidFill>
            <a:ln>
              <a:noFill/>
            </a:ln>
            <a:effectLst/>
          </p:spPr>
        </p:pic>
        <p:pic>
          <p:nvPicPr>
            <p:cNvPr id="1899" name="図 5"/>
            <p:cNvPicPr>
              <a:picLocks noChangeAspect="1"/>
            </p:cNvPicPr>
            <p:nvPr/>
          </p:nvPicPr>
          <p:blipFill>
            <a:blip r:embed="rId4"/>
            <a:stretch>
              <a:fillRect/>
            </a:stretch>
          </p:blipFill>
          <p:spPr>
            <a:xfrm>
              <a:off x="8898235" y="1341649"/>
              <a:ext cx="290700" cy="298200"/>
            </a:xfrm>
            <a:prstGeom prst="rect">
              <a:avLst/>
            </a:prstGeom>
            <a:noFill/>
            <a:ln>
              <a:noFill/>
            </a:ln>
          </p:spPr>
        </p:pic>
        <p:pic>
          <p:nvPicPr>
            <p:cNvPr id="1900" name="図 6"/>
            <p:cNvPicPr>
              <a:picLocks noChangeAspect="1"/>
            </p:cNvPicPr>
            <p:nvPr/>
          </p:nvPicPr>
          <p:blipFill>
            <a:blip r:embed="rId5"/>
            <a:stretch>
              <a:fillRect/>
            </a:stretch>
          </p:blipFill>
          <p:spPr>
            <a:xfrm>
              <a:off x="11026801" y="984814"/>
              <a:ext cx="266760" cy="235872"/>
            </a:xfrm>
            <a:prstGeom prst="rect">
              <a:avLst/>
            </a:prstGeom>
            <a:noFill/>
            <a:ln>
              <a:noFill/>
            </a:ln>
          </p:spPr>
        </p:pic>
        <p:pic>
          <p:nvPicPr>
            <p:cNvPr id="1901" name="図 7"/>
            <p:cNvPicPr>
              <a:picLocks noChangeAspect="1"/>
            </p:cNvPicPr>
            <p:nvPr/>
          </p:nvPicPr>
          <p:blipFill>
            <a:blip r:embed="rId5"/>
            <a:stretch>
              <a:fillRect/>
            </a:stretch>
          </p:blipFill>
          <p:spPr>
            <a:xfrm>
              <a:off x="11118241" y="1381054"/>
              <a:ext cx="266760" cy="235872"/>
            </a:xfrm>
            <a:prstGeom prst="rect">
              <a:avLst/>
            </a:prstGeom>
            <a:noFill/>
            <a:ln>
              <a:noFill/>
            </a:ln>
          </p:spPr>
        </p:pic>
        <p:pic>
          <p:nvPicPr>
            <p:cNvPr id="1902" name="図 8"/>
            <p:cNvPicPr>
              <a:picLocks noChangeAspect="1"/>
            </p:cNvPicPr>
            <p:nvPr/>
          </p:nvPicPr>
          <p:blipFill>
            <a:blip r:embed="rId5"/>
            <a:stretch>
              <a:fillRect/>
            </a:stretch>
          </p:blipFill>
          <p:spPr>
            <a:xfrm>
              <a:off x="11106049" y="1783390"/>
              <a:ext cx="266760" cy="235872"/>
            </a:xfrm>
            <a:prstGeom prst="rect">
              <a:avLst/>
            </a:prstGeom>
            <a:noFill/>
            <a:ln>
              <a:noFill/>
            </a:ln>
          </p:spPr>
        </p:pic>
      </p:grpSp>
      <p:grpSp>
        <p:nvGrpSpPr>
          <p:cNvPr id="1903" name="グループ化 9"/>
          <p:cNvGrpSpPr/>
          <p:nvPr/>
        </p:nvGrpSpPr>
        <p:grpSpPr>
          <a:xfrm>
            <a:off x="3850363" y="5904246"/>
            <a:ext cx="3212862" cy="1527685"/>
            <a:chOff x="5304669" y="980969"/>
            <a:chExt cx="2914540" cy="1386698"/>
          </a:xfrm>
        </p:grpSpPr>
        <p:sp>
          <p:nvSpPr>
            <p:cNvPr id="1904" name="角丸四角形 10"/>
            <p:cNvSpPr/>
            <p:nvPr/>
          </p:nvSpPr>
          <p:spPr>
            <a:xfrm>
              <a:off x="5304669" y="980969"/>
              <a:ext cx="2914540" cy="1386698"/>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05" name="図 11"/>
            <p:cNvPicPr>
              <a:picLocks noChangeAspect="1"/>
            </p:cNvPicPr>
            <p:nvPr/>
          </p:nvPicPr>
          <p:blipFill>
            <a:blip r:embed="rId6"/>
            <a:stretch>
              <a:fillRect/>
            </a:stretch>
          </p:blipFill>
          <p:spPr>
            <a:xfrm>
              <a:off x="5387324" y="1183315"/>
              <a:ext cx="2738634" cy="1013990"/>
            </a:xfrm>
            <a:prstGeom prst="roundRect">
              <a:avLst>
                <a:gd name="adj" fmla="val 8594"/>
              </a:avLst>
            </a:prstGeom>
            <a:solidFill>
              <a:srgbClr val="FFFFFF">
                <a:shade val="85000"/>
              </a:srgbClr>
            </a:solidFill>
            <a:ln>
              <a:noFill/>
            </a:ln>
            <a:effectLst/>
          </p:spPr>
        </p:pic>
        <p:pic>
          <p:nvPicPr>
            <p:cNvPr id="1906" name="図 12"/>
            <p:cNvPicPr>
              <a:picLocks noChangeAspect="1"/>
            </p:cNvPicPr>
            <p:nvPr/>
          </p:nvPicPr>
          <p:blipFill>
            <a:blip r:embed="rId4"/>
            <a:stretch>
              <a:fillRect/>
            </a:stretch>
          </p:blipFill>
          <p:spPr>
            <a:xfrm>
              <a:off x="5411708" y="1641568"/>
              <a:ext cx="290700" cy="298200"/>
            </a:xfrm>
            <a:prstGeom prst="rect">
              <a:avLst/>
            </a:prstGeom>
            <a:noFill/>
            <a:ln>
              <a:noFill/>
            </a:ln>
          </p:spPr>
        </p:pic>
        <p:pic>
          <p:nvPicPr>
            <p:cNvPr id="1907" name="図 13"/>
            <p:cNvPicPr>
              <a:picLocks noChangeAspect="1"/>
            </p:cNvPicPr>
            <p:nvPr/>
          </p:nvPicPr>
          <p:blipFill>
            <a:blip r:embed="rId5"/>
            <a:stretch>
              <a:fillRect/>
            </a:stretch>
          </p:blipFill>
          <p:spPr>
            <a:xfrm>
              <a:off x="7735346" y="1703320"/>
              <a:ext cx="282150" cy="249480"/>
            </a:xfrm>
            <a:prstGeom prst="rect">
              <a:avLst/>
            </a:prstGeom>
            <a:noFill/>
            <a:ln>
              <a:noFill/>
            </a:ln>
          </p:spPr>
        </p:pic>
        <p:pic>
          <p:nvPicPr>
            <p:cNvPr id="1908" name="図 14"/>
            <p:cNvPicPr>
              <a:picLocks noChangeAspect="1"/>
            </p:cNvPicPr>
            <p:nvPr/>
          </p:nvPicPr>
          <p:blipFill>
            <a:blip r:embed="rId7"/>
            <a:stretch>
              <a:fillRect/>
            </a:stretch>
          </p:blipFill>
          <p:spPr>
            <a:xfrm>
              <a:off x="6944545" y="1024153"/>
              <a:ext cx="319770" cy="341880"/>
            </a:xfrm>
            <a:prstGeom prst="rect">
              <a:avLst/>
            </a:prstGeom>
            <a:noFill/>
            <a:ln>
              <a:noFill/>
            </a:ln>
          </p:spPr>
        </p:pic>
      </p:grpSp>
      <p:grpSp>
        <p:nvGrpSpPr>
          <p:cNvPr id="1909" name="グループ化 15"/>
          <p:cNvGrpSpPr/>
          <p:nvPr/>
        </p:nvGrpSpPr>
        <p:grpSpPr>
          <a:xfrm>
            <a:off x="39027" y="3988079"/>
            <a:ext cx="3706341" cy="2523392"/>
            <a:chOff x="930592" y="976748"/>
            <a:chExt cx="3647624" cy="2485780"/>
          </a:xfrm>
        </p:grpSpPr>
        <p:sp>
          <p:nvSpPr>
            <p:cNvPr id="1910" name="角丸四角形 16"/>
            <p:cNvSpPr/>
            <p:nvPr/>
          </p:nvSpPr>
          <p:spPr>
            <a:xfrm>
              <a:off x="930592" y="976748"/>
              <a:ext cx="3647624" cy="2485780"/>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11" name="図 17"/>
            <p:cNvPicPr>
              <a:picLocks noChangeAspect="1"/>
            </p:cNvPicPr>
            <p:nvPr/>
          </p:nvPicPr>
          <p:blipFill>
            <a:blip r:embed="rId8"/>
            <a:stretch>
              <a:fillRect/>
            </a:stretch>
          </p:blipFill>
          <p:spPr>
            <a:xfrm>
              <a:off x="1128252" y="1158322"/>
              <a:ext cx="3310904" cy="2015379"/>
            </a:xfrm>
            <a:prstGeom prst="rect">
              <a:avLst/>
            </a:prstGeom>
            <a:noFill/>
            <a:ln>
              <a:noFill/>
            </a:ln>
          </p:spPr>
        </p:pic>
        <p:pic>
          <p:nvPicPr>
            <p:cNvPr id="1912" name="図 18"/>
            <p:cNvPicPr>
              <a:picLocks noChangeAspect="1"/>
            </p:cNvPicPr>
            <p:nvPr/>
          </p:nvPicPr>
          <p:blipFill>
            <a:blip r:embed="rId9"/>
            <a:stretch>
              <a:fillRect/>
            </a:stretch>
          </p:blipFill>
          <p:spPr>
            <a:xfrm>
              <a:off x="2467007" y="1198924"/>
              <a:ext cx="548393" cy="268468"/>
            </a:xfrm>
            <a:prstGeom prst="rect">
              <a:avLst/>
            </a:prstGeom>
            <a:noFill/>
            <a:ln>
              <a:noFill/>
            </a:ln>
          </p:spPr>
        </p:pic>
        <p:pic>
          <p:nvPicPr>
            <p:cNvPr id="1913" name="図 19"/>
            <p:cNvPicPr>
              <a:picLocks noChangeAspect="1"/>
            </p:cNvPicPr>
            <p:nvPr/>
          </p:nvPicPr>
          <p:blipFill>
            <a:blip r:embed="rId4"/>
            <a:stretch>
              <a:fillRect/>
            </a:stretch>
          </p:blipFill>
          <p:spPr>
            <a:xfrm>
              <a:off x="1128252" y="1084783"/>
              <a:ext cx="290700" cy="298200"/>
            </a:xfrm>
            <a:prstGeom prst="rect">
              <a:avLst/>
            </a:prstGeom>
            <a:noFill/>
            <a:ln>
              <a:noFill/>
            </a:ln>
          </p:spPr>
        </p:pic>
        <p:pic>
          <p:nvPicPr>
            <p:cNvPr id="1914" name="図 20"/>
            <p:cNvPicPr>
              <a:picLocks noChangeAspect="1"/>
            </p:cNvPicPr>
            <p:nvPr/>
          </p:nvPicPr>
          <p:blipFill>
            <a:blip r:embed="rId5"/>
            <a:stretch>
              <a:fillRect/>
            </a:stretch>
          </p:blipFill>
          <p:spPr>
            <a:xfrm>
              <a:off x="4120418" y="1124200"/>
              <a:ext cx="282150" cy="249480"/>
            </a:xfrm>
            <a:prstGeom prst="rect">
              <a:avLst/>
            </a:prstGeom>
            <a:noFill/>
            <a:ln>
              <a:noFill/>
            </a:ln>
          </p:spPr>
        </p:pic>
        <p:pic>
          <p:nvPicPr>
            <p:cNvPr id="1915" name="図 21"/>
            <p:cNvPicPr>
              <a:picLocks noChangeAspect="1"/>
            </p:cNvPicPr>
            <p:nvPr/>
          </p:nvPicPr>
          <p:blipFill>
            <a:blip r:embed="rId10"/>
            <a:stretch>
              <a:fillRect/>
            </a:stretch>
          </p:blipFill>
          <p:spPr>
            <a:xfrm>
              <a:off x="2828271" y="1960963"/>
              <a:ext cx="435024" cy="400680"/>
            </a:xfrm>
            <a:prstGeom prst="rect">
              <a:avLst/>
            </a:prstGeom>
            <a:noFill/>
            <a:ln>
              <a:noFill/>
            </a:ln>
          </p:spPr>
        </p:pic>
        <p:pic>
          <p:nvPicPr>
            <p:cNvPr id="1916" name="図 22"/>
            <p:cNvPicPr>
              <a:picLocks noChangeAspect="1"/>
            </p:cNvPicPr>
            <p:nvPr/>
          </p:nvPicPr>
          <p:blipFill>
            <a:blip r:embed="rId11"/>
            <a:stretch>
              <a:fillRect/>
            </a:stretch>
          </p:blipFill>
          <p:spPr>
            <a:xfrm>
              <a:off x="1079484" y="2916050"/>
              <a:ext cx="359100" cy="323400"/>
            </a:xfrm>
            <a:prstGeom prst="rect">
              <a:avLst/>
            </a:prstGeom>
            <a:noFill/>
            <a:ln>
              <a:noFill/>
            </a:ln>
          </p:spPr>
        </p:pic>
        <p:pic>
          <p:nvPicPr>
            <p:cNvPr id="1917" name="図 23"/>
            <p:cNvPicPr>
              <a:picLocks noChangeAspect="1"/>
            </p:cNvPicPr>
            <p:nvPr/>
          </p:nvPicPr>
          <p:blipFill>
            <a:blip r:embed="rId11"/>
            <a:stretch>
              <a:fillRect/>
            </a:stretch>
          </p:blipFill>
          <p:spPr>
            <a:xfrm>
              <a:off x="4097004" y="2922146"/>
              <a:ext cx="359100" cy="323400"/>
            </a:xfrm>
            <a:prstGeom prst="rect">
              <a:avLst/>
            </a:prstGeom>
            <a:noFill/>
            <a:ln>
              <a:noFill/>
            </a:ln>
          </p:spPr>
        </p:pic>
      </p:grpSp>
      <p:pic>
        <p:nvPicPr>
          <p:cNvPr id="1918" name="Picture 2" descr="C:\Program Files (x86)\Microsoft Office\MEDIA\OFFICE14\Bullets\BD21301_.gif"/>
          <p:cNvPicPr>
            <a:picLocks noChangeAspect="1" noChangeArrowheads="1"/>
          </p:cNvPicPr>
          <p:nvPr/>
        </p:nvPicPr>
        <p:blipFill>
          <a:blip r:embed="rId12"/>
          <a:stretch>
            <a:fillRect/>
          </a:stretch>
        </p:blipFill>
        <p:spPr>
          <a:xfrm>
            <a:off x="4566083" y="4140321"/>
            <a:ext cx="176742" cy="176743"/>
          </a:xfrm>
          <a:prstGeom prst="rect">
            <a:avLst/>
          </a:prstGeom>
          <a:noFill/>
          <a:ln>
            <a:noFill/>
          </a:ln>
        </p:spPr>
      </p:pic>
      <p:sp>
        <p:nvSpPr>
          <p:cNvPr id="1919" name="テキスト ボックス 25"/>
          <p:cNvSpPr txBox="1">
            <a:spLocks noChangeArrowheads="1"/>
          </p:cNvSpPr>
          <p:nvPr/>
        </p:nvSpPr>
        <p:spPr>
          <a:xfrm>
            <a:off x="4800574" y="3923331"/>
            <a:ext cx="4525305" cy="499496"/>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defRPr/>
            </a:pPr>
            <a:r>
              <a:rPr lang="en-US" altLang="ja-JP" sz="2646" dirty="0">
                <a:solidFill>
                  <a:prstClr val="black"/>
                </a:solidFill>
                <a:latin typeface="Symbol" panose="05050102010706020507" pitchFamily="18" charset="2"/>
                <a:ea typeface="ＭＳ Ｐゴシック" panose="020B0600070205080204" pitchFamily="50" charset="-128"/>
              </a:rPr>
              <a:t>m</a:t>
            </a:r>
            <a:r>
              <a:rPr lang="en-US" altLang="ja-JP" sz="2646"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-e</a:t>
            </a:r>
            <a:r>
              <a:rPr lang="en-US" altLang="ja-JP" sz="2425" dirty="0">
                <a:solidFill>
                  <a:prstClr val="black"/>
                </a:solidFill>
                <a:latin typeface="ＭＳ Ｐゴシック" panose="020B0600070205080204" pitchFamily="50" charset="-128"/>
                <a:ea typeface="ＭＳ Ｐゴシック" panose="020B0600070205080204" pitchFamily="50" charset="-128"/>
              </a:rPr>
              <a:t> </a:t>
            </a:r>
            <a:r>
              <a:rPr lang="en-US" altLang="ja-JP" sz="2425" dirty="0" err="1">
                <a:solidFill>
                  <a:prstClr val="black"/>
                </a:solidFill>
                <a:latin typeface="ＭＳ Ｐゴシック" panose="020B0600070205080204" pitchFamily="50" charset="-128"/>
                <a:ea typeface="ＭＳ Ｐゴシック" panose="020B0600070205080204" pitchFamily="50" charset="-128"/>
              </a:rPr>
              <a:t>conversion@tree</a:t>
            </a:r>
            <a:r>
              <a:rPr lang="en-US" altLang="ja-JP" sz="2425" dirty="0">
                <a:solidFill>
                  <a:prstClr val="black"/>
                </a:solidFill>
                <a:latin typeface="ＭＳ Ｐゴシック" panose="020B0600070205080204" pitchFamily="50" charset="-128"/>
                <a:ea typeface="ＭＳ Ｐゴシック" panose="020B0600070205080204" pitchFamily="50" charset="-128"/>
              </a:rPr>
              <a:t> level </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pic>
        <p:nvPicPr>
          <p:cNvPr id="1920" name="Picture 2" descr="C:\Program Files (x86)\Microsoft Office\MEDIA\OFFICE14\Bullets\BD21301_.gif"/>
          <p:cNvPicPr>
            <a:picLocks noChangeAspect="1" noChangeArrowheads="1"/>
          </p:cNvPicPr>
          <p:nvPr/>
        </p:nvPicPr>
        <p:blipFill>
          <a:blip r:embed="rId12"/>
          <a:stretch>
            <a:fillRect/>
          </a:stretch>
        </p:blipFill>
        <p:spPr>
          <a:xfrm>
            <a:off x="4562584" y="4789545"/>
            <a:ext cx="176742" cy="176742"/>
          </a:xfrm>
          <a:prstGeom prst="rect">
            <a:avLst/>
          </a:prstGeom>
          <a:noFill/>
          <a:ln>
            <a:noFill/>
          </a:ln>
        </p:spPr>
      </p:pic>
      <p:sp>
        <p:nvSpPr>
          <p:cNvPr id="1921" name="テキスト ボックス 27"/>
          <p:cNvSpPr txBox="1">
            <a:spLocks noChangeArrowheads="1"/>
          </p:cNvSpPr>
          <p:nvPr/>
        </p:nvSpPr>
        <p:spPr>
          <a:xfrm>
            <a:off x="4797073" y="4651300"/>
            <a:ext cx="4686299" cy="863185"/>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Negligible rates of other </a:t>
            </a:r>
            <a:br>
              <a:rPr lang="en-US" altLang="ja-JP" sz="2425" dirty="0">
                <a:solidFill>
                  <a:prstClr val="black"/>
                </a:solidFill>
                <a:latin typeface="ＭＳ Ｐゴシック" panose="020B0600070205080204" pitchFamily="50" charset="-128"/>
                <a:ea typeface="ＭＳ Ｐゴシック" panose="020B0600070205080204" pitchFamily="50" charset="-128"/>
              </a:rPr>
            </a:br>
            <a:r>
              <a:rPr lang="en-US" altLang="ja-JP" sz="2425" dirty="0" err="1">
                <a:solidFill>
                  <a:prstClr val="black"/>
                </a:solidFill>
                <a:latin typeface="ＭＳ Ｐゴシック" panose="020B0600070205080204" pitchFamily="50" charset="-128"/>
                <a:ea typeface="ＭＳ Ｐゴシック" panose="020B0600070205080204" pitchFamily="50" charset="-128"/>
              </a:rPr>
              <a:t>cLFV</a:t>
            </a:r>
            <a:r>
              <a:rPr lang="en-US" altLang="ja-JP" sz="2425" dirty="0">
                <a:solidFill>
                  <a:prstClr val="black"/>
                </a:solidFill>
                <a:latin typeface="ＭＳ Ｐゴシック" panose="020B0600070205080204" pitchFamily="50" charset="-128"/>
                <a:ea typeface="ＭＳ Ｐゴシック" panose="020B0600070205080204" pitchFamily="50" charset="-128"/>
              </a:rPr>
              <a:t> processes</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922" name="乗算記号 28"/>
          <p:cNvSpPr/>
          <p:nvPr/>
        </p:nvSpPr>
        <p:spPr>
          <a:xfrm>
            <a:off x="5693357" y="5174360"/>
            <a:ext cx="6013645" cy="3050504"/>
          </a:xfrm>
          <a:prstGeom prst="mathMultiply">
            <a:avLst>
              <a:gd name="adj1" fmla="val 12336"/>
            </a:avLst>
          </a:prstGeom>
          <a:solidFill>
            <a:schemeClr val="bg1">
              <a:lumMod val="50000"/>
              <a:alpha val="30000"/>
            </a:schemeClr>
          </a:solidFill>
        </p:spPr>
        <p:style>
          <a:lnRef idx="0">
            <a:schemeClr val="dk1"/>
          </a:lnRef>
          <a:fillRef idx="3">
            <a:schemeClr val="dk1"/>
          </a:fillRef>
          <a:effectRef idx="3">
            <a:schemeClr val="dk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1923" name="乗算記号 29"/>
          <p:cNvSpPr/>
          <p:nvPr/>
        </p:nvSpPr>
        <p:spPr>
          <a:xfrm>
            <a:off x="2420921" y="5174360"/>
            <a:ext cx="6013645" cy="3050504"/>
          </a:xfrm>
          <a:prstGeom prst="mathMultiply">
            <a:avLst>
              <a:gd name="adj1" fmla="val 12336"/>
            </a:avLst>
          </a:prstGeom>
          <a:solidFill>
            <a:schemeClr val="bg1">
              <a:lumMod val="50000"/>
              <a:alpha val="30000"/>
            </a:schemeClr>
          </a:solidFill>
        </p:spPr>
        <p:style>
          <a:lnRef idx="0">
            <a:schemeClr val="dk1"/>
          </a:lnRef>
          <a:fillRef idx="3">
            <a:schemeClr val="dk1"/>
          </a:fillRef>
          <a:effectRef idx="3">
            <a:schemeClr val="dk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grpSp>
        <p:nvGrpSpPr>
          <p:cNvPr id="1924" name="グループ化 1"/>
          <p:cNvGrpSpPr/>
          <p:nvPr/>
        </p:nvGrpSpPr>
        <p:grpSpPr>
          <a:xfrm>
            <a:off x="357513" y="1636180"/>
            <a:ext cx="9449594" cy="1767424"/>
            <a:chOff x="323106" y="1484784"/>
            <a:chExt cx="9525614" cy="1780547"/>
          </a:xfrm>
        </p:grpSpPr>
        <p:sp>
          <p:nvSpPr>
            <p:cNvPr id="1925" name="角丸四角形 30"/>
            <p:cNvSpPr/>
            <p:nvPr/>
          </p:nvSpPr>
          <p:spPr>
            <a:xfrm>
              <a:off x="323106" y="1484784"/>
              <a:ext cx="9525614" cy="1780547"/>
            </a:xfrm>
            <a:prstGeom prst="roundRect">
              <a:avLst/>
            </a:prstGeom>
            <a:solidFill>
              <a:schemeClr val="bg1">
                <a:lumMod val="85000"/>
              </a:schemeClr>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26" name="図 31"/>
            <p:cNvPicPr>
              <a:picLocks noChangeAspect="1"/>
            </p:cNvPicPr>
            <p:nvPr/>
          </p:nvPicPr>
          <p:blipFill>
            <a:blip r:embed="rId13">
              <a:duotone>
                <a:prstClr val="black"/>
                <a:schemeClr val="bg1">
                  <a:lumMod val="75000"/>
                  <a:tint val="45000"/>
                  <a:satMod val="400000"/>
                </a:schemeClr>
              </a:duotone>
            </a:blip>
            <a:stretch>
              <a:fillRect/>
            </a:stretch>
          </p:blipFill>
          <p:spPr>
            <a:xfrm>
              <a:off x="521414" y="1680961"/>
              <a:ext cx="9128996" cy="1388192"/>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961850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 name="Rectangle 5"/>
          <p:cNvSpPr>
            <a:spLocks noGrp="1" noChangeArrowheads="1"/>
          </p:cNvSpPr>
          <p:nvPr>
            <p:ph type="title"/>
          </p:nvPr>
        </p:nvSpPr>
        <p:spPr>
          <a:xfrm>
            <a:off x="504507" y="218741"/>
            <a:ext cx="9071610" cy="1259946"/>
          </a:xfrm>
        </p:spPr>
        <p:txBody>
          <a:bodyPr/>
          <a:lstStyle/>
          <a:p>
            <a:pPr eaLnBrk="1" hangingPunct="1"/>
            <a:r>
              <a:rPr lang="en-US" altLang="ja-JP" sz="3968" dirty="0"/>
              <a:t>Current bound for the scalar with LFV</a:t>
            </a:r>
            <a:endParaRPr lang="ja-JP" altLang="ja-JP" sz="3968" dirty="0"/>
          </a:p>
        </p:txBody>
      </p:sp>
      <p:grpSp>
        <p:nvGrpSpPr>
          <p:cNvPr id="1933" name="グループ化 77"/>
          <p:cNvGrpSpPr/>
          <p:nvPr/>
        </p:nvGrpSpPr>
        <p:grpSpPr>
          <a:xfrm>
            <a:off x="3129394" y="5257962"/>
            <a:ext cx="3821836" cy="2294151"/>
            <a:chOff x="3858526" y="2170176"/>
            <a:chExt cx="3926070" cy="2355765"/>
          </a:xfrm>
        </p:grpSpPr>
        <p:pic>
          <p:nvPicPr>
            <p:cNvPr id="1934" name="図 78"/>
            <p:cNvPicPr>
              <a:picLocks noChangeAspect="1"/>
            </p:cNvPicPr>
            <p:nvPr/>
          </p:nvPicPr>
          <p:blipFill>
            <a:blip r:embed="rId3"/>
            <a:stretch>
              <a:fillRect/>
            </a:stretch>
          </p:blipFill>
          <p:spPr>
            <a:xfrm>
              <a:off x="4097004" y="2922146"/>
              <a:ext cx="359100" cy="323400"/>
            </a:xfrm>
            <a:prstGeom prst="rect">
              <a:avLst/>
            </a:prstGeom>
            <a:noFill/>
            <a:ln>
              <a:noFill/>
            </a:ln>
          </p:spPr>
        </p:pic>
        <p:grpSp>
          <p:nvGrpSpPr>
            <p:cNvPr id="1935" name="グループ化 79"/>
            <p:cNvGrpSpPr/>
            <p:nvPr/>
          </p:nvGrpSpPr>
          <p:grpSpPr>
            <a:xfrm>
              <a:off x="3858526" y="2170176"/>
              <a:ext cx="3926070" cy="2355765"/>
              <a:chOff x="3858526" y="2170176"/>
              <a:chExt cx="3926070" cy="2355765"/>
            </a:xfrm>
          </p:grpSpPr>
          <p:sp>
            <p:nvSpPr>
              <p:cNvPr id="1936" name="角丸四角形 50"/>
              <p:cNvSpPr/>
              <p:nvPr/>
            </p:nvSpPr>
            <p:spPr>
              <a:xfrm>
                <a:off x="3858526" y="2170176"/>
                <a:ext cx="3926070" cy="2355765"/>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37" name="図 86"/>
              <p:cNvPicPr>
                <a:picLocks noChangeAspect="1"/>
              </p:cNvPicPr>
              <p:nvPr/>
            </p:nvPicPr>
            <p:blipFill>
              <a:blip r:embed="rId4"/>
              <a:stretch>
                <a:fillRect/>
              </a:stretch>
            </p:blipFill>
            <p:spPr>
              <a:xfrm>
                <a:off x="4023370" y="2597230"/>
                <a:ext cx="3596630" cy="1511723"/>
              </a:xfrm>
              <a:prstGeom prst="rect">
                <a:avLst/>
              </a:prstGeom>
              <a:noFill/>
              <a:ln>
                <a:noFill/>
              </a:ln>
            </p:spPr>
          </p:pic>
        </p:grpSp>
        <p:pic>
          <p:nvPicPr>
            <p:cNvPr id="1938" name="図 80"/>
            <p:cNvPicPr>
              <a:picLocks noChangeAspect="1"/>
            </p:cNvPicPr>
            <p:nvPr/>
          </p:nvPicPr>
          <p:blipFill>
            <a:blip r:embed="rId5"/>
            <a:stretch>
              <a:fillRect/>
            </a:stretch>
          </p:blipFill>
          <p:spPr>
            <a:xfrm>
              <a:off x="4154464" y="2274043"/>
              <a:ext cx="287280" cy="357504"/>
            </a:xfrm>
            <a:prstGeom prst="rect">
              <a:avLst/>
            </a:prstGeom>
            <a:noFill/>
            <a:ln>
              <a:noFill/>
            </a:ln>
          </p:spPr>
        </p:pic>
        <p:pic>
          <p:nvPicPr>
            <p:cNvPr id="1939" name="図 81"/>
            <p:cNvPicPr>
              <a:picLocks noChangeAspect="1"/>
            </p:cNvPicPr>
            <p:nvPr/>
          </p:nvPicPr>
          <p:blipFill>
            <a:blip r:embed="rId5"/>
            <a:stretch>
              <a:fillRect/>
            </a:stretch>
          </p:blipFill>
          <p:spPr>
            <a:xfrm>
              <a:off x="4148368" y="4047979"/>
              <a:ext cx="287280" cy="357504"/>
            </a:xfrm>
            <a:prstGeom prst="rect">
              <a:avLst/>
            </a:prstGeom>
            <a:noFill/>
            <a:ln>
              <a:noFill/>
            </a:ln>
          </p:spPr>
        </p:pic>
        <p:pic>
          <p:nvPicPr>
            <p:cNvPr id="1940" name="図 82"/>
            <p:cNvPicPr>
              <a:picLocks noChangeAspect="1"/>
            </p:cNvPicPr>
            <p:nvPr/>
          </p:nvPicPr>
          <p:blipFill>
            <a:blip r:embed="rId6"/>
            <a:stretch>
              <a:fillRect/>
            </a:stretch>
          </p:blipFill>
          <p:spPr>
            <a:xfrm>
              <a:off x="5604049" y="2877410"/>
              <a:ext cx="435024" cy="400680"/>
            </a:xfrm>
            <a:prstGeom prst="rect">
              <a:avLst/>
            </a:prstGeom>
            <a:noFill/>
            <a:ln>
              <a:noFill/>
            </a:ln>
          </p:spPr>
        </p:pic>
        <p:pic>
          <p:nvPicPr>
            <p:cNvPr id="1941" name="図 83"/>
            <p:cNvPicPr>
              <a:picLocks noChangeAspect="1"/>
            </p:cNvPicPr>
            <p:nvPr/>
          </p:nvPicPr>
          <p:blipFill>
            <a:blip r:embed="rId7"/>
            <a:stretch>
              <a:fillRect/>
            </a:stretch>
          </p:blipFill>
          <p:spPr>
            <a:xfrm>
              <a:off x="7252186" y="2357310"/>
              <a:ext cx="290700" cy="298200"/>
            </a:xfrm>
            <a:prstGeom prst="rect">
              <a:avLst/>
            </a:prstGeom>
            <a:noFill/>
            <a:ln>
              <a:noFill/>
            </a:ln>
          </p:spPr>
        </p:pic>
        <p:pic>
          <p:nvPicPr>
            <p:cNvPr id="1942" name="図 84"/>
            <p:cNvPicPr>
              <a:picLocks noChangeAspect="1"/>
            </p:cNvPicPr>
            <p:nvPr/>
          </p:nvPicPr>
          <p:blipFill>
            <a:blip r:embed="rId8"/>
            <a:stretch>
              <a:fillRect/>
            </a:stretch>
          </p:blipFill>
          <p:spPr>
            <a:xfrm>
              <a:off x="7267619" y="4080968"/>
              <a:ext cx="282150" cy="249480"/>
            </a:xfrm>
            <a:prstGeom prst="rect">
              <a:avLst/>
            </a:prstGeom>
            <a:noFill/>
            <a:ln>
              <a:noFill/>
            </a:ln>
          </p:spPr>
        </p:pic>
      </p:grpSp>
      <p:cxnSp>
        <p:nvCxnSpPr>
          <p:cNvPr id="1943" name="直線コネクタ 3"/>
          <p:cNvCxnSpPr/>
          <p:nvPr/>
        </p:nvCxnSpPr>
        <p:spPr>
          <a:xfrm>
            <a:off x="4604582" y="4147321"/>
            <a:ext cx="1977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44" name="図 2"/>
          <p:cNvPicPr>
            <a:picLocks noChangeAspect="1"/>
          </p:cNvPicPr>
          <p:nvPr/>
        </p:nvPicPr>
        <p:blipFill>
          <a:blip r:embed="rId9"/>
          <a:stretch>
            <a:fillRect/>
          </a:stretch>
        </p:blipFill>
        <p:spPr>
          <a:xfrm>
            <a:off x="913454" y="1152589"/>
            <a:ext cx="8095633" cy="3887451"/>
          </a:xfrm>
          <a:prstGeom prst="rect">
            <a:avLst/>
          </a:prstGeom>
        </p:spPr>
      </p:pic>
    </p:spTree>
    <p:extLst>
      <p:ext uri="{BB962C8B-B14F-4D97-AF65-F5344CB8AC3E}">
        <p14:creationId xmlns:p14="http://schemas.microsoft.com/office/powerpoint/2010/main" val="324243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 name="Rectangle 5"/>
          <p:cNvSpPr>
            <a:spLocks noGrp="1" noChangeArrowheads="1"/>
          </p:cNvSpPr>
          <p:nvPr>
            <p:ph type="title"/>
          </p:nvPr>
        </p:nvSpPr>
        <p:spPr>
          <a:xfrm>
            <a:off x="504507" y="218741"/>
            <a:ext cx="9071610" cy="1259946"/>
          </a:xfrm>
        </p:spPr>
        <p:txBody>
          <a:bodyPr/>
          <a:lstStyle/>
          <a:p>
            <a:pPr eaLnBrk="1" hangingPunct="1"/>
            <a:r>
              <a:rPr lang="en-US" altLang="ja-JP" sz="3968"/>
              <a:t>Correlations of distinctive signals</a:t>
            </a:r>
            <a:endParaRPr lang="ja-JP" altLang="ja-JP" sz="3968"/>
          </a:p>
        </p:txBody>
      </p:sp>
      <p:sp>
        <p:nvSpPr>
          <p:cNvPr id="1951" name="角丸四角形 4"/>
          <p:cNvSpPr/>
          <p:nvPr/>
        </p:nvSpPr>
        <p:spPr>
          <a:xfrm>
            <a:off x="3610624" y="1240697"/>
            <a:ext cx="6747710" cy="4523555"/>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52" name="Picture 8"/>
          <p:cNvPicPr>
            <a:picLocks noChangeAspect="1" noChangeArrowheads="1"/>
          </p:cNvPicPr>
          <p:nvPr/>
        </p:nvPicPr>
        <p:blipFill>
          <a:blip r:embed="rId3"/>
          <a:stretch>
            <a:fillRect/>
          </a:stretch>
        </p:blipFill>
        <p:spPr>
          <a:xfrm>
            <a:off x="4007857" y="3034369"/>
            <a:ext cx="248489" cy="299238"/>
          </a:xfrm>
          <a:prstGeom prst="rect">
            <a:avLst/>
          </a:prstGeom>
          <a:noFill/>
          <a:ln>
            <a:noFill/>
          </a:ln>
        </p:spPr>
      </p:pic>
      <p:sp>
        <p:nvSpPr>
          <p:cNvPr id="1953" name="角丸四角形 14"/>
          <p:cNvSpPr/>
          <p:nvPr/>
        </p:nvSpPr>
        <p:spPr>
          <a:xfrm>
            <a:off x="39657" y="1489679"/>
            <a:ext cx="3730762" cy="2052032"/>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954" name="テキスト ボックス 27"/>
          <p:cNvSpPr txBox="1">
            <a:spLocks noChangeArrowheads="1"/>
          </p:cNvSpPr>
          <p:nvPr/>
        </p:nvSpPr>
        <p:spPr>
          <a:xfrm>
            <a:off x="273518" y="1597681"/>
            <a:ext cx="3099117" cy="419987"/>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205" dirty="0">
                <a:solidFill>
                  <a:prstClr val="black"/>
                </a:solidFill>
                <a:latin typeface="ＭＳ Ｐゴシック" panose="020B0600070205080204" pitchFamily="50" charset="-128"/>
                <a:ea typeface="ＭＳ Ｐゴシック" panose="020B0600070205080204" pitchFamily="50" charset="-128"/>
              </a:rPr>
              <a:t>Contour plot of </a:t>
            </a:r>
            <a:endParaRPr lang="ja-JP" altLang="en-US" sz="2205" dirty="0">
              <a:solidFill>
                <a:prstClr val="black"/>
              </a:solidFill>
              <a:latin typeface="ＭＳ Ｐゴシック" panose="020B0600070205080204" pitchFamily="50" charset="-128"/>
              <a:ea typeface="ＭＳ Ｐゴシック" panose="020B0600070205080204" pitchFamily="50" charset="-128"/>
            </a:endParaRPr>
          </a:p>
        </p:txBody>
      </p:sp>
      <p:pic>
        <p:nvPicPr>
          <p:cNvPr id="1955" name="Picture 10"/>
          <p:cNvPicPr>
            <a:picLocks noChangeAspect="1" noChangeArrowheads="1"/>
          </p:cNvPicPr>
          <p:nvPr/>
        </p:nvPicPr>
        <p:blipFill>
          <a:blip r:embed="rId4"/>
          <a:stretch>
            <a:fillRect/>
          </a:stretch>
        </p:blipFill>
        <p:spPr>
          <a:xfrm>
            <a:off x="667251" y="2152407"/>
            <a:ext cx="2722883" cy="271239"/>
          </a:xfrm>
          <a:prstGeom prst="rect">
            <a:avLst/>
          </a:prstGeom>
          <a:noFill/>
          <a:ln>
            <a:noFill/>
          </a:ln>
        </p:spPr>
      </p:pic>
      <p:pic>
        <p:nvPicPr>
          <p:cNvPr id="1956" name="Picture 13" descr="C:\Program Files\Microsoft Office\MEDIA\OFFICE14\Bullets\BD14981_.gif"/>
          <p:cNvPicPr>
            <a:picLocks noChangeAspect="1" noChangeArrowheads="1"/>
          </p:cNvPicPr>
          <p:nvPr/>
        </p:nvPicPr>
        <p:blipFill>
          <a:blip r:embed="rId5"/>
          <a:stretch>
            <a:fillRect/>
          </a:stretch>
        </p:blipFill>
        <p:spPr>
          <a:xfrm>
            <a:off x="359264" y="2201406"/>
            <a:ext cx="157493" cy="157493"/>
          </a:xfrm>
          <a:prstGeom prst="rect">
            <a:avLst/>
          </a:prstGeom>
          <a:noFill/>
          <a:ln>
            <a:noFill/>
          </a:ln>
        </p:spPr>
      </p:pic>
      <p:pic>
        <p:nvPicPr>
          <p:cNvPr id="1957" name="Picture 13" descr="C:\Program Files\Microsoft Office\MEDIA\OFFICE14\Bullets\BD14981_.gif"/>
          <p:cNvPicPr>
            <a:picLocks noChangeAspect="1" noChangeArrowheads="1"/>
          </p:cNvPicPr>
          <p:nvPr/>
        </p:nvPicPr>
        <p:blipFill>
          <a:blip r:embed="rId5"/>
          <a:stretch>
            <a:fillRect/>
          </a:stretch>
        </p:blipFill>
        <p:spPr>
          <a:xfrm>
            <a:off x="359264" y="2628387"/>
            <a:ext cx="157493" cy="157493"/>
          </a:xfrm>
          <a:prstGeom prst="rect">
            <a:avLst/>
          </a:prstGeom>
          <a:noFill/>
          <a:ln>
            <a:noFill/>
          </a:ln>
        </p:spPr>
      </p:pic>
      <p:pic>
        <p:nvPicPr>
          <p:cNvPr id="1958" name="Picture 11"/>
          <p:cNvPicPr>
            <a:picLocks noChangeAspect="1" noChangeArrowheads="1"/>
          </p:cNvPicPr>
          <p:nvPr/>
        </p:nvPicPr>
        <p:blipFill>
          <a:blip r:embed="rId6"/>
          <a:stretch>
            <a:fillRect/>
          </a:stretch>
        </p:blipFill>
        <p:spPr>
          <a:xfrm>
            <a:off x="689999" y="2560141"/>
            <a:ext cx="1511935" cy="297487"/>
          </a:xfrm>
          <a:prstGeom prst="rect">
            <a:avLst/>
          </a:prstGeom>
          <a:noFill/>
          <a:ln>
            <a:noFill/>
          </a:ln>
        </p:spPr>
      </p:pic>
      <p:grpSp>
        <p:nvGrpSpPr>
          <p:cNvPr id="1959" name="グループ化 1"/>
          <p:cNvGrpSpPr/>
          <p:nvPr/>
        </p:nvGrpSpPr>
        <p:grpSpPr>
          <a:xfrm>
            <a:off x="359264" y="2995871"/>
            <a:ext cx="1790172" cy="311487"/>
            <a:chOff x="540693" y="2426218"/>
            <a:chExt cx="1624762" cy="282702"/>
          </a:xfrm>
        </p:grpSpPr>
        <p:pic>
          <p:nvPicPr>
            <p:cNvPr id="1960" name="Picture 13" descr="C:\Program Files\Microsoft Office\MEDIA\OFFICE14\Bullets\BD14981_.gif"/>
            <p:cNvPicPr>
              <a:picLocks noChangeAspect="1" noChangeArrowheads="1"/>
            </p:cNvPicPr>
            <p:nvPr/>
          </p:nvPicPr>
          <p:blipFill>
            <a:blip r:embed="rId5"/>
            <a:stretch>
              <a:fillRect/>
            </a:stretch>
          </p:blipFill>
          <p:spPr>
            <a:xfrm>
              <a:off x="540693" y="2493835"/>
              <a:ext cx="142875" cy="142875"/>
            </a:xfrm>
            <a:prstGeom prst="rect">
              <a:avLst/>
            </a:prstGeom>
            <a:noFill/>
            <a:ln>
              <a:noFill/>
            </a:ln>
          </p:spPr>
        </p:pic>
        <p:pic>
          <p:nvPicPr>
            <p:cNvPr id="1961" name="Picture 12"/>
            <p:cNvPicPr>
              <a:picLocks noChangeAspect="1" noChangeArrowheads="1"/>
            </p:cNvPicPr>
            <p:nvPr/>
          </p:nvPicPr>
          <p:blipFill>
            <a:blip r:embed="rId7"/>
            <a:stretch>
              <a:fillRect/>
            </a:stretch>
          </p:blipFill>
          <p:spPr>
            <a:xfrm>
              <a:off x="818620" y="2426218"/>
              <a:ext cx="1346835" cy="282702"/>
            </a:xfrm>
            <a:prstGeom prst="rect">
              <a:avLst/>
            </a:prstGeom>
            <a:noFill/>
            <a:ln>
              <a:noFill/>
            </a:ln>
          </p:spPr>
        </p:pic>
      </p:grpSp>
      <p:pic>
        <p:nvPicPr>
          <p:cNvPr id="1962" name="Picture 2" descr="C:\Program Files (x86)\Microsoft Office\MEDIA\OFFICE14\Bullets\BD21301_.gif"/>
          <p:cNvPicPr>
            <a:picLocks noChangeAspect="1" noChangeArrowheads="1"/>
          </p:cNvPicPr>
          <p:nvPr/>
        </p:nvPicPr>
        <p:blipFill>
          <a:blip r:embed="rId8"/>
          <a:stretch>
            <a:fillRect/>
          </a:stretch>
        </p:blipFill>
        <p:spPr>
          <a:xfrm>
            <a:off x="436261" y="6219232"/>
            <a:ext cx="176742" cy="176743"/>
          </a:xfrm>
          <a:prstGeom prst="rect">
            <a:avLst/>
          </a:prstGeom>
          <a:noFill/>
          <a:ln>
            <a:noFill/>
          </a:ln>
        </p:spPr>
      </p:pic>
      <p:sp>
        <p:nvSpPr>
          <p:cNvPr id="1963" name="テキスト ボックス 27"/>
          <p:cNvSpPr txBox="1">
            <a:spLocks noChangeArrowheads="1"/>
          </p:cNvSpPr>
          <p:nvPr/>
        </p:nvSpPr>
        <p:spPr>
          <a:xfrm>
            <a:off x="670751" y="6002242"/>
            <a:ext cx="9131107" cy="506549"/>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646" dirty="0">
                <a:solidFill>
                  <a:prstClr val="black"/>
                </a:solidFill>
                <a:latin typeface="Symbol" panose="05050102010706020507" pitchFamily="18" charset="2"/>
                <a:ea typeface="ＭＳ Ｐゴシック" panose="020B0600070205080204" pitchFamily="50" charset="-128"/>
              </a:rPr>
              <a:t>m</a:t>
            </a:r>
            <a:r>
              <a:rPr lang="en-US" altLang="ja-JP" sz="2646"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-e</a:t>
            </a:r>
            <a:r>
              <a:rPr lang="en-US" altLang="ja-JP" sz="2425" dirty="0">
                <a:solidFill>
                  <a:prstClr val="black"/>
                </a:solidFill>
                <a:latin typeface="ＭＳ Ｐゴシック" panose="020B0600070205080204" pitchFamily="50" charset="-128"/>
                <a:ea typeface="ＭＳ Ｐゴシック" panose="020B0600070205080204" pitchFamily="50" charset="-128"/>
              </a:rPr>
              <a:t> conversion search is a strong tool for exploring RPV</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1964" name="角丸四角形 26"/>
          <p:cNvSpPr/>
          <p:nvPr/>
        </p:nvSpPr>
        <p:spPr>
          <a:xfrm>
            <a:off x="39657" y="3938588"/>
            <a:ext cx="4136883" cy="1275120"/>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65" name="Picture 13"/>
          <p:cNvPicPr>
            <a:picLocks noChangeAspect="1" noChangeArrowheads="1"/>
          </p:cNvPicPr>
          <p:nvPr/>
        </p:nvPicPr>
        <p:blipFill>
          <a:blip r:embed="rId9"/>
          <a:stretch>
            <a:fillRect/>
          </a:stretch>
        </p:blipFill>
        <p:spPr>
          <a:xfrm>
            <a:off x="2560669" y="4177070"/>
            <a:ext cx="1447187" cy="271238"/>
          </a:xfrm>
          <a:prstGeom prst="rect">
            <a:avLst/>
          </a:prstGeom>
          <a:noFill/>
          <a:ln>
            <a:noFill/>
          </a:ln>
        </p:spPr>
      </p:pic>
      <p:pic>
        <p:nvPicPr>
          <p:cNvPr id="1966" name="Picture 14"/>
          <p:cNvPicPr>
            <a:picLocks noChangeAspect="1" noChangeArrowheads="1"/>
          </p:cNvPicPr>
          <p:nvPr/>
        </p:nvPicPr>
        <p:blipFill>
          <a:blip r:embed="rId10"/>
          <a:stretch>
            <a:fillRect/>
          </a:stretch>
        </p:blipFill>
        <p:spPr>
          <a:xfrm>
            <a:off x="2543170" y="4674050"/>
            <a:ext cx="1447187" cy="295737"/>
          </a:xfrm>
          <a:prstGeom prst="rect">
            <a:avLst/>
          </a:prstGeom>
          <a:noFill/>
          <a:ln>
            <a:noFill/>
          </a:ln>
        </p:spPr>
      </p:pic>
      <p:pic>
        <p:nvPicPr>
          <p:cNvPr id="1967" name="Picture 13" descr="C:\Program Files\Microsoft Office\MEDIA\OFFICE14\Bullets\BD14981_.gif"/>
          <p:cNvPicPr>
            <a:picLocks noChangeAspect="1" noChangeArrowheads="1"/>
          </p:cNvPicPr>
          <p:nvPr/>
        </p:nvPicPr>
        <p:blipFill>
          <a:blip r:embed="rId5"/>
          <a:stretch>
            <a:fillRect/>
          </a:stretch>
        </p:blipFill>
        <p:spPr>
          <a:xfrm>
            <a:off x="277017" y="4257568"/>
            <a:ext cx="157493" cy="157493"/>
          </a:xfrm>
          <a:prstGeom prst="rect">
            <a:avLst/>
          </a:prstGeom>
          <a:noFill/>
          <a:ln>
            <a:noFill/>
          </a:ln>
        </p:spPr>
      </p:pic>
      <p:pic>
        <p:nvPicPr>
          <p:cNvPr id="1968" name="Picture 13" descr="C:\Program Files\Microsoft Office\MEDIA\OFFICE14\Bullets\BD14981_.gif"/>
          <p:cNvPicPr>
            <a:picLocks noChangeAspect="1" noChangeArrowheads="1"/>
          </p:cNvPicPr>
          <p:nvPr/>
        </p:nvPicPr>
        <p:blipFill>
          <a:blip r:embed="rId5"/>
          <a:stretch>
            <a:fillRect/>
          </a:stretch>
        </p:blipFill>
        <p:spPr>
          <a:xfrm>
            <a:off x="277017" y="4733547"/>
            <a:ext cx="157493" cy="157493"/>
          </a:xfrm>
          <a:prstGeom prst="rect">
            <a:avLst/>
          </a:prstGeom>
          <a:noFill/>
          <a:ln>
            <a:noFill/>
          </a:ln>
        </p:spPr>
      </p:pic>
      <p:sp>
        <p:nvSpPr>
          <p:cNvPr id="1969" name="テキスト ボックス 27"/>
          <p:cNvSpPr txBox="1">
            <a:spLocks noChangeArrowheads="1"/>
          </p:cNvSpPr>
          <p:nvPr/>
        </p:nvSpPr>
        <p:spPr>
          <a:xfrm>
            <a:off x="436261" y="4098324"/>
            <a:ext cx="3099116"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err="1">
                <a:solidFill>
                  <a:prstClr val="black"/>
                </a:solidFill>
                <a:latin typeface="ＭＳ Ｐゴシック" panose="020B0600070205080204" pitchFamily="50" charset="-128"/>
                <a:ea typeface="ＭＳ Ｐゴシック" panose="020B0600070205080204" pitchFamily="50" charset="-128"/>
              </a:rPr>
              <a:t>sneutrino</a:t>
            </a:r>
            <a:r>
              <a:rPr lang="en-US" altLang="ja-JP" sz="1984" dirty="0">
                <a:solidFill>
                  <a:prstClr val="black"/>
                </a:solidFill>
                <a:latin typeface="ＭＳ Ｐゴシック" panose="020B0600070205080204" pitchFamily="50" charset="-128"/>
                <a:ea typeface="ＭＳ Ｐゴシック" panose="020B0600070205080204" pitchFamily="50" charset="-128"/>
              </a:rPr>
              <a:t> mass</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1970" name="テキスト ボックス 27"/>
          <p:cNvSpPr txBox="1">
            <a:spLocks noChangeArrowheads="1"/>
          </p:cNvSpPr>
          <p:nvPr/>
        </p:nvSpPr>
        <p:spPr>
          <a:xfrm>
            <a:off x="436260" y="4574303"/>
            <a:ext cx="2302901"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collision energy</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pic>
        <p:nvPicPr>
          <p:cNvPr id="1971" name="Picture 2" descr="C:\Program Files (x86)\Microsoft Office\MEDIA\OFFICE14\Bullets\BD21301_.gif"/>
          <p:cNvPicPr>
            <a:picLocks noChangeAspect="1" noChangeArrowheads="1"/>
          </p:cNvPicPr>
          <p:nvPr/>
        </p:nvPicPr>
        <p:blipFill>
          <a:blip r:embed="rId8"/>
          <a:stretch>
            <a:fillRect/>
          </a:stretch>
        </p:blipFill>
        <p:spPr>
          <a:xfrm>
            <a:off x="436261" y="6854456"/>
            <a:ext cx="176742" cy="176742"/>
          </a:xfrm>
          <a:prstGeom prst="rect">
            <a:avLst/>
          </a:prstGeom>
          <a:noFill/>
          <a:ln>
            <a:noFill/>
          </a:ln>
        </p:spPr>
      </p:pic>
      <p:sp>
        <p:nvSpPr>
          <p:cNvPr id="1972" name="テキスト ボックス 27"/>
          <p:cNvSpPr txBox="1">
            <a:spLocks noChangeArrowheads="1"/>
          </p:cNvSpPr>
          <p:nvPr/>
        </p:nvSpPr>
        <p:spPr>
          <a:xfrm>
            <a:off x="670750" y="6681212"/>
            <a:ext cx="9370847"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PRISM explores all parameter space wherein LHC can survey</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pic>
        <p:nvPicPr>
          <p:cNvPr id="1973" name="Picture 2"/>
          <p:cNvPicPr>
            <a:picLocks noChangeAspect="1" noChangeArrowheads="1"/>
          </p:cNvPicPr>
          <p:nvPr/>
        </p:nvPicPr>
        <p:blipFill>
          <a:blip r:embed="rId11"/>
          <a:stretch>
            <a:fillRect/>
          </a:stretch>
        </p:blipFill>
        <p:spPr>
          <a:xfrm>
            <a:off x="4291251" y="1406939"/>
            <a:ext cx="5750346" cy="3972384"/>
          </a:xfrm>
          <a:prstGeom prst="rect">
            <a:avLst/>
          </a:prstGeom>
          <a:noFill/>
          <a:ln>
            <a:noFill/>
          </a:ln>
          <a:effectLst/>
        </p:spPr>
      </p:pic>
      <p:pic>
        <p:nvPicPr>
          <p:cNvPr id="1974" name="Picture 9"/>
          <p:cNvPicPr>
            <a:picLocks noChangeAspect="1" noChangeArrowheads="1"/>
          </p:cNvPicPr>
          <p:nvPr/>
        </p:nvPicPr>
        <p:blipFill>
          <a:blip r:embed="rId12"/>
          <a:stretch>
            <a:fillRect/>
          </a:stretch>
        </p:blipFill>
        <p:spPr>
          <a:xfrm>
            <a:off x="7183970" y="5288272"/>
            <a:ext cx="286988" cy="302738"/>
          </a:xfrm>
          <a:prstGeom prst="rect">
            <a:avLst/>
          </a:prstGeom>
          <a:noFill/>
          <a:ln>
            <a:noFill/>
          </a:ln>
        </p:spPr>
      </p:pic>
    </p:spTree>
    <p:extLst>
      <p:ext uri="{BB962C8B-B14F-4D97-AF65-F5344CB8AC3E}">
        <p14:creationId xmlns:p14="http://schemas.microsoft.com/office/powerpoint/2010/main" val="4066310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Rectangle 5"/>
          <p:cNvSpPr>
            <a:spLocks noGrp="1" noChangeArrowheads="1"/>
          </p:cNvSpPr>
          <p:nvPr>
            <p:ph type="title"/>
          </p:nvPr>
        </p:nvSpPr>
        <p:spPr>
          <a:xfrm>
            <a:off x="504507" y="218741"/>
            <a:ext cx="9071610" cy="1259946"/>
          </a:xfrm>
        </p:spPr>
        <p:txBody>
          <a:bodyPr/>
          <a:lstStyle/>
          <a:p>
            <a:pPr eaLnBrk="1" hangingPunct="1"/>
            <a:r>
              <a:rPr lang="en-US" altLang="ja-JP" sz="3968"/>
              <a:t>Correlations of distinctive signals</a:t>
            </a:r>
            <a:endParaRPr lang="ja-JP" altLang="ja-JP" sz="3968"/>
          </a:p>
        </p:txBody>
      </p:sp>
      <p:grpSp>
        <p:nvGrpSpPr>
          <p:cNvPr id="1981" name="グループ化 1"/>
          <p:cNvGrpSpPr/>
          <p:nvPr/>
        </p:nvGrpSpPr>
        <p:grpSpPr>
          <a:xfrm>
            <a:off x="3610624" y="1240697"/>
            <a:ext cx="6747710" cy="4523555"/>
            <a:chOff x="34926" y="1916832"/>
            <a:chExt cx="6121250" cy="4104456"/>
          </a:xfrm>
        </p:grpSpPr>
        <p:sp>
          <p:nvSpPr>
            <p:cNvPr id="1982" name="角丸四角形 17"/>
            <p:cNvSpPr/>
            <p:nvPr/>
          </p:nvSpPr>
          <p:spPr>
            <a:xfrm>
              <a:off x="34926" y="1916832"/>
              <a:ext cx="6121250" cy="4104456"/>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83" name="Picture 3"/>
            <p:cNvPicPr>
              <a:picLocks noChangeAspect="1" noChangeArrowheads="1"/>
            </p:cNvPicPr>
            <p:nvPr/>
          </p:nvPicPr>
          <p:blipFill>
            <a:blip r:embed="rId3"/>
            <a:stretch>
              <a:fillRect/>
            </a:stretch>
          </p:blipFill>
          <p:spPr>
            <a:xfrm>
              <a:off x="354409" y="2004057"/>
              <a:ext cx="5441727" cy="3816424"/>
            </a:xfrm>
            <a:prstGeom prst="rect">
              <a:avLst/>
            </a:prstGeom>
            <a:noFill/>
            <a:ln>
              <a:noFill/>
            </a:ln>
          </p:spPr>
        </p:pic>
      </p:grpSp>
      <p:pic>
        <p:nvPicPr>
          <p:cNvPr id="1984" name="Picture 8"/>
          <p:cNvPicPr>
            <a:picLocks noChangeAspect="1" noChangeArrowheads="1"/>
          </p:cNvPicPr>
          <p:nvPr/>
        </p:nvPicPr>
        <p:blipFill>
          <a:blip r:embed="rId4"/>
          <a:stretch>
            <a:fillRect/>
          </a:stretch>
        </p:blipFill>
        <p:spPr>
          <a:xfrm>
            <a:off x="4007857" y="3034369"/>
            <a:ext cx="248489" cy="299238"/>
          </a:xfrm>
          <a:prstGeom prst="rect">
            <a:avLst/>
          </a:prstGeom>
          <a:noFill/>
          <a:ln>
            <a:noFill/>
          </a:ln>
        </p:spPr>
      </p:pic>
      <p:pic>
        <p:nvPicPr>
          <p:cNvPr id="1985" name="Picture 9"/>
          <p:cNvPicPr>
            <a:picLocks noChangeAspect="1" noChangeArrowheads="1"/>
          </p:cNvPicPr>
          <p:nvPr/>
        </p:nvPicPr>
        <p:blipFill>
          <a:blip r:embed="rId5"/>
          <a:stretch>
            <a:fillRect/>
          </a:stretch>
        </p:blipFill>
        <p:spPr>
          <a:xfrm>
            <a:off x="7183970" y="5288272"/>
            <a:ext cx="286988" cy="302738"/>
          </a:xfrm>
          <a:prstGeom prst="rect">
            <a:avLst/>
          </a:prstGeom>
          <a:noFill/>
          <a:ln>
            <a:noFill/>
          </a:ln>
        </p:spPr>
      </p:pic>
      <p:sp>
        <p:nvSpPr>
          <p:cNvPr id="1986" name="角丸四角形 21"/>
          <p:cNvSpPr/>
          <p:nvPr/>
        </p:nvSpPr>
        <p:spPr>
          <a:xfrm>
            <a:off x="39657" y="1489679"/>
            <a:ext cx="3730762" cy="2052032"/>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1987" name="テキスト ボックス 27"/>
          <p:cNvSpPr txBox="1">
            <a:spLocks noChangeArrowheads="1"/>
          </p:cNvSpPr>
          <p:nvPr/>
        </p:nvSpPr>
        <p:spPr>
          <a:xfrm>
            <a:off x="273518" y="1597681"/>
            <a:ext cx="3099117" cy="419987"/>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205" dirty="0">
                <a:solidFill>
                  <a:prstClr val="black"/>
                </a:solidFill>
                <a:latin typeface="ＭＳ Ｐゴシック" panose="020B0600070205080204" pitchFamily="50" charset="-128"/>
                <a:ea typeface="ＭＳ Ｐゴシック" panose="020B0600070205080204" pitchFamily="50" charset="-128"/>
              </a:rPr>
              <a:t>Contour plot of </a:t>
            </a:r>
            <a:endParaRPr lang="ja-JP" altLang="en-US" sz="2205" dirty="0">
              <a:solidFill>
                <a:prstClr val="black"/>
              </a:solidFill>
              <a:latin typeface="ＭＳ Ｐゴシック" panose="020B0600070205080204" pitchFamily="50" charset="-128"/>
              <a:ea typeface="ＭＳ Ｐゴシック" panose="020B0600070205080204" pitchFamily="50" charset="-128"/>
            </a:endParaRPr>
          </a:p>
        </p:txBody>
      </p:sp>
      <p:pic>
        <p:nvPicPr>
          <p:cNvPr id="1988" name="Picture 10"/>
          <p:cNvPicPr>
            <a:picLocks noChangeAspect="1" noChangeArrowheads="1"/>
          </p:cNvPicPr>
          <p:nvPr/>
        </p:nvPicPr>
        <p:blipFill>
          <a:blip r:embed="rId6"/>
          <a:stretch>
            <a:fillRect/>
          </a:stretch>
        </p:blipFill>
        <p:spPr>
          <a:xfrm>
            <a:off x="667251" y="2152407"/>
            <a:ext cx="2722883" cy="271239"/>
          </a:xfrm>
          <a:prstGeom prst="rect">
            <a:avLst/>
          </a:prstGeom>
          <a:noFill/>
          <a:ln>
            <a:noFill/>
          </a:ln>
        </p:spPr>
      </p:pic>
      <p:pic>
        <p:nvPicPr>
          <p:cNvPr id="1989" name="Picture 13" descr="C:\Program Files\Microsoft Office\MEDIA\OFFICE14\Bullets\BD14981_.gif"/>
          <p:cNvPicPr>
            <a:picLocks noChangeAspect="1" noChangeArrowheads="1"/>
          </p:cNvPicPr>
          <p:nvPr/>
        </p:nvPicPr>
        <p:blipFill>
          <a:blip r:embed="rId7"/>
          <a:stretch>
            <a:fillRect/>
          </a:stretch>
        </p:blipFill>
        <p:spPr>
          <a:xfrm>
            <a:off x="359264" y="2201406"/>
            <a:ext cx="157493" cy="157493"/>
          </a:xfrm>
          <a:prstGeom prst="rect">
            <a:avLst/>
          </a:prstGeom>
          <a:noFill/>
          <a:ln>
            <a:noFill/>
          </a:ln>
        </p:spPr>
      </p:pic>
      <p:pic>
        <p:nvPicPr>
          <p:cNvPr id="1990" name="Picture 13" descr="C:\Program Files\Microsoft Office\MEDIA\OFFICE14\Bullets\BD14981_.gif"/>
          <p:cNvPicPr>
            <a:picLocks noChangeAspect="1" noChangeArrowheads="1"/>
          </p:cNvPicPr>
          <p:nvPr/>
        </p:nvPicPr>
        <p:blipFill>
          <a:blip r:embed="rId7"/>
          <a:stretch>
            <a:fillRect/>
          </a:stretch>
        </p:blipFill>
        <p:spPr>
          <a:xfrm>
            <a:off x="359264" y="2628387"/>
            <a:ext cx="157493" cy="157493"/>
          </a:xfrm>
          <a:prstGeom prst="rect">
            <a:avLst/>
          </a:prstGeom>
          <a:noFill/>
          <a:ln>
            <a:noFill/>
          </a:ln>
        </p:spPr>
      </p:pic>
      <p:pic>
        <p:nvPicPr>
          <p:cNvPr id="1991" name="Picture 11"/>
          <p:cNvPicPr>
            <a:picLocks noChangeAspect="1" noChangeArrowheads="1"/>
          </p:cNvPicPr>
          <p:nvPr/>
        </p:nvPicPr>
        <p:blipFill>
          <a:blip r:embed="rId8"/>
          <a:stretch>
            <a:fillRect/>
          </a:stretch>
        </p:blipFill>
        <p:spPr>
          <a:xfrm>
            <a:off x="689999" y="2560141"/>
            <a:ext cx="1511935" cy="297487"/>
          </a:xfrm>
          <a:prstGeom prst="rect">
            <a:avLst/>
          </a:prstGeom>
          <a:noFill/>
          <a:ln>
            <a:noFill/>
          </a:ln>
        </p:spPr>
      </p:pic>
      <p:grpSp>
        <p:nvGrpSpPr>
          <p:cNvPr id="1992" name="グループ化 27"/>
          <p:cNvGrpSpPr/>
          <p:nvPr/>
        </p:nvGrpSpPr>
        <p:grpSpPr>
          <a:xfrm>
            <a:off x="359264" y="2995871"/>
            <a:ext cx="1790172" cy="311487"/>
            <a:chOff x="540693" y="2426218"/>
            <a:chExt cx="1624762" cy="282702"/>
          </a:xfrm>
        </p:grpSpPr>
        <p:pic>
          <p:nvPicPr>
            <p:cNvPr id="1993" name="Picture 13" descr="C:\Program Files\Microsoft Office\MEDIA\OFFICE14\Bullets\BD14981_.gif"/>
            <p:cNvPicPr>
              <a:picLocks noChangeAspect="1" noChangeArrowheads="1"/>
            </p:cNvPicPr>
            <p:nvPr/>
          </p:nvPicPr>
          <p:blipFill>
            <a:blip r:embed="rId7"/>
            <a:stretch>
              <a:fillRect/>
            </a:stretch>
          </p:blipFill>
          <p:spPr>
            <a:xfrm>
              <a:off x="540693" y="2493835"/>
              <a:ext cx="142875" cy="142875"/>
            </a:xfrm>
            <a:prstGeom prst="rect">
              <a:avLst/>
            </a:prstGeom>
            <a:noFill/>
            <a:ln>
              <a:noFill/>
            </a:ln>
          </p:spPr>
        </p:pic>
        <p:pic>
          <p:nvPicPr>
            <p:cNvPr id="1994" name="Picture 12"/>
            <p:cNvPicPr>
              <a:picLocks noChangeAspect="1" noChangeArrowheads="1"/>
            </p:cNvPicPr>
            <p:nvPr/>
          </p:nvPicPr>
          <p:blipFill>
            <a:blip r:embed="rId9"/>
            <a:stretch>
              <a:fillRect/>
            </a:stretch>
          </p:blipFill>
          <p:spPr>
            <a:xfrm>
              <a:off x="818620" y="2426218"/>
              <a:ext cx="1346835" cy="282702"/>
            </a:xfrm>
            <a:prstGeom prst="rect">
              <a:avLst/>
            </a:prstGeom>
            <a:noFill/>
            <a:ln>
              <a:noFill/>
            </a:ln>
          </p:spPr>
        </p:pic>
      </p:grpSp>
      <p:sp>
        <p:nvSpPr>
          <p:cNvPr id="1995" name="角丸四角形 30"/>
          <p:cNvSpPr/>
          <p:nvPr/>
        </p:nvSpPr>
        <p:spPr>
          <a:xfrm>
            <a:off x="39657" y="3938588"/>
            <a:ext cx="4136883" cy="1275120"/>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1996" name="Picture 13"/>
          <p:cNvPicPr>
            <a:picLocks noChangeAspect="1" noChangeArrowheads="1"/>
          </p:cNvPicPr>
          <p:nvPr/>
        </p:nvPicPr>
        <p:blipFill>
          <a:blip r:embed="rId10"/>
          <a:stretch>
            <a:fillRect/>
          </a:stretch>
        </p:blipFill>
        <p:spPr>
          <a:xfrm>
            <a:off x="2560669" y="4177070"/>
            <a:ext cx="1447187" cy="271238"/>
          </a:xfrm>
          <a:prstGeom prst="rect">
            <a:avLst/>
          </a:prstGeom>
          <a:noFill/>
          <a:ln>
            <a:noFill/>
          </a:ln>
        </p:spPr>
      </p:pic>
      <p:pic>
        <p:nvPicPr>
          <p:cNvPr id="1997" name="Picture 14"/>
          <p:cNvPicPr>
            <a:picLocks noChangeAspect="1" noChangeArrowheads="1"/>
          </p:cNvPicPr>
          <p:nvPr/>
        </p:nvPicPr>
        <p:blipFill>
          <a:blip r:embed="rId11"/>
          <a:stretch>
            <a:fillRect/>
          </a:stretch>
        </p:blipFill>
        <p:spPr>
          <a:xfrm>
            <a:off x="2543170" y="4674050"/>
            <a:ext cx="1447187" cy="295737"/>
          </a:xfrm>
          <a:prstGeom prst="rect">
            <a:avLst/>
          </a:prstGeom>
          <a:noFill/>
          <a:ln>
            <a:noFill/>
          </a:ln>
        </p:spPr>
      </p:pic>
      <p:pic>
        <p:nvPicPr>
          <p:cNvPr id="1998" name="Picture 13" descr="C:\Program Files\Microsoft Office\MEDIA\OFFICE14\Bullets\BD14981_.gif"/>
          <p:cNvPicPr>
            <a:picLocks noChangeAspect="1" noChangeArrowheads="1"/>
          </p:cNvPicPr>
          <p:nvPr/>
        </p:nvPicPr>
        <p:blipFill>
          <a:blip r:embed="rId7"/>
          <a:stretch>
            <a:fillRect/>
          </a:stretch>
        </p:blipFill>
        <p:spPr>
          <a:xfrm>
            <a:off x="277017" y="4257568"/>
            <a:ext cx="157493" cy="157493"/>
          </a:xfrm>
          <a:prstGeom prst="rect">
            <a:avLst/>
          </a:prstGeom>
          <a:noFill/>
          <a:ln>
            <a:noFill/>
          </a:ln>
        </p:spPr>
      </p:pic>
      <p:pic>
        <p:nvPicPr>
          <p:cNvPr id="1999" name="Picture 13" descr="C:\Program Files\Microsoft Office\MEDIA\OFFICE14\Bullets\BD14981_.gif"/>
          <p:cNvPicPr>
            <a:picLocks noChangeAspect="1" noChangeArrowheads="1"/>
          </p:cNvPicPr>
          <p:nvPr/>
        </p:nvPicPr>
        <p:blipFill>
          <a:blip r:embed="rId7"/>
          <a:stretch>
            <a:fillRect/>
          </a:stretch>
        </p:blipFill>
        <p:spPr>
          <a:xfrm>
            <a:off x="277017" y="4733547"/>
            <a:ext cx="157493" cy="157493"/>
          </a:xfrm>
          <a:prstGeom prst="rect">
            <a:avLst/>
          </a:prstGeom>
          <a:noFill/>
          <a:ln>
            <a:noFill/>
          </a:ln>
        </p:spPr>
      </p:pic>
      <p:sp>
        <p:nvSpPr>
          <p:cNvPr id="2000" name="テキスト ボックス 27"/>
          <p:cNvSpPr txBox="1">
            <a:spLocks noChangeArrowheads="1"/>
          </p:cNvSpPr>
          <p:nvPr/>
        </p:nvSpPr>
        <p:spPr>
          <a:xfrm>
            <a:off x="436261" y="4098324"/>
            <a:ext cx="3099116"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err="1">
                <a:solidFill>
                  <a:prstClr val="black"/>
                </a:solidFill>
                <a:latin typeface="ＭＳ Ｐゴシック" panose="020B0600070205080204" pitchFamily="50" charset="-128"/>
                <a:ea typeface="ＭＳ Ｐゴシック" panose="020B0600070205080204" pitchFamily="50" charset="-128"/>
              </a:rPr>
              <a:t>sneutrino</a:t>
            </a:r>
            <a:r>
              <a:rPr lang="en-US" altLang="ja-JP" sz="1984" dirty="0">
                <a:solidFill>
                  <a:prstClr val="black"/>
                </a:solidFill>
                <a:latin typeface="ＭＳ Ｐゴシック" panose="020B0600070205080204" pitchFamily="50" charset="-128"/>
                <a:ea typeface="ＭＳ Ｐゴシック" panose="020B0600070205080204" pitchFamily="50" charset="-128"/>
              </a:rPr>
              <a:t> mass</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2001" name="テキスト ボックス 27"/>
          <p:cNvSpPr txBox="1">
            <a:spLocks noChangeArrowheads="1"/>
          </p:cNvSpPr>
          <p:nvPr/>
        </p:nvSpPr>
        <p:spPr>
          <a:xfrm>
            <a:off x="436260" y="4574303"/>
            <a:ext cx="2302901"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collision energy</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2002" name="フリーフォーム 1"/>
          <p:cNvSpPr/>
          <p:nvPr/>
        </p:nvSpPr>
        <p:spPr>
          <a:xfrm>
            <a:off x="4944067" y="1833921"/>
            <a:ext cx="3351105" cy="3037869"/>
          </a:xfrm>
          <a:custGeom>
            <a:avLst/>
            <a:gdLst>
              <a:gd name="connsiteX0" fmla="*/ 916 w 2096416"/>
              <a:gd name="connsiteY0" fmla="*/ 0 h 1914525"/>
              <a:gd name="connsiteX1" fmla="*/ 916 w 2096416"/>
              <a:gd name="connsiteY1" fmla="*/ 1419225 h 1914525"/>
              <a:gd name="connsiteX2" fmla="*/ 10441 w 2096416"/>
              <a:gd name="connsiteY2" fmla="*/ 1771650 h 1914525"/>
              <a:gd name="connsiteX3" fmla="*/ 10441 w 2096416"/>
              <a:gd name="connsiteY3" fmla="*/ 1809750 h 1914525"/>
              <a:gd name="connsiteX4" fmla="*/ 10441 w 2096416"/>
              <a:gd name="connsiteY4" fmla="*/ 1876425 h 1914525"/>
              <a:gd name="connsiteX5" fmla="*/ 10441 w 2096416"/>
              <a:gd name="connsiteY5" fmla="*/ 1905000 h 1914525"/>
              <a:gd name="connsiteX6" fmla="*/ 19966 w 2096416"/>
              <a:gd name="connsiteY6" fmla="*/ 1905000 h 1914525"/>
              <a:gd name="connsiteX7" fmla="*/ 58066 w 2096416"/>
              <a:gd name="connsiteY7" fmla="*/ 1905000 h 1914525"/>
              <a:gd name="connsiteX8" fmla="*/ 77116 w 2096416"/>
              <a:gd name="connsiteY8" fmla="*/ 1905000 h 1914525"/>
              <a:gd name="connsiteX9" fmla="*/ 153316 w 2096416"/>
              <a:gd name="connsiteY9" fmla="*/ 1905000 h 1914525"/>
              <a:gd name="connsiteX10" fmla="*/ 1782091 w 2096416"/>
              <a:gd name="connsiteY10" fmla="*/ 1914525 h 1914525"/>
              <a:gd name="connsiteX11" fmla="*/ 1963066 w 2096416"/>
              <a:gd name="connsiteY11" fmla="*/ 1905000 h 1914525"/>
              <a:gd name="connsiteX12" fmla="*/ 2029741 w 2096416"/>
              <a:gd name="connsiteY12" fmla="*/ 1905000 h 1914525"/>
              <a:gd name="connsiteX13" fmla="*/ 2067841 w 2096416"/>
              <a:gd name="connsiteY13" fmla="*/ 1905000 h 1914525"/>
              <a:gd name="connsiteX14" fmla="*/ 2096416 w 2096416"/>
              <a:gd name="connsiteY14" fmla="*/ 1905000 h 1914525"/>
              <a:gd name="connsiteX15" fmla="*/ 2067841 w 2096416"/>
              <a:gd name="connsiteY15" fmla="*/ 1885950 h 1914525"/>
              <a:gd name="connsiteX16" fmla="*/ 2001166 w 2096416"/>
              <a:gd name="connsiteY16" fmla="*/ 1847850 h 1914525"/>
              <a:gd name="connsiteX17" fmla="*/ 1810666 w 2096416"/>
              <a:gd name="connsiteY17" fmla="*/ 1743075 h 1914525"/>
              <a:gd name="connsiteX18" fmla="*/ 267616 w 2096416"/>
              <a:gd name="connsiteY18" fmla="*/ 628650 h 1914525"/>
              <a:gd name="connsiteX19" fmla="*/ 181891 w 2096416"/>
              <a:gd name="connsiteY19" fmla="*/ 561975 h 1914525"/>
              <a:gd name="connsiteX20" fmla="*/ 96166 w 2096416"/>
              <a:gd name="connsiteY20" fmla="*/ 514350 h 1914525"/>
              <a:gd name="connsiteX21" fmla="*/ 48541 w 2096416"/>
              <a:gd name="connsiteY21" fmla="*/ 485775 h 1914525"/>
              <a:gd name="connsiteX22" fmla="*/ 19966 w 2096416"/>
              <a:gd name="connsiteY22" fmla="*/ 466725 h 1914525"/>
              <a:gd name="connsiteX23" fmla="*/ 10441 w 2096416"/>
              <a:gd name="connsiteY23" fmla="*/ 476250 h 1914525"/>
              <a:gd name="connsiteX24" fmla="*/ 10441 w 2096416"/>
              <a:gd name="connsiteY24" fmla="*/ 504825 h 1914525"/>
              <a:gd name="connsiteX25" fmla="*/ 10441 w 2096416"/>
              <a:gd name="connsiteY25" fmla="*/ 666750 h 1914525"/>
              <a:gd name="connsiteX26" fmla="*/ 10441 w 2096416"/>
              <a:gd name="connsiteY26" fmla="*/ 8001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96416" h="1914525">
                <a:moveTo>
                  <a:pt x="916" y="0"/>
                </a:moveTo>
                <a:cubicBezTo>
                  <a:pt x="122" y="561975"/>
                  <a:pt x="-671" y="1123950"/>
                  <a:pt x="916" y="1419225"/>
                </a:cubicBezTo>
                <a:cubicBezTo>
                  <a:pt x="2503" y="1714500"/>
                  <a:pt x="8854" y="1706563"/>
                  <a:pt x="10441" y="1771650"/>
                </a:cubicBezTo>
                <a:cubicBezTo>
                  <a:pt x="12028" y="1836737"/>
                  <a:pt x="10441" y="1809750"/>
                  <a:pt x="10441" y="1809750"/>
                </a:cubicBezTo>
                <a:lnTo>
                  <a:pt x="10441" y="1876425"/>
                </a:lnTo>
                <a:cubicBezTo>
                  <a:pt x="10441" y="1892300"/>
                  <a:pt x="8854" y="1900238"/>
                  <a:pt x="10441" y="1905000"/>
                </a:cubicBezTo>
                <a:cubicBezTo>
                  <a:pt x="12028" y="1909762"/>
                  <a:pt x="19966" y="1905000"/>
                  <a:pt x="19966" y="1905000"/>
                </a:cubicBezTo>
                <a:lnTo>
                  <a:pt x="58066" y="1905000"/>
                </a:lnTo>
                <a:lnTo>
                  <a:pt x="77116" y="1905000"/>
                </a:lnTo>
                <a:lnTo>
                  <a:pt x="153316" y="1905000"/>
                </a:lnTo>
                <a:lnTo>
                  <a:pt x="1782091" y="1914525"/>
                </a:lnTo>
                <a:cubicBezTo>
                  <a:pt x="2083716" y="1914525"/>
                  <a:pt x="1921791" y="1906587"/>
                  <a:pt x="1963066" y="1905000"/>
                </a:cubicBezTo>
                <a:cubicBezTo>
                  <a:pt x="2004341" y="1903413"/>
                  <a:pt x="2029741" y="1905000"/>
                  <a:pt x="2029741" y="1905000"/>
                </a:cubicBezTo>
                <a:lnTo>
                  <a:pt x="2067841" y="1905000"/>
                </a:lnTo>
                <a:cubicBezTo>
                  <a:pt x="2078953" y="1905000"/>
                  <a:pt x="2096416" y="1908175"/>
                  <a:pt x="2096416" y="1905000"/>
                </a:cubicBezTo>
                <a:cubicBezTo>
                  <a:pt x="2096416" y="1901825"/>
                  <a:pt x="2083716" y="1895475"/>
                  <a:pt x="2067841" y="1885950"/>
                </a:cubicBezTo>
                <a:cubicBezTo>
                  <a:pt x="2051966" y="1876425"/>
                  <a:pt x="2001166" y="1847850"/>
                  <a:pt x="2001166" y="1847850"/>
                </a:cubicBezTo>
                <a:cubicBezTo>
                  <a:pt x="1958304" y="1824038"/>
                  <a:pt x="2099591" y="1946275"/>
                  <a:pt x="1810666" y="1743075"/>
                </a:cubicBezTo>
                <a:cubicBezTo>
                  <a:pt x="1521741" y="1539875"/>
                  <a:pt x="539079" y="825500"/>
                  <a:pt x="267616" y="628650"/>
                </a:cubicBezTo>
                <a:cubicBezTo>
                  <a:pt x="-3847" y="431800"/>
                  <a:pt x="210466" y="581025"/>
                  <a:pt x="181891" y="561975"/>
                </a:cubicBezTo>
                <a:cubicBezTo>
                  <a:pt x="153316" y="542925"/>
                  <a:pt x="118391" y="527050"/>
                  <a:pt x="96166" y="514350"/>
                </a:cubicBezTo>
                <a:cubicBezTo>
                  <a:pt x="73941" y="501650"/>
                  <a:pt x="61241" y="493712"/>
                  <a:pt x="48541" y="485775"/>
                </a:cubicBezTo>
                <a:cubicBezTo>
                  <a:pt x="35841" y="477838"/>
                  <a:pt x="26316" y="468313"/>
                  <a:pt x="19966" y="466725"/>
                </a:cubicBezTo>
                <a:cubicBezTo>
                  <a:pt x="13616" y="465138"/>
                  <a:pt x="12029" y="469900"/>
                  <a:pt x="10441" y="476250"/>
                </a:cubicBezTo>
                <a:cubicBezTo>
                  <a:pt x="8854" y="482600"/>
                  <a:pt x="10441" y="504825"/>
                  <a:pt x="10441" y="504825"/>
                </a:cubicBezTo>
                <a:lnTo>
                  <a:pt x="10441" y="666750"/>
                </a:lnTo>
                <a:lnTo>
                  <a:pt x="10441" y="800100"/>
                </a:lnTo>
              </a:path>
            </a:pathLst>
          </a:custGeom>
          <a:solidFill>
            <a:schemeClr val="bg1">
              <a:lumMod val="75000"/>
              <a:alpha val="26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pic>
        <p:nvPicPr>
          <p:cNvPr id="2003" name="Picture 2" descr="C:\Program Files (x86)\Microsoft Office\MEDIA\OFFICE14\Bullets\BD21301_.gif"/>
          <p:cNvPicPr>
            <a:picLocks noChangeAspect="1" noChangeArrowheads="1"/>
          </p:cNvPicPr>
          <p:nvPr/>
        </p:nvPicPr>
        <p:blipFill>
          <a:blip r:embed="rId12"/>
          <a:stretch>
            <a:fillRect/>
          </a:stretch>
        </p:blipFill>
        <p:spPr>
          <a:xfrm>
            <a:off x="436261" y="6219232"/>
            <a:ext cx="176742" cy="176743"/>
          </a:xfrm>
          <a:prstGeom prst="rect">
            <a:avLst/>
          </a:prstGeom>
          <a:noFill/>
          <a:ln>
            <a:noFill/>
          </a:ln>
        </p:spPr>
      </p:pic>
      <p:sp>
        <p:nvSpPr>
          <p:cNvPr id="2004" name="テキスト ボックス 27"/>
          <p:cNvSpPr txBox="1">
            <a:spLocks noChangeArrowheads="1"/>
          </p:cNvSpPr>
          <p:nvPr/>
        </p:nvSpPr>
        <p:spPr>
          <a:xfrm>
            <a:off x="670751" y="6045991"/>
            <a:ext cx="9131107"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COMET/</a:t>
            </a:r>
            <a:r>
              <a:rPr lang="en-US" altLang="ja-JP" sz="2425" dirty="0" err="1">
                <a:solidFill>
                  <a:prstClr val="black"/>
                </a:solidFill>
                <a:latin typeface="ＭＳ Ｐゴシック" panose="020B0600070205080204" pitchFamily="50" charset="-128"/>
                <a:ea typeface="ＭＳ Ｐゴシック" panose="020B0600070205080204" pitchFamily="50" charset="-128"/>
              </a:rPr>
              <a:t>DeeMe</a:t>
            </a:r>
            <a:r>
              <a:rPr lang="en-US" altLang="ja-JP" sz="2425" dirty="0">
                <a:solidFill>
                  <a:prstClr val="black"/>
                </a:solidFill>
                <a:latin typeface="ＭＳ Ｐゴシック" panose="020B0600070205080204" pitchFamily="50" charset="-128"/>
                <a:ea typeface="ＭＳ Ｐゴシック" panose="020B0600070205080204" pitchFamily="50" charset="-128"/>
              </a:rPr>
              <a:t> found m-e conversion         white band</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2005" name="右矢印 33"/>
          <p:cNvSpPr/>
          <p:nvPr/>
        </p:nvSpPr>
        <p:spPr>
          <a:xfrm>
            <a:off x="5833979" y="6190600"/>
            <a:ext cx="670222" cy="297487"/>
          </a:xfrm>
          <a:prstGeom prst="rightArrow">
            <a:avLst/>
          </a:prstGeom>
          <a:solidFill>
            <a:schemeClr val="tx1">
              <a:lumMod val="65000"/>
              <a:lumOff val="35000"/>
              <a:alpha val="80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2265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 name="Rectangle 5"/>
          <p:cNvSpPr>
            <a:spLocks noGrp="1" noChangeArrowheads="1"/>
          </p:cNvSpPr>
          <p:nvPr>
            <p:ph type="title"/>
          </p:nvPr>
        </p:nvSpPr>
        <p:spPr>
          <a:xfrm>
            <a:off x="504507" y="218741"/>
            <a:ext cx="9071610" cy="1259946"/>
          </a:xfrm>
        </p:spPr>
        <p:txBody>
          <a:bodyPr/>
          <a:lstStyle/>
          <a:p>
            <a:pPr eaLnBrk="1" hangingPunct="1"/>
            <a:r>
              <a:rPr lang="en-US" altLang="ja-JP" sz="3968"/>
              <a:t>Correlations of distinctive signals</a:t>
            </a:r>
            <a:endParaRPr lang="ja-JP" altLang="ja-JP" sz="3968"/>
          </a:p>
        </p:txBody>
      </p:sp>
      <p:grpSp>
        <p:nvGrpSpPr>
          <p:cNvPr id="2012" name="グループ化 1"/>
          <p:cNvGrpSpPr/>
          <p:nvPr/>
        </p:nvGrpSpPr>
        <p:grpSpPr>
          <a:xfrm>
            <a:off x="3610624" y="1240697"/>
            <a:ext cx="6747710" cy="4523555"/>
            <a:chOff x="34926" y="1916832"/>
            <a:chExt cx="6121250" cy="4104456"/>
          </a:xfrm>
        </p:grpSpPr>
        <p:sp>
          <p:nvSpPr>
            <p:cNvPr id="2013" name="角丸四角形 17"/>
            <p:cNvSpPr/>
            <p:nvPr/>
          </p:nvSpPr>
          <p:spPr>
            <a:xfrm>
              <a:off x="34926" y="1916832"/>
              <a:ext cx="6121250" cy="4104456"/>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2014" name="Picture 3"/>
            <p:cNvPicPr>
              <a:picLocks noChangeAspect="1" noChangeArrowheads="1"/>
            </p:cNvPicPr>
            <p:nvPr/>
          </p:nvPicPr>
          <p:blipFill>
            <a:blip r:embed="rId3"/>
            <a:stretch>
              <a:fillRect/>
            </a:stretch>
          </p:blipFill>
          <p:spPr>
            <a:xfrm>
              <a:off x="354409" y="2004057"/>
              <a:ext cx="5441727" cy="3816424"/>
            </a:xfrm>
            <a:prstGeom prst="rect">
              <a:avLst/>
            </a:prstGeom>
            <a:noFill/>
            <a:ln>
              <a:noFill/>
            </a:ln>
          </p:spPr>
        </p:pic>
      </p:grpSp>
      <p:pic>
        <p:nvPicPr>
          <p:cNvPr id="2015" name="Picture 8"/>
          <p:cNvPicPr>
            <a:picLocks noChangeAspect="1" noChangeArrowheads="1"/>
          </p:cNvPicPr>
          <p:nvPr/>
        </p:nvPicPr>
        <p:blipFill>
          <a:blip r:embed="rId4"/>
          <a:stretch>
            <a:fillRect/>
          </a:stretch>
        </p:blipFill>
        <p:spPr>
          <a:xfrm>
            <a:off x="4007857" y="3034369"/>
            <a:ext cx="248489" cy="299238"/>
          </a:xfrm>
          <a:prstGeom prst="rect">
            <a:avLst/>
          </a:prstGeom>
          <a:noFill/>
          <a:ln>
            <a:noFill/>
          </a:ln>
        </p:spPr>
      </p:pic>
      <p:pic>
        <p:nvPicPr>
          <p:cNvPr id="2016" name="Picture 9"/>
          <p:cNvPicPr>
            <a:picLocks noChangeAspect="1" noChangeArrowheads="1"/>
          </p:cNvPicPr>
          <p:nvPr/>
        </p:nvPicPr>
        <p:blipFill>
          <a:blip r:embed="rId5"/>
          <a:stretch>
            <a:fillRect/>
          </a:stretch>
        </p:blipFill>
        <p:spPr>
          <a:xfrm>
            <a:off x="7183970" y="5288272"/>
            <a:ext cx="286988" cy="302738"/>
          </a:xfrm>
          <a:prstGeom prst="rect">
            <a:avLst/>
          </a:prstGeom>
          <a:noFill/>
          <a:ln>
            <a:noFill/>
          </a:ln>
        </p:spPr>
      </p:pic>
      <p:sp>
        <p:nvSpPr>
          <p:cNvPr id="2017" name="角丸四角形 21"/>
          <p:cNvSpPr/>
          <p:nvPr/>
        </p:nvSpPr>
        <p:spPr>
          <a:xfrm>
            <a:off x="39657" y="1489679"/>
            <a:ext cx="3730762" cy="2052032"/>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2018" name="テキスト ボックス 27"/>
          <p:cNvSpPr txBox="1">
            <a:spLocks noChangeArrowheads="1"/>
          </p:cNvSpPr>
          <p:nvPr/>
        </p:nvSpPr>
        <p:spPr>
          <a:xfrm>
            <a:off x="273518" y="1597681"/>
            <a:ext cx="3099117" cy="419987"/>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205" dirty="0">
                <a:solidFill>
                  <a:prstClr val="black"/>
                </a:solidFill>
                <a:latin typeface="ＭＳ Ｐゴシック" panose="020B0600070205080204" pitchFamily="50" charset="-128"/>
                <a:ea typeface="ＭＳ Ｐゴシック" panose="020B0600070205080204" pitchFamily="50" charset="-128"/>
              </a:rPr>
              <a:t>Contour plot of </a:t>
            </a:r>
            <a:endParaRPr lang="ja-JP" altLang="en-US" sz="2205" dirty="0">
              <a:solidFill>
                <a:prstClr val="black"/>
              </a:solidFill>
              <a:latin typeface="ＭＳ Ｐゴシック" panose="020B0600070205080204" pitchFamily="50" charset="-128"/>
              <a:ea typeface="ＭＳ Ｐゴシック" panose="020B0600070205080204" pitchFamily="50" charset="-128"/>
            </a:endParaRPr>
          </a:p>
        </p:txBody>
      </p:sp>
      <p:pic>
        <p:nvPicPr>
          <p:cNvPr id="2019" name="Picture 10"/>
          <p:cNvPicPr>
            <a:picLocks noChangeAspect="1" noChangeArrowheads="1"/>
          </p:cNvPicPr>
          <p:nvPr/>
        </p:nvPicPr>
        <p:blipFill>
          <a:blip r:embed="rId6"/>
          <a:stretch>
            <a:fillRect/>
          </a:stretch>
        </p:blipFill>
        <p:spPr>
          <a:xfrm>
            <a:off x="667251" y="2152407"/>
            <a:ext cx="2722883" cy="271239"/>
          </a:xfrm>
          <a:prstGeom prst="rect">
            <a:avLst/>
          </a:prstGeom>
          <a:noFill/>
          <a:ln>
            <a:noFill/>
          </a:ln>
        </p:spPr>
      </p:pic>
      <p:pic>
        <p:nvPicPr>
          <p:cNvPr id="2020" name="Picture 13" descr="C:\Program Files\Microsoft Office\MEDIA\OFFICE14\Bullets\BD14981_.gif"/>
          <p:cNvPicPr>
            <a:picLocks noChangeAspect="1" noChangeArrowheads="1"/>
          </p:cNvPicPr>
          <p:nvPr/>
        </p:nvPicPr>
        <p:blipFill>
          <a:blip r:embed="rId7"/>
          <a:stretch>
            <a:fillRect/>
          </a:stretch>
        </p:blipFill>
        <p:spPr>
          <a:xfrm>
            <a:off x="359264" y="2201406"/>
            <a:ext cx="157493" cy="157493"/>
          </a:xfrm>
          <a:prstGeom prst="rect">
            <a:avLst/>
          </a:prstGeom>
          <a:noFill/>
          <a:ln>
            <a:noFill/>
          </a:ln>
        </p:spPr>
      </p:pic>
      <p:pic>
        <p:nvPicPr>
          <p:cNvPr id="2021" name="Picture 13" descr="C:\Program Files\Microsoft Office\MEDIA\OFFICE14\Bullets\BD14981_.gif"/>
          <p:cNvPicPr>
            <a:picLocks noChangeAspect="1" noChangeArrowheads="1"/>
          </p:cNvPicPr>
          <p:nvPr/>
        </p:nvPicPr>
        <p:blipFill>
          <a:blip r:embed="rId7"/>
          <a:stretch>
            <a:fillRect/>
          </a:stretch>
        </p:blipFill>
        <p:spPr>
          <a:xfrm>
            <a:off x="359264" y="2628387"/>
            <a:ext cx="157493" cy="157493"/>
          </a:xfrm>
          <a:prstGeom prst="rect">
            <a:avLst/>
          </a:prstGeom>
          <a:noFill/>
          <a:ln>
            <a:noFill/>
          </a:ln>
        </p:spPr>
      </p:pic>
      <p:pic>
        <p:nvPicPr>
          <p:cNvPr id="2022" name="Picture 11"/>
          <p:cNvPicPr>
            <a:picLocks noChangeAspect="1" noChangeArrowheads="1"/>
          </p:cNvPicPr>
          <p:nvPr/>
        </p:nvPicPr>
        <p:blipFill>
          <a:blip r:embed="rId8"/>
          <a:stretch>
            <a:fillRect/>
          </a:stretch>
        </p:blipFill>
        <p:spPr>
          <a:xfrm>
            <a:off x="689999" y="2560141"/>
            <a:ext cx="1511935" cy="297487"/>
          </a:xfrm>
          <a:prstGeom prst="rect">
            <a:avLst/>
          </a:prstGeom>
          <a:noFill/>
          <a:ln>
            <a:noFill/>
          </a:ln>
        </p:spPr>
      </p:pic>
      <p:grpSp>
        <p:nvGrpSpPr>
          <p:cNvPr id="2023" name="グループ化 27"/>
          <p:cNvGrpSpPr/>
          <p:nvPr/>
        </p:nvGrpSpPr>
        <p:grpSpPr>
          <a:xfrm>
            <a:off x="359264" y="2995871"/>
            <a:ext cx="1790172" cy="311487"/>
            <a:chOff x="540693" y="2426218"/>
            <a:chExt cx="1624762" cy="282702"/>
          </a:xfrm>
        </p:grpSpPr>
        <p:pic>
          <p:nvPicPr>
            <p:cNvPr id="2024" name="Picture 13" descr="C:\Program Files\Microsoft Office\MEDIA\OFFICE14\Bullets\BD14981_.gif"/>
            <p:cNvPicPr>
              <a:picLocks noChangeAspect="1" noChangeArrowheads="1"/>
            </p:cNvPicPr>
            <p:nvPr/>
          </p:nvPicPr>
          <p:blipFill>
            <a:blip r:embed="rId7"/>
            <a:stretch>
              <a:fillRect/>
            </a:stretch>
          </p:blipFill>
          <p:spPr>
            <a:xfrm>
              <a:off x="540693" y="2493835"/>
              <a:ext cx="142875" cy="142875"/>
            </a:xfrm>
            <a:prstGeom prst="rect">
              <a:avLst/>
            </a:prstGeom>
            <a:noFill/>
            <a:ln>
              <a:noFill/>
            </a:ln>
          </p:spPr>
        </p:pic>
        <p:pic>
          <p:nvPicPr>
            <p:cNvPr id="2025" name="Picture 12"/>
            <p:cNvPicPr>
              <a:picLocks noChangeAspect="1" noChangeArrowheads="1"/>
            </p:cNvPicPr>
            <p:nvPr/>
          </p:nvPicPr>
          <p:blipFill>
            <a:blip r:embed="rId9"/>
            <a:stretch>
              <a:fillRect/>
            </a:stretch>
          </p:blipFill>
          <p:spPr>
            <a:xfrm>
              <a:off x="818620" y="2426218"/>
              <a:ext cx="1346835" cy="282702"/>
            </a:xfrm>
            <a:prstGeom prst="rect">
              <a:avLst/>
            </a:prstGeom>
            <a:noFill/>
            <a:ln>
              <a:noFill/>
            </a:ln>
          </p:spPr>
        </p:pic>
      </p:grpSp>
      <p:sp>
        <p:nvSpPr>
          <p:cNvPr id="2026" name="角丸四角形 30"/>
          <p:cNvSpPr/>
          <p:nvPr/>
        </p:nvSpPr>
        <p:spPr>
          <a:xfrm>
            <a:off x="39657" y="3938588"/>
            <a:ext cx="4136883" cy="1275120"/>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2027" name="Picture 13"/>
          <p:cNvPicPr>
            <a:picLocks noChangeAspect="1" noChangeArrowheads="1"/>
          </p:cNvPicPr>
          <p:nvPr/>
        </p:nvPicPr>
        <p:blipFill>
          <a:blip r:embed="rId10"/>
          <a:stretch>
            <a:fillRect/>
          </a:stretch>
        </p:blipFill>
        <p:spPr>
          <a:xfrm>
            <a:off x="2560669" y="4177070"/>
            <a:ext cx="1447187" cy="271238"/>
          </a:xfrm>
          <a:prstGeom prst="rect">
            <a:avLst/>
          </a:prstGeom>
          <a:noFill/>
          <a:ln>
            <a:noFill/>
          </a:ln>
        </p:spPr>
      </p:pic>
      <p:pic>
        <p:nvPicPr>
          <p:cNvPr id="2028" name="Picture 14"/>
          <p:cNvPicPr>
            <a:picLocks noChangeAspect="1" noChangeArrowheads="1"/>
          </p:cNvPicPr>
          <p:nvPr/>
        </p:nvPicPr>
        <p:blipFill>
          <a:blip r:embed="rId11"/>
          <a:stretch>
            <a:fillRect/>
          </a:stretch>
        </p:blipFill>
        <p:spPr>
          <a:xfrm>
            <a:off x="2543170" y="4674050"/>
            <a:ext cx="1447187" cy="295737"/>
          </a:xfrm>
          <a:prstGeom prst="rect">
            <a:avLst/>
          </a:prstGeom>
          <a:noFill/>
          <a:ln>
            <a:noFill/>
          </a:ln>
        </p:spPr>
      </p:pic>
      <p:pic>
        <p:nvPicPr>
          <p:cNvPr id="2029" name="Picture 13" descr="C:\Program Files\Microsoft Office\MEDIA\OFFICE14\Bullets\BD14981_.gif"/>
          <p:cNvPicPr>
            <a:picLocks noChangeAspect="1" noChangeArrowheads="1"/>
          </p:cNvPicPr>
          <p:nvPr/>
        </p:nvPicPr>
        <p:blipFill>
          <a:blip r:embed="rId7"/>
          <a:stretch>
            <a:fillRect/>
          </a:stretch>
        </p:blipFill>
        <p:spPr>
          <a:xfrm>
            <a:off x="277017" y="4257568"/>
            <a:ext cx="157493" cy="157493"/>
          </a:xfrm>
          <a:prstGeom prst="rect">
            <a:avLst/>
          </a:prstGeom>
          <a:noFill/>
          <a:ln>
            <a:noFill/>
          </a:ln>
        </p:spPr>
      </p:pic>
      <p:pic>
        <p:nvPicPr>
          <p:cNvPr id="2030" name="Picture 13" descr="C:\Program Files\Microsoft Office\MEDIA\OFFICE14\Bullets\BD14981_.gif"/>
          <p:cNvPicPr>
            <a:picLocks noChangeAspect="1" noChangeArrowheads="1"/>
          </p:cNvPicPr>
          <p:nvPr/>
        </p:nvPicPr>
        <p:blipFill>
          <a:blip r:embed="rId7"/>
          <a:stretch>
            <a:fillRect/>
          </a:stretch>
        </p:blipFill>
        <p:spPr>
          <a:xfrm>
            <a:off x="277017" y="4733547"/>
            <a:ext cx="157493" cy="157493"/>
          </a:xfrm>
          <a:prstGeom prst="rect">
            <a:avLst/>
          </a:prstGeom>
          <a:noFill/>
          <a:ln>
            <a:noFill/>
          </a:ln>
        </p:spPr>
      </p:pic>
      <p:sp>
        <p:nvSpPr>
          <p:cNvPr id="2031" name="テキスト ボックス 27"/>
          <p:cNvSpPr txBox="1">
            <a:spLocks noChangeArrowheads="1"/>
          </p:cNvSpPr>
          <p:nvPr/>
        </p:nvSpPr>
        <p:spPr>
          <a:xfrm>
            <a:off x="436261" y="4098324"/>
            <a:ext cx="3099116"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err="1">
                <a:solidFill>
                  <a:prstClr val="black"/>
                </a:solidFill>
                <a:latin typeface="ＭＳ Ｐゴシック" panose="020B0600070205080204" pitchFamily="50" charset="-128"/>
                <a:ea typeface="ＭＳ Ｐゴシック" panose="020B0600070205080204" pitchFamily="50" charset="-128"/>
              </a:rPr>
              <a:t>sneutrino</a:t>
            </a:r>
            <a:r>
              <a:rPr lang="en-US" altLang="ja-JP" sz="1984" dirty="0">
                <a:solidFill>
                  <a:prstClr val="black"/>
                </a:solidFill>
                <a:latin typeface="ＭＳ Ｐゴシック" panose="020B0600070205080204" pitchFamily="50" charset="-128"/>
                <a:ea typeface="ＭＳ Ｐゴシック" panose="020B0600070205080204" pitchFamily="50" charset="-128"/>
              </a:rPr>
              <a:t> mass</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2032" name="テキスト ボックス 27"/>
          <p:cNvSpPr txBox="1">
            <a:spLocks noChangeArrowheads="1"/>
          </p:cNvSpPr>
          <p:nvPr/>
        </p:nvSpPr>
        <p:spPr>
          <a:xfrm>
            <a:off x="436260" y="4574303"/>
            <a:ext cx="2302901"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collision energy</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pic>
        <p:nvPicPr>
          <p:cNvPr id="2033" name="Picture 2" descr="C:\Program Files (x86)\Microsoft Office\MEDIA\OFFICE14\Bullets\BD21301_.gif"/>
          <p:cNvPicPr>
            <a:picLocks noChangeAspect="1" noChangeArrowheads="1"/>
          </p:cNvPicPr>
          <p:nvPr/>
        </p:nvPicPr>
        <p:blipFill>
          <a:blip r:embed="rId12"/>
          <a:stretch>
            <a:fillRect/>
          </a:stretch>
        </p:blipFill>
        <p:spPr>
          <a:xfrm>
            <a:off x="436261" y="6219232"/>
            <a:ext cx="176742" cy="176743"/>
          </a:xfrm>
          <a:prstGeom prst="rect">
            <a:avLst/>
          </a:prstGeom>
          <a:noFill/>
          <a:ln>
            <a:noFill/>
          </a:ln>
        </p:spPr>
      </p:pic>
      <p:sp>
        <p:nvSpPr>
          <p:cNvPr id="2034" name="テキスト ボックス 27"/>
          <p:cNvSpPr txBox="1">
            <a:spLocks noChangeArrowheads="1"/>
          </p:cNvSpPr>
          <p:nvPr/>
        </p:nvSpPr>
        <p:spPr>
          <a:xfrm>
            <a:off x="670751" y="6045991"/>
            <a:ext cx="9131107"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COMET/</a:t>
            </a:r>
            <a:r>
              <a:rPr lang="en-US" altLang="ja-JP" sz="2425" dirty="0" err="1">
                <a:solidFill>
                  <a:prstClr val="black"/>
                </a:solidFill>
                <a:latin typeface="ＭＳ Ｐゴシック" panose="020B0600070205080204" pitchFamily="50" charset="-128"/>
                <a:ea typeface="ＭＳ Ｐゴシック" panose="020B0600070205080204" pitchFamily="50" charset="-128"/>
              </a:rPr>
              <a:t>DeeMe</a:t>
            </a:r>
            <a:r>
              <a:rPr lang="en-US" altLang="ja-JP" sz="2425" dirty="0">
                <a:solidFill>
                  <a:prstClr val="black"/>
                </a:solidFill>
                <a:latin typeface="ＭＳ Ｐゴシック" panose="020B0600070205080204" pitchFamily="50" charset="-128"/>
                <a:ea typeface="ＭＳ Ｐゴシック" panose="020B0600070205080204" pitchFamily="50" charset="-128"/>
              </a:rPr>
              <a:t> found m-e conversion         white band</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pic>
        <p:nvPicPr>
          <p:cNvPr id="2035" name="Picture 2" descr="C:\Program Files (x86)\Microsoft Office\MEDIA\OFFICE14\Bullets\BD21301_.gif"/>
          <p:cNvPicPr>
            <a:picLocks noChangeAspect="1" noChangeArrowheads="1"/>
          </p:cNvPicPr>
          <p:nvPr/>
        </p:nvPicPr>
        <p:blipFill>
          <a:blip r:embed="rId12"/>
          <a:stretch>
            <a:fillRect/>
          </a:stretch>
        </p:blipFill>
        <p:spPr>
          <a:xfrm>
            <a:off x="436261" y="6854456"/>
            <a:ext cx="176742" cy="176742"/>
          </a:xfrm>
          <a:prstGeom prst="rect">
            <a:avLst/>
          </a:prstGeom>
          <a:noFill/>
          <a:ln>
            <a:noFill/>
          </a:ln>
        </p:spPr>
      </p:pic>
      <p:sp>
        <p:nvSpPr>
          <p:cNvPr id="2036" name="テキスト ボックス 27"/>
          <p:cNvSpPr txBox="1">
            <a:spLocks noChangeArrowheads="1"/>
          </p:cNvSpPr>
          <p:nvPr/>
        </p:nvSpPr>
        <p:spPr>
          <a:xfrm>
            <a:off x="670751" y="6681212"/>
            <a:ext cx="9528340"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prstClr val="black"/>
                </a:solidFill>
                <a:latin typeface="ＭＳ Ｐゴシック" panose="020B0600070205080204" pitchFamily="50" charset="-128"/>
                <a:ea typeface="ＭＳ Ｐゴシック" panose="020B0600070205080204" pitchFamily="50" charset="-128"/>
              </a:rPr>
              <a:t>Dijet resonance is found with 10 fb</a:t>
            </a:r>
            <a:r>
              <a:rPr lang="en-US" altLang="ja-JP" sz="2425" baseline="30000" dirty="0">
                <a:solidFill>
                  <a:prstClr val="black"/>
                </a:solidFill>
                <a:latin typeface="ＭＳ Ｐゴシック" panose="020B0600070205080204" pitchFamily="50" charset="-128"/>
                <a:ea typeface="ＭＳ Ｐゴシック" panose="020B0600070205080204" pitchFamily="50" charset="-128"/>
              </a:rPr>
              <a:t>-2</a:t>
            </a:r>
            <a:r>
              <a:rPr lang="en-US" altLang="ja-JP" sz="2425" dirty="0">
                <a:solidFill>
                  <a:prstClr val="black"/>
                </a:solidFill>
                <a:latin typeface="ＭＳ Ｐゴシック" panose="020B0600070205080204" pitchFamily="50" charset="-128"/>
                <a:ea typeface="ＭＳ Ｐゴシック" panose="020B0600070205080204" pitchFamily="50" charset="-128"/>
              </a:rPr>
              <a:t>         white small region    </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sp>
        <p:nvSpPr>
          <p:cNvPr id="2037" name="フリーフォーム 1"/>
          <p:cNvSpPr/>
          <p:nvPr/>
        </p:nvSpPr>
        <p:spPr>
          <a:xfrm>
            <a:off x="4944067" y="1833921"/>
            <a:ext cx="3351105" cy="3037869"/>
          </a:xfrm>
          <a:custGeom>
            <a:avLst/>
            <a:gdLst>
              <a:gd name="connsiteX0" fmla="*/ 916 w 2096416"/>
              <a:gd name="connsiteY0" fmla="*/ 0 h 1914525"/>
              <a:gd name="connsiteX1" fmla="*/ 916 w 2096416"/>
              <a:gd name="connsiteY1" fmla="*/ 1419225 h 1914525"/>
              <a:gd name="connsiteX2" fmla="*/ 10441 w 2096416"/>
              <a:gd name="connsiteY2" fmla="*/ 1771650 h 1914525"/>
              <a:gd name="connsiteX3" fmla="*/ 10441 w 2096416"/>
              <a:gd name="connsiteY3" fmla="*/ 1809750 h 1914525"/>
              <a:gd name="connsiteX4" fmla="*/ 10441 w 2096416"/>
              <a:gd name="connsiteY4" fmla="*/ 1876425 h 1914525"/>
              <a:gd name="connsiteX5" fmla="*/ 10441 w 2096416"/>
              <a:gd name="connsiteY5" fmla="*/ 1905000 h 1914525"/>
              <a:gd name="connsiteX6" fmla="*/ 19966 w 2096416"/>
              <a:gd name="connsiteY6" fmla="*/ 1905000 h 1914525"/>
              <a:gd name="connsiteX7" fmla="*/ 58066 w 2096416"/>
              <a:gd name="connsiteY7" fmla="*/ 1905000 h 1914525"/>
              <a:gd name="connsiteX8" fmla="*/ 77116 w 2096416"/>
              <a:gd name="connsiteY8" fmla="*/ 1905000 h 1914525"/>
              <a:gd name="connsiteX9" fmla="*/ 153316 w 2096416"/>
              <a:gd name="connsiteY9" fmla="*/ 1905000 h 1914525"/>
              <a:gd name="connsiteX10" fmla="*/ 1782091 w 2096416"/>
              <a:gd name="connsiteY10" fmla="*/ 1914525 h 1914525"/>
              <a:gd name="connsiteX11" fmla="*/ 1963066 w 2096416"/>
              <a:gd name="connsiteY11" fmla="*/ 1905000 h 1914525"/>
              <a:gd name="connsiteX12" fmla="*/ 2029741 w 2096416"/>
              <a:gd name="connsiteY12" fmla="*/ 1905000 h 1914525"/>
              <a:gd name="connsiteX13" fmla="*/ 2067841 w 2096416"/>
              <a:gd name="connsiteY13" fmla="*/ 1905000 h 1914525"/>
              <a:gd name="connsiteX14" fmla="*/ 2096416 w 2096416"/>
              <a:gd name="connsiteY14" fmla="*/ 1905000 h 1914525"/>
              <a:gd name="connsiteX15" fmla="*/ 2067841 w 2096416"/>
              <a:gd name="connsiteY15" fmla="*/ 1885950 h 1914525"/>
              <a:gd name="connsiteX16" fmla="*/ 2001166 w 2096416"/>
              <a:gd name="connsiteY16" fmla="*/ 1847850 h 1914525"/>
              <a:gd name="connsiteX17" fmla="*/ 1810666 w 2096416"/>
              <a:gd name="connsiteY17" fmla="*/ 1743075 h 1914525"/>
              <a:gd name="connsiteX18" fmla="*/ 267616 w 2096416"/>
              <a:gd name="connsiteY18" fmla="*/ 628650 h 1914525"/>
              <a:gd name="connsiteX19" fmla="*/ 181891 w 2096416"/>
              <a:gd name="connsiteY19" fmla="*/ 561975 h 1914525"/>
              <a:gd name="connsiteX20" fmla="*/ 96166 w 2096416"/>
              <a:gd name="connsiteY20" fmla="*/ 514350 h 1914525"/>
              <a:gd name="connsiteX21" fmla="*/ 48541 w 2096416"/>
              <a:gd name="connsiteY21" fmla="*/ 485775 h 1914525"/>
              <a:gd name="connsiteX22" fmla="*/ 19966 w 2096416"/>
              <a:gd name="connsiteY22" fmla="*/ 466725 h 1914525"/>
              <a:gd name="connsiteX23" fmla="*/ 10441 w 2096416"/>
              <a:gd name="connsiteY23" fmla="*/ 476250 h 1914525"/>
              <a:gd name="connsiteX24" fmla="*/ 10441 w 2096416"/>
              <a:gd name="connsiteY24" fmla="*/ 504825 h 1914525"/>
              <a:gd name="connsiteX25" fmla="*/ 10441 w 2096416"/>
              <a:gd name="connsiteY25" fmla="*/ 666750 h 1914525"/>
              <a:gd name="connsiteX26" fmla="*/ 10441 w 2096416"/>
              <a:gd name="connsiteY26" fmla="*/ 8001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96416" h="1914525">
                <a:moveTo>
                  <a:pt x="916" y="0"/>
                </a:moveTo>
                <a:cubicBezTo>
                  <a:pt x="122" y="561975"/>
                  <a:pt x="-671" y="1123950"/>
                  <a:pt x="916" y="1419225"/>
                </a:cubicBezTo>
                <a:cubicBezTo>
                  <a:pt x="2503" y="1714500"/>
                  <a:pt x="8854" y="1706563"/>
                  <a:pt x="10441" y="1771650"/>
                </a:cubicBezTo>
                <a:cubicBezTo>
                  <a:pt x="12028" y="1836737"/>
                  <a:pt x="10441" y="1809750"/>
                  <a:pt x="10441" y="1809750"/>
                </a:cubicBezTo>
                <a:lnTo>
                  <a:pt x="10441" y="1876425"/>
                </a:lnTo>
                <a:cubicBezTo>
                  <a:pt x="10441" y="1892300"/>
                  <a:pt x="8854" y="1900238"/>
                  <a:pt x="10441" y="1905000"/>
                </a:cubicBezTo>
                <a:cubicBezTo>
                  <a:pt x="12028" y="1909762"/>
                  <a:pt x="19966" y="1905000"/>
                  <a:pt x="19966" y="1905000"/>
                </a:cubicBezTo>
                <a:lnTo>
                  <a:pt x="58066" y="1905000"/>
                </a:lnTo>
                <a:lnTo>
                  <a:pt x="77116" y="1905000"/>
                </a:lnTo>
                <a:lnTo>
                  <a:pt x="153316" y="1905000"/>
                </a:lnTo>
                <a:lnTo>
                  <a:pt x="1782091" y="1914525"/>
                </a:lnTo>
                <a:cubicBezTo>
                  <a:pt x="2083716" y="1914525"/>
                  <a:pt x="1921791" y="1906587"/>
                  <a:pt x="1963066" y="1905000"/>
                </a:cubicBezTo>
                <a:cubicBezTo>
                  <a:pt x="2004341" y="1903413"/>
                  <a:pt x="2029741" y="1905000"/>
                  <a:pt x="2029741" y="1905000"/>
                </a:cubicBezTo>
                <a:lnTo>
                  <a:pt x="2067841" y="1905000"/>
                </a:lnTo>
                <a:cubicBezTo>
                  <a:pt x="2078953" y="1905000"/>
                  <a:pt x="2096416" y="1908175"/>
                  <a:pt x="2096416" y="1905000"/>
                </a:cubicBezTo>
                <a:cubicBezTo>
                  <a:pt x="2096416" y="1901825"/>
                  <a:pt x="2083716" y="1895475"/>
                  <a:pt x="2067841" y="1885950"/>
                </a:cubicBezTo>
                <a:cubicBezTo>
                  <a:pt x="2051966" y="1876425"/>
                  <a:pt x="2001166" y="1847850"/>
                  <a:pt x="2001166" y="1847850"/>
                </a:cubicBezTo>
                <a:cubicBezTo>
                  <a:pt x="1958304" y="1824038"/>
                  <a:pt x="2099591" y="1946275"/>
                  <a:pt x="1810666" y="1743075"/>
                </a:cubicBezTo>
                <a:cubicBezTo>
                  <a:pt x="1521741" y="1539875"/>
                  <a:pt x="539079" y="825500"/>
                  <a:pt x="267616" y="628650"/>
                </a:cubicBezTo>
                <a:cubicBezTo>
                  <a:pt x="-3847" y="431800"/>
                  <a:pt x="210466" y="581025"/>
                  <a:pt x="181891" y="561975"/>
                </a:cubicBezTo>
                <a:cubicBezTo>
                  <a:pt x="153316" y="542925"/>
                  <a:pt x="118391" y="527050"/>
                  <a:pt x="96166" y="514350"/>
                </a:cubicBezTo>
                <a:cubicBezTo>
                  <a:pt x="73941" y="501650"/>
                  <a:pt x="61241" y="493712"/>
                  <a:pt x="48541" y="485775"/>
                </a:cubicBezTo>
                <a:cubicBezTo>
                  <a:pt x="35841" y="477838"/>
                  <a:pt x="26316" y="468313"/>
                  <a:pt x="19966" y="466725"/>
                </a:cubicBezTo>
                <a:cubicBezTo>
                  <a:pt x="13616" y="465138"/>
                  <a:pt x="12029" y="469900"/>
                  <a:pt x="10441" y="476250"/>
                </a:cubicBezTo>
                <a:cubicBezTo>
                  <a:pt x="8854" y="482600"/>
                  <a:pt x="10441" y="504825"/>
                  <a:pt x="10441" y="504825"/>
                </a:cubicBezTo>
                <a:lnTo>
                  <a:pt x="10441" y="666750"/>
                </a:lnTo>
                <a:lnTo>
                  <a:pt x="10441" y="800100"/>
                </a:lnTo>
              </a:path>
            </a:pathLst>
          </a:custGeom>
          <a:solidFill>
            <a:schemeClr val="bg1">
              <a:lumMod val="75000"/>
              <a:alpha val="26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2038" name="フリーフォーム 4"/>
          <p:cNvSpPr/>
          <p:nvPr/>
        </p:nvSpPr>
        <p:spPr>
          <a:xfrm>
            <a:off x="4963315" y="2063162"/>
            <a:ext cx="1989665" cy="1795423"/>
          </a:xfrm>
          <a:custGeom>
            <a:avLst/>
            <a:gdLst>
              <a:gd name="connsiteX0" fmla="*/ 639 w 1804323"/>
              <a:gd name="connsiteY0" fmla="*/ 0 h 1629017"/>
              <a:gd name="connsiteX1" fmla="*/ 639 w 1804323"/>
              <a:gd name="connsiteY1" fmla="*/ 388189 h 1629017"/>
              <a:gd name="connsiteX2" fmla="*/ 9265 w 1804323"/>
              <a:gd name="connsiteY2" fmla="*/ 431321 h 1629017"/>
              <a:gd name="connsiteX3" fmla="*/ 9265 w 1804323"/>
              <a:gd name="connsiteY3" fmla="*/ 448574 h 1629017"/>
              <a:gd name="connsiteX4" fmla="*/ 9265 w 1804323"/>
              <a:gd name="connsiteY4" fmla="*/ 465826 h 1629017"/>
              <a:gd name="connsiteX5" fmla="*/ 17892 w 1804323"/>
              <a:gd name="connsiteY5" fmla="*/ 474453 h 1629017"/>
              <a:gd name="connsiteX6" fmla="*/ 26518 w 1804323"/>
              <a:gd name="connsiteY6" fmla="*/ 483079 h 1629017"/>
              <a:gd name="connsiteX7" fmla="*/ 104156 w 1804323"/>
              <a:gd name="connsiteY7" fmla="*/ 534838 h 1629017"/>
              <a:gd name="connsiteX8" fmla="*/ 216299 w 1804323"/>
              <a:gd name="connsiteY8" fmla="*/ 612476 h 1629017"/>
              <a:gd name="connsiteX9" fmla="*/ 1053061 w 1804323"/>
              <a:gd name="connsiteY9" fmla="*/ 1190445 h 1629017"/>
              <a:gd name="connsiteX10" fmla="*/ 1389492 w 1804323"/>
              <a:gd name="connsiteY10" fmla="*/ 1431985 h 1629017"/>
              <a:gd name="connsiteX11" fmla="*/ 1544767 w 1804323"/>
              <a:gd name="connsiteY11" fmla="*/ 1544128 h 1629017"/>
              <a:gd name="connsiteX12" fmla="*/ 1656910 w 1804323"/>
              <a:gd name="connsiteY12" fmla="*/ 1621766 h 1629017"/>
              <a:gd name="connsiteX13" fmla="*/ 1674163 w 1804323"/>
              <a:gd name="connsiteY13" fmla="*/ 1621766 h 1629017"/>
              <a:gd name="connsiteX14" fmla="*/ 1682790 w 1804323"/>
              <a:gd name="connsiteY14" fmla="*/ 1587260 h 1629017"/>
              <a:gd name="connsiteX15" fmla="*/ 1691416 w 1804323"/>
              <a:gd name="connsiteY15" fmla="*/ 1535502 h 1629017"/>
              <a:gd name="connsiteX16" fmla="*/ 1700042 w 1804323"/>
              <a:gd name="connsiteY16" fmla="*/ 1423359 h 1629017"/>
              <a:gd name="connsiteX17" fmla="*/ 1777680 w 1804323"/>
              <a:gd name="connsiteY17" fmla="*/ 1293962 h 1629017"/>
              <a:gd name="connsiteX18" fmla="*/ 1803559 w 1804323"/>
              <a:gd name="connsiteY18" fmla="*/ 1276710 h 1629017"/>
              <a:gd name="connsiteX19" fmla="*/ 1794933 w 1804323"/>
              <a:gd name="connsiteY19" fmla="*/ 1259457 h 1629017"/>
              <a:gd name="connsiteX20" fmla="*/ 1769054 w 1804323"/>
              <a:gd name="connsiteY20" fmla="*/ 1233577 h 1629017"/>
              <a:gd name="connsiteX21" fmla="*/ 1700042 w 1804323"/>
              <a:gd name="connsiteY21" fmla="*/ 1190445 h 1629017"/>
              <a:gd name="connsiteX22" fmla="*/ 639 w 1804323"/>
              <a:gd name="connsiteY22" fmla="*/ 0 h 162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4323" h="1629017">
                <a:moveTo>
                  <a:pt x="639" y="0"/>
                </a:moveTo>
                <a:cubicBezTo>
                  <a:pt x="639" y="129396"/>
                  <a:pt x="-799" y="316302"/>
                  <a:pt x="639" y="388189"/>
                </a:cubicBezTo>
                <a:cubicBezTo>
                  <a:pt x="2077" y="460076"/>
                  <a:pt x="7827" y="421257"/>
                  <a:pt x="9265" y="431321"/>
                </a:cubicBezTo>
                <a:cubicBezTo>
                  <a:pt x="10703" y="441385"/>
                  <a:pt x="9265" y="448574"/>
                  <a:pt x="9265" y="448574"/>
                </a:cubicBezTo>
                <a:cubicBezTo>
                  <a:pt x="9265" y="454325"/>
                  <a:pt x="7827" y="461513"/>
                  <a:pt x="9265" y="465826"/>
                </a:cubicBezTo>
                <a:cubicBezTo>
                  <a:pt x="10703" y="470139"/>
                  <a:pt x="17892" y="474453"/>
                  <a:pt x="17892" y="474453"/>
                </a:cubicBezTo>
                <a:cubicBezTo>
                  <a:pt x="20767" y="477328"/>
                  <a:pt x="12141" y="473015"/>
                  <a:pt x="26518" y="483079"/>
                </a:cubicBezTo>
                <a:cubicBezTo>
                  <a:pt x="40895" y="493143"/>
                  <a:pt x="72526" y="513272"/>
                  <a:pt x="104156" y="534838"/>
                </a:cubicBezTo>
                <a:cubicBezTo>
                  <a:pt x="135786" y="556404"/>
                  <a:pt x="216299" y="612476"/>
                  <a:pt x="216299" y="612476"/>
                </a:cubicBezTo>
                <a:lnTo>
                  <a:pt x="1053061" y="1190445"/>
                </a:lnTo>
                <a:cubicBezTo>
                  <a:pt x="1248593" y="1327030"/>
                  <a:pt x="1389492" y="1431985"/>
                  <a:pt x="1389492" y="1431985"/>
                </a:cubicBezTo>
                <a:lnTo>
                  <a:pt x="1544767" y="1544128"/>
                </a:lnTo>
                <a:cubicBezTo>
                  <a:pt x="1589337" y="1575758"/>
                  <a:pt x="1635344" y="1608826"/>
                  <a:pt x="1656910" y="1621766"/>
                </a:cubicBezTo>
                <a:cubicBezTo>
                  <a:pt x="1678476" y="1634706"/>
                  <a:pt x="1669850" y="1627517"/>
                  <a:pt x="1674163" y="1621766"/>
                </a:cubicBezTo>
                <a:cubicBezTo>
                  <a:pt x="1678476" y="1616015"/>
                  <a:pt x="1679915" y="1601637"/>
                  <a:pt x="1682790" y="1587260"/>
                </a:cubicBezTo>
                <a:cubicBezTo>
                  <a:pt x="1685665" y="1572883"/>
                  <a:pt x="1688541" y="1562819"/>
                  <a:pt x="1691416" y="1535502"/>
                </a:cubicBezTo>
                <a:cubicBezTo>
                  <a:pt x="1694291" y="1508185"/>
                  <a:pt x="1685665" y="1463616"/>
                  <a:pt x="1700042" y="1423359"/>
                </a:cubicBezTo>
                <a:cubicBezTo>
                  <a:pt x="1714419" y="1383102"/>
                  <a:pt x="1760427" y="1318403"/>
                  <a:pt x="1777680" y="1293962"/>
                </a:cubicBezTo>
                <a:cubicBezTo>
                  <a:pt x="1794933" y="1269521"/>
                  <a:pt x="1800684" y="1282461"/>
                  <a:pt x="1803559" y="1276710"/>
                </a:cubicBezTo>
                <a:cubicBezTo>
                  <a:pt x="1806434" y="1270959"/>
                  <a:pt x="1800684" y="1266646"/>
                  <a:pt x="1794933" y="1259457"/>
                </a:cubicBezTo>
                <a:cubicBezTo>
                  <a:pt x="1789182" y="1252268"/>
                  <a:pt x="1784869" y="1245079"/>
                  <a:pt x="1769054" y="1233577"/>
                </a:cubicBezTo>
                <a:cubicBezTo>
                  <a:pt x="1753239" y="1222075"/>
                  <a:pt x="1700042" y="1190445"/>
                  <a:pt x="1700042" y="1190445"/>
                </a:cubicBezTo>
                <a:lnTo>
                  <a:pt x="639" y="0"/>
                </a:lnTo>
                <a:close/>
              </a:path>
            </a:pathLst>
          </a:custGeom>
          <a:solidFill>
            <a:schemeClr val="tx1">
              <a:alpha val="2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2039" name="フリーフォーム 5"/>
          <p:cNvSpPr/>
          <p:nvPr/>
        </p:nvSpPr>
        <p:spPr>
          <a:xfrm>
            <a:off x="7045726" y="3569846"/>
            <a:ext cx="1209199" cy="1245946"/>
          </a:xfrm>
          <a:custGeom>
            <a:avLst/>
            <a:gdLst>
              <a:gd name="connsiteX0" fmla="*/ 1010567 w 1096831"/>
              <a:gd name="connsiteY0" fmla="*/ 1127053 h 1130424"/>
              <a:gd name="connsiteX1" fmla="*/ 1010567 w 1096831"/>
              <a:gd name="connsiteY1" fmla="*/ 833755 h 1130424"/>
              <a:gd name="connsiteX2" fmla="*/ 1010567 w 1096831"/>
              <a:gd name="connsiteY2" fmla="*/ 807876 h 1130424"/>
              <a:gd name="connsiteX3" fmla="*/ 1019194 w 1096831"/>
              <a:gd name="connsiteY3" fmla="*/ 747491 h 1130424"/>
              <a:gd name="connsiteX4" fmla="*/ 1019194 w 1096831"/>
              <a:gd name="connsiteY4" fmla="*/ 730238 h 1130424"/>
              <a:gd name="connsiteX5" fmla="*/ 1027820 w 1096831"/>
              <a:gd name="connsiteY5" fmla="*/ 730238 h 1130424"/>
              <a:gd name="connsiteX6" fmla="*/ 1053699 w 1096831"/>
              <a:gd name="connsiteY6" fmla="*/ 730238 h 1130424"/>
              <a:gd name="connsiteX7" fmla="*/ 1096831 w 1096831"/>
              <a:gd name="connsiteY7" fmla="*/ 721612 h 1130424"/>
              <a:gd name="connsiteX8" fmla="*/ 1053699 w 1096831"/>
              <a:gd name="connsiteY8" fmla="*/ 678479 h 1130424"/>
              <a:gd name="connsiteX9" fmla="*/ 838039 w 1096831"/>
              <a:gd name="connsiteY9" fmla="*/ 531830 h 1130424"/>
              <a:gd name="connsiteX10" fmla="*/ 234190 w 1096831"/>
              <a:gd name="connsiteY10" fmla="*/ 126389 h 1130424"/>
              <a:gd name="connsiteX11" fmla="*/ 61661 w 1096831"/>
              <a:gd name="connsiteY11" fmla="*/ 5619 h 1130424"/>
              <a:gd name="connsiteX12" fmla="*/ 53035 w 1096831"/>
              <a:gd name="connsiteY12" fmla="*/ 22872 h 1130424"/>
              <a:gd name="connsiteX13" fmla="*/ 44409 w 1096831"/>
              <a:gd name="connsiteY13" fmla="*/ 48751 h 1130424"/>
              <a:gd name="connsiteX14" fmla="*/ 18529 w 1096831"/>
              <a:gd name="connsiteY14" fmla="*/ 135015 h 1130424"/>
              <a:gd name="connsiteX15" fmla="*/ 1277 w 1096831"/>
              <a:gd name="connsiteY15" fmla="*/ 273038 h 1130424"/>
              <a:gd name="connsiteX16" fmla="*/ 1277 w 1096831"/>
              <a:gd name="connsiteY16" fmla="*/ 402434 h 1130424"/>
              <a:gd name="connsiteX17" fmla="*/ 1277 w 1096831"/>
              <a:gd name="connsiteY17" fmla="*/ 411061 h 1130424"/>
              <a:gd name="connsiteX18" fmla="*/ 1277 w 1096831"/>
              <a:gd name="connsiteY18" fmla="*/ 419687 h 1130424"/>
              <a:gd name="connsiteX19" fmla="*/ 27156 w 1096831"/>
              <a:gd name="connsiteY19" fmla="*/ 436940 h 1130424"/>
              <a:gd name="connsiteX20" fmla="*/ 61661 w 1096831"/>
              <a:gd name="connsiteY20" fmla="*/ 462819 h 1130424"/>
              <a:gd name="connsiteX21" fmla="*/ 260069 w 1096831"/>
              <a:gd name="connsiteY21" fmla="*/ 592215 h 1130424"/>
              <a:gd name="connsiteX22" fmla="*/ 1010567 w 1096831"/>
              <a:gd name="connsiteY22" fmla="*/ 1127053 h 113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6831" h="1130424">
                <a:moveTo>
                  <a:pt x="1010567" y="1127053"/>
                </a:moveTo>
                <a:cubicBezTo>
                  <a:pt x="1135650" y="1167310"/>
                  <a:pt x="1010567" y="833755"/>
                  <a:pt x="1010567" y="833755"/>
                </a:cubicBezTo>
                <a:cubicBezTo>
                  <a:pt x="1010567" y="780559"/>
                  <a:pt x="1009129" y="822253"/>
                  <a:pt x="1010567" y="807876"/>
                </a:cubicBezTo>
                <a:cubicBezTo>
                  <a:pt x="1012005" y="793499"/>
                  <a:pt x="1017756" y="760431"/>
                  <a:pt x="1019194" y="747491"/>
                </a:cubicBezTo>
                <a:cubicBezTo>
                  <a:pt x="1020632" y="734551"/>
                  <a:pt x="1017756" y="733113"/>
                  <a:pt x="1019194" y="730238"/>
                </a:cubicBezTo>
                <a:cubicBezTo>
                  <a:pt x="1020632" y="727362"/>
                  <a:pt x="1027820" y="730238"/>
                  <a:pt x="1027820" y="730238"/>
                </a:cubicBezTo>
                <a:cubicBezTo>
                  <a:pt x="1033571" y="730238"/>
                  <a:pt x="1042197" y="731676"/>
                  <a:pt x="1053699" y="730238"/>
                </a:cubicBezTo>
                <a:cubicBezTo>
                  <a:pt x="1065201" y="728800"/>
                  <a:pt x="1096831" y="730238"/>
                  <a:pt x="1096831" y="721612"/>
                </a:cubicBezTo>
                <a:lnTo>
                  <a:pt x="1053699" y="678479"/>
                </a:lnTo>
                <a:cubicBezTo>
                  <a:pt x="1010567" y="646849"/>
                  <a:pt x="838039" y="531830"/>
                  <a:pt x="838039" y="531830"/>
                </a:cubicBezTo>
                <a:lnTo>
                  <a:pt x="234190" y="126389"/>
                </a:lnTo>
                <a:cubicBezTo>
                  <a:pt x="104794" y="38687"/>
                  <a:pt x="91853" y="22872"/>
                  <a:pt x="61661" y="5619"/>
                </a:cubicBezTo>
                <a:cubicBezTo>
                  <a:pt x="31469" y="-11634"/>
                  <a:pt x="55910" y="15683"/>
                  <a:pt x="53035" y="22872"/>
                </a:cubicBezTo>
                <a:cubicBezTo>
                  <a:pt x="50160" y="30061"/>
                  <a:pt x="50160" y="30060"/>
                  <a:pt x="44409" y="48751"/>
                </a:cubicBezTo>
                <a:cubicBezTo>
                  <a:pt x="38658" y="67442"/>
                  <a:pt x="25718" y="97634"/>
                  <a:pt x="18529" y="135015"/>
                </a:cubicBezTo>
                <a:cubicBezTo>
                  <a:pt x="11340" y="172396"/>
                  <a:pt x="4152" y="228468"/>
                  <a:pt x="1277" y="273038"/>
                </a:cubicBezTo>
                <a:cubicBezTo>
                  <a:pt x="-1598" y="317608"/>
                  <a:pt x="1277" y="402434"/>
                  <a:pt x="1277" y="402434"/>
                </a:cubicBezTo>
                <a:lnTo>
                  <a:pt x="1277" y="411061"/>
                </a:lnTo>
                <a:lnTo>
                  <a:pt x="1277" y="419687"/>
                </a:lnTo>
                <a:cubicBezTo>
                  <a:pt x="5590" y="424000"/>
                  <a:pt x="17092" y="429751"/>
                  <a:pt x="27156" y="436940"/>
                </a:cubicBezTo>
                <a:cubicBezTo>
                  <a:pt x="37220" y="444129"/>
                  <a:pt x="22842" y="436940"/>
                  <a:pt x="61661" y="462819"/>
                </a:cubicBezTo>
                <a:cubicBezTo>
                  <a:pt x="100480" y="488698"/>
                  <a:pt x="100480" y="481509"/>
                  <a:pt x="260069" y="592215"/>
                </a:cubicBezTo>
                <a:cubicBezTo>
                  <a:pt x="419658" y="702921"/>
                  <a:pt x="885484" y="1086796"/>
                  <a:pt x="1010567" y="1127053"/>
                </a:cubicBezTo>
                <a:close/>
              </a:path>
            </a:pathLst>
          </a:custGeom>
          <a:solidFill>
            <a:schemeClr val="tx1">
              <a:alpha val="2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2040" name="右矢印 32"/>
          <p:cNvSpPr/>
          <p:nvPr/>
        </p:nvSpPr>
        <p:spPr>
          <a:xfrm>
            <a:off x="5556196" y="6786208"/>
            <a:ext cx="670222" cy="297487"/>
          </a:xfrm>
          <a:prstGeom prst="rightArrow">
            <a:avLst/>
          </a:prstGeom>
          <a:solidFill>
            <a:schemeClr val="tx1">
              <a:lumMod val="65000"/>
              <a:lumOff val="35000"/>
              <a:alpha val="80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2041" name="右矢印 33"/>
          <p:cNvSpPr/>
          <p:nvPr/>
        </p:nvSpPr>
        <p:spPr>
          <a:xfrm>
            <a:off x="5833979" y="6190600"/>
            <a:ext cx="670222" cy="297487"/>
          </a:xfrm>
          <a:prstGeom prst="rightArrow">
            <a:avLst/>
          </a:prstGeom>
          <a:solidFill>
            <a:schemeClr val="tx1">
              <a:lumMod val="65000"/>
              <a:lumOff val="35000"/>
              <a:alpha val="80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03392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7" name="Rectangle 5"/>
          <p:cNvSpPr>
            <a:spLocks noGrp="1" noChangeArrowheads="1"/>
          </p:cNvSpPr>
          <p:nvPr>
            <p:ph type="title"/>
          </p:nvPr>
        </p:nvSpPr>
        <p:spPr>
          <a:xfrm>
            <a:off x="504507" y="218741"/>
            <a:ext cx="9071610" cy="1259946"/>
          </a:xfrm>
        </p:spPr>
        <p:txBody>
          <a:bodyPr/>
          <a:lstStyle/>
          <a:p>
            <a:pPr eaLnBrk="1" hangingPunct="1"/>
            <a:r>
              <a:rPr lang="en-US" altLang="ja-JP" sz="3968"/>
              <a:t>Correlations of distinctive signals</a:t>
            </a:r>
            <a:endParaRPr lang="ja-JP" altLang="ja-JP" sz="3968"/>
          </a:p>
        </p:txBody>
      </p:sp>
      <p:grpSp>
        <p:nvGrpSpPr>
          <p:cNvPr id="3072" name="グループ化 1"/>
          <p:cNvGrpSpPr/>
          <p:nvPr/>
        </p:nvGrpSpPr>
        <p:grpSpPr>
          <a:xfrm>
            <a:off x="3610624" y="1240697"/>
            <a:ext cx="6747710" cy="4523555"/>
            <a:chOff x="34926" y="1916832"/>
            <a:chExt cx="6121250" cy="4104456"/>
          </a:xfrm>
        </p:grpSpPr>
        <p:sp>
          <p:nvSpPr>
            <p:cNvPr id="3073" name="角丸四角形 17"/>
            <p:cNvSpPr/>
            <p:nvPr/>
          </p:nvSpPr>
          <p:spPr>
            <a:xfrm>
              <a:off x="34926" y="1916832"/>
              <a:ext cx="6121250" cy="4104456"/>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3074" name="Picture 3"/>
            <p:cNvPicPr>
              <a:picLocks noChangeAspect="1" noChangeArrowheads="1"/>
            </p:cNvPicPr>
            <p:nvPr/>
          </p:nvPicPr>
          <p:blipFill>
            <a:blip r:embed="rId3"/>
            <a:stretch>
              <a:fillRect/>
            </a:stretch>
          </p:blipFill>
          <p:spPr>
            <a:xfrm>
              <a:off x="354409" y="2004057"/>
              <a:ext cx="5441727" cy="3816424"/>
            </a:xfrm>
            <a:prstGeom prst="rect">
              <a:avLst/>
            </a:prstGeom>
            <a:noFill/>
            <a:ln>
              <a:noFill/>
            </a:ln>
          </p:spPr>
        </p:pic>
      </p:grpSp>
      <p:pic>
        <p:nvPicPr>
          <p:cNvPr id="3075" name="Picture 8"/>
          <p:cNvPicPr>
            <a:picLocks noChangeAspect="1" noChangeArrowheads="1"/>
          </p:cNvPicPr>
          <p:nvPr/>
        </p:nvPicPr>
        <p:blipFill>
          <a:blip r:embed="rId4"/>
          <a:stretch>
            <a:fillRect/>
          </a:stretch>
        </p:blipFill>
        <p:spPr>
          <a:xfrm>
            <a:off x="4007857" y="3034369"/>
            <a:ext cx="248489" cy="299238"/>
          </a:xfrm>
          <a:prstGeom prst="rect">
            <a:avLst/>
          </a:prstGeom>
          <a:noFill/>
          <a:ln>
            <a:noFill/>
          </a:ln>
        </p:spPr>
      </p:pic>
      <p:pic>
        <p:nvPicPr>
          <p:cNvPr id="3076" name="Picture 9"/>
          <p:cNvPicPr>
            <a:picLocks noChangeAspect="1" noChangeArrowheads="1"/>
          </p:cNvPicPr>
          <p:nvPr/>
        </p:nvPicPr>
        <p:blipFill>
          <a:blip r:embed="rId5"/>
          <a:stretch>
            <a:fillRect/>
          </a:stretch>
        </p:blipFill>
        <p:spPr>
          <a:xfrm>
            <a:off x="7183970" y="5288272"/>
            <a:ext cx="286988" cy="302738"/>
          </a:xfrm>
          <a:prstGeom prst="rect">
            <a:avLst/>
          </a:prstGeom>
          <a:noFill/>
          <a:ln>
            <a:noFill/>
          </a:ln>
        </p:spPr>
      </p:pic>
      <p:sp>
        <p:nvSpPr>
          <p:cNvPr id="3077" name="角丸四角形 21"/>
          <p:cNvSpPr/>
          <p:nvPr/>
        </p:nvSpPr>
        <p:spPr>
          <a:xfrm>
            <a:off x="39657" y="1489679"/>
            <a:ext cx="3730762" cy="2052032"/>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sp>
        <p:nvSpPr>
          <p:cNvPr id="3078" name="テキスト ボックス 27"/>
          <p:cNvSpPr txBox="1">
            <a:spLocks noChangeArrowheads="1"/>
          </p:cNvSpPr>
          <p:nvPr/>
        </p:nvSpPr>
        <p:spPr>
          <a:xfrm>
            <a:off x="273518" y="1597681"/>
            <a:ext cx="3099117" cy="419987"/>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205" dirty="0">
                <a:solidFill>
                  <a:prstClr val="black"/>
                </a:solidFill>
                <a:latin typeface="ＭＳ Ｐゴシック" panose="020B0600070205080204" pitchFamily="50" charset="-128"/>
                <a:ea typeface="ＭＳ Ｐゴシック" panose="020B0600070205080204" pitchFamily="50" charset="-128"/>
              </a:rPr>
              <a:t>Contour plot of </a:t>
            </a:r>
            <a:endParaRPr lang="ja-JP" altLang="en-US" sz="2205" dirty="0">
              <a:solidFill>
                <a:prstClr val="black"/>
              </a:solidFill>
              <a:latin typeface="ＭＳ Ｐゴシック" panose="020B0600070205080204" pitchFamily="50" charset="-128"/>
              <a:ea typeface="ＭＳ Ｐゴシック" panose="020B0600070205080204" pitchFamily="50" charset="-128"/>
            </a:endParaRPr>
          </a:p>
        </p:txBody>
      </p:sp>
      <p:pic>
        <p:nvPicPr>
          <p:cNvPr id="3079" name="Picture 10"/>
          <p:cNvPicPr>
            <a:picLocks noChangeAspect="1" noChangeArrowheads="1"/>
          </p:cNvPicPr>
          <p:nvPr/>
        </p:nvPicPr>
        <p:blipFill>
          <a:blip r:embed="rId6"/>
          <a:stretch>
            <a:fillRect/>
          </a:stretch>
        </p:blipFill>
        <p:spPr>
          <a:xfrm>
            <a:off x="667251" y="2152407"/>
            <a:ext cx="2722883" cy="271239"/>
          </a:xfrm>
          <a:prstGeom prst="rect">
            <a:avLst/>
          </a:prstGeom>
          <a:noFill/>
          <a:ln>
            <a:noFill/>
          </a:ln>
        </p:spPr>
      </p:pic>
      <p:pic>
        <p:nvPicPr>
          <p:cNvPr id="3080" name="Picture 13" descr="C:\Program Files\Microsoft Office\MEDIA\OFFICE14\Bullets\BD14981_.gif"/>
          <p:cNvPicPr>
            <a:picLocks noChangeAspect="1" noChangeArrowheads="1"/>
          </p:cNvPicPr>
          <p:nvPr/>
        </p:nvPicPr>
        <p:blipFill>
          <a:blip r:embed="rId7"/>
          <a:stretch>
            <a:fillRect/>
          </a:stretch>
        </p:blipFill>
        <p:spPr>
          <a:xfrm>
            <a:off x="359264" y="2201406"/>
            <a:ext cx="157493" cy="157493"/>
          </a:xfrm>
          <a:prstGeom prst="rect">
            <a:avLst/>
          </a:prstGeom>
          <a:noFill/>
          <a:ln>
            <a:noFill/>
          </a:ln>
        </p:spPr>
      </p:pic>
      <p:pic>
        <p:nvPicPr>
          <p:cNvPr id="3081" name="Picture 13" descr="C:\Program Files\Microsoft Office\MEDIA\OFFICE14\Bullets\BD14981_.gif"/>
          <p:cNvPicPr>
            <a:picLocks noChangeAspect="1" noChangeArrowheads="1"/>
          </p:cNvPicPr>
          <p:nvPr/>
        </p:nvPicPr>
        <p:blipFill>
          <a:blip r:embed="rId7"/>
          <a:stretch>
            <a:fillRect/>
          </a:stretch>
        </p:blipFill>
        <p:spPr>
          <a:xfrm>
            <a:off x="359264" y="2628387"/>
            <a:ext cx="157493" cy="157493"/>
          </a:xfrm>
          <a:prstGeom prst="rect">
            <a:avLst/>
          </a:prstGeom>
          <a:noFill/>
          <a:ln>
            <a:noFill/>
          </a:ln>
        </p:spPr>
      </p:pic>
      <p:pic>
        <p:nvPicPr>
          <p:cNvPr id="3082" name="Picture 11"/>
          <p:cNvPicPr>
            <a:picLocks noChangeAspect="1" noChangeArrowheads="1"/>
          </p:cNvPicPr>
          <p:nvPr/>
        </p:nvPicPr>
        <p:blipFill>
          <a:blip r:embed="rId8"/>
          <a:stretch>
            <a:fillRect/>
          </a:stretch>
        </p:blipFill>
        <p:spPr>
          <a:xfrm>
            <a:off x="689999" y="2560141"/>
            <a:ext cx="1511935" cy="297487"/>
          </a:xfrm>
          <a:prstGeom prst="rect">
            <a:avLst/>
          </a:prstGeom>
          <a:noFill/>
          <a:ln>
            <a:noFill/>
          </a:ln>
        </p:spPr>
      </p:pic>
      <p:grpSp>
        <p:nvGrpSpPr>
          <p:cNvPr id="3083" name="グループ化 27"/>
          <p:cNvGrpSpPr/>
          <p:nvPr/>
        </p:nvGrpSpPr>
        <p:grpSpPr>
          <a:xfrm>
            <a:off x="359264" y="2995871"/>
            <a:ext cx="1790172" cy="311487"/>
            <a:chOff x="540693" y="2426218"/>
            <a:chExt cx="1624762" cy="282702"/>
          </a:xfrm>
        </p:grpSpPr>
        <p:pic>
          <p:nvPicPr>
            <p:cNvPr id="3084" name="Picture 13" descr="C:\Program Files\Microsoft Office\MEDIA\OFFICE14\Bullets\BD14981_.gif"/>
            <p:cNvPicPr>
              <a:picLocks noChangeAspect="1" noChangeArrowheads="1"/>
            </p:cNvPicPr>
            <p:nvPr/>
          </p:nvPicPr>
          <p:blipFill>
            <a:blip r:embed="rId7"/>
            <a:stretch>
              <a:fillRect/>
            </a:stretch>
          </p:blipFill>
          <p:spPr>
            <a:xfrm>
              <a:off x="540693" y="2493835"/>
              <a:ext cx="142875" cy="142875"/>
            </a:xfrm>
            <a:prstGeom prst="rect">
              <a:avLst/>
            </a:prstGeom>
            <a:noFill/>
            <a:ln>
              <a:noFill/>
            </a:ln>
          </p:spPr>
        </p:pic>
        <p:pic>
          <p:nvPicPr>
            <p:cNvPr id="3085" name="Picture 12"/>
            <p:cNvPicPr>
              <a:picLocks noChangeAspect="1" noChangeArrowheads="1"/>
            </p:cNvPicPr>
            <p:nvPr/>
          </p:nvPicPr>
          <p:blipFill>
            <a:blip r:embed="rId9"/>
            <a:stretch>
              <a:fillRect/>
            </a:stretch>
          </p:blipFill>
          <p:spPr>
            <a:xfrm>
              <a:off x="818620" y="2426218"/>
              <a:ext cx="1346835" cy="282702"/>
            </a:xfrm>
            <a:prstGeom prst="rect">
              <a:avLst/>
            </a:prstGeom>
            <a:noFill/>
            <a:ln>
              <a:noFill/>
            </a:ln>
          </p:spPr>
        </p:pic>
      </p:grpSp>
      <p:sp>
        <p:nvSpPr>
          <p:cNvPr id="3086" name="角丸四角形 30"/>
          <p:cNvSpPr/>
          <p:nvPr/>
        </p:nvSpPr>
        <p:spPr>
          <a:xfrm>
            <a:off x="39657" y="3938588"/>
            <a:ext cx="4136883" cy="1275120"/>
          </a:xfrm>
          <a:prstGeom prst="roundRect">
            <a:avLst/>
          </a:prstGeom>
          <a:solidFill>
            <a:schemeClr val="bg1"/>
          </a:solidFill>
          <a:ln>
            <a:noFill/>
          </a:ln>
          <a:effectLst>
            <a:outerShdw blurRad="149987" dist="250190" dir="8460000" algn="ctr">
              <a:srgbClr val="000000">
                <a:alpha val="2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black"/>
              </a:solidFill>
              <a:latin typeface="Calibri"/>
              <a:ea typeface="ＭＳ Ｐゴシック" panose="020B0600070205080204" pitchFamily="50" charset="-128"/>
            </a:endParaRPr>
          </a:p>
        </p:txBody>
      </p:sp>
      <p:pic>
        <p:nvPicPr>
          <p:cNvPr id="3087" name="Picture 13"/>
          <p:cNvPicPr>
            <a:picLocks noChangeAspect="1" noChangeArrowheads="1"/>
          </p:cNvPicPr>
          <p:nvPr/>
        </p:nvPicPr>
        <p:blipFill>
          <a:blip r:embed="rId10"/>
          <a:stretch>
            <a:fillRect/>
          </a:stretch>
        </p:blipFill>
        <p:spPr>
          <a:xfrm>
            <a:off x="2560669" y="4177070"/>
            <a:ext cx="1447187" cy="271238"/>
          </a:xfrm>
          <a:prstGeom prst="rect">
            <a:avLst/>
          </a:prstGeom>
          <a:noFill/>
          <a:ln>
            <a:noFill/>
          </a:ln>
        </p:spPr>
      </p:pic>
      <p:pic>
        <p:nvPicPr>
          <p:cNvPr id="3088" name="Picture 14"/>
          <p:cNvPicPr>
            <a:picLocks noChangeAspect="1" noChangeArrowheads="1"/>
          </p:cNvPicPr>
          <p:nvPr/>
        </p:nvPicPr>
        <p:blipFill>
          <a:blip r:embed="rId11"/>
          <a:stretch>
            <a:fillRect/>
          </a:stretch>
        </p:blipFill>
        <p:spPr>
          <a:xfrm>
            <a:off x="2543170" y="4674050"/>
            <a:ext cx="1447187" cy="295737"/>
          </a:xfrm>
          <a:prstGeom prst="rect">
            <a:avLst/>
          </a:prstGeom>
          <a:noFill/>
          <a:ln>
            <a:noFill/>
          </a:ln>
        </p:spPr>
      </p:pic>
      <p:pic>
        <p:nvPicPr>
          <p:cNvPr id="3089" name="Picture 13" descr="C:\Program Files\Microsoft Office\MEDIA\OFFICE14\Bullets\BD14981_.gif"/>
          <p:cNvPicPr>
            <a:picLocks noChangeAspect="1" noChangeArrowheads="1"/>
          </p:cNvPicPr>
          <p:nvPr/>
        </p:nvPicPr>
        <p:blipFill>
          <a:blip r:embed="rId7"/>
          <a:stretch>
            <a:fillRect/>
          </a:stretch>
        </p:blipFill>
        <p:spPr>
          <a:xfrm>
            <a:off x="277017" y="4257568"/>
            <a:ext cx="157493" cy="157493"/>
          </a:xfrm>
          <a:prstGeom prst="rect">
            <a:avLst/>
          </a:prstGeom>
          <a:noFill/>
          <a:ln>
            <a:noFill/>
          </a:ln>
        </p:spPr>
      </p:pic>
      <p:pic>
        <p:nvPicPr>
          <p:cNvPr id="3090" name="Picture 13" descr="C:\Program Files\Microsoft Office\MEDIA\OFFICE14\Bullets\BD14981_.gif"/>
          <p:cNvPicPr>
            <a:picLocks noChangeAspect="1" noChangeArrowheads="1"/>
          </p:cNvPicPr>
          <p:nvPr/>
        </p:nvPicPr>
        <p:blipFill>
          <a:blip r:embed="rId7"/>
          <a:stretch>
            <a:fillRect/>
          </a:stretch>
        </p:blipFill>
        <p:spPr>
          <a:xfrm>
            <a:off x="277017" y="4733547"/>
            <a:ext cx="157493" cy="157493"/>
          </a:xfrm>
          <a:prstGeom prst="rect">
            <a:avLst/>
          </a:prstGeom>
          <a:noFill/>
          <a:ln>
            <a:noFill/>
          </a:ln>
        </p:spPr>
      </p:pic>
      <p:sp>
        <p:nvSpPr>
          <p:cNvPr id="3091" name="テキスト ボックス 27"/>
          <p:cNvSpPr txBox="1">
            <a:spLocks noChangeArrowheads="1"/>
          </p:cNvSpPr>
          <p:nvPr/>
        </p:nvSpPr>
        <p:spPr>
          <a:xfrm>
            <a:off x="436261" y="4098324"/>
            <a:ext cx="3099116"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err="1">
                <a:solidFill>
                  <a:prstClr val="black"/>
                </a:solidFill>
                <a:latin typeface="ＭＳ Ｐゴシック" panose="020B0600070205080204" pitchFamily="50" charset="-128"/>
                <a:ea typeface="ＭＳ Ｐゴシック" panose="020B0600070205080204" pitchFamily="50" charset="-128"/>
              </a:rPr>
              <a:t>sneutrino</a:t>
            </a:r>
            <a:r>
              <a:rPr lang="en-US" altLang="ja-JP" sz="1984" dirty="0">
                <a:solidFill>
                  <a:prstClr val="black"/>
                </a:solidFill>
                <a:latin typeface="ＭＳ Ｐゴシック" panose="020B0600070205080204" pitchFamily="50" charset="-128"/>
                <a:ea typeface="ＭＳ Ｐゴシック" panose="020B0600070205080204" pitchFamily="50" charset="-128"/>
              </a:rPr>
              <a:t> mass</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3092" name="テキスト ボックス 27"/>
          <p:cNvSpPr txBox="1">
            <a:spLocks noChangeArrowheads="1"/>
          </p:cNvSpPr>
          <p:nvPr/>
        </p:nvSpPr>
        <p:spPr>
          <a:xfrm>
            <a:off x="436260" y="4574303"/>
            <a:ext cx="2302901" cy="387222"/>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1984" dirty="0">
                <a:solidFill>
                  <a:prstClr val="black"/>
                </a:solidFill>
                <a:latin typeface="ＭＳ Ｐゴシック" panose="020B0600070205080204" pitchFamily="50" charset="-128"/>
                <a:ea typeface="ＭＳ Ｐゴシック" panose="020B0600070205080204" pitchFamily="50" charset="-128"/>
              </a:rPr>
              <a:t>collision energy</a:t>
            </a:r>
            <a:endParaRPr lang="ja-JP" altLang="en-US" sz="1984" dirty="0">
              <a:solidFill>
                <a:prstClr val="black"/>
              </a:solidFill>
              <a:latin typeface="ＭＳ Ｐゴシック" panose="020B0600070205080204" pitchFamily="50" charset="-128"/>
              <a:ea typeface="ＭＳ Ｐゴシック" panose="020B0600070205080204" pitchFamily="50" charset="-128"/>
            </a:endParaRPr>
          </a:p>
        </p:txBody>
      </p:sp>
      <p:sp>
        <p:nvSpPr>
          <p:cNvPr id="3093" name="フリーフォーム 23"/>
          <p:cNvSpPr/>
          <p:nvPr/>
        </p:nvSpPr>
        <p:spPr>
          <a:xfrm>
            <a:off x="4944067" y="1833921"/>
            <a:ext cx="3351105" cy="3037869"/>
          </a:xfrm>
          <a:custGeom>
            <a:avLst/>
            <a:gdLst>
              <a:gd name="connsiteX0" fmla="*/ 916 w 2096416"/>
              <a:gd name="connsiteY0" fmla="*/ 0 h 1914525"/>
              <a:gd name="connsiteX1" fmla="*/ 916 w 2096416"/>
              <a:gd name="connsiteY1" fmla="*/ 1419225 h 1914525"/>
              <a:gd name="connsiteX2" fmla="*/ 10441 w 2096416"/>
              <a:gd name="connsiteY2" fmla="*/ 1771650 h 1914525"/>
              <a:gd name="connsiteX3" fmla="*/ 10441 w 2096416"/>
              <a:gd name="connsiteY3" fmla="*/ 1809750 h 1914525"/>
              <a:gd name="connsiteX4" fmla="*/ 10441 w 2096416"/>
              <a:gd name="connsiteY4" fmla="*/ 1876425 h 1914525"/>
              <a:gd name="connsiteX5" fmla="*/ 10441 w 2096416"/>
              <a:gd name="connsiteY5" fmla="*/ 1905000 h 1914525"/>
              <a:gd name="connsiteX6" fmla="*/ 19966 w 2096416"/>
              <a:gd name="connsiteY6" fmla="*/ 1905000 h 1914525"/>
              <a:gd name="connsiteX7" fmla="*/ 58066 w 2096416"/>
              <a:gd name="connsiteY7" fmla="*/ 1905000 h 1914525"/>
              <a:gd name="connsiteX8" fmla="*/ 77116 w 2096416"/>
              <a:gd name="connsiteY8" fmla="*/ 1905000 h 1914525"/>
              <a:gd name="connsiteX9" fmla="*/ 153316 w 2096416"/>
              <a:gd name="connsiteY9" fmla="*/ 1905000 h 1914525"/>
              <a:gd name="connsiteX10" fmla="*/ 1782091 w 2096416"/>
              <a:gd name="connsiteY10" fmla="*/ 1914525 h 1914525"/>
              <a:gd name="connsiteX11" fmla="*/ 1963066 w 2096416"/>
              <a:gd name="connsiteY11" fmla="*/ 1905000 h 1914525"/>
              <a:gd name="connsiteX12" fmla="*/ 2029741 w 2096416"/>
              <a:gd name="connsiteY12" fmla="*/ 1905000 h 1914525"/>
              <a:gd name="connsiteX13" fmla="*/ 2067841 w 2096416"/>
              <a:gd name="connsiteY13" fmla="*/ 1905000 h 1914525"/>
              <a:gd name="connsiteX14" fmla="*/ 2096416 w 2096416"/>
              <a:gd name="connsiteY14" fmla="*/ 1905000 h 1914525"/>
              <a:gd name="connsiteX15" fmla="*/ 2067841 w 2096416"/>
              <a:gd name="connsiteY15" fmla="*/ 1885950 h 1914525"/>
              <a:gd name="connsiteX16" fmla="*/ 2001166 w 2096416"/>
              <a:gd name="connsiteY16" fmla="*/ 1847850 h 1914525"/>
              <a:gd name="connsiteX17" fmla="*/ 1810666 w 2096416"/>
              <a:gd name="connsiteY17" fmla="*/ 1743075 h 1914525"/>
              <a:gd name="connsiteX18" fmla="*/ 267616 w 2096416"/>
              <a:gd name="connsiteY18" fmla="*/ 628650 h 1914525"/>
              <a:gd name="connsiteX19" fmla="*/ 181891 w 2096416"/>
              <a:gd name="connsiteY19" fmla="*/ 561975 h 1914525"/>
              <a:gd name="connsiteX20" fmla="*/ 96166 w 2096416"/>
              <a:gd name="connsiteY20" fmla="*/ 514350 h 1914525"/>
              <a:gd name="connsiteX21" fmla="*/ 48541 w 2096416"/>
              <a:gd name="connsiteY21" fmla="*/ 485775 h 1914525"/>
              <a:gd name="connsiteX22" fmla="*/ 19966 w 2096416"/>
              <a:gd name="connsiteY22" fmla="*/ 466725 h 1914525"/>
              <a:gd name="connsiteX23" fmla="*/ 10441 w 2096416"/>
              <a:gd name="connsiteY23" fmla="*/ 476250 h 1914525"/>
              <a:gd name="connsiteX24" fmla="*/ 10441 w 2096416"/>
              <a:gd name="connsiteY24" fmla="*/ 504825 h 1914525"/>
              <a:gd name="connsiteX25" fmla="*/ 10441 w 2096416"/>
              <a:gd name="connsiteY25" fmla="*/ 666750 h 1914525"/>
              <a:gd name="connsiteX26" fmla="*/ 10441 w 2096416"/>
              <a:gd name="connsiteY26" fmla="*/ 8001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96416" h="1914525">
                <a:moveTo>
                  <a:pt x="916" y="0"/>
                </a:moveTo>
                <a:cubicBezTo>
                  <a:pt x="122" y="561975"/>
                  <a:pt x="-671" y="1123950"/>
                  <a:pt x="916" y="1419225"/>
                </a:cubicBezTo>
                <a:cubicBezTo>
                  <a:pt x="2503" y="1714500"/>
                  <a:pt x="8854" y="1706563"/>
                  <a:pt x="10441" y="1771650"/>
                </a:cubicBezTo>
                <a:cubicBezTo>
                  <a:pt x="12028" y="1836737"/>
                  <a:pt x="10441" y="1809750"/>
                  <a:pt x="10441" y="1809750"/>
                </a:cubicBezTo>
                <a:lnTo>
                  <a:pt x="10441" y="1876425"/>
                </a:lnTo>
                <a:cubicBezTo>
                  <a:pt x="10441" y="1892300"/>
                  <a:pt x="8854" y="1900238"/>
                  <a:pt x="10441" y="1905000"/>
                </a:cubicBezTo>
                <a:cubicBezTo>
                  <a:pt x="12028" y="1909762"/>
                  <a:pt x="19966" y="1905000"/>
                  <a:pt x="19966" y="1905000"/>
                </a:cubicBezTo>
                <a:lnTo>
                  <a:pt x="58066" y="1905000"/>
                </a:lnTo>
                <a:lnTo>
                  <a:pt x="77116" y="1905000"/>
                </a:lnTo>
                <a:lnTo>
                  <a:pt x="153316" y="1905000"/>
                </a:lnTo>
                <a:lnTo>
                  <a:pt x="1782091" y="1914525"/>
                </a:lnTo>
                <a:cubicBezTo>
                  <a:pt x="2083716" y="1914525"/>
                  <a:pt x="1921791" y="1906587"/>
                  <a:pt x="1963066" y="1905000"/>
                </a:cubicBezTo>
                <a:cubicBezTo>
                  <a:pt x="2004341" y="1903413"/>
                  <a:pt x="2029741" y="1905000"/>
                  <a:pt x="2029741" y="1905000"/>
                </a:cubicBezTo>
                <a:lnTo>
                  <a:pt x="2067841" y="1905000"/>
                </a:lnTo>
                <a:cubicBezTo>
                  <a:pt x="2078953" y="1905000"/>
                  <a:pt x="2096416" y="1908175"/>
                  <a:pt x="2096416" y="1905000"/>
                </a:cubicBezTo>
                <a:cubicBezTo>
                  <a:pt x="2096416" y="1901825"/>
                  <a:pt x="2083716" y="1895475"/>
                  <a:pt x="2067841" y="1885950"/>
                </a:cubicBezTo>
                <a:cubicBezTo>
                  <a:pt x="2051966" y="1876425"/>
                  <a:pt x="2001166" y="1847850"/>
                  <a:pt x="2001166" y="1847850"/>
                </a:cubicBezTo>
                <a:cubicBezTo>
                  <a:pt x="1958304" y="1824038"/>
                  <a:pt x="2099591" y="1946275"/>
                  <a:pt x="1810666" y="1743075"/>
                </a:cubicBezTo>
                <a:cubicBezTo>
                  <a:pt x="1521741" y="1539875"/>
                  <a:pt x="539079" y="825500"/>
                  <a:pt x="267616" y="628650"/>
                </a:cubicBezTo>
                <a:cubicBezTo>
                  <a:pt x="-3847" y="431800"/>
                  <a:pt x="210466" y="581025"/>
                  <a:pt x="181891" y="561975"/>
                </a:cubicBezTo>
                <a:cubicBezTo>
                  <a:pt x="153316" y="542925"/>
                  <a:pt x="118391" y="527050"/>
                  <a:pt x="96166" y="514350"/>
                </a:cubicBezTo>
                <a:cubicBezTo>
                  <a:pt x="73941" y="501650"/>
                  <a:pt x="61241" y="493712"/>
                  <a:pt x="48541" y="485775"/>
                </a:cubicBezTo>
                <a:cubicBezTo>
                  <a:pt x="35841" y="477838"/>
                  <a:pt x="26316" y="468313"/>
                  <a:pt x="19966" y="466725"/>
                </a:cubicBezTo>
                <a:cubicBezTo>
                  <a:pt x="13616" y="465138"/>
                  <a:pt x="12029" y="469900"/>
                  <a:pt x="10441" y="476250"/>
                </a:cubicBezTo>
                <a:cubicBezTo>
                  <a:pt x="8854" y="482600"/>
                  <a:pt x="10441" y="504825"/>
                  <a:pt x="10441" y="504825"/>
                </a:cubicBezTo>
                <a:lnTo>
                  <a:pt x="10441" y="666750"/>
                </a:lnTo>
                <a:lnTo>
                  <a:pt x="10441" y="800100"/>
                </a:lnTo>
              </a:path>
            </a:pathLst>
          </a:custGeom>
          <a:solidFill>
            <a:schemeClr val="bg1">
              <a:lumMod val="75000"/>
              <a:alpha val="26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3094" name="フリーフォーム 24"/>
          <p:cNvSpPr/>
          <p:nvPr/>
        </p:nvSpPr>
        <p:spPr>
          <a:xfrm>
            <a:off x="4963315" y="2063162"/>
            <a:ext cx="1989665" cy="1795423"/>
          </a:xfrm>
          <a:custGeom>
            <a:avLst/>
            <a:gdLst>
              <a:gd name="connsiteX0" fmla="*/ 639 w 1804323"/>
              <a:gd name="connsiteY0" fmla="*/ 0 h 1629017"/>
              <a:gd name="connsiteX1" fmla="*/ 639 w 1804323"/>
              <a:gd name="connsiteY1" fmla="*/ 388189 h 1629017"/>
              <a:gd name="connsiteX2" fmla="*/ 9265 w 1804323"/>
              <a:gd name="connsiteY2" fmla="*/ 431321 h 1629017"/>
              <a:gd name="connsiteX3" fmla="*/ 9265 w 1804323"/>
              <a:gd name="connsiteY3" fmla="*/ 448574 h 1629017"/>
              <a:gd name="connsiteX4" fmla="*/ 9265 w 1804323"/>
              <a:gd name="connsiteY4" fmla="*/ 465826 h 1629017"/>
              <a:gd name="connsiteX5" fmla="*/ 17892 w 1804323"/>
              <a:gd name="connsiteY5" fmla="*/ 474453 h 1629017"/>
              <a:gd name="connsiteX6" fmla="*/ 26518 w 1804323"/>
              <a:gd name="connsiteY6" fmla="*/ 483079 h 1629017"/>
              <a:gd name="connsiteX7" fmla="*/ 104156 w 1804323"/>
              <a:gd name="connsiteY7" fmla="*/ 534838 h 1629017"/>
              <a:gd name="connsiteX8" fmla="*/ 216299 w 1804323"/>
              <a:gd name="connsiteY8" fmla="*/ 612476 h 1629017"/>
              <a:gd name="connsiteX9" fmla="*/ 1053061 w 1804323"/>
              <a:gd name="connsiteY9" fmla="*/ 1190445 h 1629017"/>
              <a:gd name="connsiteX10" fmla="*/ 1389492 w 1804323"/>
              <a:gd name="connsiteY10" fmla="*/ 1431985 h 1629017"/>
              <a:gd name="connsiteX11" fmla="*/ 1544767 w 1804323"/>
              <a:gd name="connsiteY11" fmla="*/ 1544128 h 1629017"/>
              <a:gd name="connsiteX12" fmla="*/ 1656910 w 1804323"/>
              <a:gd name="connsiteY12" fmla="*/ 1621766 h 1629017"/>
              <a:gd name="connsiteX13" fmla="*/ 1674163 w 1804323"/>
              <a:gd name="connsiteY13" fmla="*/ 1621766 h 1629017"/>
              <a:gd name="connsiteX14" fmla="*/ 1682790 w 1804323"/>
              <a:gd name="connsiteY14" fmla="*/ 1587260 h 1629017"/>
              <a:gd name="connsiteX15" fmla="*/ 1691416 w 1804323"/>
              <a:gd name="connsiteY15" fmla="*/ 1535502 h 1629017"/>
              <a:gd name="connsiteX16" fmla="*/ 1700042 w 1804323"/>
              <a:gd name="connsiteY16" fmla="*/ 1423359 h 1629017"/>
              <a:gd name="connsiteX17" fmla="*/ 1777680 w 1804323"/>
              <a:gd name="connsiteY17" fmla="*/ 1293962 h 1629017"/>
              <a:gd name="connsiteX18" fmla="*/ 1803559 w 1804323"/>
              <a:gd name="connsiteY18" fmla="*/ 1276710 h 1629017"/>
              <a:gd name="connsiteX19" fmla="*/ 1794933 w 1804323"/>
              <a:gd name="connsiteY19" fmla="*/ 1259457 h 1629017"/>
              <a:gd name="connsiteX20" fmla="*/ 1769054 w 1804323"/>
              <a:gd name="connsiteY20" fmla="*/ 1233577 h 1629017"/>
              <a:gd name="connsiteX21" fmla="*/ 1700042 w 1804323"/>
              <a:gd name="connsiteY21" fmla="*/ 1190445 h 1629017"/>
              <a:gd name="connsiteX22" fmla="*/ 639 w 1804323"/>
              <a:gd name="connsiteY22" fmla="*/ 0 h 162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4323" h="1629017">
                <a:moveTo>
                  <a:pt x="639" y="0"/>
                </a:moveTo>
                <a:cubicBezTo>
                  <a:pt x="639" y="129396"/>
                  <a:pt x="-799" y="316302"/>
                  <a:pt x="639" y="388189"/>
                </a:cubicBezTo>
                <a:cubicBezTo>
                  <a:pt x="2077" y="460076"/>
                  <a:pt x="7827" y="421257"/>
                  <a:pt x="9265" y="431321"/>
                </a:cubicBezTo>
                <a:cubicBezTo>
                  <a:pt x="10703" y="441385"/>
                  <a:pt x="9265" y="448574"/>
                  <a:pt x="9265" y="448574"/>
                </a:cubicBezTo>
                <a:cubicBezTo>
                  <a:pt x="9265" y="454325"/>
                  <a:pt x="7827" y="461513"/>
                  <a:pt x="9265" y="465826"/>
                </a:cubicBezTo>
                <a:cubicBezTo>
                  <a:pt x="10703" y="470139"/>
                  <a:pt x="17892" y="474453"/>
                  <a:pt x="17892" y="474453"/>
                </a:cubicBezTo>
                <a:cubicBezTo>
                  <a:pt x="20767" y="477328"/>
                  <a:pt x="12141" y="473015"/>
                  <a:pt x="26518" y="483079"/>
                </a:cubicBezTo>
                <a:cubicBezTo>
                  <a:pt x="40895" y="493143"/>
                  <a:pt x="72526" y="513272"/>
                  <a:pt x="104156" y="534838"/>
                </a:cubicBezTo>
                <a:cubicBezTo>
                  <a:pt x="135786" y="556404"/>
                  <a:pt x="216299" y="612476"/>
                  <a:pt x="216299" y="612476"/>
                </a:cubicBezTo>
                <a:lnTo>
                  <a:pt x="1053061" y="1190445"/>
                </a:lnTo>
                <a:cubicBezTo>
                  <a:pt x="1248593" y="1327030"/>
                  <a:pt x="1389492" y="1431985"/>
                  <a:pt x="1389492" y="1431985"/>
                </a:cubicBezTo>
                <a:lnTo>
                  <a:pt x="1544767" y="1544128"/>
                </a:lnTo>
                <a:cubicBezTo>
                  <a:pt x="1589337" y="1575758"/>
                  <a:pt x="1635344" y="1608826"/>
                  <a:pt x="1656910" y="1621766"/>
                </a:cubicBezTo>
                <a:cubicBezTo>
                  <a:pt x="1678476" y="1634706"/>
                  <a:pt x="1669850" y="1627517"/>
                  <a:pt x="1674163" y="1621766"/>
                </a:cubicBezTo>
                <a:cubicBezTo>
                  <a:pt x="1678476" y="1616015"/>
                  <a:pt x="1679915" y="1601637"/>
                  <a:pt x="1682790" y="1587260"/>
                </a:cubicBezTo>
                <a:cubicBezTo>
                  <a:pt x="1685665" y="1572883"/>
                  <a:pt x="1688541" y="1562819"/>
                  <a:pt x="1691416" y="1535502"/>
                </a:cubicBezTo>
                <a:cubicBezTo>
                  <a:pt x="1694291" y="1508185"/>
                  <a:pt x="1685665" y="1463616"/>
                  <a:pt x="1700042" y="1423359"/>
                </a:cubicBezTo>
                <a:cubicBezTo>
                  <a:pt x="1714419" y="1383102"/>
                  <a:pt x="1760427" y="1318403"/>
                  <a:pt x="1777680" y="1293962"/>
                </a:cubicBezTo>
                <a:cubicBezTo>
                  <a:pt x="1794933" y="1269521"/>
                  <a:pt x="1800684" y="1282461"/>
                  <a:pt x="1803559" y="1276710"/>
                </a:cubicBezTo>
                <a:cubicBezTo>
                  <a:pt x="1806434" y="1270959"/>
                  <a:pt x="1800684" y="1266646"/>
                  <a:pt x="1794933" y="1259457"/>
                </a:cubicBezTo>
                <a:cubicBezTo>
                  <a:pt x="1789182" y="1252268"/>
                  <a:pt x="1784869" y="1245079"/>
                  <a:pt x="1769054" y="1233577"/>
                </a:cubicBezTo>
                <a:cubicBezTo>
                  <a:pt x="1753239" y="1222075"/>
                  <a:pt x="1700042" y="1190445"/>
                  <a:pt x="1700042" y="1190445"/>
                </a:cubicBezTo>
                <a:lnTo>
                  <a:pt x="639" y="0"/>
                </a:lnTo>
                <a:close/>
              </a:path>
            </a:pathLst>
          </a:custGeom>
          <a:solidFill>
            <a:schemeClr val="tx1">
              <a:alpha val="2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3095" name="フリーフォーム 25"/>
          <p:cNvSpPr/>
          <p:nvPr/>
        </p:nvSpPr>
        <p:spPr>
          <a:xfrm>
            <a:off x="7045726" y="3569846"/>
            <a:ext cx="1209199" cy="1245946"/>
          </a:xfrm>
          <a:custGeom>
            <a:avLst/>
            <a:gdLst>
              <a:gd name="connsiteX0" fmla="*/ 1010567 w 1096831"/>
              <a:gd name="connsiteY0" fmla="*/ 1127053 h 1130424"/>
              <a:gd name="connsiteX1" fmla="*/ 1010567 w 1096831"/>
              <a:gd name="connsiteY1" fmla="*/ 833755 h 1130424"/>
              <a:gd name="connsiteX2" fmla="*/ 1010567 w 1096831"/>
              <a:gd name="connsiteY2" fmla="*/ 807876 h 1130424"/>
              <a:gd name="connsiteX3" fmla="*/ 1019194 w 1096831"/>
              <a:gd name="connsiteY3" fmla="*/ 747491 h 1130424"/>
              <a:gd name="connsiteX4" fmla="*/ 1019194 w 1096831"/>
              <a:gd name="connsiteY4" fmla="*/ 730238 h 1130424"/>
              <a:gd name="connsiteX5" fmla="*/ 1027820 w 1096831"/>
              <a:gd name="connsiteY5" fmla="*/ 730238 h 1130424"/>
              <a:gd name="connsiteX6" fmla="*/ 1053699 w 1096831"/>
              <a:gd name="connsiteY6" fmla="*/ 730238 h 1130424"/>
              <a:gd name="connsiteX7" fmla="*/ 1096831 w 1096831"/>
              <a:gd name="connsiteY7" fmla="*/ 721612 h 1130424"/>
              <a:gd name="connsiteX8" fmla="*/ 1053699 w 1096831"/>
              <a:gd name="connsiteY8" fmla="*/ 678479 h 1130424"/>
              <a:gd name="connsiteX9" fmla="*/ 838039 w 1096831"/>
              <a:gd name="connsiteY9" fmla="*/ 531830 h 1130424"/>
              <a:gd name="connsiteX10" fmla="*/ 234190 w 1096831"/>
              <a:gd name="connsiteY10" fmla="*/ 126389 h 1130424"/>
              <a:gd name="connsiteX11" fmla="*/ 61661 w 1096831"/>
              <a:gd name="connsiteY11" fmla="*/ 5619 h 1130424"/>
              <a:gd name="connsiteX12" fmla="*/ 53035 w 1096831"/>
              <a:gd name="connsiteY12" fmla="*/ 22872 h 1130424"/>
              <a:gd name="connsiteX13" fmla="*/ 44409 w 1096831"/>
              <a:gd name="connsiteY13" fmla="*/ 48751 h 1130424"/>
              <a:gd name="connsiteX14" fmla="*/ 18529 w 1096831"/>
              <a:gd name="connsiteY14" fmla="*/ 135015 h 1130424"/>
              <a:gd name="connsiteX15" fmla="*/ 1277 w 1096831"/>
              <a:gd name="connsiteY15" fmla="*/ 273038 h 1130424"/>
              <a:gd name="connsiteX16" fmla="*/ 1277 w 1096831"/>
              <a:gd name="connsiteY16" fmla="*/ 402434 h 1130424"/>
              <a:gd name="connsiteX17" fmla="*/ 1277 w 1096831"/>
              <a:gd name="connsiteY17" fmla="*/ 411061 h 1130424"/>
              <a:gd name="connsiteX18" fmla="*/ 1277 w 1096831"/>
              <a:gd name="connsiteY18" fmla="*/ 419687 h 1130424"/>
              <a:gd name="connsiteX19" fmla="*/ 27156 w 1096831"/>
              <a:gd name="connsiteY19" fmla="*/ 436940 h 1130424"/>
              <a:gd name="connsiteX20" fmla="*/ 61661 w 1096831"/>
              <a:gd name="connsiteY20" fmla="*/ 462819 h 1130424"/>
              <a:gd name="connsiteX21" fmla="*/ 260069 w 1096831"/>
              <a:gd name="connsiteY21" fmla="*/ 592215 h 1130424"/>
              <a:gd name="connsiteX22" fmla="*/ 1010567 w 1096831"/>
              <a:gd name="connsiteY22" fmla="*/ 1127053 h 113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6831" h="1130424">
                <a:moveTo>
                  <a:pt x="1010567" y="1127053"/>
                </a:moveTo>
                <a:cubicBezTo>
                  <a:pt x="1135650" y="1167310"/>
                  <a:pt x="1010567" y="833755"/>
                  <a:pt x="1010567" y="833755"/>
                </a:cubicBezTo>
                <a:cubicBezTo>
                  <a:pt x="1010567" y="780559"/>
                  <a:pt x="1009129" y="822253"/>
                  <a:pt x="1010567" y="807876"/>
                </a:cubicBezTo>
                <a:cubicBezTo>
                  <a:pt x="1012005" y="793499"/>
                  <a:pt x="1017756" y="760431"/>
                  <a:pt x="1019194" y="747491"/>
                </a:cubicBezTo>
                <a:cubicBezTo>
                  <a:pt x="1020632" y="734551"/>
                  <a:pt x="1017756" y="733113"/>
                  <a:pt x="1019194" y="730238"/>
                </a:cubicBezTo>
                <a:cubicBezTo>
                  <a:pt x="1020632" y="727362"/>
                  <a:pt x="1027820" y="730238"/>
                  <a:pt x="1027820" y="730238"/>
                </a:cubicBezTo>
                <a:cubicBezTo>
                  <a:pt x="1033571" y="730238"/>
                  <a:pt x="1042197" y="731676"/>
                  <a:pt x="1053699" y="730238"/>
                </a:cubicBezTo>
                <a:cubicBezTo>
                  <a:pt x="1065201" y="728800"/>
                  <a:pt x="1096831" y="730238"/>
                  <a:pt x="1096831" y="721612"/>
                </a:cubicBezTo>
                <a:lnTo>
                  <a:pt x="1053699" y="678479"/>
                </a:lnTo>
                <a:cubicBezTo>
                  <a:pt x="1010567" y="646849"/>
                  <a:pt x="838039" y="531830"/>
                  <a:pt x="838039" y="531830"/>
                </a:cubicBezTo>
                <a:lnTo>
                  <a:pt x="234190" y="126389"/>
                </a:lnTo>
                <a:cubicBezTo>
                  <a:pt x="104794" y="38687"/>
                  <a:pt x="91853" y="22872"/>
                  <a:pt x="61661" y="5619"/>
                </a:cubicBezTo>
                <a:cubicBezTo>
                  <a:pt x="31469" y="-11634"/>
                  <a:pt x="55910" y="15683"/>
                  <a:pt x="53035" y="22872"/>
                </a:cubicBezTo>
                <a:cubicBezTo>
                  <a:pt x="50160" y="30061"/>
                  <a:pt x="50160" y="30060"/>
                  <a:pt x="44409" y="48751"/>
                </a:cubicBezTo>
                <a:cubicBezTo>
                  <a:pt x="38658" y="67442"/>
                  <a:pt x="25718" y="97634"/>
                  <a:pt x="18529" y="135015"/>
                </a:cubicBezTo>
                <a:cubicBezTo>
                  <a:pt x="11340" y="172396"/>
                  <a:pt x="4152" y="228468"/>
                  <a:pt x="1277" y="273038"/>
                </a:cubicBezTo>
                <a:cubicBezTo>
                  <a:pt x="-1598" y="317608"/>
                  <a:pt x="1277" y="402434"/>
                  <a:pt x="1277" y="402434"/>
                </a:cubicBezTo>
                <a:lnTo>
                  <a:pt x="1277" y="411061"/>
                </a:lnTo>
                <a:lnTo>
                  <a:pt x="1277" y="419687"/>
                </a:lnTo>
                <a:cubicBezTo>
                  <a:pt x="5590" y="424000"/>
                  <a:pt x="17092" y="429751"/>
                  <a:pt x="27156" y="436940"/>
                </a:cubicBezTo>
                <a:cubicBezTo>
                  <a:pt x="37220" y="444129"/>
                  <a:pt x="22842" y="436940"/>
                  <a:pt x="61661" y="462819"/>
                </a:cubicBezTo>
                <a:cubicBezTo>
                  <a:pt x="100480" y="488698"/>
                  <a:pt x="100480" y="481509"/>
                  <a:pt x="260069" y="592215"/>
                </a:cubicBezTo>
                <a:cubicBezTo>
                  <a:pt x="419658" y="702921"/>
                  <a:pt x="885484" y="1086796"/>
                  <a:pt x="1010567" y="1127053"/>
                </a:cubicBezTo>
                <a:close/>
              </a:path>
            </a:pathLst>
          </a:custGeom>
          <a:solidFill>
            <a:schemeClr val="tx1">
              <a:alpha val="2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pic>
        <p:nvPicPr>
          <p:cNvPr id="3096" name="Picture 2" descr="C:\Program Files (x86)\Microsoft Office\MEDIA\OFFICE14\Bullets\BD21301_.gif"/>
          <p:cNvPicPr>
            <a:picLocks noChangeAspect="1" noChangeArrowheads="1"/>
          </p:cNvPicPr>
          <p:nvPr/>
        </p:nvPicPr>
        <p:blipFill>
          <a:blip r:embed="rId12"/>
          <a:stretch>
            <a:fillRect/>
          </a:stretch>
        </p:blipFill>
        <p:spPr>
          <a:xfrm>
            <a:off x="436261" y="6219232"/>
            <a:ext cx="176742" cy="176743"/>
          </a:xfrm>
          <a:prstGeom prst="rect">
            <a:avLst/>
          </a:prstGeom>
          <a:noFill/>
          <a:ln>
            <a:noFill/>
          </a:ln>
        </p:spPr>
      </p:pic>
      <p:sp>
        <p:nvSpPr>
          <p:cNvPr id="3097" name="テキスト ボックス 27"/>
          <p:cNvSpPr txBox="1">
            <a:spLocks noChangeArrowheads="1"/>
          </p:cNvSpPr>
          <p:nvPr/>
        </p:nvSpPr>
        <p:spPr>
          <a:xfrm>
            <a:off x="670750" y="6045991"/>
            <a:ext cx="9370847" cy="506549"/>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646" dirty="0">
                <a:solidFill>
                  <a:prstClr val="black"/>
                </a:solidFill>
                <a:latin typeface="Symbol" panose="05050102010706020507" pitchFamily="18" charset="2"/>
                <a:ea typeface="ＭＳ Ｐゴシック" panose="020B0600070205080204" pitchFamily="50" charset="-128"/>
              </a:rPr>
              <a:t>m</a:t>
            </a:r>
            <a:r>
              <a:rPr lang="en-US" altLang="ja-JP" sz="2646"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e</a:t>
            </a:r>
            <a:r>
              <a:rPr lang="en-US" altLang="ja-JP" sz="2425" dirty="0">
                <a:solidFill>
                  <a:prstClr val="black"/>
                </a:solidFill>
                <a:latin typeface="ＭＳ Ｐゴシック" panose="020B0600070205080204" pitchFamily="50" charset="-128"/>
                <a:ea typeface="ＭＳ Ｐゴシック" panose="020B0600070205080204" pitchFamily="50" charset="-128"/>
              </a:rPr>
              <a:t> resonance is found with 10 fb</a:t>
            </a:r>
            <a:r>
              <a:rPr lang="en-US" altLang="ja-JP" sz="2425" baseline="30000" dirty="0">
                <a:solidFill>
                  <a:prstClr val="black"/>
                </a:solidFill>
                <a:latin typeface="ＭＳ Ｐゴシック" panose="020B0600070205080204" pitchFamily="50" charset="-128"/>
                <a:ea typeface="ＭＳ Ｐゴシック" panose="020B0600070205080204" pitchFamily="50" charset="-128"/>
              </a:rPr>
              <a:t>-4</a:t>
            </a:r>
            <a:r>
              <a:rPr lang="en-US" altLang="ja-JP" sz="2425" dirty="0">
                <a:solidFill>
                  <a:prstClr val="black"/>
                </a:solidFill>
                <a:latin typeface="ＭＳ Ｐゴシック" panose="020B0600070205080204" pitchFamily="50" charset="-128"/>
                <a:ea typeface="ＭＳ Ｐゴシック" panose="020B0600070205080204" pitchFamily="50" charset="-128"/>
              </a:rPr>
              <a:t>         blue star point   </a:t>
            </a:r>
            <a:endParaRPr lang="ja-JP" altLang="en-US" sz="2425" dirty="0">
              <a:solidFill>
                <a:prstClr val="black"/>
              </a:solidFill>
              <a:latin typeface="ＭＳ Ｐゴシック" panose="020B0600070205080204" pitchFamily="50" charset="-128"/>
              <a:ea typeface="ＭＳ Ｐゴシック" panose="020B0600070205080204" pitchFamily="50" charset="-128"/>
            </a:endParaRPr>
          </a:p>
        </p:txBody>
      </p:sp>
      <p:pic>
        <p:nvPicPr>
          <p:cNvPr id="3098" name="Picture 2" descr="C:\Program Files (x86)\Microsoft Office\MEDIA\OFFICE14\Bullets\BD21301_.gif"/>
          <p:cNvPicPr>
            <a:picLocks noChangeAspect="1" noChangeArrowheads="1"/>
          </p:cNvPicPr>
          <p:nvPr/>
        </p:nvPicPr>
        <p:blipFill>
          <a:blip r:embed="rId12"/>
          <a:stretch>
            <a:fillRect/>
          </a:stretch>
        </p:blipFill>
        <p:spPr>
          <a:xfrm>
            <a:off x="436261" y="6854456"/>
            <a:ext cx="176742" cy="176742"/>
          </a:xfrm>
          <a:prstGeom prst="rect">
            <a:avLst/>
          </a:prstGeom>
          <a:noFill/>
          <a:ln>
            <a:noFill/>
          </a:ln>
        </p:spPr>
      </p:pic>
      <p:sp>
        <p:nvSpPr>
          <p:cNvPr id="3099" name="テキスト ボックス 27"/>
          <p:cNvSpPr txBox="1">
            <a:spLocks noChangeArrowheads="1"/>
          </p:cNvSpPr>
          <p:nvPr/>
        </p:nvSpPr>
        <p:spPr>
          <a:xfrm>
            <a:off x="670750" y="6681212"/>
            <a:ext cx="9370847" cy="452688"/>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007943" eaLnBrk="1" hangingPunct="1">
              <a:lnSpc>
                <a:spcPct val="110000"/>
              </a:lnSpc>
              <a:defRPr/>
            </a:pPr>
            <a:r>
              <a:rPr lang="en-US" altLang="ja-JP" sz="2425" dirty="0">
                <a:solidFill>
                  <a:srgbClr val="0033CC"/>
                </a:solidFill>
                <a:latin typeface="ＭＳ Ｐゴシック" panose="020B0600070205080204" pitchFamily="50" charset="-128"/>
                <a:ea typeface="ＭＳ Ｐゴシック" panose="020B0600070205080204" pitchFamily="50" charset="-128"/>
              </a:rPr>
              <a:t>J-PARC and LHC precisely determine the RPV parameters!   </a:t>
            </a:r>
            <a:endParaRPr lang="ja-JP" altLang="en-US" sz="2425" dirty="0">
              <a:solidFill>
                <a:srgbClr val="0033CC"/>
              </a:solidFill>
              <a:latin typeface="ＭＳ Ｐゴシック" panose="020B0600070205080204" pitchFamily="50" charset="-128"/>
              <a:ea typeface="ＭＳ Ｐゴシック" panose="020B0600070205080204" pitchFamily="50" charset="-128"/>
            </a:endParaRPr>
          </a:p>
        </p:txBody>
      </p:sp>
      <p:cxnSp>
        <p:nvCxnSpPr>
          <p:cNvPr id="3100" name="直線コネクタ 34"/>
          <p:cNvCxnSpPr/>
          <p:nvPr/>
        </p:nvCxnSpPr>
        <p:spPr>
          <a:xfrm>
            <a:off x="952488" y="6229732"/>
            <a:ext cx="197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01" name="星 5 1"/>
          <p:cNvSpPr/>
          <p:nvPr/>
        </p:nvSpPr>
        <p:spPr>
          <a:xfrm>
            <a:off x="6707991" y="3701091"/>
            <a:ext cx="395483" cy="332486"/>
          </a:xfrm>
          <a:prstGeom prst="star5">
            <a:avLst/>
          </a:prstGeom>
          <a:solidFill>
            <a:srgbClr val="0033CC">
              <a:alpha val="81000"/>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3102" name="右矢印 2"/>
          <p:cNvSpPr/>
          <p:nvPr/>
        </p:nvSpPr>
        <p:spPr>
          <a:xfrm>
            <a:off x="5315727" y="6219233"/>
            <a:ext cx="670222" cy="297487"/>
          </a:xfrm>
          <a:prstGeom prst="rightArrow">
            <a:avLst/>
          </a:prstGeom>
          <a:solidFill>
            <a:schemeClr val="tx1">
              <a:lumMod val="65000"/>
              <a:lumOff val="35000"/>
              <a:alpha val="80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224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8" name="タイトル 1"/>
          <p:cNvSpPr>
            <a:spLocks noGrp="1"/>
          </p:cNvSpPr>
          <p:nvPr>
            <p:ph type="title"/>
          </p:nvPr>
        </p:nvSpPr>
        <p:spPr/>
        <p:txBody>
          <a:bodyPr/>
          <a:lstStyle/>
          <a:p>
            <a:r>
              <a:rPr lang="en-US" altLang="ja-JP" sz="3968" dirty="0"/>
              <a:t>More on coupling discrimination</a:t>
            </a:r>
            <a:endParaRPr lang="ja-JP" altLang="en-US" sz="3968" dirty="0"/>
          </a:p>
        </p:txBody>
      </p:sp>
      <p:sp>
        <p:nvSpPr>
          <p:cNvPr id="3109" name="コンテンツ プレースホルダー 2"/>
          <p:cNvSpPr>
            <a:spLocks noGrp="1"/>
          </p:cNvSpPr>
          <p:nvPr>
            <p:ph idx="1"/>
          </p:nvPr>
        </p:nvSpPr>
        <p:spPr/>
        <p:txBody>
          <a:bodyPr/>
          <a:lstStyle/>
          <a:p>
            <a:r>
              <a:rPr kumimoji="1" lang="en-US" altLang="ja-JP" dirty="0"/>
              <a:t>Non Standard Interaction</a:t>
            </a:r>
          </a:p>
          <a:p>
            <a:pPr marL="0" indent="0">
              <a:buNone/>
            </a:pPr>
            <a:r>
              <a:rPr lang="en-US" altLang="ja-JP" sz="2646" dirty="0"/>
              <a:t>Pion decay in scalar channel – chiral enhancement</a:t>
            </a:r>
          </a:p>
          <a:p>
            <a:pPr marL="0" indent="0">
              <a:buNone/>
            </a:pPr>
            <a:r>
              <a:rPr lang="en-US" altLang="ja-JP" sz="2646" dirty="0"/>
              <a:t>Exotic decay</a:t>
            </a:r>
          </a:p>
          <a:p>
            <a:pPr marL="0" indent="0">
              <a:buNone/>
            </a:pPr>
            <a:endParaRPr kumimoji="1" lang="en-US" altLang="ja-JP" dirty="0"/>
          </a:p>
          <a:p>
            <a:pPr marL="0" indent="0">
              <a:buNone/>
            </a:pPr>
            <a:endParaRPr lang="en-US" altLang="ja-JP" dirty="0"/>
          </a:p>
          <a:p>
            <a:r>
              <a:rPr kumimoji="1" lang="en-US" altLang="ja-JP" dirty="0"/>
              <a:t>ILC with polarization</a:t>
            </a:r>
          </a:p>
          <a:p>
            <a:pPr marL="0" indent="0">
              <a:buNone/>
            </a:pPr>
            <a:r>
              <a:rPr lang="en-US" altLang="ja-JP" sz="2646" dirty="0"/>
              <a:t>LHC signal is same for 312(LH e) and 321 (RH e)</a:t>
            </a:r>
          </a:p>
          <a:p>
            <a:pPr marL="0" indent="0">
              <a:buNone/>
            </a:pPr>
            <a:r>
              <a:rPr lang="en-US" altLang="ja-JP" sz="2646" dirty="0"/>
              <a:t>Can you distinguish them ?</a:t>
            </a:r>
            <a:endParaRPr lang="ja-JP" altLang="en-US" sz="2646" dirty="0"/>
          </a:p>
        </p:txBody>
      </p:sp>
      <p:grpSp>
        <p:nvGrpSpPr>
          <p:cNvPr id="3110" name="グループ化 4"/>
          <p:cNvGrpSpPr/>
          <p:nvPr/>
        </p:nvGrpSpPr>
        <p:grpSpPr>
          <a:xfrm>
            <a:off x="1024249" y="3576055"/>
            <a:ext cx="3810023" cy="1378935"/>
            <a:chOff x="6084168" y="5085184"/>
            <a:chExt cx="3456384" cy="1250945"/>
          </a:xfrm>
        </p:grpSpPr>
        <p:pic>
          <p:nvPicPr>
            <p:cNvPr id="3111" name="Picture 4"/>
            <p:cNvPicPr>
              <a:picLocks noChangeAspect="1" noChangeArrowheads="1"/>
            </p:cNvPicPr>
            <p:nvPr/>
          </p:nvPicPr>
          <p:blipFill>
            <a:blip r:embed="rId3"/>
            <a:stretch>
              <a:fillRect/>
            </a:stretch>
          </p:blipFill>
          <p:spPr>
            <a:xfrm>
              <a:off x="6084168" y="5085184"/>
              <a:ext cx="3456384" cy="1250945"/>
            </a:xfrm>
            <a:prstGeom prst="rect">
              <a:avLst/>
            </a:prstGeom>
            <a:noFill/>
            <a:ln>
              <a:noFill/>
            </a:ln>
            <a:effectLst/>
          </p:spPr>
        </p:pic>
        <p:pic>
          <p:nvPicPr>
            <p:cNvPr id="3112" name="Picture 3"/>
            <p:cNvPicPr>
              <a:picLocks noChangeAspect="1" noChangeArrowheads="1"/>
            </p:cNvPicPr>
            <p:nvPr/>
          </p:nvPicPr>
          <p:blipFill>
            <a:blip r:embed="rId4"/>
            <a:stretch>
              <a:fillRect/>
            </a:stretch>
          </p:blipFill>
          <p:spPr>
            <a:xfrm>
              <a:off x="6588224" y="5229200"/>
              <a:ext cx="2695575" cy="781050"/>
            </a:xfrm>
            <a:prstGeom prst="rect">
              <a:avLst/>
            </a:prstGeom>
            <a:noFill/>
            <a:ln>
              <a:noFill/>
            </a:ln>
            <a:effectLst/>
          </p:spPr>
        </p:pic>
      </p:grpSp>
      <p:grpSp>
        <p:nvGrpSpPr>
          <p:cNvPr id="3113" name="グループ化 3"/>
          <p:cNvGrpSpPr/>
          <p:nvPr/>
        </p:nvGrpSpPr>
        <p:grpSpPr>
          <a:xfrm>
            <a:off x="2635574" y="2827331"/>
            <a:ext cx="2391528" cy="882765"/>
            <a:chOff x="7884368" y="6072684"/>
            <a:chExt cx="2212702" cy="800828"/>
          </a:xfrm>
        </p:grpSpPr>
        <p:pic>
          <p:nvPicPr>
            <p:cNvPr id="3114" name="Picture 5"/>
            <p:cNvPicPr>
              <a:picLocks noChangeAspect="1" noChangeArrowheads="1"/>
            </p:cNvPicPr>
            <p:nvPr/>
          </p:nvPicPr>
          <p:blipFill>
            <a:blip r:embed="rId5"/>
            <a:stretch>
              <a:fillRect/>
            </a:stretch>
          </p:blipFill>
          <p:spPr>
            <a:xfrm>
              <a:off x="7884368" y="6072684"/>
              <a:ext cx="2212702" cy="800828"/>
            </a:xfrm>
            <a:prstGeom prst="rect">
              <a:avLst/>
            </a:prstGeom>
            <a:noFill/>
            <a:ln>
              <a:noFill/>
            </a:ln>
            <a:effectLst/>
          </p:spPr>
        </p:pic>
        <p:pic>
          <p:nvPicPr>
            <p:cNvPr id="3115" name="Picture 2"/>
            <p:cNvPicPr>
              <a:picLocks noChangeAspect="1" noChangeArrowheads="1"/>
            </p:cNvPicPr>
            <p:nvPr/>
          </p:nvPicPr>
          <p:blipFill>
            <a:blip r:embed="rId6"/>
            <a:stretch>
              <a:fillRect/>
            </a:stretch>
          </p:blipFill>
          <p:spPr>
            <a:xfrm>
              <a:off x="8234080" y="6165304"/>
              <a:ext cx="1819839" cy="432048"/>
            </a:xfrm>
            <a:prstGeom prst="rect">
              <a:avLst/>
            </a:prstGeom>
            <a:noFill/>
            <a:ln>
              <a:noFill/>
            </a:ln>
            <a:effectLst/>
          </p:spPr>
        </p:pic>
      </p:grpSp>
      <p:sp>
        <p:nvSpPr>
          <p:cNvPr id="3116" name="テキスト ボックス 5"/>
          <p:cNvSpPr txBox="1"/>
          <p:nvPr/>
        </p:nvSpPr>
        <p:spPr>
          <a:xfrm>
            <a:off x="5595940" y="3990102"/>
            <a:ext cx="3571897" cy="397673"/>
          </a:xfrm>
          <a:prstGeom prst="rect">
            <a:avLst/>
          </a:prstGeom>
          <a:noFill/>
        </p:spPr>
        <p:txBody>
          <a:bodyPr wrap="square" rtlCol="0">
            <a:spAutoFit/>
          </a:bodyPr>
          <a:lstStyle/>
          <a:p>
            <a:pPr defTabSz="1007943"/>
            <a:r>
              <a:rPr lang="en-US" altLang="ja-JP" sz="1984" dirty="0">
                <a:solidFill>
                  <a:prstClr val="black"/>
                </a:solidFill>
                <a:latin typeface="Calibri"/>
                <a:ea typeface="ＭＳ Ｐゴシック" panose="020B0600070205080204" pitchFamily="50" charset="-128"/>
              </a:rPr>
              <a:t>312 : LH electron only</a:t>
            </a:r>
            <a:endParaRPr lang="ja-JP" altLang="en-US" sz="1984"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34787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 name="タイトル 1"/>
          <p:cNvSpPr>
            <a:spLocks noGrp="1"/>
          </p:cNvSpPr>
          <p:nvPr>
            <p:ph type="title"/>
          </p:nvPr>
        </p:nvSpPr>
        <p:spPr/>
        <p:txBody>
          <a:bodyPr/>
          <a:lstStyle/>
          <a:p>
            <a:pPr algn="l"/>
            <a:r>
              <a:rPr kumimoji="1" lang="en-US" altLang="ja-JP" dirty="0">
                <a:solidFill>
                  <a:srgbClr val="FF0000"/>
                </a:solidFill>
              </a:rPr>
              <a:t>Scalar type</a:t>
            </a:r>
            <a:endParaRPr kumimoji="1" lang="ja-JP" altLang="en-US" dirty="0">
              <a:solidFill>
                <a:srgbClr val="FF0000"/>
              </a:solidFill>
            </a:endParaRPr>
          </a:p>
        </p:txBody>
      </p:sp>
      <p:sp>
        <p:nvSpPr>
          <p:cNvPr id="1713" name="コンテンツ プレースホルダ 2"/>
          <p:cNvSpPr>
            <a:spLocks noGrp="1"/>
          </p:cNvSpPr>
          <p:nvPr>
            <p:ph idx="1"/>
          </p:nvPr>
        </p:nvSpPr>
        <p:spPr>
          <a:xfrm>
            <a:off x="436534" y="1319198"/>
            <a:ext cx="5488311" cy="666529"/>
          </a:xfrm>
        </p:spPr>
        <p:txBody>
          <a:bodyPr/>
          <a:lstStyle/>
          <a:p>
            <a:pPr>
              <a:buNone/>
            </a:pPr>
            <a:r>
              <a:rPr kumimoji="1" lang="en-US" altLang="ja-JP" dirty="0"/>
              <a:t>SUSY</a:t>
            </a:r>
            <a:r>
              <a:rPr lang="ja-JP" altLang="en-US" dirty="0"/>
              <a:t>  </a:t>
            </a:r>
            <a:r>
              <a:rPr lang="en-US" altLang="ja-JP" dirty="0"/>
              <a:t>:: Still main target!? </a:t>
            </a:r>
            <a:endParaRPr kumimoji="1" lang="ja-JP" altLang="en-US" dirty="0"/>
          </a:p>
        </p:txBody>
      </p:sp>
      <p:sp>
        <p:nvSpPr>
          <p:cNvPr id="1714" name="テキスト ボックス 3"/>
          <p:cNvSpPr txBox="1"/>
          <p:nvPr/>
        </p:nvSpPr>
        <p:spPr>
          <a:xfrm>
            <a:off x="436534" y="3224209"/>
            <a:ext cx="6350039"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Higgs triplet :: doubly charged</a:t>
            </a:r>
            <a:endParaRPr lang="ja-JP" altLang="en-US" sz="3527" dirty="0">
              <a:solidFill>
                <a:prstClr val="black"/>
              </a:solidFill>
              <a:latin typeface="Calibri"/>
              <a:ea typeface="ＭＳ Ｐゴシック" panose="020B0600070205080204" pitchFamily="50" charset="-128"/>
            </a:endParaRPr>
          </a:p>
        </p:txBody>
      </p:sp>
      <p:sp>
        <p:nvSpPr>
          <p:cNvPr id="1715" name="テキスト ボックス 4"/>
          <p:cNvSpPr txBox="1"/>
          <p:nvPr/>
        </p:nvSpPr>
        <p:spPr>
          <a:xfrm>
            <a:off x="436534" y="4017964"/>
            <a:ext cx="8731303"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Radiative generation of neutrino masses</a:t>
            </a:r>
            <a:endParaRPr lang="ja-JP" altLang="en-US" sz="3527" dirty="0">
              <a:solidFill>
                <a:prstClr val="black"/>
              </a:solidFill>
              <a:latin typeface="Calibri"/>
              <a:ea typeface="ＭＳ Ｐゴシック" panose="020B0600070205080204" pitchFamily="50" charset="-128"/>
            </a:endParaRPr>
          </a:p>
        </p:txBody>
      </p:sp>
      <p:pic>
        <p:nvPicPr>
          <p:cNvPr id="1716" name="Picture 5"/>
          <p:cNvPicPr>
            <a:picLocks noChangeAspect="1" noChangeArrowheads="1"/>
          </p:cNvPicPr>
          <p:nvPr/>
        </p:nvPicPr>
        <p:blipFill>
          <a:blip r:embed="rId3"/>
          <a:stretch>
            <a:fillRect/>
          </a:stretch>
        </p:blipFill>
        <p:spPr>
          <a:xfrm>
            <a:off x="595285" y="4970470"/>
            <a:ext cx="4384087" cy="1866820"/>
          </a:xfrm>
          <a:prstGeom prst="rect">
            <a:avLst/>
          </a:prstGeom>
          <a:noFill/>
          <a:ln w="9525">
            <a:noFill/>
            <a:miter lim="800000"/>
            <a:headEnd/>
            <a:tailEnd/>
          </a:ln>
        </p:spPr>
      </p:pic>
      <p:sp>
        <p:nvSpPr>
          <p:cNvPr id="1717" name="テキスト ボックス 6"/>
          <p:cNvSpPr txBox="1"/>
          <p:nvPr/>
        </p:nvSpPr>
        <p:spPr>
          <a:xfrm>
            <a:off x="595285" y="4811718"/>
            <a:ext cx="1587510" cy="329770"/>
          </a:xfrm>
          <a:prstGeom prst="rect">
            <a:avLst/>
          </a:prstGeom>
          <a:noFill/>
        </p:spPr>
        <p:txBody>
          <a:bodyPr wrap="square" rtlCol="0">
            <a:spAutoFit/>
          </a:bodyPr>
          <a:lstStyle/>
          <a:p>
            <a:pPr defTabSz="1007943"/>
            <a:r>
              <a:rPr lang="en-US" altLang="ja-JP" sz="1543" dirty="0">
                <a:solidFill>
                  <a:srgbClr val="F79646">
                    <a:lumMod val="50000"/>
                  </a:srgbClr>
                </a:solidFill>
                <a:latin typeface="Calibri"/>
                <a:ea typeface="ＭＳ Ｐゴシック" panose="020B0600070205080204" pitchFamily="50" charset="-128"/>
              </a:rPr>
              <a:t>Krauss </a:t>
            </a:r>
            <a:r>
              <a:rPr lang="en-US" altLang="ja-JP" sz="1543" i="1" dirty="0">
                <a:solidFill>
                  <a:srgbClr val="F79646">
                    <a:lumMod val="50000"/>
                  </a:srgbClr>
                </a:solidFill>
                <a:latin typeface="Calibri"/>
                <a:ea typeface="ＭＳ Ｐゴシック" panose="020B0600070205080204" pitchFamily="50" charset="-128"/>
              </a:rPr>
              <a:t>etal</a:t>
            </a:r>
            <a:endParaRPr lang="ja-JP" altLang="en-US" sz="1543" i="1" dirty="0">
              <a:solidFill>
                <a:srgbClr val="F79646">
                  <a:lumMod val="50000"/>
                </a:srgbClr>
              </a:solidFill>
              <a:latin typeface="Calibri"/>
              <a:ea typeface="ＭＳ Ｐゴシック" panose="020B0600070205080204" pitchFamily="50" charset="-128"/>
            </a:endParaRPr>
          </a:p>
        </p:txBody>
      </p:sp>
      <p:sp>
        <p:nvSpPr>
          <p:cNvPr id="1718" name="テキスト ボックス 7"/>
          <p:cNvSpPr txBox="1"/>
          <p:nvPr/>
        </p:nvSpPr>
        <p:spPr>
          <a:xfrm>
            <a:off x="4325933" y="4732344"/>
            <a:ext cx="5556284" cy="635110"/>
          </a:xfrm>
          <a:prstGeom prst="rect">
            <a:avLst/>
          </a:prstGeom>
          <a:noFill/>
        </p:spPr>
        <p:txBody>
          <a:bodyPr wrap="square" rtlCol="0">
            <a:spAutoFit/>
          </a:bodyPr>
          <a:lstStyle/>
          <a:p>
            <a:pPr defTabSz="1007943"/>
            <a:r>
              <a:rPr lang="en-US" altLang="ja-JP" sz="3527" dirty="0">
                <a:solidFill>
                  <a:prstClr val="black"/>
                </a:solidFill>
                <a:latin typeface="Calibri"/>
                <a:ea typeface="ＭＳ Ｐゴシック" panose="020B0600070205080204" pitchFamily="50" charset="-128"/>
              </a:rPr>
              <a:t>sometimes doubly charged</a:t>
            </a:r>
            <a:endParaRPr lang="ja-JP" altLang="en-US" sz="3527" dirty="0">
              <a:solidFill>
                <a:prstClr val="black"/>
              </a:solidFill>
              <a:latin typeface="Calibri"/>
              <a:ea typeface="ＭＳ Ｐゴシック" panose="020B0600070205080204" pitchFamily="50" charset="-128"/>
            </a:endParaRPr>
          </a:p>
        </p:txBody>
      </p:sp>
      <p:sp>
        <p:nvSpPr>
          <p:cNvPr id="1719" name="コンテンツ プレースホルダ 2"/>
          <p:cNvSpPr txBox="1"/>
          <p:nvPr/>
        </p:nvSpPr>
        <p:spPr>
          <a:xfrm>
            <a:off x="436534" y="1954201"/>
            <a:ext cx="8572552" cy="666529"/>
          </a:xfrm>
          <a:prstGeom prst="rect">
            <a:avLst/>
          </a:prstGeom>
        </p:spPr>
        <p:txBody>
          <a:bodyPr vert="horz" lIns="100796" tIns="50398" rIns="100796" bIns="50398" rtlCol="0">
            <a:normAutofit/>
          </a:bodyPr>
          <a:lstStyle/>
          <a:p>
            <a:pPr marL="377979" indent="-377979" defTabSz="1007943">
              <a:spcBef>
                <a:spcPct val="20000"/>
              </a:spcBef>
              <a:defRPr/>
            </a:pPr>
            <a:r>
              <a:rPr lang="en-US" altLang="ja-JP" sz="3527" dirty="0">
                <a:solidFill>
                  <a:prstClr val="black"/>
                </a:solidFill>
                <a:latin typeface="Calibri"/>
                <a:ea typeface="ＭＳ Ｐゴシック" panose="020B0600070205080204" pitchFamily="50" charset="-128"/>
              </a:rPr>
              <a:t>2&lt; doublet higgs</a:t>
            </a:r>
            <a:r>
              <a:rPr lang="ja-JP" altLang="en-US" sz="3527" dirty="0">
                <a:solidFill>
                  <a:prstClr val="black"/>
                </a:solidFill>
                <a:latin typeface="Calibri"/>
                <a:ea typeface="ＭＳ Ｐゴシック" panose="020B0600070205080204" pitchFamily="50" charset="-128"/>
              </a:rPr>
              <a:t>  </a:t>
            </a:r>
            <a:r>
              <a:rPr lang="en-US" altLang="ja-JP" sz="3527" dirty="0">
                <a:solidFill>
                  <a:prstClr val="black"/>
                </a:solidFill>
                <a:latin typeface="Calibri"/>
                <a:ea typeface="ＭＳ Ｐゴシック" panose="020B0600070205080204" pitchFamily="50" charset="-128"/>
              </a:rPr>
              <a:t>:: SUSY is restricted version </a:t>
            </a:r>
            <a:endParaRPr lang="ja-JP" altLang="en-US" sz="3527" dirty="0">
              <a:solidFill>
                <a:prstClr val="black"/>
              </a:solidFill>
              <a:latin typeface="Calibri"/>
              <a:ea typeface="ＭＳ Ｐゴシック" panose="020B0600070205080204" pitchFamily="50" charset="-128"/>
            </a:endParaRPr>
          </a:p>
        </p:txBody>
      </p:sp>
      <p:pic>
        <p:nvPicPr>
          <p:cNvPr id="1720" name="Picture 3"/>
          <p:cNvPicPr>
            <a:picLocks noChangeAspect="1" noChangeArrowheads="1"/>
          </p:cNvPicPr>
          <p:nvPr/>
        </p:nvPicPr>
        <p:blipFill>
          <a:blip r:embed="rId4"/>
          <a:stretch>
            <a:fillRect/>
          </a:stretch>
        </p:blipFill>
        <p:spPr>
          <a:xfrm>
            <a:off x="6389695" y="5764224"/>
            <a:ext cx="2871751" cy="515883"/>
          </a:xfrm>
          <a:prstGeom prst="rect">
            <a:avLst/>
          </a:prstGeom>
          <a:noFill/>
          <a:ln w="9525">
            <a:noFill/>
            <a:miter lim="800000"/>
            <a:headEnd/>
            <a:tailEnd/>
          </a:ln>
        </p:spPr>
      </p:pic>
      <p:sp>
        <p:nvSpPr>
          <p:cNvPr id="1721" name="テキスト ボックス 10"/>
          <p:cNvSpPr txBox="1"/>
          <p:nvPr/>
        </p:nvSpPr>
        <p:spPr>
          <a:xfrm>
            <a:off x="529" y="3224209"/>
            <a:ext cx="277254" cy="1313758"/>
          </a:xfrm>
          <a:prstGeom prst="rect">
            <a:avLst/>
          </a:prstGeom>
          <a:noFill/>
        </p:spPr>
        <p:txBody>
          <a:bodyPr wrap="square" rtlCol="0">
            <a:spAutoFit/>
          </a:bodyPr>
          <a:lstStyle/>
          <a:p>
            <a:pPr defTabSz="1007943"/>
            <a:r>
              <a:rPr lang="en-US" altLang="ja-JP" sz="7937" dirty="0">
                <a:solidFill>
                  <a:prstClr val="black"/>
                </a:solidFill>
                <a:latin typeface="Calibri"/>
                <a:ea typeface="ＭＳ Ｐゴシック" panose="020B0600070205080204" pitchFamily="50" charset="-128"/>
              </a:rPr>
              <a:t>{</a:t>
            </a:r>
          </a:p>
        </p:txBody>
      </p:sp>
      <p:sp>
        <p:nvSpPr>
          <p:cNvPr id="1722" name="テキスト ボックス 11"/>
          <p:cNvSpPr txBox="1"/>
          <p:nvPr/>
        </p:nvSpPr>
        <p:spPr>
          <a:xfrm>
            <a:off x="6389695" y="6399228"/>
            <a:ext cx="3016268" cy="567207"/>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Is more relevant</a:t>
            </a:r>
            <a:endParaRPr lang="ja-JP" altLang="en-US" sz="3086"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194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1">
                                            <p:txEl>
                                              <p:pRg st="0" end="0"/>
                                            </p:txEl>
                                          </p:spTgt>
                                        </p:tgtEl>
                                        <p:attrNameLst>
                                          <p:attrName>style.visibility</p:attrName>
                                        </p:attrNameLst>
                                      </p:cBhvr>
                                      <p:to>
                                        <p:strVal val="visible"/>
                                      </p:to>
                                    </p:set>
                                    <p:anim calcmode="lin" valueType="num">
                                      <p:cBhvr additive="base">
                                        <p:cTn id="7" dur="500" fill="hold"/>
                                        <p:tgtEl>
                                          <p:spTgt spid="17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
                                        </p:tgtEl>
                                        <p:attrNameLst>
                                          <p:attrName>style.visibility</p:attrName>
                                        </p:attrNameLst>
                                      </p:cBhvr>
                                      <p:to>
                                        <p:strVal val="visible"/>
                                      </p:to>
                                    </p:set>
                                    <p:anim calcmode="lin" valueType="num">
                                      <p:cBhvr additive="base">
                                        <p:cTn id="13" dur="500" fill="hold"/>
                                        <p:tgtEl>
                                          <p:spTgt spid="1720"/>
                                        </p:tgtEl>
                                        <p:attrNameLst>
                                          <p:attrName>ppt_x</p:attrName>
                                        </p:attrNameLst>
                                      </p:cBhvr>
                                      <p:tavLst>
                                        <p:tav tm="0">
                                          <p:val>
                                            <p:strVal val="#ppt_x"/>
                                          </p:val>
                                        </p:tav>
                                        <p:tav tm="100000">
                                          <p:val>
                                            <p:strVal val="#ppt_x"/>
                                          </p:val>
                                        </p:tav>
                                      </p:tavLst>
                                    </p:anim>
                                    <p:anim calcmode="lin" valueType="num">
                                      <p:cBhvr additive="base">
                                        <p:cTn id="14" dur="500" fill="hold"/>
                                        <p:tgtEl>
                                          <p:spTgt spid="17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22"/>
                                        </p:tgtEl>
                                        <p:attrNameLst>
                                          <p:attrName>style.visibility</p:attrName>
                                        </p:attrNameLst>
                                      </p:cBhvr>
                                      <p:to>
                                        <p:strVal val="visible"/>
                                      </p:to>
                                    </p:set>
                                    <p:anim calcmode="lin" valueType="num">
                                      <p:cBhvr additive="base">
                                        <p:cTn id="17" dur="500" fill="hold"/>
                                        <p:tgtEl>
                                          <p:spTgt spid="1722"/>
                                        </p:tgtEl>
                                        <p:attrNameLst>
                                          <p:attrName>ppt_x</p:attrName>
                                        </p:attrNameLst>
                                      </p:cBhvr>
                                      <p:tavLst>
                                        <p:tav tm="0">
                                          <p:val>
                                            <p:strVal val="#ppt_x"/>
                                          </p:val>
                                        </p:tav>
                                        <p:tav tm="100000">
                                          <p:val>
                                            <p:strVal val="#ppt_x"/>
                                          </p:val>
                                        </p:tav>
                                      </p:tavLst>
                                    </p:anim>
                                    <p:anim calcmode="lin" valueType="num">
                                      <p:cBhvr additive="base">
                                        <p:cTn id="18" dur="500" fill="hold"/>
                                        <p:tgtEl>
                                          <p:spTgt spid="1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0" build="allAtOnce"/>
      <p:bldP spid="17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 name="テキスト ボックス 3"/>
          <p:cNvSpPr txBox="1"/>
          <p:nvPr/>
        </p:nvSpPr>
        <p:spPr>
          <a:xfrm>
            <a:off x="754036" y="287316"/>
            <a:ext cx="1106778" cy="635110"/>
          </a:xfrm>
          <a:prstGeom prst="rect">
            <a:avLst/>
          </a:prstGeom>
          <a:noFill/>
        </p:spPr>
        <p:txBody>
          <a:bodyPr wrap="none" rtlCol="0">
            <a:spAutoFit/>
          </a:bodyPr>
          <a:lstStyle/>
          <a:p>
            <a:pPr defTabSz="1007943"/>
            <a:r>
              <a:rPr lang="en-US" altLang="ja-JP" sz="3527" dirty="0">
                <a:solidFill>
                  <a:prstClr val="black"/>
                </a:solidFill>
                <a:latin typeface="Calibri"/>
                <a:ea typeface="ＭＳ Ｐゴシック" panose="020B0600070205080204" pitchFamily="50" charset="-128"/>
              </a:rPr>
              <a:t>SUSY</a:t>
            </a:r>
            <a:endParaRPr lang="ja-JP" altLang="en-US" sz="3527" dirty="0">
              <a:solidFill>
                <a:prstClr val="black"/>
              </a:solidFill>
              <a:latin typeface="Calibri"/>
              <a:ea typeface="ＭＳ Ｐゴシック" panose="020B0600070205080204" pitchFamily="50" charset="-128"/>
            </a:endParaRPr>
          </a:p>
        </p:txBody>
      </p:sp>
      <p:sp>
        <p:nvSpPr>
          <p:cNvPr id="1729" name="テキスト ボックス 4"/>
          <p:cNvSpPr txBox="1"/>
          <p:nvPr/>
        </p:nvSpPr>
        <p:spPr>
          <a:xfrm>
            <a:off x="1071538" y="1081070"/>
            <a:ext cx="7223169" cy="499496"/>
          </a:xfrm>
          <a:prstGeom prst="rect">
            <a:avLst/>
          </a:prstGeom>
          <a:noFill/>
        </p:spPr>
        <p:txBody>
          <a:bodyPr wrap="square" rtlCol="0">
            <a:spAutoFit/>
          </a:bodyPr>
          <a:lstStyle/>
          <a:p>
            <a:pPr defTabSz="1007943"/>
            <a:r>
              <a:rPr lang="en-US" altLang="ja-JP" sz="2646" dirty="0">
                <a:solidFill>
                  <a:prstClr val="black"/>
                </a:solidFill>
                <a:latin typeface="Calibri"/>
                <a:ea typeface="ＭＳ Ｐゴシック" panose="020B0600070205080204" pitchFamily="50" charset="-128"/>
              </a:rPr>
              <a:t>Neutral scalar : Heavy neutral higgs , sneutrino</a:t>
            </a:r>
            <a:endParaRPr lang="ja-JP" altLang="en-US" sz="2646" dirty="0">
              <a:solidFill>
                <a:prstClr val="black"/>
              </a:solidFill>
              <a:latin typeface="Calibri"/>
              <a:ea typeface="ＭＳ Ｐゴシック" panose="020B0600070205080204" pitchFamily="50" charset="-128"/>
            </a:endParaRPr>
          </a:p>
        </p:txBody>
      </p:sp>
      <p:sp>
        <p:nvSpPr>
          <p:cNvPr id="1730" name="テキスト ボックス 5"/>
          <p:cNvSpPr txBox="1"/>
          <p:nvPr/>
        </p:nvSpPr>
        <p:spPr>
          <a:xfrm>
            <a:off x="1071538" y="1874825"/>
            <a:ext cx="3175019" cy="635110"/>
          </a:xfrm>
          <a:prstGeom prst="rect">
            <a:avLst/>
          </a:prstGeom>
          <a:noFill/>
        </p:spPr>
        <p:txBody>
          <a:bodyPr wrap="square" rtlCol="0">
            <a:spAutoFit/>
          </a:bodyPr>
          <a:lstStyle/>
          <a:p>
            <a:pPr defTabSz="1007943"/>
            <a:r>
              <a:rPr lang="en-US" altLang="ja-JP" sz="3527" dirty="0">
                <a:solidFill>
                  <a:srgbClr val="FF0000"/>
                </a:solidFill>
                <a:latin typeface="Calibri"/>
                <a:ea typeface="ＭＳ Ｐゴシック" panose="020B0600070205080204" pitchFamily="50" charset="-128"/>
              </a:rPr>
              <a:t>With R-Parity</a:t>
            </a:r>
            <a:endParaRPr lang="ja-JP" altLang="en-US" sz="3527" dirty="0">
              <a:solidFill>
                <a:srgbClr val="FF0000"/>
              </a:solidFill>
              <a:latin typeface="Calibri"/>
              <a:ea typeface="ＭＳ Ｐゴシック" panose="020B0600070205080204" pitchFamily="50" charset="-128"/>
            </a:endParaRPr>
          </a:p>
        </p:txBody>
      </p:sp>
      <p:sp>
        <p:nvSpPr>
          <p:cNvPr id="1731" name="テキスト ボックス 6"/>
          <p:cNvSpPr txBox="1"/>
          <p:nvPr/>
        </p:nvSpPr>
        <p:spPr>
          <a:xfrm>
            <a:off x="595285" y="2668580"/>
            <a:ext cx="3413146" cy="1516138"/>
          </a:xfrm>
          <a:prstGeom prst="rect">
            <a:avLst/>
          </a:prstGeom>
          <a:noFill/>
        </p:spPr>
        <p:txBody>
          <a:bodyPr wrap="square" rtlCol="0">
            <a:spAutoFit/>
          </a:bodyPr>
          <a:lstStyle/>
          <a:p>
            <a:pPr defTabSz="1007943"/>
            <a:r>
              <a:rPr lang="en-US" altLang="ja-JP" sz="3086" dirty="0">
                <a:solidFill>
                  <a:prstClr val="black"/>
                </a:solidFill>
                <a:latin typeface="Calibri"/>
                <a:ea typeface="ＭＳ Ｐゴシック" panose="020B0600070205080204" pitchFamily="50" charset="-128"/>
              </a:rPr>
              <a:t>Scalar (Higgs) can contribute at tree level</a:t>
            </a:r>
          </a:p>
        </p:txBody>
      </p:sp>
      <p:pic>
        <p:nvPicPr>
          <p:cNvPr id="1732" name="Picture 3"/>
          <p:cNvPicPr>
            <a:picLocks noChangeAspect="1" noChangeArrowheads="1"/>
          </p:cNvPicPr>
          <p:nvPr/>
        </p:nvPicPr>
        <p:blipFill>
          <a:blip r:embed="rId3"/>
          <a:stretch>
            <a:fillRect/>
          </a:stretch>
        </p:blipFill>
        <p:spPr>
          <a:xfrm>
            <a:off x="4087806" y="1954201"/>
            <a:ext cx="4085417" cy="2293689"/>
          </a:xfrm>
          <a:prstGeom prst="rect">
            <a:avLst/>
          </a:prstGeom>
          <a:noFill/>
          <a:ln w="9525">
            <a:noFill/>
            <a:miter lim="800000"/>
            <a:headEnd/>
            <a:tailEnd/>
          </a:ln>
        </p:spPr>
      </p:pic>
      <p:sp>
        <p:nvSpPr>
          <p:cNvPr id="1733" name="テキスト ボックス 9"/>
          <p:cNvSpPr txBox="1"/>
          <p:nvPr/>
        </p:nvSpPr>
        <p:spPr>
          <a:xfrm>
            <a:off x="912787" y="4494216"/>
            <a:ext cx="8413801" cy="499496"/>
          </a:xfrm>
          <a:prstGeom prst="rect">
            <a:avLst/>
          </a:prstGeom>
          <a:noFill/>
        </p:spPr>
        <p:txBody>
          <a:bodyPr wrap="square" rtlCol="0">
            <a:spAutoFit/>
          </a:bodyPr>
          <a:lstStyle/>
          <a:p>
            <a:pPr defTabSz="1007943"/>
            <a:r>
              <a:rPr lang="en-US" altLang="ja-JP" sz="2646" dirty="0">
                <a:solidFill>
                  <a:srgbClr val="F79646">
                    <a:lumMod val="75000"/>
                  </a:srgbClr>
                </a:solidFill>
                <a:latin typeface="Calibri"/>
                <a:ea typeface="ＭＳ Ｐゴシック" panose="020B0600070205080204" pitchFamily="50" charset="-128"/>
              </a:rPr>
              <a:t>Naïve  2&lt; doublets, this coupling can be large, though…</a:t>
            </a:r>
            <a:endParaRPr lang="ja-JP" altLang="en-US" sz="2646" dirty="0">
              <a:solidFill>
                <a:srgbClr val="F79646">
                  <a:lumMod val="75000"/>
                </a:srgbClr>
              </a:solidFill>
              <a:latin typeface="Calibri"/>
              <a:ea typeface="ＭＳ Ｐゴシック" panose="020B0600070205080204" pitchFamily="50" charset="-128"/>
            </a:endParaRPr>
          </a:p>
        </p:txBody>
      </p:sp>
      <p:sp>
        <p:nvSpPr>
          <p:cNvPr id="1734" name="テキスト ボックス 10"/>
          <p:cNvSpPr txBox="1"/>
          <p:nvPr/>
        </p:nvSpPr>
        <p:spPr>
          <a:xfrm>
            <a:off x="754036" y="5208596"/>
            <a:ext cx="8175675" cy="906658"/>
          </a:xfrm>
          <a:prstGeom prst="rect">
            <a:avLst/>
          </a:prstGeom>
          <a:noFill/>
        </p:spPr>
        <p:txBody>
          <a:bodyPr wrap="square" rtlCol="0">
            <a:spAutoFit/>
          </a:bodyPr>
          <a:lstStyle/>
          <a:p>
            <a:pPr defTabSz="1007943"/>
            <a:r>
              <a:rPr lang="en-US" altLang="ja-JP" sz="2646" dirty="0">
                <a:solidFill>
                  <a:prstClr val="black"/>
                </a:solidFill>
                <a:latin typeface="Calibri"/>
                <a:ea typeface="ＭＳ Ｐゴシック" panose="020B0600070205080204" pitchFamily="50" charset="-128"/>
              </a:rPr>
              <a:t>In SUSY , slepton mixing must be contributed , that is, the couplings has same or less magnitude as dipole</a:t>
            </a:r>
            <a:endParaRPr lang="ja-JP" altLang="en-US" sz="2646" dirty="0">
              <a:solidFill>
                <a:prstClr val="black"/>
              </a:solidFill>
              <a:latin typeface="Calibri"/>
              <a:ea typeface="ＭＳ Ｐゴシック" panose="020B0600070205080204" pitchFamily="50" charset="-128"/>
            </a:endParaRPr>
          </a:p>
        </p:txBody>
      </p:sp>
      <p:sp>
        <p:nvSpPr>
          <p:cNvPr id="1735" name="テキスト ボックス 11"/>
          <p:cNvSpPr txBox="1"/>
          <p:nvPr/>
        </p:nvSpPr>
        <p:spPr>
          <a:xfrm>
            <a:off x="833411" y="6637354"/>
            <a:ext cx="9128181" cy="499496"/>
          </a:xfrm>
          <a:prstGeom prst="rect">
            <a:avLst/>
          </a:prstGeom>
          <a:noFill/>
        </p:spPr>
        <p:txBody>
          <a:bodyPr wrap="square" rtlCol="0">
            <a:spAutoFit/>
          </a:bodyPr>
          <a:lstStyle/>
          <a:p>
            <a:pPr defTabSz="1007943"/>
            <a:r>
              <a:rPr lang="en-US" altLang="ja-JP" sz="2646" dirty="0">
                <a:solidFill>
                  <a:prstClr val="black"/>
                </a:solidFill>
                <a:latin typeface="Calibri"/>
                <a:ea typeface="ＭＳ Ｐゴシック" panose="020B0600070205080204" pitchFamily="50" charset="-128"/>
              </a:rPr>
              <a:t>Furthermore, these higgses are probably  very heavy</a:t>
            </a:r>
            <a:endParaRPr lang="ja-JP" altLang="en-US" sz="2646"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6055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テキスト ボックス 2"/>
          <p:cNvSpPr txBox="1"/>
          <p:nvPr/>
        </p:nvSpPr>
        <p:spPr>
          <a:xfrm>
            <a:off x="719832" y="371197"/>
            <a:ext cx="8784976" cy="523220"/>
          </a:xfrm>
          <a:prstGeom prst="rect">
            <a:avLst/>
          </a:prstGeom>
          <a:noFill/>
        </p:spPr>
        <p:txBody>
          <a:bodyPr wrap="square" rtlCol="0">
            <a:spAutoFit/>
          </a:bodyPr>
          <a:lstStyle/>
          <a:p>
            <a:r>
              <a:rPr lang="en-US" altLang="ja-JP" sz="2800" dirty="0">
                <a:solidFill>
                  <a:srgbClr val="0070C0"/>
                </a:solidFill>
              </a:rPr>
              <a:t>Residual</a:t>
            </a:r>
            <a:r>
              <a:rPr lang="ja-JP" altLang="en-US" sz="2800" dirty="0">
                <a:solidFill>
                  <a:srgbClr val="0070C0"/>
                </a:solidFill>
              </a:rPr>
              <a:t> </a:t>
            </a:r>
            <a:r>
              <a:rPr lang="en-US" altLang="ja-JP" sz="2800" dirty="0">
                <a:solidFill>
                  <a:srgbClr val="0070C0"/>
                </a:solidFill>
              </a:rPr>
              <a:t>symmetry</a:t>
            </a:r>
            <a:r>
              <a:rPr lang="ja-JP" altLang="en-US" sz="2800" dirty="0">
                <a:solidFill>
                  <a:srgbClr val="0070C0"/>
                </a:solidFill>
              </a:rPr>
              <a:t>　：：</a:t>
            </a:r>
            <a:r>
              <a:rPr lang="en-US" altLang="ja-JP" sz="2800" dirty="0">
                <a:solidFill>
                  <a:srgbClr val="FF0000"/>
                </a:solidFill>
              </a:rPr>
              <a:t>Lepton Flavor</a:t>
            </a:r>
            <a:endParaRPr kumimoji="1" lang="ja-JP" altLang="en-US" sz="2800" dirty="0">
              <a:solidFill>
                <a:srgbClr val="FF0000"/>
              </a:solidFill>
            </a:endParaRPr>
          </a:p>
        </p:txBody>
      </p:sp>
      <p:pic>
        <p:nvPicPr>
          <p:cNvPr id="1239" name="図 6"/>
          <p:cNvPicPr>
            <a:picLocks noChangeAspect="1"/>
          </p:cNvPicPr>
          <p:nvPr>
            <p:custDataLst>
              <p:tags r:id="rId1"/>
            </p:custDataLst>
          </p:nvPr>
        </p:nvPicPr>
        <p:blipFill>
          <a:blip r:embed="rId7"/>
          <a:stretch>
            <a:fillRect/>
          </a:stretch>
        </p:blipFill>
        <p:spPr>
          <a:xfrm>
            <a:off x="859093" y="1029433"/>
            <a:ext cx="4663440" cy="316230"/>
          </a:xfrm>
          <a:prstGeom prst="rect">
            <a:avLst/>
          </a:prstGeom>
        </p:spPr>
      </p:pic>
      <p:sp>
        <p:nvSpPr>
          <p:cNvPr id="1240" name="テキスト ボックス 7"/>
          <p:cNvSpPr txBox="1"/>
          <p:nvPr/>
        </p:nvSpPr>
        <p:spPr>
          <a:xfrm>
            <a:off x="1511920" y="1475581"/>
            <a:ext cx="7056784" cy="923330"/>
          </a:xfrm>
          <a:prstGeom prst="rect">
            <a:avLst/>
          </a:prstGeom>
          <a:noFill/>
        </p:spPr>
        <p:txBody>
          <a:bodyPr wrap="square" rtlCol="0">
            <a:spAutoFit/>
          </a:bodyPr>
          <a:lstStyle/>
          <a:p>
            <a:r>
              <a:rPr lang="en-US" altLang="ja-JP" dirty="0"/>
              <a:t>Grouped</a:t>
            </a:r>
            <a:r>
              <a:rPr lang="ja-JP" altLang="en-US" dirty="0"/>
              <a:t> </a:t>
            </a:r>
            <a:r>
              <a:rPr lang="en-US" altLang="ja-JP" dirty="0"/>
              <a:t>with</a:t>
            </a:r>
            <a:r>
              <a:rPr lang="ja-JP" altLang="en-US" dirty="0"/>
              <a:t> </a:t>
            </a:r>
            <a:r>
              <a:rPr lang="en-US" altLang="ja-JP" dirty="0"/>
              <a:t>“</a:t>
            </a:r>
            <a:r>
              <a:rPr lang="en-US" altLang="ja-JP" dirty="0">
                <a:solidFill>
                  <a:srgbClr val="C00000"/>
                </a:solidFill>
              </a:rPr>
              <a:t>same</a:t>
            </a:r>
            <a:r>
              <a:rPr lang="ja-JP" altLang="en-US" dirty="0">
                <a:solidFill>
                  <a:srgbClr val="C00000"/>
                </a:solidFill>
              </a:rPr>
              <a:t> </a:t>
            </a:r>
            <a:r>
              <a:rPr lang="en-US" altLang="ja-JP" dirty="0">
                <a:solidFill>
                  <a:srgbClr val="C00000"/>
                </a:solidFill>
              </a:rPr>
              <a:t>flavor</a:t>
            </a:r>
            <a:r>
              <a:rPr lang="en-US" altLang="ja-JP" dirty="0"/>
              <a:t>”</a:t>
            </a:r>
          </a:p>
          <a:p>
            <a:r>
              <a:rPr kumimoji="1" lang="en-US" altLang="ja-JP" dirty="0">
                <a:sym typeface="Wingdings" panose="05000000000000000000" pitchFamily="2" charset="2"/>
              </a:rPr>
              <a:t></a:t>
            </a:r>
            <a:r>
              <a:rPr lang="en-US" altLang="ja-JP" dirty="0" err="1">
                <a:sym typeface="Wingdings" panose="05000000000000000000" pitchFamily="2" charset="2"/>
              </a:rPr>
              <a:t>Lagrangian</a:t>
            </a:r>
            <a:r>
              <a:rPr lang="ja-JP" altLang="en-US" dirty="0">
                <a:sym typeface="Wingdings" panose="05000000000000000000" pitchFamily="2" charset="2"/>
              </a:rPr>
              <a:t> </a:t>
            </a:r>
            <a:r>
              <a:rPr lang="en-US" altLang="ja-JP" dirty="0">
                <a:sym typeface="Wingdings" panose="05000000000000000000" pitchFamily="2" charset="2"/>
              </a:rPr>
              <a:t>is</a:t>
            </a:r>
            <a:r>
              <a:rPr lang="ja-JP" altLang="en-US" dirty="0">
                <a:sym typeface="Wingdings" panose="05000000000000000000" pitchFamily="2" charset="2"/>
              </a:rPr>
              <a:t> </a:t>
            </a:r>
            <a:r>
              <a:rPr lang="en-US" altLang="ja-JP" dirty="0">
                <a:sym typeface="Wingdings" panose="05000000000000000000" pitchFamily="2" charset="2"/>
              </a:rPr>
              <a:t>invariant</a:t>
            </a:r>
            <a:r>
              <a:rPr lang="ja-JP" altLang="en-US" dirty="0">
                <a:sym typeface="Wingdings" panose="05000000000000000000" pitchFamily="2" charset="2"/>
              </a:rPr>
              <a:t> </a:t>
            </a:r>
            <a:r>
              <a:rPr lang="en-US" altLang="ja-JP" dirty="0">
                <a:sym typeface="Wingdings" panose="05000000000000000000" pitchFamily="2" charset="2"/>
              </a:rPr>
              <a:t>under</a:t>
            </a:r>
            <a:r>
              <a:rPr lang="ja-JP" altLang="en-US" dirty="0">
                <a:sym typeface="Wingdings" panose="05000000000000000000" pitchFamily="2" charset="2"/>
              </a:rPr>
              <a:t> </a:t>
            </a:r>
            <a:r>
              <a:rPr lang="en-US" altLang="ja-JP" dirty="0">
                <a:sym typeface="Wingdings" panose="05000000000000000000" pitchFamily="2" charset="2"/>
              </a:rPr>
              <a:t>phase</a:t>
            </a:r>
            <a:r>
              <a:rPr lang="ja-JP" altLang="en-US" dirty="0">
                <a:sym typeface="Wingdings" panose="05000000000000000000" pitchFamily="2" charset="2"/>
              </a:rPr>
              <a:t> </a:t>
            </a:r>
            <a:r>
              <a:rPr lang="en-US" altLang="ja-JP" dirty="0">
                <a:sym typeface="Wingdings" panose="05000000000000000000" pitchFamily="2" charset="2"/>
              </a:rPr>
              <a:t>shift</a:t>
            </a:r>
            <a:r>
              <a:rPr lang="ja-JP" altLang="en-US" dirty="0">
                <a:sym typeface="Wingdings" panose="05000000000000000000" pitchFamily="2" charset="2"/>
              </a:rPr>
              <a:t> </a:t>
            </a:r>
            <a:r>
              <a:rPr lang="en-US" altLang="ja-JP" dirty="0">
                <a:sym typeface="Wingdings" panose="05000000000000000000" pitchFamily="2" charset="2"/>
              </a:rPr>
              <a:t>of</a:t>
            </a:r>
            <a:r>
              <a:rPr lang="ja-JP" altLang="en-US" dirty="0">
                <a:sym typeface="Wingdings" panose="05000000000000000000" pitchFamily="2" charset="2"/>
              </a:rPr>
              <a:t> </a:t>
            </a:r>
            <a:r>
              <a:rPr lang="en-US" altLang="ja-JP" dirty="0">
                <a:sym typeface="Wingdings" panose="05000000000000000000" pitchFamily="2" charset="2"/>
              </a:rPr>
              <a:t>each</a:t>
            </a:r>
            <a:r>
              <a:rPr lang="ja-JP" altLang="en-US" dirty="0">
                <a:sym typeface="Wingdings" panose="05000000000000000000" pitchFamily="2" charset="2"/>
              </a:rPr>
              <a:t> </a:t>
            </a:r>
            <a:r>
              <a:rPr lang="en-US" altLang="ja-JP" dirty="0">
                <a:sym typeface="Wingdings" panose="05000000000000000000" pitchFamily="2" charset="2"/>
              </a:rPr>
              <a:t>flavor</a:t>
            </a:r>
            <a:endParaRPr kumimoji="1" lang="en-US" altLang="ja-JP" dirty="0">
              <a:sym typeface="Wingdings" panose="05000000000000000000" pitchFamily="2" charset="2"/>
            </a:endParaRPr>
          </a:p>
          <a:p>
            <a:r>
              <a:rPr lang="en-US" altLang="ja-JP" dirty="0">
                <a:sym typeface="Wingdings" panose="05000000000000000000" pitchFamily="2" charset="2"/>
              </a:rPr>
              <a:t></a:t>
            </a:r>
            <a:r>
              <a:rPr lang="en-US" altLang="ja-JP" b="1" dirty="0">
                <a:solidFill>
                  <a:srgbClr val="FF0000"/>
                </a:solidFill>
                <a:sym typeface="Wingdings" panose="05000000000000000000" pitchFamily="2" charset="2"/>
              </a:rPr>
              <a:t>Lepton</a:t>
            </a:r>
            <a:r>
              <a:rPr lang="ja-JP" altLang="en-US" b="1" dirty="0">
                <a:solidFill>
                  <a:srgbClr val="FF0000"/>
                </a:solidFill>
                <a:sym typeface="Wingdings" panose="05000000000000000000" pitchFamily="2" charset="2"/>
              </a:rPr>
              <a:t> </a:t>
            </a:r>
            <a:r>
              <a:rPr lang="en-US" altLang="ja-JP" b="1" dirty="0">
                <a:solidFill>
                  <a:srgbClr val="FF0000"/>
                </a:solidFill>
                <a:sym typeface="Wingdings" panose="05000000000000000000" pitchFamily="2" charset="2"/>
              </a:rPr>
              <a:t>flavor</a:t>
            </a:r>
            <a:r>
              <a:rPr lang="ja-JP" altLang="en-US" b="1" dirty="0">
                <a:solidFill>
                  <a:srgbClr val="FF0000"/>
                </a:solidFill>
                <a:sym typeface="Wingdings" panose="05000000000000000000" pitchFamily="2" charset="2"/>
              </a:rPr>
              <a:t> </a:t>
            </a:r>
            <a:r>
              <a:rPr lang="en-US" altLang="ja-JP" b="1" dirty="0">
                <a:solidFill>
                  <a:srgbClr val="FF0000"/>
                </a:solidFill>
                <a:sym typeface="Wingdings" panose="05000000000000000000" pitchFamily="2" charset="2"/>
              </a:rPr>
              <a:t>conservation</a:t>
            </a:r>
            <a:endParaRPr kumimoji="1" lang="ja-JP" altLang="en-US" b="1" dirty="0">
              <a:solidFill>
                <a:srgbClr val="FF0000"/>
              </a:solidFill>
            </a:endParaRPr>
          </a:p>
        </p:txBody>
      </p:sp>
      <p:pic>
        <p:nvPicPr>
          <p:cNvPr id="1241" name="図 1"/>
          <p:cNvPicPr>
            <a:picLocks noChangeAspect="1"/>
          </p:cNvPicPr>
          <p:nvPr>
            <p:custDataLst>
              <p:tags r:id="rId2"/>
            </p:custDataLst>
          </p:nvPr>
        </p:nvPicPr>
        <p:blipFill>
          <a:blip r:embed="rId8"/>
          <a:stretch>
            <a:fillRect/>
          </a:stretch>
        </p:blipFill>
        <p:spPr>
          <a:xfrm>
            <a:off x="1223888" y="2546662"/>
            <a:ext cx="5324475" cy="337185"/>
          </a:xfrm>
          <a:prstGeom prst="rect">
            <a:avLst/>
          </a:prstGeom>
        </p:spPr>
      </p:pic>
      <p:sp>
        <p:nvSpPr>
          <p:cNvPr id="1242" name="テキスト ボックス 15"/>
          <p:cNvSpPr txBox="1"/>
          <p:nvPr/>
        </p:nvSpPr>
        <p:spPr>
          <a:xfrm>
            <a:off x="299610" y="2542450"/>
            <a:ext cx="1008112" cy="369332"/>
          </a:xfrm>
          <a:prstGeom prst="rect">
            <a:avLst/>
          </a:prstGeom>
          <a:noFill/>
        </p:spPr>
        <p:txBody>
          <a:bodyPr wrap="square" rtlCol="0">
            <a:spAutoFit/>
          </a:bodyPr>
          <a:lstStyle/>
          <a:p>
            <a:r>
              <a:rPr lang="en-US" altLang="ja-JP" dirty="0" err="1"/>
              <a:t>e.g</a:t>
            </a:r>
            <a:endParaRPr kumimoji="1" lang="ja-JP" altLang="en-US" dirty="0"/>
          </a:p>
        </p:txBody>
      </p:sp>
      <p:pic>
        <p:nvPicPr>
          <p:cNvPr id="1243" name="図 3"/>
          <p:cNvPicPr>
            <a:picLocks noChangeAspect="1"/>
          </p:cNvPicPr>
          <p:nvPr>
            <p:custDataLst>
              <p:tags r:id="rId3"/>
            </p:custDataLst>
          </p:nvPr>
        </p:nvPicPr>
        <p:blipFill>
          <a:blip r:embed="rId9"/>
          <a:stretch>
            <a:fillRect/>
          </a:stretch>
        </p:blipFill>
        <p:spPr>
          <a:xfrm>
            <a:off x="1307722" y="3131765"/>
            <a:ext cx="5216366" cy="1170146"/>
          </a:xfrm>
          <a:prstGeom prst="rect">
            <a:avLst/>
          </a:prstGeom>
        </p:spPr>
      </p:pic>
      <p:sp>
        <p:nvSpPr>
          <p:cNvPr id="1244" name="テキスト ボックス 20"/>
          <p:cNvSpPr txBox="1"/>
          <p:nvPr/>
        </p:nvSpPr>
        <p:spPr>
          <a:xfrm>
            <a:off x="6912520" y="2391364"/>
            <a:ext cx="2717506" cy="646331"/>
          </a:xfrm>
          <a:prstGeom prst="rect">
            <a:avLst/>
          </a:prstGeom>
          <a:noFill/>
        </p:spPr>
        <p:txBody>
          <a:bodyPr wrap="square" rtlCol="0">
            <a:spAutoFit/>
          </a:bodyPr>
          <a:lstStyle/>
          <a:p>
            <a:r>
              <a:rPr lang="en-US" altLang="ja-JP" dirty="0"/>
              <a:t>Phase</a:t>
            </a:r>
            <a:r>
              <a:rPr lang="ja-JP" altLang="en-US" dirty="0"/>
              <a:t> </a:t>
            </a:r>
            <a:r>
              <a:rPr lang="en-US" altLang="ja-JP" dirty="0"/>
              <a:t>transformation</a:t>
            </a:r>
            <a:r>
              <a:rPr lang="ja-JP" altLang="en-US" dirty="0"/>
              <a:t> </a:t>
            </a:r>
            <a:r>
              <a:rPr lang="en-US" altLang="ja-JP" dirty="0"/>
              <a:t>of</a:t>
            </a:r>
            <a:r>
              <a:rPr lang="ja-JP" altLang="en-US" dirty="0"/>
              <a:t> </a:t>
            </a:r>
            <a:r>
              <a:rPr lang="en-US" altLang="ja-JP" dirty="0"/>
              <a:t>electron</a:t>
            </a:r>
            <a:r>
              <a:rPr lang="ja-JP" altLang="en-US" dirty="0"/>
              <a:t> </a:t>
            </a:r>
            <a:r>
              <a:rPr lang="en-US" altLang="ja-JP" dirty="0"/>
              <a:t>flavor</a:t>
            </a:r>
            <a:endParaRPr kumimoji="1" lang="ja-JP" altLang="en-US" dirty="0"/>
          </a:p>
        </p:txBody>
      </p:sp>
      <p:sp>
        <p:nvSpPr>
          <p:cNvPr id="1245" name="テキスト ボックス 21"/>
          <p:cNvSpPr txBox="1"/>
          <p:nvPr/>
        </p:nvSpPr>
        <p:spPr>
          <a:xfrm>
            <a:off x="615480" y="4510950"/>
            <a:ext cx="8645715" cy="738664"/>
          </a:xfrm>
          <a:prstGeom prst="rect">
            <a:avLst/>
          </a:prstGeom>
          <a:noFill/>
        </p:spPr>
        <p:txBody>
          <a:bodyPr wrap="square" rtlCol="0">
            <a:spAutoFit/>
          </a:bodyPr>
          <a:lstStyle/>
          <a:p>
            <a:r>
              <a:rPr kumimoji="1" lang="en-US" altLang="ja-JP" sz="2400" dirty="0"/>
              <a:t>From </a:t>
            </a:r>
            <a:r>
              <a:rPr kumimoji="1" lang="en-US" altLang="ja-JP" sz="2400" dirty="0" err="1"/>
              <a:t>Noether’s</a:t>
            </a:r>
            <a:r>
              <a:rPr kumimoji="1" lang="en-US" altLang="ja-JP" sz="2400" dirty="0"/>
              <a:t> theorem </a:t>
            </a:r>
            <a:r>
              <a:rPr kumimoji="1" lang="en-US" altLang="ja-JP" sz="2400" dirty="0" err="1">
                <a:solidFill>
                  <a:srgbClr val="FF0000"/>
                </a:solidFill>
              </a:rPr>
              <a:t>Consered</a:t>
            </a:r>
            <a:r>
              <a:rPr kumimoji="1" lang="en-US" altLang="ja-JP" sz="2400" dirty="0">
                <a:solidFill>
                  <a:srgbClr val="FF0000"/>
                </a:solidFill>
              </a:rPr>
              <a:t> current exists</a:t>
            </a:r>
          </a:p>
          <a:p>
            <a:r>
              <a:rPr lang="en-US" altLang="ja-JP" dirty="0"/>
              <a:t>In</a:t>
            </a:r>
            <a:r>
              <a:rPr lang="ja-JP" altLang="en-US" dirty="0"/>
              <a:t> </a:t>
            </a:r>
            <a:r>
              <a:rPr lang="en-US" altLang="ja-JP" dirty="0"/>
              <a:t>each</a:t>
            </a:r>
            <a:r>
              <a:rPr lang="ja-JP" altLang="en-US" dirty="0"/>
              <a:t> </a:t>
            </a:r>
            <a:r>
              <a:rPr lang="en-US" altLang="ja-JP" dirty="0"/>
              <a:t>flavor</a:t>
            </a:r>
            <a:r>
              <a:rPr lang="ja-JP" altLang="en-US" dirty="0"/>
              <a:t> </a:t>
            </a:r>
            <a:r>
              <a:rPr lang="en-US" altLang="ja-JP" dirty="0"/>
              <a:t>the</a:t>
            </a:r>
            <a:r>
              <a:rPr lang="ja-JP" altLang="en-US" dirty="0"/>
              <a:t> </a:t>
            </a:r>
            <a:r>
              <a:rPr lang="en-US" altLang="ja-JP" dirty="0"/>
              <a:t>conserved</a:t>
            </a:r>
            <a:r>
              <a:rPr lang="ja-JP" altLang="en-US" dirty="0"/>
              <a:t> </a:t>
            </a:r>
            <a:r>
              <a:rPr lang="en-US" altLang="ja-JP" dirty="0"/>
              <a:t>current</a:t>
            </a:r>
            <a:r>
              <a:rPr lang="ja-JP" altLang="en-US" dirty="0"/>
              <a:t> </a:t>
            </a:r>
            <a:r>
              <a:rPr lang="en-US" altLang="ja-JP" dirty="0"/>
              <a:t>is</a:t>
            </a:r>
            <a:r>
              <a:rPr lang="ja-JP" altLang="en-US" dirty="0"/>
              <a:t> </a:t>
            </a:r>
            <a:r>
              <a:rPr lang="en-US" altLang="ja-JP" dirty="0"/>
              <a:t>given</a:t>
            </a:r>
            <a:r>
              <a:rPr lang="ja-JP" altLang="en-US" dirty="0"/>
              <a:t> </a:t>
            </a:r>
            <a:r>
              <a:rPr lang="en-US" altLang="ja-JP" dirty="0"/>
              <a:t>by</a:t>
            </a:r>
            <a:endParaRPr kumimoji="1" lang="en-US" altLang="ja-JP" dirty="0"/>
          </a:p>
        </p:txBody>
      </p:sp>
      <p:pic>
        <p:nvPicPr>
          <p:cNvPr id="1246" name="図 23"/>
          <p:cNvPicPr>
            <a:picLocks noChangeAspect="1"/>
          </p:cNvPicPr>
          <p:nvPr>
            <p:custDataLst>
              <p:tags r:id="rId4"/>
            </p:custDataLst>
          </p:nvPr>
        </p:nvPicPr>
        <p:blipFill>
          <a:blip r:embed="rId10"/>
          <a:stretch>
            <a:fillRect/>
          </a:stretch>
        </p:blipFill>
        <p:spPr>
          <a:xfrm>
            <a:off x="1966865" y="5249614"/>
            <a:ext cx="5600700" cy="308610"/>
          </a:xfrm>
          <a:prstGeom prst="rect">
            <a:avLst/>
          </a:prstGeom>
        </p:spPr>
      </p:pic>
      <p:sp>
        <p:nvSpPr>
          <p:cNvPr id="1247" name="テキスト ボックス 24"/>
          <p:cNvSpPr txBox="1"/>
          <p:nvPr/>
        </p:nvSpPr>
        <p:spPr>
          <a:xfrm>
            <a:off x="824635" y="5724053"/>
            <a:ext cx="8645715" cy="369332"/>
          </a:xfrm>
          <a:prstGeom prst="rect">
            <a:avLst/>
          </a:prstGeom>
          <a:noFill/>
        </p:spPr>
        <p:txBody>
          <a:bodyPr wrap="square" rtlCol="0">
            <a:spAutoFit/>
          </a:bodyPr>
          <a:lstStyle/>
          <a:p>
            <a:r>
              <a:rPr lang="en-US" altLang="ja-JP" dirty="0"/>
              <a:t>“Charge”</a:t>
            </a:r>
            <a:r>
              <a:rPr lang="ja-JP" altLang="en-US" dirty="0"/>
              <a:t> </a:t>
            </a:r>
            <a:r>
              <a:rPr lang="en-US" altLang="ja-JP" dirty="0"/>
              <a:t>is</a:t>
            </a:r>
            <a:r>
              <a:rPr lang="ja-JP" altLang="en-US" dirty="0"/>
              <a:t> </a:t>
            </a:r>
            <a:r>
              <a:rPr lang="en-US" altLang="ja-JP" dirty="0"/>
              <a:t>expressed</a:t>
            </a:r>
            <a:r>
              <a:rPr lang="ja-JP" altLang="en-US" dirty="0"/>
              <a:t> </a:t>
            </a:r>
            <a:r>
              <a:rPr lang="en-US" altLang="ja-JP" dirty="0"/>
              <a:t>as</a:t>
            </a:r>
            <a:r>
              <a:rPr lang="ja-JP" altLang="en-US" dirty="0"/>
              <a:t> </a:t>
            </a:r>
            <a:r>
              <a:rPr lang="en-US" altLang="ja-JP" dirty="0"/>
              <a:t>follows</a:t>
            </a:r>
            <a:r>
              <a:rPr lang="ja-JP" altLang="en-US" dirty="0"/>
              <a:t> </a:t>
            </a:r>
            <a:r>
              <a:rPr lang="en-US" altLang="ja-JP" dirty="0"/>
              <a:t>and</a:t>
            </a:r>
            <a:r>
              <a:rPr lang="ja-JP" altLang="en-US" dirty="0"/>
              <a:t> </a:t>
            </a:r>
            <a:r>
              <a:rPr lang="en-US" altLang="ja-JP" dirty="0"/>
              <a:t>it</a:t>
            </a:r>
            <a:r>
              <a:rPr lang="ja-JP" altLang="en-US" dirty="0"/>
              <a:t> </a:t>
            </a:r>
            <a:r>
              <a:rPr lang="en-US" altLang="ja-JP" dirty="0"/>
              <a:t>conserve</a:t>
            </a:r>
            <a:endParaRPr kumimoji="1" lang="ja-JP" altLang="en-US" dirty="0"/>
          </a:p>
        </p:txBody>
      </p:sp>
      <p:pic>
        <p:nvPicPr>
          <p:cNvPr id="1248" name="図 25"/>
          <p:cNvPicPr>
            <a:picLocks noChangeAspect="1"/>
          </p:cNvPicPr>
          <p:nvPr>
            <p:custDataLst>
              <p:tags r:id="rId5"/>
            </p:custDataLst>
          </p:nvPr>
        </p:nvPicPr>
        <p:blipFill>
          <a:blip r:embed="rId11"/>
          <a:stretch>
            <a:fillRect/>
          </a:stretch>
        </p:blipFill>
        <p:spPr>
          <a:xfrm>
            <a:off x="2929115" y="6114111"/>
            <a:ext cx="1973580" cy="702945"/>
          </a:xfrm>
          <a:prstGeom prst="rect">
            <a:avLst/>
          </a:prstGeom>
        </p:spPr>
      </p:pic>
    </p:spTree>
    <p:extLst>
      <p:ext uri="{BB962C8B-B14F-4D97-AF65-F5344CB8AC3E}">
        <p14:creationId xmlns:p14="http://schemas.microsoft.com/office/powerpoint/2010/main" val="375132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 name="テキスト ボックス 2"/>
          <p:cNvSpPr txBox="1"/>
          <p:nvPr/>
        </p:nvSpPr>
        <p:spPr>
          <a:xfrm>
            <a:off x="791840" y="328424"/>
            <a:ext cx="6912768" cy="646331"/>
          </a:xfrm>
          <a:prstGeom prst="rect">
            <a:avLst/>
          </a:prstGeom>
          <a:noFill/>
        </p:spPr>
        <p:txBody>
          <a:bodyPr wrap="square" rtlCol="0">
            <a:spAutoFit/>
          </a:bodyPr>
          <a:lstStyle/>
          <a:p>
            <a:r>
              <a:rPr lang="en-US" altLang="ja-JP" dirty="0"/>
              <a:t>For</a:t>
            </a:r>
            <a:r>
              <a:rPr lang="ja-JP" altLang="en-US" dirty="0"/>
              <a:t> </a:t>
            </a:r>
            <a:r>
              <a:rPr lang="en-US" altLang="ja-JP" dirty="0"/>
              <a:t>example</a:t>
            </a:r>
            <a:r>
              <a:rPr kumimoji="1" lang="ja-JP" altLang="en-US" dirty="0"/>
              <a:t>　　　　　</a:t>
            </a:r>
            <a:r>
              <a:rPr lang="en-US" altLang="ja-JP" dirty="0"/>
              <a:t>,</a:t>
            </a:r>
            <a:r>
              <a:rPr lang="ja-JP" altLang="en-US" dirty="0"/>
              <a:t> </a:t>
            </a:r>
            <a:r>
              <a:rPr lang="en-US" altLang="ja-JP" dirty="0"/>
              <a:t>that</a:t>
            </a:r>
            <a:r>
              <a:rPr lang="ja-JP" altLang="en-US" dirty="0"/>
              <a:t> </a:t>
            </a:r>
            <a:r>
              <a:rPr lang="en-US" altLang="ja-JP" dirty="0"/>
              <a:t>is,</a:t>
            </a:r>
            <a:r>
              <a:rPr lang="ja-JP" altLang="en-US" dirty="0"/>
              <a:t> </a:t>
            </a:r>
            <a:r>
              <a:rPr lang="en-US" altLang="ja-JP" dirty="0"/>
              <a:t>electron</a:t>
            </a:r>
            <a:r>
              <a:rPr lang="ja-JP" altLang="en-US" dirty="0"/>
              <a:t> </a:t>
            </a:r>
            <a:r>
              <a:rPr lang="en-US" altLang="ja-JP" dirty="0"/>
              <a:t>flavor</a:t>
            </a:r>
            <a:r>
              <a:rPr lang="ja-JP" altLang="en-US" dirty="0"/>
              <a:t> </a:t>
            </a:r>
            <a:r>
              <a:rPr lang="en-US" altLang="ja-JP" dirty="0"/>
              <a:t>charge</a:t>
            </a:r>
            <a:r>
              <a:rPr lang="ja-JP" altLang="en-US" dirty="0"/>
              <a:t> </a:t>
            </a:r>
            <a:r>
              <a:rPr lang="en-US" altLang="ja-JP" dirty="0"/>
              <a:t>is</a:t>
            </a:r>
            <a:r>
              <a:rPr lang="ja-JP" altLang="en-US" dirty="0"/>
              <a:t> </a:t>
            </a:r>
            <a:r>
              <a:rPr lang="en-US" altLang="ja-JP" dirty="0"/>
              <a:t>given</a:t>
            </a:r>
            <a:r>
              <a:rPr lang="ja-JP" altLang="en-US" dirty="0"/>
              <a:t> </a:t>
            </a:r>
            <a:r>
              <a:rPr lang="en-US" altLang="ja-JP" dirty="0"/>
              <a:t>in terms</a:t>
            </a:r>
            <a:r>
              <a:rPr lang="ja-JP" altLang="en-US" dirty="0"/>
              <a:t> </a:t>
            </a:r>
            <a:r>
              <a:rPr lang="en-US" altLang="ja-JP" dirty="0"/>
              <a:t>of creation and annihilation operators of electrons</a:t>
            </a:r>
            <a:endParaRPr kumimoji="1" lang="ja-JP" altLang="en-US" dirty="0"/>
          </a:p>
        </p:txBody>
      </p:sp>
      <p:pic>
        <p:nvPicPr>
          <p:cNvPr id="1251" name="図 3"/>
          <p:cNvPicPr>
            <a:picLocks noChangeAspect="1"/>
          </p:cNvPicPr>
          <p:nvPr>
            <p:custDataLst>
              <p:tags r:id="rId1"/>
            </p:custDataLst>
          </p:nvPr>
        </p:nvPicPr>
        <p:blipFill>
          <a:blip r:embed="rId8"/>
          <a:stretch>
            <a:fillRect/>
          </a:stretch>
        </p:blipFill>
        <p:spPr>
          <a:xfrm>
            <a:off x="2463269" y="497236"/>
            <a:ext cx="750570" cy="142875"/>
          </a:xfrm>
          <a:prstGeom prst="rect">
            <a:avLst/>
          </a:prstGeom>
        </p:spPr>
      </p:pic>
      <p:pic>
        <p:nvPicPr>
          <p:cNvPr id="1252" name="図 10"/>
          <p:cNvPicPr>
            <a:picLocks noChangeAspect="1"/>
          </p:cNvPicPr>
          <p:nvPr>
            <p:custDataLst>
              <p:tags r:id="rId2"/>
            </p:custDataLst>
          </p:nvPr>
        </p:nvPicPr>
        <p:blipFill>
          <a:blip r:embed="rId9"/>
          <a:stretch>
            <a:fillRect/>
          </a:stretch>
        </p:blipFill>
        <p:spPr>
          <a:xfrm>
            <a:off x="1667510" y="1115541"/>
            <a:ext cx="7122795" cy="855345"/>
          </a:xfrm>
          <a:prstGeom prst="rect">
            <a:avLst/>
          </a:prstGeom>
        </p:spPr>
      </p:pic>
      <p:pic>
        <p:nvPicPr>
          <p:cNvPr id="1253" name="図 8"/>
          <p:cNvPicPr>
            <a:picLocks noChangeAspect="1"/>
          </p:cNvPicPr>
          <p:nvPr>
            <p:custDataLst>
              <p:tags r:id="rId3"/>
            </p:custDataLst>
          </p:nvPr>
        </p:nvPicPr>
        <p:blipFill>
          <a:blip r:embed="rId10"/>
          <a:stretch>
            <a:fillRect/>
          </a:stretch>
        </p:blipFill>
        <p:spPr>
          <a:xfrm>
            <a:off x="3290570" y="2128519"/>
            <a:ext cx="6155055" cy="822960"/>
          </a:xfrm>
          <a:prstGeom prst="rect">
            <a:avLst/>
          </a:prstGeom>
        </p:spPr>
      </p:pic>
      <p:sp>
        <p:nvSpPr>
          <p:cNvPr id="1254" name="テキスト ボックス 9"/>
          <p:cNvSpPr txBox="1"/>
          <p:nvPr/>
        </p:nvSpPr>
        <p:spPr>
          <a:xfrm>
            <a:off x="707448" y="3171571"/>
            <a:ext cx="4392488" cy="461665"/>
          </a:xfrm>
          <a:prstGeom prst="rect">
            <a:avLst/>
          </a:prstGeom>
          <a:noFill/>
        </p:spPr>
        <p:txBody>
          <a:bodyPr wrap="square" rtlCol="0">
            <a:spAutoFit/>
          </a:bodyPr>
          <a:lstStyle/>
          <a:p>
            <a:r>
              <a:rPr lang="en-US" altLang="ja-JP" sz="2400" dirty="0"/>
              <a:t>Electron</a:t>
            </a:r>
            <a:r>
              <a:rPr lang="ja-JP" altLang="en-US" sz="2400" dirty="0"/>
              <a:t> </a:t>
            </a:r>
            <a:r>
              <a:rPr lang="en-US" altLang="ja-JP" sz="2400" dirty="0"/>
              <a:t>and</a:t>
            </a:r>
            <a:r>
              <a:rPr lang="ja-JP" altLang="en-US" sz="2400" dirty="0"/>
              <a:t> </a:t>
            </a:r>
            <a:r>
              <a:rPr lang="en-US" altLang="ja-JP" sz="2400" dirty="0"/>
              <a:t>electron</a:t>
            </a:r>
            <a:r>
              <a:rPr lang="ja-JP" altLang="en-US" sz="2400" dirty="0"/>
              <a:t> </a:t>
            </a:r>
            <a:r>
              <a:rPr lang="en-US" altLang="ja-JP" sz="2400" dirty="0"/>
              <a:t>neutrino</a:t>
            </a:r>
            <a:r>
              <a:rPr kumimoji="1" lang="ja-JP" altLang="en-US" sz="2400" dirty="0"/>
              <a:t>　　</a:t>
            </a:r>
          </a:p>
        </p:txBody>
      </p:sp>
      <p:pic>
        <p:nvPicPr>
          <p:cNvPr id="1255" name="図 11"/>
          <p:cNvPicPr>
            <a:picLocks noChangeAspect="1"/>
          </p:cNvPicPr>
          <p:nvPr>
            <p:custDataLst>
              <p:tags r:id="rId4"/>
            </p:custDataLst>
          </p:nvPr>
        </p:nvPicPr>
        <p:blipFill>
          <a:blip r:embed="rId11"/>
          <a:stretch>
            <a:fillRect/>
          </a:stretch>
        </p:blipFill>
        <p:spPr>
          <a:xfrm>
            <a:off x="5713705" y="3265591"/>
            <a:ext cx="1139190" cy="264795"/>
          </a:xfrm>
          <a:prstGeom prst="rect">
            <a:avLst/>
          </a:prstGeom>
        </p:spPr>
      </p:pic>
      <p:sp>
        <p:nvSpPr>
          <p:cNvPr id="1256" name="テキスト ボックス 12"/>
          <p:cNvSpPr txBox="1"/>
          <p:nvPr/>
        </p:nvSpPr>
        <p:spPr>
          <a:xfrm>
            <a:off x="707448" y="3613468"/>
            <a:ext cx="5484991" cy="461665"/>
          </a:xfrm>
          <a:prstGeom prst="rect">
            <a:avLst/>
          </a:prstGeom>
          <a:noFill/>
        </p:spPr>
        <p:txBody>
          <a:bodyPr wrap="square" rtlCol="0">
            <a:spAutoFit/>
          </a:bodyPr>
          <a:lstStyle/>
          <a:p>
            <a:r>
              <a:rPr lang="en-US" altLang="ja-JP" sz="2400" dirty="0"/>
              <a:t>Positron</a:t>
            </a:r>
            <a:r>
              <a:rPr lang="ja-JP" altLang="en-US" sz="2400" dirty="0"/>
              <a:t> </a:t>
            </a:r>
            <a:r>
              <a:rPr lang="en-US" altLang="ja-JP" sz="2400" dirty="0"/>
              <a:t>and</a:t>
            </a:r>
            <a:r>
              <a:rPr lang="ja-JP" altLang="en-US" sz="2400" dirty="0"/>
              <a:t> </a:t>
            </a:r>
            <a:r>
              <a:rPr lang="en-US" altLang="ja-JP" sz="2400" dirty="0"/>
              <a:t>anti-electron</a:t>
            </a:r>
            <a:r>
              <a:rPr lang="ja-JP" altLang="en-US" sz="2400" dirty="0"/>
              <a:t> </a:t>
            </a:r>
            <a:r>
              <a:rPr lang="en-US" altLang="ja-JP" sz="2400" dirty="0"/>
              <a:t>neutrino</a:t>
            </a:r>
            <a:r>
              <a:rPr kumimoji="1" lang="ja-JP" altLang="en-US" sz="2400" dirty="0"/>
              <a:t>　　</a:t>
            </a:r>
          </a:p>
        </p:txBody>
      </p:sp>
      <p:pic>
        <p:nvPicPr>
          <p:cNvPr id="1257" name="図 14"/>
          <p:cNvPicPr>
            <a:picLocks noChangeAspect="1"/>
          </p:cNvPicPr>
          <p:nvPr>
            <p:custDataLst>
              <p:tags r:id="rId5"/>
            </p:custDataLst>
          </p:nvPr>
        </p:nvPicPr>
        <p:blipFill>
          <a:blip r:embed="rId12"/>
          <a:stretch>
            <a:fillRect/>
          </a:stretch>
        </p:blipFill>
        <p:spPr>
          <a:xfrm>
            <a:off x="5713705" y="3711904"/>
            <a:ext cx="1139190" cy="264795"/>
          </a:xfrm>
          <a:prstGeom prst="rect">
            <a:avLst/>
          </a:prstGeom>
        </p:spPr>
      </p:pic>
      <p:pic>
        <p:nvPicPr>
          <p:cNvPr id="1258" name="図 15"/>
          <p:cNvPicPr>
            <a:picLocks noChangeAspect="1"/>
          </p:cNvPicPr>
          <p:nvPr>
            <p:custDataLst>
              <p:tags r:id="rId6"/>
            </p:custDataLst>
          </p:nvPr>
        </p:nvPicPr>
        <p:blipFill>
          <a:blip r:embed="rId13"/>
          <a:stretch>
            <a:fillRect/>
          </a:stretch>
        </p:blipFill>
        <p:spPr>
          <a:xfrm>
            <a:off x="5544368" y="4297757"/>
            <a:ext cx="963930" cy="310515"/>
          </a:xfrm>
          <a:prstGeom prst="rect">
            <a:avLst/>
          </a:prstGeom>
        </p:spPr>
      </p:pic>
      <p:sp>
        <p:nvSpPr>
          <p:cNvPr id="1259" name="テキスト ボックス 16"/>
          <p:cNvSpPr txBox="1"/>
          <p:nvPr/>
        </p:nvSpPr>
        <p:spPr>
          <a:xfrm>
            <a:off x="1138188" y="4208162"/>
            <a:ext cx="8078588" cy="400110"/>
          </a:xfrm>
          <a:prstGeom prst="rect">
            <a:avLst/>
          </a:prstGeom>
          <a:noFill/>
        </p:spPr>
        <p:txBody>
          <a:bodyPr wrap="square" rtlCol="0">
            <a:spAutoFit/>
          </a:bodyPr>
          <a:lstStyle/>
          <a:p>
            <a:r>
              <a:rPr lang="en-US" altLang="ja-JP" sz="2000" dirty="0"/>
              <a:t>Similarly</a:t>
            </a:r>
            <a:r>
              <a:rPr lang="ja-JP" altLang="en-US" sz="2000" dirty="0"/>
              <a:t> </a:t>
            </a:r>
            <a:r>
              <a:rPr lang="en-US" altLang="ja-JP" sz="2000" dirty="0"/>
              <a:t>muon</a:t>
            </a:r>
            <a:r>
              <a:rPr lang="ja-JP" altLang="en-US" sz="2000" dirty="0"/>
              <a:t> </a:t>
            </a:r>
            <a:r>
              <a:rPr lang="en-US" altLang="ja-JP" sz="2000" dirty="0"/>
              <a:t>and</a:t>
            </a:r>
            <a:r>
              <a:rPr lang="ja-JP" altLang="en-US" sz="2000" dirty="0"/>
              <a:t> </a:t>
            </a:r>
            <a:r>
              <a:rPr lang="en-US" altLang="ja-JP" sz="2000" dirty="0"/>
              <a:t>tau flavor  charge                 is defined. </a:t>
            </a:r>
            <a:endParaRPr kumimoji="1" lang="ja-JP" altLang="en-US" sz="2000" dirty="0"/>
          </a:p>
        </p:txBody>
      </p:sp>
    </p:spTree>
    <p:extLst>
      <p:ext uri="{BB962C8B-B14F-4D97-AF65-F5344CB8AC3E}">
        <p14:creationId xmlns:p14="http://schemas.microsoft.com/office/powerpoint/2010/main" val="320446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 name="テキスト ボックス 2"/>
          <p:cNvSpPr txBox="1"/>
          <p:nvPr/>
        </p:nvSpPr>
        <p:spPr>
          <a:xfrm>
            <a:off x="515436" y="970608"/>
            <a:ext cx="5477484" cy="378777"/>
          </a:xfrm>
          <a:prstGeom prst="rect">
            <a:avLst/>
          </a:prstGeom>
          <a:noFill/>
        </p:spPr>
        <p:txBody>
          <a:bodyPr wrap="square" lIns="100739" tIns="50372" rIns="100739" bIns="50372" rtlCol="0">
            <a:spAutoFit/>
          </a:bodyPr>
          <a:lstStyle/>
          <a:p>
            <a:r>
              <a:rPr lang="en-US" altLang="ja-JP" dirty="0">
                <a:solidFill>
                  <a:srgbClr val="FF0000"/>
                </a:solidFill>
              </a:rPr>
              <a:t>Electron,    </a:t>
            </a:r>
            <a:r>
              <a:rPr kumimoji="1" lang="ja-JP" altLang="en-US" dirty="0">
                <a:solidFill>
                  <a:srgbClr val="FF0000"/>
                </a:solidFill>
              </a:rPr>
              <a:t> </a:t>
            </a:r>
            <a:r>
              <a:rPr kumimoji="1" lang="en-US" altLang="ja-JP" dirty="0">
                <a:solidFill>
                  <a:srgbClr val="FF0000"/>
                </a:solidFill>
              </a:rPr>
              <a:t>muon</a:t>
            </a:r>
            <a:r>
              <a:rPr lang="en-US" altLang="ja-JP" dirty="0">
                <a:solidFill>
                  <a:srgbClr val="FF0000"/>
                </a:solidFill>
              </a:rPr>
              <a:t>,       tau   number</a:t>
            </a:r>
            <a:endParaRPr kumimoji="1" lang="ja-JP" altLang="en-US" dirty="0">
              <a:solidFill>
                <a:srgbClr val="FF0000"/>
              </a:solidFill>
            </a:endParaRPr>
          </a:p>
        </p:txBody>
      </p:sp>
      <p:graphicFrame>
        <p:nvGraphicFramePr>
          <p:cNvPr id="1262" name="Object 2"/>
          <p:cNvGraphicFramePr/>
          <p:nvPr/>
        </p:nvGraphicFramePr>
        <p:xfrm>
          <a:off x="753588" y="1446865"/>
          <a:ext cx="490030" cy="558281"/>
        </p:xfrm>
        <a:graphic>
          <a:graphicData uri="http://schemas.openxmlformats.org/presentationml/2006/ole">
            <mc:AlternateContent xmlns:mc="http://schemas.openxmlformats.org/markup-compatibility/2006">
              <mc:Choice xmlns:v="urn:schemas-microsoft-com:vml" Requires="v">
                <p:oleObj spid="_x0000_s2133" name="数式" r:id="rId3" imgW="177480" imgH="177480" progId="Equation.3">
                  <p:embed/>
                </p:oleObj>
              </mc:Choice>
              <mc:Fallback>
                <p:oleObj name="数式" r:id="rId3" imgW="177480" imgH="177480" progId="Equation.3">
                  <p:embed/>
                  <p:pic>
                    <p:nvPicPr>
                      <p:cNvPr id="0" name="Object 2"/>
                      <p:cNvPicPr>
                        <a:picLocks noChangeAspect="1" noChangeArrowheads="1"/>
                      </p:cNvPicPr>
                      <p:nvPr/>
                    </p:nvPicPr>
                    <p:blipFill>
                      <a:blip r:embed="rId4"/>
                      <a:stretch>
                        <a:fillRect/>
                      </a:stretch>
                    </p:blipFill>
                    <p:spPr>
                      <a:xfrm>
                        <a:off x="753588" y="1446865"/>
                        <a:ext cx="490030" cy="558281"/>
                      </a:xfrm>
                      <a:prstGeom prst="rect">
                        <a:avLst/>
                      </a:prstGeom>
                      <a:noFill/>
                    </p:spPr>
                  </p:pic>
                </p:oleObj>
              </mc:Fallback>
            </mc:AlternateContent>
          </a:graphicData>
        </a:graphic>
      </p:graphicFrame>
      <p:graphicFrame>
        <p:nvGraphicFramePr>
          <p:cNvPr id="1263" name="Object 3"/>
          <p:cNvGraphicFramePr/>
          <p:nvPr/>
        </p:nvGraphicFramePr>
        <p:xfrm>
          <a:off x="1908741" y="1427453"/>
          <a:ext cx="560035" cy="598474"/>
        </p:xfrm>
        <a:graphic>
          <a:graphicData uri="http://schemas.openxmlformats.org/presentationml/2006/ole">
            <mc:AlternateContent xmlns:mc="http://schemas.openxmlformats.org/markup-compatibility/2006">
              <mc:Choice xmlns:v="urn:schemas-microsoft-com:vml" Requires="v">
                <p:oleObj spid="_x0000_s2134" name="数式" r:id="rId5" imgW="203040" imgH="190440" progId="Equation.3">
                  <p:embed/>
                </p:oleObj>
              </mc:Choice>
              <mc:Fallback>
                <p:oleObj name="数式" r:id="rId5" imgW="203040" imgH="190440" progId="Equation.3">
                  <p:embed/>
                  <p:pic>
                    <p:nvPicPr>
                      <p:cNvPr id="0" name="Object 3"/>
                      <p:cNvPicPr>
                        <a:picLocks noChangeAspect="1" noChangeArrowheads="1"/>
                      </p:cNvPicPr>
                      <p:nvPr/>
                    </p:nvPicPr>
                    <p:blipFill>
                      <a:blip r:embed="rId6"/>
                      <a:stretch>
                        <a:fillRect/>
                      </a:stretch>
                    </p:blipFill>
                    <p:spPr>
                      <a:xfrm>
                        <a:off x="1908741" y="1427453"/>
                        <a:ext cx="560035" cy="598474"/>
                      </a:xfrm>
                      <a:prstGeom prst="rect">
                        <a:avLst/>
                      </a:prstGeom>
                      <a:noFill/>
                    </p:spPr>
                  </p:pic>
                </p:oleObj>
              </mc:Fallback>
            </mc:AlternateContent>
          </a:graphicData>
        </a:graphic>
      </p:graphicFrame>
      <p:graphicFrame>
        <p:nvGraphicFramePr>
          <p:cNvPr id="1264" name="Object 4"/>
          <p:cNvGraphicFramePr/>
          <p:nvPr/>
        </p:nvGraphicFramePr>
        <p:xfrm>
          <a:off x="3037566" y="1446702"/>
          <a:ext cx="525033" cy="558227"/>
        </p:xfrm>
        <a:graphic>
          <a:graphicData uri="http://schemas.openxmlformats.org/presentationml/2006/ole">
            <mc:AlternateContent xmlns:mc="http://schemas.openxmlformats.org/markup-compatibility/2006">
              <mc:Choice xmlns:v="urn:schemas-microsoft-com:vml" Requires="v">
                <p:oleObj spid="_x0000_s2135" name="数式" r:id="rId7" imgW="190440" imgH="177480" progId="Equation.3">
                  <p:embed/>
                </p:oleObj>
              </mc:Choice>
              <mc:Fallback>
                <p:oleObj name="数式" r:id="rId7" imgW="190440" imgH="177480" progId="Equation.3">
                  <p:embed/>
                  <p:pic>
                    <p:nvPicPr>
                      <p:cNvPr id="0" name="Object 4"/>
                      <p:cNvPicPr>
                        <a:picLocks noChangeAspect="1" noChangeArrowheads="1"/>
                      </p:cNvPicPr>
                      <p:nvPr/>
                    </p:nvPicPr>
                    <p:blipFill>
                      <a:blip r:embed="rId8"/>
                      <a:stretch>
                        <a:fillRect/>
                      </a:stretch>
                    </p:blipFill>
                    <p:spPr>
                      <a:xfrm>
                        <a:off x="3037566" y="1446702"/>
                        <a:ext cx="525033" cy="558227"/>
                      </a:xfrm>
                      <a:prstGeom prst="rect">
                        <a:avLst/>
                      </a:prstGeom>
                      <a:noFill/>
                    </p:spPr>
                  </p:pic>
                </p:oleObj>
              </mc:Fallback>
            </mc:AlternateContent>
          </a:graphicData>
        </a:graphic>
      </p:graphicFrame>
      <p:graphicFrame>
        <p:nvGraphicFramePr>
          <p:cNvPr id="1265" name="Object 5"/>
          <p:cNvGraphicFramePr/>
          <p:nvPr/>
        </p:nvGraphicFramePr>
        <p:xfrm>
          <a:off x="832974" y="1947702"/>
          <a:ext cx="4900304" cy="995708"/>
        </p:xfrm>
        <a:graphic>
          <a:graphicData uri="http://schemas.openxmlformats.org/presentationml/2006/ole">
            <mc:AlternateContent xmlns:mc="http://schemas.openxmlformats.org/markup-compatibility/2006">
              <mc:Choice xmlns:v="urn:schemas-microsoft-com:vml" Requires="v">
                <p:oleObj spid="_x0000_s2136" name="数式" r:id="rId9" imgW="1777680" imgH="317160" progId="Equation.3">
                  <p:embed/>
                </p:oleObj>
              </mc:Choice>
              <mc:Fallback>
                <p:oleObj name="数式" r:id="rId9" imgW="1777680" imgH="317160" progId="Equation.3">
                  <p:embed/>
                  <p:pic>
                    <p:nvPicPr>
                      <p:cNvPr id="0" name="Object 5"/>
                      <p:cNvPicPr>
                        <a:picLocks noChangeAspect="1" noChangeArrowheads="1"/>
                      </p:cNvPicPr>
                      <p:nvPr/>
                    </p:nvPicPr>
                    <p:blipFill>
                      <a:blip r:embed="rId10"/>
                      <a:stretch>
                        <a:fillRect/>
                      </a:stretch>
                    </p:blipFill>
                    <p:spPr>
                      <a:xfrm>
                        <a:off x="832974" y="1947702"/>
                        <a:ext cx="4900304" cy="995708"/>
                      </a:xfrm>
                      <a:prstGeom prst="rect">
                        <a:avLst/>
                      </a:prstGeom>
                      <a:noFill/>
                    </p:spPr>
                  </p:pic>
                </p:oleObj>
              </mc:Fallback>
            </mc:AlternateContent>
          </a:graphicData>
        </a:graphic>
      </p:graphicFrame>
      <p:graphicFrame>
        <p:nvGraphicFramePr>
          <p:cNvPr id="1266" name="Object 7"/>
          <p:cNvGraphicFramePr/>
          <p:nvPr/>
        </p:nvGraphicFramePr>
        <p:xfrm>
          <a:off x="277287" y="2900214"/>
          <a:ext cx="490030" cy="558227"/>
        </p:xfrm>
        <a:graphic>
          <a:graphicData uri="http://schemas.openxmlformats.org/presentationml/2006/ole">
            <mc:AlternateContent xmlns:mc="http://schemas.openxmlformats.org/markup-compatibility/2006">
              <mc:Choice xmlns:v="urn:schemas-microsoft-com:vml" Requires="v">
                <p:oleObj spid="_x0000_s2137" name="数式" r:id="rId11" imgW="177480" imgH="177480" progId="Equation.3">
                  <p:embed/>
                </p:oleObj>
              </mc:Choice>
              <mc:Fallback>
                <p:oleObj name="数式" r:id="rId11" imgW="177480" imgH="177480" progId="Equation.3">
                  <p:embed/>
                  <p:pic>
                    <p:nvPicPr>
                      <p:cNvPr id="0" name="Object 7"/>
                      <p:cNvPicPr>
                        <a:picLocks noChangeAspect="1" noChangeArrowheads="1"/>
                      </p:cNvPicPr>
                      <p:nvPr/>
                    </p:nvPicPr>
                    <p:blipFill>
                      <a:blip r:embed="rId4"/>
                      <a:stretch>
                        <a:fillRect/>
                      </a:stretch>
                    </p:blipFill>
                    <p:spPr>
                      <a:xfrm>
                        <a:off x="277287" y="2900214"/>
                        <a:ext cx="490030" cy="558227"/>
                      </a:xfrm>
                      <a:prstGeom prst="rect">
                        <a:avLst/>
                      </a:prstGeom>
                      <a:noFill/>
                    </p:spPr>
                  </p:pic>
                </p:oleObj>
              </mc:Fallback>
            </mc:AlternateContent>
          </a:graphicData>
        </a:graphic>
      </p:graphicFrame>
      <p:graphicFrame>
        <p:nvGraphicFramePr>
          <p:cNvPr id="1267" name="Object 8"/>
          <p:cNvGraphicFramePr/>
          <p:nvPr/>
        </p:nvGraphicFramePr>
        <p:xfrm>
          <a:off x="197903" y="3614588"/>
          <a:ext cx="560035" cy="598474"/>
        </p:xfrm>
        <a:graphic>
          <a:graphicData uri="http://schemas.openxmlformats.org/presentationml/2006/ole">
            <mc:AlternateContent xmlns:mc="http://schemas.openxmlformats.org/markup-compatibility/2006">
              <mc:Choice xmlns:v="urn:schemas-microsoft-com:vml" Requires="v">
                <p:oleObj spid="_x0000_s2138" name="数式" r:id="rId12" imgW="203040" imgH="190440" progId="Equation.3">
                  <p:embed/>
                </p:oleObj>
              </mc:Choice>
              <mc:Fallback>
                <p:oleObj name="数式" r:id="rId12" imgW="203040" imgH="190440" progId="Equation.3">
                  <p:embed/>
                  <p:pic>
                    <p:nvPicPr>
                      <p:cNvPr id="0" name="Object 8"/>
                      <p:cNvPicPr>
                        <a:picLocks noChangeAspect="1" noChangeArrowheads="1"/>
                      </p:cNvPicPr>
                      <p:nvPr/>
                    </p:nvPicPr>
                    <p:blipFill>
                      <a:blip r:embed="rId6"/>
                      <a:stretch>
                        <a:fillRect/>
                      </a:stretch>
                    </p:blipFill>
                    <p:spPr>
                      <a:xfrm>
                        <a:off x="197903" y="3614588"/>
                        <a:ext cx="560035" cy="598474"/>
                      </a:xfrm>
                      <a:prstGeom prst="rect">
                        <a:avLst/>
                      </a:prstGeom>
                      <a:noFill/>
                    </p:spPr>
                  </p:pic>
                </p:oleObj>
              </mc:Fallback>
            </mc:AlternateContent>
          </a:graphicData>
        </a:graphic>
      </p:graphicFrame>
      <p:graphicFrame>
        <p:nvGraphicFramePr>
          <p:cNvPr id="1268" name="Object 9"/>
          <p:cNvGraphicFramePr/>
          <p:nvPr/>
        </p:nvGraphicFramePr>
        <p:xfrm>
          <a:off x="197904" y="4328973"/>
          <a:ext cx="525033" cy="558227"/>
        </p:xfrm>
        <a:graphic>
          <a:graphicData uri="http://schemas.openxmlformats.org/presentationml/2006/ole">
            <mc:AlternateContent xmlns:mc="http://schemas.openxmlformats.org/markup-compatibility/2006">
              <mc:Choice xmlns:v="urn:schemas-microsoft-com:vml" Requires="v">
                <p:oleObj spid="_x0000_s2139" name="数式" r:id="rId13" imgW="190440" imgH="177480" progId="Equation.3">
                  <p:embed/>
                </p:oleObj>
              </mc:Choice>
              <mc:Fallback>
                <p:oleObj name="数式" r:id="rId13" imgW="190440" imgH="177480" progId="Equation.3">
                  <p:embed/>
                  <p:pic>
                    <p:nvPicPr>
                      <p:cNvPr id="0" name="Object 9"/>
                      <p:cNvPicPr>
                        <a:picLocks noChangeAspect="1" noChangeArrowheads="1"/>
                      </p:cNvPicPr>
                      <p:nvPr/>
                    </p:nvPicPr>
                    <p:blipFill>
                      <a:blip r:embed="rId8"/>
                      <a:stretch>
                        <a:fillRect/>
                      </a:stretch>
                    </p:blipFill>
                    <p:spPr>
                      <a:xfrm>
                        <a:off x="197904" y="4328973"/>
                        <a:ext cx="525033" cy="558227"/>
                      </a:xfrm>
                      <a:prstGeom prst="rect">
                        <a:avLst/>
                      </a:prstGeom>
                      <a:noFill/>
                    </p:spPr>
                  </p:pic>
                </p:oleObj>
              </mc:Fallback>
            </mc:AlternateContent>
          </a:graphicData>
        </a:graphic>
      </p:graphicFrame>
      <p:sp>
        <p:nvSpPr>
          <p:cNvPr id="1269" name="テキスト ボックス 11"/>
          <p:cNvSpPr txBox="1"/>
          <p:nvPr/>
        </p:nvSpPr>
        <p:spPr>
          <a:xfrm>
            <a:off x="912357" y="2900213"/>
            <a:ext cx="1825828" cy="508900"/>
          </a:xfrm>
          <a:prstGeom prst="rect">
            <a:avLst/>
          </a:prstGeom>
          <a:noFill/>
        </p:spPr>
        <p:txBody>
          <a:bodyPr wrap="square" lIns="100739" tIns="50372" rIns="100739" bIns="50372" rtlCol="0">
            <a:spAutoFit/>
          </a:bodyPr>
          <a:lstStyle/>
          <a:p>
            <a:r>
              <a:rPr lang="ja-JP" altLang="en-US" sz="2600" dirty="0">
                <a:latin typeface="HG創英角ｺﾞｼｯｸUB" pitchFamily="49" charset="-128"/>
                <a:ea typeface="HG創英角ｺﾞｼｯｸUB" pitchFamily="49" charset="-128"/>
              </a:rPr>
              <a:t>１　１</a:t>
            </a:r>
          </a:p>
        </p:txBody>
      </p:sp>
      <p:sp>
        <p:nvSpPr>
          <p:cNvPr id="1270" name="テキスト ボックス 12"/>
          <p:cNvSpPr txBox="1"/>
          <p:nvPr/>
        </p:nvSpPr>
        <p:spPr>
          <a:xfrm>
            <a:off x="2579418" y="3693969"/>
            <a:ext cx="1825828" cy="508900"/>
          </a:xfrm>
          <a:prstGeom prst="rect">
            <a:avLst/>
          </a:prstGeom>
          <a:noFill/>
        </p:spPr>
        <p:txBody>
          <a:bodyPr wrap="square" lIns="100739" tIns="50372" rIns="100739" bIns="50372" rtlCol="0">
            <a:spAutoFit/>
          </a:bodyPr>
          <a:lstStyle/>
          <a:p>
            <a:r>
              <a:rPr lang="ja-JP" altLang="en-US" sz="2600" dirty="0">
                <a:latin typeface="HG創英角ｺﾞｼｯｸUB" pitchFamily="49" charset="-128"/>
                <a:ea typeface="HG創英角ｺﾞｼｯｸUB" pitchFamily="49" charset="-128"/>
              </a:rPr>
              <a:t>１　１</a:t>
            </a:r>
          </a:p>
        </p:txBody>
      </p:sp>
      <p:sp>
        <p:nvSpPr>
          <p:cNvPr id="1271" name="テキスト ボックス 13"/>
          <p:cNvSpPr txBox="1"/>
          <p:nvPr/>
        </p:nvSpPr>
        <p:spPr>
          <a:xfrm>
            <a:off x="4325862" y="4328967"/>
            <a:ext cx="1825828" cy="508900"/>
          </a:xfrm>
          <a:prstGeom prst="rect">
            <a:avLst/>
          </a:prstGeom>
          <a:noFill/>
        </p:spPr>
        <p:txBody>
          <a:bodyPr wrap="square" lIns="100739" tIns="50372" rIns="100739" bIns="50372" rtlCol="0">
            <a:spAutoFit/>
          </a:bodyPr>
          <a:lstStyle/>
          <a:p>
            <a:r>
              <a:rPr lang="ja-JP" altLang="en-US" sz="2600" dirty="0">
                <a:latin typeface="HG創英角ｺﾞｼｯｸUB" pitchFamily="49" charset="-128"/>
                <a:ea typeface="HG創英角ｺﾞｼｯｸUB" pitchFamily="49" charset="-128"/>
              </a:rPr>
              <a:t>１　１</a:t>
            </a:r>
          </a:p>
        </p:txBody>
      </p:sp>
      <p:sp>
        <p:nvSpPr>
          <p:cNvPr id="1272" name="テキスト ボックス 14"/>
          <p:cNvSpPr txBox="1"/>
          <p:nvPr/>
        </p:nvSpPr>
        <p:spPr>
          <a:xfrm>
            <a:off x="6238812" y="2297484"/>
            <a:ext cx="3095965" cy="901947"/>
          </a:xfrm>
          <a:prstGeom prst="rect">
            <a:avLst/>
          </a:prstGeom>
          <a:noFill/>
        </p:spPr>
        <p:txBody>
          <a:bodyPr wrap="square" lIns="100739" tIns="50372" rIns="100739" bIns="50372" rtlCol="0">
            <a:spAutoFit/>
          </a:bodyPr>
          <a:lstStyle/>
          <a:p>
            <a:r>
              <a:rPr lang="en-US" altLang="ja-JP" sz="2600" dirty="0">
                <a:solidFill>
                  <a:schemeClr val="tx2">
                    <a:lumMod val="75000"/>
                  </a:schemeClr>
                </a:solidFill>
                <a:latin typeface="HG創英角ｺﾞｼｯｸUB" pitchFamily="49" charset="-128"/>
                <a:ea typeface="HG創英角ｺﾞｼｯｸUB" pitchFamily="49" charset="-128"/>
              </a:rPr>
              <a:t>Opposite(-1)</a:t>
            </a:r>
            <a:r>
              <a:rPr lang="ja-JP" altLang="en-US" sz="2600" dirty="0">
                <a:solidFill>
                  <a:schemeClr val="tx2">
                    <a:lumMod val="75000"/>
                  </a:schemeClr>
                </a:solidFill>
                <a:latin typeface="HG創英角ｺﾞｼｯｸUB" pitchFamily="49" charset="-128"/>
                <a:ea typeface="HG創英角ｺﾞｼｯｸUB" pitchFamily="49" charset="-128"/>
              </a:rPr>
              <a:t> </a:t>
            </a:r>
            <a:r>
              <a:rPr lang="en-US" altLang="ja-JP" sz="2600" dirty="0">
                <a:solidFill>
                  <a:schemeClr val="tx2">
                    <a:lumMod val="75000"/>
                  </a:schemeClr>
                </a:solidFill>
                <a:latin typeface="HG創英角ｺﾞｼｯｸUB" pitchFamily="49" charset="-128"/>
                <a:ea typeface="HG創英角ｺﾞｼｯｸUB" pitchFamily="49" charset="-128"/>
              </a:rPr>
              <a:t>for anti particles</a:t>
            </a:r>
            <a:endParaRPr lang="ja-JP" altLang="en-US" sz="2600" dirty="0">
              <a:solidFill>
                <a:schemeClr val="tx2">
                  <a:lumMod val="75000"/>
                </a:schemeClr>
              </a:solidFill>
              <a:latin typeface="HG創英角ｺﾞｼｯｸUB" pitchFamily="49" charset="-128"/>
              <a:ea typeface="HG創英角ｺﾞｼｯｸUB" pitchFamily="49" charset="-128"/>
            </a:endParaRPr>
          </a:p>
        </p:txBody>
      </p:sp>
      <p:sp>
        <p:nvSpPr>
          <p:cNvPr id="1273" name="テキスト ボックス 15"/>
          <p:cNvSpPr txBox="1"/>
          <p:nvPr/>
        </p:nvSpPr>
        <p:spPr>
          <a:xfrm>
            <a:off x="411532" y="6519004"/>
            <a:ext cx="8381580" cy="501837"/>
          </a:xfrm>
          <a:prstGeom prst="rect">
            <a:avLst/>
          </a:prstGeom>
          <a:noFill/>
        </p:spPr>
        <p:txBody>
          <a:bodyPr wrap="square" lIns="100739" tIns="50372" rIns="100739" bIns="50372" rtlCol="0">
            <a:spAutoFit/>
          </a:bodyPr>
          <a:lstStyle/>
          <a:p>
            <a:r>
              <a:rPr lang="en-US" altLang="ja-JP" sz="2600" dirty="0">
                <a:latin typeface="HG創英角ｺﾞｼｯｸUB" pitchFamily="49" charset="-128"/>
                <a:ea typeface="HG創英角ｺﾞｼｯｸUB" pitchFamily="49" charset="-128"/>
              </a:rPr>
              <a:t>If </a:t>
            </a:r>
            <a:r>
              <a:rPr lang="en-US" altLang="ja-JP" sz="2600" dirty="0">
                <a:solidFill>
                  <a:srgbClr val="FF0000"/>
                </a:solidFill>
                <a:latin typeface="HG創英角ｺﾞｼｯｸUB" pitchFamily="49" charset="-128"/>
                <a:ea typeface="HG創英角ｺﾞｼｯｸUB" pitchFamily="49" charset="-128"/>
              </a:rPr>
              <a:t>non-conserved </a:t>
            </a:r>
            <a:r>
              <a:rPr lang="en-US" altLang="ja-JP" sz="2600" dirty="0">
                <a:latin typeface="HG創英角ｺﾞｼｯｸUB" pitchFamily="49" charset="-128"/>
                <a:ea typeface="HG創英角ｺﾞｼｯｸUB" pitchFamily="49" charset="-128"/>
              </a:rPr>
              <a:t>is found, SM is not correct </a:t>
            </a:r>
            <a:endParaRPr lang="ja-JP" altLang="en-US" sz="2600" dirty="0">
              <a:latin typeface="HG創英角ｺﾞｼｯｸUB" pitchFamily="49" charset="-128"/>
              <a:ea typeface="HG創英角ｺﾞｼｯｸUB" pitchFamily="49" charset="-128"/>
            </a:endParaRPr>
          </a:p>
        </p:txBody>
      </p:sp>
      <p:sp>
        <p:nvSpPr>
          <p:cNvPr id="1274" name="テキスト ボックス 1"/>
          <p:cNvSpPr txBox="1">
            <a:spLocks noChangeArrowheads="1"/>
          </p:cNvSpPr>
          <p:nvPr/>
        </p:nvSpPr>
        <p:spPr>
          <a:xfrm>
            <a:off x="515436" y="116659"/>
            <a:ext cx="9565189" cy="717281"/>
          </a:xfrm>
          <a:prstGeom prst="rect">
            <a:avLst/>
          </a:prstGeom>
          <a:noFill/>
          <a:ln>
            <a:noFill/>
          </a:ln>
        </p:spPr>
        <p:txBody>
          <a:bodyPr wrap="square" lIns="100739" tIns="50372" rIns="100739" bIns="50372">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4000" dirty="0">
                <a:solidFill>
                  <a:srgbClr val="FF0000"/>
                </a:solidFill>
                <a:latin typeface="HG平成明朝体W9" pitchFamily="17" charset="-128"/>
                <a:ea typeface="HG平成明朝体W9" pitchFamily="17" charset="-128"/>
              </a:rPr>
              <a:t>Lepton Flavor is conserved under SM</a:t>
            </a:r>
            <a:endParaRPr lang="ja-JP" altLang="en-US" sz="4000" dirty="0">
              <a:solidFill>
                <a:srgbClr val="FF0000"/>
              </a:solidFill>
              <a:latin typeface="HG平成明朝体W9" pitchFamily="17" charset="-128"/>
              <a:ea typeface="HG平成明朝体W9" pitchFamily="17" charset="-128"/>
            </a:endParaRPr>
          </a:p>
        </p:txBody>
      </p:sp>
      <p:sp>
        <p:nvSpPr>
          <p:cNvPr id="1275" name="矢印: 左右 1"/>
          <p:cNvSpPr/>
          <p:nvPr/>
        </p:nvSpPr>
        <p:spPr>
          <a:xfrm>
            <a:off x="1243618" y="6037206"/>
            <a:ext cx="1494567" cy="4489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6" name="テキスト ボックス 21"/>
          <p:cNvSpPr txBox="1"/>
          <p:nvPr/>
        </p:nvSpPr>
        <p:spPr>
          <a:xfrm>
            <a:off x="411532" y="5082154"/>
            <a:ext cx="8381580" cy="901947"/>
          </a:xfrm>
          <a:prstGeom prst="rect">
            <a:avLst/>
          </a:prstGeom>
          <a:noFill/>
        </p:spPr>
        <p:txBody>
          <a:bodyPr wrap="square" lIns="100739" tIns="50372" rIns="100739" bIns="50372" rtlCol="0">
            <a:spAutoFit/>
          </a:bodyPr>
          <a:lstStyle/>
          <a:p>
            <a:r>
              <a:rPr lang="en-US" altLang="ja-JP" sz="2600" dirty="0">
                <a:latin typeface="HG創英角ｺﾞｼｯｸUB" pitchFamily="49" charset="-128"/>
                <a:ea typeface="HG創英角ｺﾞｼｯｸUB" pitchFamily="49" charset="-128"/>
              </a:rPr>
              <a:t>If SM is correct,</a:t>
            </a:r>
          </a:p>
          <a:p>
            <a:r>
              <a:rPr lang="en-US" altLang="ja-JP" sz="2600" dirty="0">
                <a:latin typeface="HG創英角ｺﾞｼｯｸUB" pitchFamily="49" charset="-128"/>
                <a:ea typeface="HG創英角ｺﾞｼｯｸUB" pitchFamily="49" charset="-128"/>
              </a:rPr>
              <a:t>in </a:t>
            </a:r>
            <a:r>
              <a:rPr lang="en-US" altLang="ja-JP" sz="2600" dirty="0">
                <a:solidFill>
                  <a:srgbClr val="FF0000"/>
                </a:solidFill>
                <a:latin typeface="HG創英角ｺﾞｼｯｸUB" pitchFamily="49" charset="-128"/>
                <a:ea typeface="HG創英角ｺﾞｼｯｸUB" pitchFamily="49" charset="-128"/>
              </a:rPr>
              <a:t>all</a:t>
            </a:r>
            <a:r>
              <a:rPr lang="en-US" altLang="ja-JP" sz="2600" dirty="0">
                <a:latin typeface="HG創英角ｺﾞｼｯｸUB" pitchFamily="49" charset="-128"/>
                <a:ea typeface="HG創英角ｺﾞｼｯｸUB" pitchFamily="49" charset="-128"/>
              </a:rPr>
              <a:t> process, these numbers are </a:t>
            </a:r>
            <a:r>
              <a:rPr lang="en-US" altLang="ja-JP" sz="2600" dirty="0">
                <a:solidFill>
                  <a:srgbClr val="FF0000"/>
                </a:solidFill>
                <a:latin typeface="HG創英角ｺﾞｼｯｸUB" pitchFamily="49" charset="-128"/>
                <a:ea typeface="HG創英角ｺﾞｼｯｸUB" pitchFamily="49" charset="-128"/>
              </a:rPr>
              <a:t>conserved </a:t>
            </a:r>
            <a:endParaRPr lang="ja-JP" altLang="en-US" sz="2600" dirty="0">
              <a:solidFill>
                <a:srgbClr val="FF0000"/>
              </a:solidFill>
              <a:latin typeface="HG創英角ｺﾞｼｯｸUB" pitchFamily="49" charset="-128"/>
              <a:ea typeface="HG創英角ｺﾞｼｯｸUB" pitchFamily="49" charset="-128"/>
            </a:endParaRPr>
          </a:p>
        </p:txBody>
      </p:sp>
      <p:sp>
        <p:nvSpPr>
          <p:cNvPr id="1277" name="テキスト ボックス 3"/>
          <p:cNvSpPr txBox="1"/>
          <p:nvPr/>
        </p:nvSpPr>
        <p:spPr>
          <a:xfrm>
            <a:off x="3456136" y="6037206"/>
            <a:ext cx="3096344" cy="461665"/>
          </a:xfrm>
          <a:prstGeom prst="rect">
            <a:avLst/>
          </a:prstGeom>
          <a:noFill/>
        </p:spPr>
        <p:txBody>
          <a:bodyPr wrap="square" rtlCol="0">
            <a:spAutoFit/>
          </a:bodyPr>
          <a:lstStyle/>
          <a:p>
            <a:r>
              <a:rPr kumimoji="1" lang="en-US" altLang="ja-JP" sz="2400" b="1" dirty="0">
                <a:solidFill>
                  <a:srgbClr val="00B0F0"/>
                </a:solidFill>
                <a:latin typeface="HGP創英角ｺﾞｼｯｸUB" panose="020B0900000000000000" pitchFamily="50" charset="-128"/>
                <a:ea typeface="HGP創英角ｺﾞｼｯｸUB" panose="020B0900000000000000" pitchFamily="50" charset="-128"/>
              </a:rPr>
              <a:t>Contraposition</a:t>
            </a:r>
            <a:endParaRPr kumimoji="1" lang="ja-JP" altLang="en-US" sz="2400" b="1" dirty="0">
              <a:solidFill>
                <a:srgbClr val="00B0F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4198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9" name="テキスト ボックス 2"/>
          <p:cNvSpPr txBox="1"/>
          <p:nvPr/>
        </p:nvSpPr>
        <p:spPr>
          <a:xfrm>
            <a:off x="359792" y="259178"/>
            <a:ext cx="7637904" cy="1384995"/>
          </a:xfrm>
          <a:prstGeom prst="rect">
            <a:avLst/>
          </a:prstGeom>
          <a:noFill/>
        </p:spPr>
        <p:txBody>
          <a:bodyPr wrap="square" rtlCol="0">
            <a:spAutoFit/>
          </a:bodyPr>
          <a:lstStyle/>
          <a:p>
            <a:r>
              <a:rPr lang="en-US" altLang="ja-JP" sz="2800" dirty="0"/>
              <a:t>With</a:t>
            </a:r>
            <a:r>
              <a:rPr lang="ja-JP" altLang="en-US" sz="2800" dirty="0"/>
              <a:t> </a:t>
            </a:r>
            <a:r>
              <a:rPr lang="en-US" altLang="ja-JP" sz="2800" dirty="0"/>
              <a:t>additional</a:t>
            </a:r>
            <a:r>
              <a:rPr lang="ja-JP" altLang="en-US" sz="2800" dirty="0"/>
              <a:t> </a:t>
            </a:r>
            <a:r>
              <a:rPr lang="en-US" altLang="ja-JP" sz="2800" dirty="0"/>
              <a:t>particles and hence additional operator in </a:t>
            </a:r>
            <a:r>
              <a:rPr lang="en-US" altLang="ja-JP" sz="2800" dirty="0" err="1"/>
              <a:t>Lagrangian</a:t>
            </a:r>
            <a:r>
              <a:rPr lang="en-US" altLang="ja-JP" sz="2800" dirty="0"/>
              <a:t>,</a:t>
            </a:r>
          </a:p>
          <a:p>
            <a:r>
              <a:rPr lang="ja-JP" altLang="en-US" sz="2800" dirty="0"/>
              <a:t> </a:t>
            </a:r>
            <a:r>
              <a:rPr lang="en-US" altLang="ja-JP" sz="2800" dirty="0"/>
              <a:t>in</a:t>
            </a:r>
            <a:r>
              <a:rPr lang="ja-JP" altLang="en-US" sz="2800" dirty="0"/>
              <a:t> </a:t>
            </a:r>
            <a:r>
              <a:rPr lang="en-US" altLang="ja-JP" sz="2800" dirty="0"/>
              <a:t>general,</a:t>
            </a:r>
            <a:r>
              <a:rPr lang="ja-JP" altLang="en-US" sz="2800" dirty="0"/>
              <a:t> </a:t>
            </a:r>
            <a:r>
              <a:rPr lang="en-US" altLang="ja-JP" sz="2800" dirty="0"/>
              <a:t>under</a:t>
            </a:r>
            <a:r>
              <a:rPr lang="ja-JP" altLang="en-US" sz="2800" dirty="0"/>
              <a:t> </a:t>
            </a:r>
            <a:r>
              <a:rPr lang="en-US" altLang="ja-JP" sz="2800" dirty="0"/>
              <a:t>the</a:t>
            </a:r>
            <a:r>
              <a:rPr lang="ja-JP" altLang="en-US" sz="2800" dirty="0"/>
              <a:t> </a:t>
            </a:r>
            <a:r>
              <a:rPr lang="en-US" altLang="ja-JP" sz="2800" dirty="0"/>
              <a:t>transformation</a:t>
            </a:r>
            <a:endParaRPr kumimoji="1" lang="ja-JP" altLang="en-US" sz="2800" dirty="0"/>
          </a:p>
        </p:txBody>
      </p:sp>
      <p:pic>
        <p:nvPicPr>
          <p:cNvPr id="1280" name="図 4"/>
          <p:cNvPicPr>
            <a:picLocks noChangeAspect="1"/>
          </p:cNvPicPr>
          <p:nvPr>
            <p:custDataLst>
              <p:tags r:id="rId1"/>
            </p:custDataLst>
          </p:nvPr>
        </p:nvPicPr>
        <p:blipFill>
          <a:blip r:embed="rId3"/>
          <a:stretch>
            <a:fillRect/>
          </a:stretch>
        </p:blipFill>
        <p:spPr>
          <a:xfrm>
            <a:off x="845965" y="1801699"/>
            <a:ext cx="8388694" cy="380451"/>
          </a:xfrm>
          <a:prstGeom prst="rect">
            <a:avLst/>
          </a:prstGeom>
        </p:spPr>
      </p:pic>
      <p:sp>
        <p:nvSpPr>
          <p:cNvPr id="1281" name="テキスト ボックス 5"/>
          <p:cNvSpPr txBox="1"/>
          <p:nvPr/>
        </p:nvSpPr>
        <p:spPr>
          <a:xfrm>
            <a:off x="431923" y="3131765"/>
            <a:ext cx="9216777" cy="1815882"/>
          </a:xfrm>
          <a:prstGeom prst="rect">
            <a:avLst/>
          </a:prstGeom>
          <a:noFill/>
        </p:spPr>
        <p:txBody>
          <a:bodyPr wrap="square" rtlCol="0">
            <a:spAutoFit/>
          </a:bodyPr>
          <a:lstStyle/>
          <a:p>
            <a:r>
              <a:rPr kumimoji="1" lang="en-US" altLang="ja-JP" sz="2800" dirty="0" err="1"/>
              <a:t>Lagrangian</a:t>
            </a:r>
            <a:r>
              <a:rPr kumimoji="1" lang="en-US" altLang="ja-JP" sz="2800" dirty="0"/>
              <a:t> is not invariant</a:t>
            </a:r>
          </a:p>
          <a:p>
            <a:r>
              <a:rPr lang="en-US" altLang="ja-JP" sz="2800" dirty="0">
                <a:sym typeface="Wingdings" panose="05000000000000000000" pitchFamily="2" charset="2"/>
              </a:rPr>
              <a:t>Lepton flavor </a:t>
            </a:r>
            <a:r>
              <a:rPr lang="en-US" altLang="ja-JP" sz="2800" dirty="0">
                <a:solidFill>
                  <a:srgbClr val="FF0000"/>
                </a:solidFill>
                <a:sym typeface="Wingdings" panose="05000000000000000000" pitchFamily="2" charset="2"/>
              </a:rPr>
              <a:t>cannot be defined</a:t>
            </a:r>
          </a:p>
          <a:p>
            <a:r>
              <a:rPr kumimoji="1" lang="en-US" altLang="ja-JP" sz="2800" dirty="0">
                <a:sym typeface="Wingdings" panose="05000000000000000000" pitchFamily="2" charset="2"/>
              </a:rPr>
              <a:t></a:t>
            </a:r>
            <a:r>
              <a:rPr lang="en-US" altLang="ja-JP" sz="2800" dirty="0">
                <a:sym typeface="Wingdings" panose="05000000000000000000" pitchFamily="2" charset="2"/>
              </a:rPr>
              <a:t>Lepton</a:t>
            </a:r>
            <a:r>
              <a:rPr lang="ja-JP" altLang="en-US" sz="2800" dirty="0">
                <a:sym typeface="Wingdings" panose="05000000000000000000" pitchFamily="2" charset="2"/>
              </a:rPr>
              <a:t> </a:t>
            </a:r>
            <a:r>
              <a:rPr lang="en-US" altLang="ja-JP" sz="2800" dirty="0">
                <a:sym typeface="Wingdings" panose="05000000000000000000" pitchFamily="2" charset="2"/>
              </a:rPr>
              <a:t>flavor</a:t>
            </a:r>
            <a:r>
              <a:rPr lang="ja-JP" altLang="en-US" sz="2800" dirty="0">
                <a:sym typeface="Wingdings" panose="05000000000000000000" pitchFamily="2" charset="2"/>
              </a:rPr>
              <a:t> </a:t>
            </a:r>
            <a:r>
              <a:rPr lang="en-US" altLang="ja-JP" sz="2800" dirty="0">
                <a:sym typeface="Wingdings" panose="05000000000000000000" pitchFamily="2" charset="2"/>
              </a:rPr>
              <a:t>“</a:t>
            </a:r>
            <a:r>
              <a:rPr lang="ja-JP" altLang="en-US" sz="2800" dirty="0">
                <a:sym typeface="Wingdings" panose="05000000000000000000" pitchFamily="2" charset="2"/>
              </a:rPr>
              <a:t> </a:t>
            </a:r>
            <a:r>
              <a:rPr lang="en-US" altLang="ja-JP" sz="2800" dirty="0">
                <a:sym typeface="Wingdings" panose="05000000000000000000" pitchFamily="2" charset="2"/>
              </a:rPr>
              <a:t>charge”</a:t>
            </a:r>
            <a:r>
              <a:rPr lang="ja-JP" altLang="en-US" sz="2800" dirty="0">
                <a:sym typeface="Wingdings" panose="05000000000000000000" pitchFamily="2" charset="2"/>
              </a:rPr>
              <a:t> </a:t>
            </a:r>
            <a:r>
              <a:rPr lang="en-US" altLang="ja-JP" sz="2800" dirty="0">
                <a:sym typeface="Wingdings" panose="05000000000000000000" pitchFamily="2" charset="2"/>
              </a:rPr>
              <a:t>defined</a:t>
            </a:r>
            <a:r>
              <a:rPr lang="ja-JP" altLang="en-US" sz="2800" dirty="0">
                <a:sym typeface="Wingdings" panose="05000000000000000000" pitchFamily="2" charset="2"/>
              </a:rPr>
              <a:t> </a:t>
            </a:r>
            <a:r>
              <a:rPr lang="en-US" altLang="ja-JP" sz="2800" dirty="0">
                <a:sym typeface="Wingdings" panose="05000000000000000000" pitchFamily="2" charset="2"/>
              </a:rPr>
              <a:t>under</a:t>
            </a:r>
            <a:r>
              <a:rPr lang="ja-JP" altLang="en-US" sz="2800" dirty="0">
                <a:sym typeface="Wingdings" panose="05000000000000000000" pitchFamily="2" charset="2"/>
              </a:rPr>
              <a:t> </a:t>
            </a:r>
            <a:r>
              <a:rPr lang="en-US" altLang="ja-JP" sz="2800" dirty="0">
                <a:sym typeface="Wingdings" panose="05000000000000000000" pitchFamily="2" charset="2"/>
              </a:rPr>
              <a:t>SM </a:t>
            </a:r>
            <a:r>
              <a:rPr lang="en-US" altLang="ja-JP" sz="2800" dirty="0" err="1">
                <a:sym typeface="Wingdings" panose="05000000000000000000" pitchFamily="2" charset="2"/>
              </a:rPr>
              <a:t>Lagrangian</a:t>
            </a:r>
            <a:r>
              <a:rPr lang="en-US" altLang="ja-JP" sz="2800" dirty="0">
                <a:sym typeface="Wingdings" panose="05000000000000000000" pitchFamily="2" charset="2"/>
              </a:rPr>
              <a:t>    </a:t>
            </a:r>
          </a:p>
          <a:p>
            <a:r>
              <a:rPr lang="en-US" altLang="ja-JP" sz="2800" dirty="0">
                <a:sym typeface="Wingdings" panose="05000000000000000000" pitchFamily="2" charset="2"/>
              </a:rPr>
              <a:t>               </a:t>
            </a:r>
            <a:r>
              <a:rPr lang="en-US" altLang="ja-JP" sz="2800" dirty="0">
                <a:solidFill>
                  <a:srgbClr val="FF0000"/>
                </a:solidFill>
                <a:sym typeface="Wingdings" panose="05000000000000000000" pitchFamily="2" charset="2"/>
              </a:rPr>
              <a:t>cannot be conserved</a:t>
            </a:r>
            <a:endParaRPr kumimoji="1" lang="ja-JP" altLang="en-US" sz="2800" dirty="0">
              <a:solidFill>
                <a:srgbClr val="FF0000"/>
              </a:solidFill>
            </a:endParaRPr>
          </a:p>
        </p:txBody>
      </p:sp>
      <p:sp>
        <p:nvSpPr>
          <p:cNvPr id="1282" name="テキスト ボックス 1"/>
          <p:cNvSpPr txBox="1"/>
          <p:nvPr/>
        </p:nvSpPr>
        <p:spPr>
          <a:xfrm>
            <a:off x="647824" y="2339676"/>
            <a:ext cx="7848872" cy="523220"/>
          </a:xfrm>
          <a:prstGeom prst="rect">
            <a:avLst/>
          </a:prstGeom>
          <a:noFill/>
        </p:spPr>
        <p:txBody>
          <a:bodyPr wrap="square" rtlCol="0">
            <a:spAutoFit/>
          </a:bodyPr>
          <a:lstStyle/>
          <a:p>
            <a:r>
              <a:rPr lang="en-US" altLang="ja-JP" sz="2800" dirty="0">
                <a:solidFill>
                  <a:schemeClr val="accent1">
                    <a:lumMod val="50000"/>
                  </a:schemeClr>
                </a:solidFill>
              </a:rPr>
              <a:t>+</a:t>
            </a:r>
            <a:r>
              <a:rPr kumimoji="1" lang="en-US" altLang="ja-JP" sz="2800" dirty="0">
                <a:solidFill>
                  <a:schemeClr val="accent1">
                    <a:lumMod val="50000"/>
                  </a:schemeClr>
                </a:solidFill>
              </a:rPr>
              <a:t> appropriate transformation for extra particles</a:t>
            </a:r>
            <a:endParaRPr kumimoji="1" lang="ja-JP" altLang="en-US" sz="2800" dirty="0">
              <a:solidFill>
                <a:schemeClr val="accent1">
                  <a:lumMod val="50000"/>
                </a:schemeClr>
              </a:solidFill>
            </a:endParaRPr>
          </a:p>
        </p:txBody>
      </p:sp>
    </p:spTree>
    <p:extLst>
      <p:ext uri="{BB962C8B-B14F-4D97-AF65-F5344CB8AC3E}">
        <p14:creationId xmlns:p14="http://schemas.microsoft.com/office/powerpoint/2010/main" val="34215147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299.25"/>
  <p:tag name="ORIGINALWIDTH" val="1788.75"/>
  <p:tag name="LATEXADDIN" val="\documentclass{article}&#10;\usepackage{amsmath}&#10;\pagestyle{empty}&#10;\begin{document}&#10;&#10;\begin{eqnarray}&#10;\nonumber&#10;L_i=\begin{pmatrix}&#10;\nu_{Li}\\&#10;e_{Li}&#10;\end{pmatrix},&#10;\quad e_{Ri},&#10;\quad (i={\rm 1,2,3} )&#10;\end{eqnarray}&#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ORIGINALHEIGHT" val="116.25"/>
  <p:tag name="ORIGINALWIDTH" val="549"/>
  <p:tag name="LATEXADDIN" val="\documentclass{article}&#10;\usepackage{amsmath}&#10;\usepackage{color}&#10;\pagestyle{empty}&#10;\begin{document}&#10;\color{red}&#10;\begin{eqnarray}&#10;\nonumber&#10;U_{\nu_L}=U_{e_L}&#10;\end{eqnarray}&#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ORIGINALHEIGHT" val="121.5"/>
  <p:tag name="ORIGINALWIDTH" val="141.75"/>
  <p:tag name="LATEXADDIN" val="\documentclass{article}&#10;\usepackage{amsmath}&#10;\pagestyle{empty}&#10;\begin{document}&#10;&#10;\begin{eqnarray}&#10;\nonumber&#10;Y_{ij}&#10;\end{eqnarray}&#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ORIGINALHEIGHT" val="159.75"/>
  <p:tag name="ORIGINALWIDTH" val="2380.5"/>
  <p:tag name="LATEXADDIN" val="\documentclass{article}&#10;\usepackage{amsmath}&#10;\pagestyle{empty}&#10;\begin{document}&#10;&#10;\begin{eqnarray}&#10;\nonumber&#10;Y_{ij}\ \longrightarrow Y_{diag}={\rm diag}\{y_e,y_\mu,y_\tau\}&#10;=U_L Y_{ij} U_R^\dagger&#10;\end{eqnarray}&#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ORIGINALHEIGHT" val="299.25"/>
  <p:tag name="ORIGINALWIDTH" val="3197.25"/>
  <p:tag name="LATEXADDIN" val="\documentclass{article}&#10;\usepackage{amsmath}&#10;\pagestyle{empty}&#10;\begin{document}&#10;&#10;\begin{eqnarray}&#10;\nonumber&#10;L_\alpha\equiv U_{L\alpha i}L_i=&#10;\begin{pmatrix}&#10;U_{L\alpha i} \nu_{Li}\\&#10;U_{L\alpha i}e_{Li}&#10;\end{pmatrix}&#10;,\quad e_{R\alpha}\equiv U_{Ri}E_{Ri}, \quad \alpha=e,\mu,\tau&#10;\end{eqnarray}&#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ORIGINALHEIGHT" val="516"/>
  <p:tag name="ORIGINALWIDTH" val="2714.25"/>
  <p:tag name="LATEXADDIN" val="\documentclass{article}&#10;\usepackage{amsmath}&#10;\pagestyle{empty}&#10;\begin{document}&#10;&#10;\begin{eqnarray}&#10;\nonumber&#10;{\mathcal L}_{H}&amp;=&amp;Y_{\alpha} \bar L_\alpha e_{R\alpha} +h.c.\\&#10;&amp;=&amp;h^+\left(y_e \bar\nu_{eL} e_R+y_\mu \bar\nu_{\mu L} \mu_R&#10;+y_\tau\bar\nu_{\tau L} \tau_R\right)&#10;\nonumber\\&#10;&amp;&amp;+h^0\left(y_e \bar e_L e_R+y_\mu \bar\mu_L\mu_R+y_\tau\bar\tau_L\tau_R\right)&#10;+h.c.&#10;\nonumber&#10;\end{eqnarray}&#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ORIGINALHEIGHT" val="116.25"/>
  <p:tag name="ORIGINALWIDTH" val="549"/>
  <p:tag name="LATEXADDIN" val="\documentclass{article}&#10;\usepackage{amsmath}&#10;\usepackage{color}&#10;\pagestyle{empty}&#10;\begin{document}&#10;\color{red}&#10;\begin{eqnarray}&#10;\nonumber&#10;U_{\nu_L}=U_{e_L}&#10;\end{eqnarray}&#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ORIGINALHEIGHT" val="141.75"/>
  <p:tag name="ORIGINALWIDTH" val="2391.75"/>
  <p:tag name="LATEXADDIN" val="\documentclass{article}&#10;\usepackage{amsmath}&#10;\pagestyle{empty}&#10;\begin{document}&#10;&#10;\begin{eqnarray}&#10;\nonumber&#10;{\mathcal L}_{k, diag}=\bar \Phi_\alpha i\slash \hspace*{-2.2mm }D \Phi_\alpha&#10;\qquad \Phi_\alpha=\{\nu_{\alpha L}, e_{\alpha L}, e_{\alpha R}\} &#10;\end{eqnarray}&#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ORIGINALHEIGHT" val="284.25"/>
  <p:tag name="ORIGINALWIDTH" val="1966.5"/>
  <p:tag name="LATEXADDIN" val="\documentclass{article}&#10;\usepackage{amsmath}&#10;\pagestyle{empty}&#10;\begin{document}&#10;&#10;\begin{eqnarray}&#10;\nonumber&#10;{\mathcal L}_{k,W}=ig_2\frac{1}{\sqrt{2}}W_\mu^+&#10;\bar\nu_{\alpha L}\gamma_\mu e_{\alpha L} \ +\ h.c.&#10;\end{eqnarray}&#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ORIGINALHEIGHT" val="124.5"/>
  <p:tag name="ORIGINALWIDTH" val="1836"/>
  <p:tag name="LATEXADDIN" val="\documentclass{article}&#10;\usepackage{amsmath}&#10;\pagestyle{empty}&#10;\begin{document}&#10;&#10;\begin{eqnarray}&#10;\nonumber&#10;\Phi_\alpha=\{\nu_{L\alpha}, e_{L\alpha}, e_{R\alpha}\} &#10;\quad \alpha=e,\mu,\tau&#10;\end{eqnarray}&#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ORIGINALHEIGHT" val="132.75"/>
  <p:tag name="ORIGINALWIDTH" val="2096.25"/>
  <p:tag name="LATEXADDIN" val="\documentclass{article}&#10;\usepackage{amsmath}&#10;\pagestyle{empty}&#10;\begin{document}&#10;&#10;\begin{eqnarray}&#10;\nonumber&#10;\{e'_L,e'_R,\nu'_{eL}\}=\exp\{ -i \theta_e\} &#10;\{e_L,e_R,\nu_{eL}\}&#10;\end{eqnarray}&#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RIGINALHEIGHT" val="135.75"/>
  <p:tag name="ORIGINALWIDTH" val="1476.75"/>
  <p:tag name="LATEXADDIN" val="\documentclass{article}&#10;\usepackage{amsmath}&#10;\pagestyle{empty}&#10;\begin{document}&#10;&#10;\begin{eqnarray}&#10;\nonumber&#10;{\mathcal L}_k=\bar L_i i\slash \hspace*{-2.2mm }D_L L_i +&#10;\bar e_{Ri} i\slash \hspace*{-2mm} D_R e_{Ri} &#10;\end{eqnarray}&#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ORIGINALHEIGHT" val="614.25"/>
  <p:tag name="ORIGINALWIDTH" val="2738.25"/>
  <p:tag name="LATEXADDIN" val="\documentclass{article}&#10;\usepackage{amsmath}&#10;\pagestyle{empty}&#10;\begin{document}&#10;&#10;\begin{eqnarray}&#10;\nonumber&#10;{\mathcal L'}_{k,W}&amp;=&amp;ig_2\frac{1}{\sqrt{2}}W_\mu^+&#10;\bar\nu'_{e}\gamma_\mu e'_{L} \ +\ h.c.\\&#10;\nonumber&#10;&amp;=&amp;ig_2\frac{1}{\sqrt{2}}W_\mu^+\bar \nu_{e}e^{i\theta}&#10;\gamma_\mu e^{-i\theta} e_{L}+h.c ={\mathcal L}_{k,W}&#10;\end{eqnarray}&#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ORIGINALHEIGHT" val="121.5"/>
  <p:tag name="ORIGINALWIDTH" val="2205"/>
  <p:tag name="LATEXADDIN" val="\documentclass{article}&#10;\usepackage{amsmath}&#10;\pagestyle{empty}&#10;\begin{document}&#10;&#10;\begin{eqnarray}&#10;\nonumber&#10;j_\alpha^\mu=\bar \nu_{L\alpha}\gamma^\mu \nu_{L\alpha}&#10;+\bar e_{L\alpha}\gamma^\mu e_{L\alpha}+\bar e_{R\alpha}\gamma^\mu&#10;e_{R\alpha}&#10;\end{eqnarray}&#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ORIGINALHEIGHT" val="276.75"/>
  <p:tag name="ORIGINALWIDTH" val="777"/>
  <p:tag name="LATEXADDIN" val="\documentclass{article}&#10;\usepackage{amsmath}&#10;\pagestyle{empty}&#10;\begin{document}&#10;&#10;\begin{eqnarray}&#10;\nonumber&#10;Q_\alpha=\int d^3x j^0_\alpha&#10;\end{eqnarray}&#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ORIGINALHEIGHT" val="56.25"/>
  <p:tag name="ORIGINALWIDTH" val="295.5"/>
  <p:tag name="LATEXADDIN" val="\documentclass{article}&#10;\usepackage{amsmath}&#10;\pagestyle{empty}&#10;\begin{document}&#10;&#10;\begin{eqnarray}&#10;\nonumber&#10;\alpha=e&#10;\end{eqnarray}&#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ORIGINALHEIGHT" val="336.75"/>
  <p:tag name="ORIGINALWIDTH" val="2804.25"/>
  <p:tag name="LATEXADDIN" val="\documentclass{article}&#10;\usepackage{amsmath}&#10;\pagestyle{empty}&#10;\begin{document}&#10;&#10;\begin{eqnarray}&#10;\nonumber&#10;Q_e=L_e=\int d^3p &#10;\sum_{l=\nu_{eL},e_L,e_R}b_l^\dagger({\bf p})b_l({\bf p})-d_l^\dagger({\bf p})d_l({\bf p})&#10;\end{eqnarray}&#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ORIGINALHEIGHT" val="324"/>
  <p:tag name="ORIGINALWIDTH" val="2423.25"/>
  <p:tag name="LATEXADDIN" val="\documentclass{article}&#10;\usepackage{amsmath}&#10;\pagestyle{empty}&#10;\begin{document}&#10;&#10;\begin{eqnarray}&#10;\nonumber&#10;b^\dagger b&amp;&amp;\ \  {\rm number\ operator\ for\ particle}\\\nonumber&#10;d^\dagger d&amp;&amp; \ \ {\rm number\ operator\ for\ anti-particle}&#10;\end{eqnarray}&#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ORIGINALHEIGHT" val="104.25"/>
  <p:tag name="ORIGINALWIDTH" val="448.5"/>
  <p:tag name="LATEXADDIN" val="\documentclass{article}&#10;\usepackage{amsmath}&#10;\pagestyle{empty}&#10;\begin{document}&#10;&#10;\begin{eqnarray}&#10;\nonumber&#10;L_e=+1&#10;\end{eqnarray}&#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ORIGINALHEIGHT" val="104.25"/>
  <p:tag name="ORIGINALWIDTH" val="448.5"/>
  <p:tag name="LATEXADDIN" val="\documentclass{article}&#10;\usepackage{amsmath}&#10;\pagestyle{empty}&#10;\begin{document}&#10;&#10;\begin{eqnarray}&#10;\nonumber&#10;L_e=-1&#10;\end{eqnarray}&#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ORIGINALHEIGHT" val="122.25"/>
  <p:tag name="ORIGINALWIDTH" val="379.5"/>
  <p:tag name="LATEXADDIN" val="\documentclass{article}&#10;\usepackage{amsmath}&#10;\pagestyle{empty}&#10;\begin{document}&#10;&#10;\begin{eqnarray}&#10;\nonumber&#10;L_\mu,\ L_\tau&#10;\end{eqnarray}&#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ORIGINALHEIGHT" val="132.75"/>
  <p:tag name="ORIGINALWIDTH" val="2922"/>
  <p:tag name="LATEXADDIN" val="\documentclass{article}&#10;\usepackage{amsmath}&#10;\pagestyle{empty}&#10;\begin{document}&#10;&#10;\begin{eqnarray}&#10;\nonumber&#10;\{\alpha'_L,\alpha'_R,\nu'_{\alpha L}\}=\exp\{ -i \theta_\alpha\} &#10;\{\alpha_L,\alpha_R,\nu_{\alpha L}\}\quad \alpha =e,\mu,\tau&#10;\end{eqnarray}&#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ORIGINALHEIGHT" val="373.5"/>
  <p:tag name="ORIGINALWIDTH" val="3084.75"/>
  <p:tag name="LATEXADDIN" val="\documentclass{article}&#10;\usepackage{amsmath}&#10;\pagestyle{empty}&#10;\begin{document}&#10;&#10;\begin{eqnarray}&#10;\nonumber&#10;D_{L\mu}=&#10;\begin{pmatrix}&#10;\partial_\mu+\frac{i}{2}g_1 B_\mu-g_2\frac{i}{2} W^0_\mu,&amp;&#10;g_2\frac{i}{\sqrt{2}}W_\mu^+\\&#10;g_2\frac{i}{\sqrt{2}}W_\mu^-,&amp;&#10;\partial_\mu+\frac{i}{2}g_1B_\mu+\frac{i}{2}g_2 W_\mu^0&#10;\end{pmatrix}&#10;\end{eqnarray}&#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ORIGINALHEIGHT" val="132.75"/>
  <p:tag name="ORIGINALWIDTH" val="2922"/>
  <p:tag name="LATEXADDIN" val="\documentclass{article}&#10;\usepackage{amsmath}&#10;\pagestyle{empty}&#10;\begin{document}&#10;&#10;\begin{eqnarray}&#10;\nonumber&#10;\{\alpha'_L,\alpha'_R,\nu'_{\alpha L}\}=\exp\{ -i \theta_\alpha\} &#10;\{\alpha_L,\alpha_R,\nu_{\alpha L}\}\quad \alpha =e,\mu,\tau&#10;\end{eqnarray}&#10;&#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ORIGINALHEIGHT" val="104.25"/>
  <p:tag name="ORIGINALWIDTH" val="163.5"/>
  <p:tag name="LATEXADDIN" val="\documentclass{article}&#10;\usepackage{amsmath}&#10;\pagestyle{empty}&#10;\begin{document}&#10;&#10;\begin{eqnarray}&#10;\nonumber&#10;Y_{\alpha i}&#10;\end{eqnarray}&#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ORIGINALHEIGHT" val="171"/>
  <p:tag name="ORIGINALWIDTH" val="1960.5"/>
  <p:tag name="LATEXADDIN" val="\documentclass{article}&#10;\usepackage{amsmath}&#10;\pagestyle{empty}&#10;\begin{document}&#10;&#10;\begin{eqnarray}&#10;\nonumber&#10;W_\mu^+&#10;\bar\nu_{\alpha L}\gamma_\mu e_{\alpha L}&#10;=W_\mu^+\bar\nu_{Li}U_{MNS}^\dagger \gamma_\mu e_{\alpha L}&#10;\end{eqnarray}&#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ORIGINALHEIGHT" val="126.75"/>
  <p:tag name="ORIGINALWIDTH" val="1001.25"/>
  <p:tag name="LATEXADDIN" val="\documentclass{article}&#10;\usepackage{amsmath}&#10;\pagestyle{empty}&#10;\begin{document}&#10;&#10;\begin{eqnarray}&#10;\nonumber&#10;D_{R\mu}=&#10;\partial_\mu+ig_1 B_\mu&#10;\end{eqnarray}&#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ORIGINALHEIGHT" val="304.5"/>
  <p:tag name="ORIGINALWIDTH" val="2672.25"/>
  <p:tag name="LATEXADDIN" val="\documentclass{article}&#10;\usepackage{amsmath}&#10;\pagestyle{empty}&#10;\begin{document}&#10;&#10;\begin{eqnarray}&#10;\nonumber&#10;U_l&amp;,&amp;\ \ l=\nu_L,\ e_L,\ e_R, \quad 3\times 3\ {\rm Unitary Matrix}&#10;\\\nonumber&#10;l&amp;\rightarrow&amp;  U_l l\ (e_{Li}\rightarrow (U_{e_L}e_L)_i \ \quad&#10;)&#10;\end{eqnarray}&#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ORIGINALHEIGHT" val="104.25"/>
  <p:tag name="ORIGINALWIDTH" val="102"/>
  <p:tag name="LATEXADDIN" val="\documentclass{article}&#10;\usepackage{amsmath}&#10;\pagestyle{empty}&#10;\begin{document}&#10;&#10;\begin{eqnarray}&#10;\nonumber&#10;U_l&#10;\end{eqnarray}&#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ORIGINALHEIGHT" val="124.5"/>
  <p:tag name="ORIGINALWIDTH" val="1103.25"/>
  <p:tag name="LATEXADDIN" val="\documentclass{article}&#10;\usepackage{amsmath}&#10;\pagestyle{empty}&#10;\begin{document}&#10;&#10;\begin{eqnarray}&#10;\nonumber&#10;{\mathcal L}_k={\mathcal L}_{k,diag}+{\mathcal L}_{k,W}&#10;\end{eqnarray}&#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ORIGINALHEIGHT" val="141.75"/>
  <p:tag name="ORIGINALWIDTH" val="1151.25"/>
  <p:tag name="LATEXADDIN" val="\documentclass{article}&#10;\usepackage{amsmath}&#10;\pagestyle{empty}&#10;\begin{document}&#10;&#10;\begin{eqnarray}&#10;\nonumber&#10;{\mathcal L}_{H}=Y_{ij} \bar L_i e_{Rj} +h.c.&#10;\end{eqnarray}&#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ORIGINALHEIGHT" val="284.25"/>
  <p:tag name="ORIGINALWIDTH" val="1907.25"/>
  <p:tag name="LATEXADDIN" val="\documentclass{article}&#10;\usepackage{amsmath}&#10;\pagestyle{empty}&#10;\begin{document}&#10;&#10;\begin{eqnarray}&#10;\nonumber&#10;{\mathcal L}_{k,W}=ig_2\frac{1}{\sqrt{2}}W_\mu^+&#10;\bar\nu_{Li}\gamma_\mu e_{Li} \ +\ h.c.&#10;\end{eqnarray}&#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17299</TotalTime>
  <Words>5240</Words>
  <Application>Microsoft Office PowerPoint</Application>
  <PresentationFormat>ユーザー設定</PresentationFormat>
  <Paragraphs>531</Paragraphs>
  <Slides>58</Slides>
  <Notes>35</Notes>
  <HiddenSlides>0</HiddenSlides>
  <MMClips>0</MMClips>
  <ScaleCrop>false</ScaleCrop>
  <HeadingPairs>
    <vt:vector size="8" baseType="variant">
      <vt:variant>
        <vt:lpstr>使用されているフォント</vt:lpstr>
      </vt:variant>
      <vt:variant>
        <vt:i4>23</vt:i4>
      </vt:variant>
      <vt:variant>
        <vt:lpstr>テーマ</vt:lpstr>
      </vt:variant>
      <vt:variant>
        <vt:i4>3</vt:i4>
      </vt:variant>
      <vt:variant>
        <vt:lpstr>埋め込まれた OLE サーバー</vt:lpstr>
      </vt:variant>
      <vt:variant>
        <vt:i4>1</vt:i4>
      </vt:variant>
      <vt:variant>
        <vt:lpstr>スライド タイトル</vt:lpstr>
      </vt:variant>
      <vt:variant>
        <vt:i4>58</vt:i4>
      </vt:variant>
    </vt:vector>
  </HeadingPairs>
  <TitlesOfParts>
    <vt:vector size="85" baseType="lpstr">
      <vt:lpstr>AR Pゴシック体M</vt:lpstr>
      <vt:lpstr>AR P浪漫明朝体U</vt:lpstr>
      <vt:lpstr>ＤＨＰ平成明朝体W7</vt:lpstr>
      <vt:lpstr>EPSON 丸ゴシック体Ｍ</vt:lpstr>
      <vt:lpstr>EPSON 太丸ゴシック体Ｂ</vt:lpstr>
      <vt:lpstr>HGPｺﾞｼｯｸE</vt:lpstr>
      <vt:lpstr>HGPｺﾞｼｯｸM</vt:lpstr>
      <vt:lpstr>HGP行書体</vt:lpstr>
      <vt:lpstr>HGP創英ﾌﾟﾚｾﾞﾝｽEB</vt:lpstr>
      <vt:lpstr>HGP創英角ｺﾞｼｯｸUB</vt:lpstr>
      <vt:lpstr>HGP創英角ﾎﾟｯﾌﾟ体</vt:lpstr>
      <vt:lpstr>HGP平成角ｺﾞｼｯｸ体W9</vt:lpstr>
      <vt:lpstr>HGS創英角ｺﾞｼｯｸUB</vt:lpstr>
      <vt:lpstr>HG創英角ｺﾞｼｯｸUB</vt:lpstr>
      <vt:lpstr>HG平成角ｺﾞｼｯｸ体W9</vt:lpstr>
      <vt:lpstr>HG平成明朝体W9</vt:lpstr>
      <vt:lpstr>ＭＳ Ｐゴシック</vt:lpstr>
      <vt:lpstr>StarSymbol</vt:lpstr>
      <vt:lpstr>VL Pゴシック</vt:lpstr>
      <vt:lpstr>Arial</vt:lpstr>
      <vt:lpstr>Calibri</vt:lpstr>
      <vt:lpstr>Symbol</vt:lpstr>
      <vt:lpstr>Times New Roman</vt:lpstr>
      <vt:lpstr>Office Theme</vt:lpstr>
      <vt:lpstr>1_Office Theme</vt:lpstr>
      <vt:lpstr>Office ​​テーマ</vt:lpstr>
      <vt:lpstr>数式</vt:lpstr>
      <vt:lpstr>PowerPoint プレゼンテーション</vt:lpstr>
      <vt:lpstr>PowerPoint プレゼンテーション</vt:lpstr>
      <vt:lpstr>PowerPoint プレゼンテーション</vt:lpstr>
      <vt:lpstr>Derivation of lepton flavor charge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4.Charged Lepton Flavor violation</vt:lpstr>
      <vt:lpstr>PowerPoint プレゼンテーション</vt:lpstr>
      <vt:lpstr>PowerPoint プレゼンテーション</vt:lpstr>
      <vt:lpstr>PowerPoint プレゼンテーション</vt:lpstr>
      <vt:lpstr>Effective operators for (muon)CLFV </vt:lpstr>
      <vt:lpstr>Effective operators for CLFV </vt:lpstr>
      <vt:lpstr>PowerPoint プレゼンテーション</vt:lpstr>
      <vt:lpstr>PowerPoint プレゼンテーション</vt:lpstr>
      <vt:lpstr>PowerPoint プレゼンテーション</vt:lpstr>
      <vt:lpstr>Example from Vector type interaction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m-e conversion and then ?</vt:lpstr>
      <vt:lpstr>Aim of this work</vt:lpstr>
      <vt:lpstr>R-parity violating SUSY</vt:lpstr>
      <vt:lpstr>Framework of our scenario</vt:lpstr>
      <vt:lpstr>Framework of our scenario</vt:lpstr>
      <vt:lpstr>Exotic processes in the scenario</vt:lpstr>
      <vt:lpstr>Current bound for the scalar with LFV</vt:lpstr>
      <vt:lpstr>Correlations of distinctive signals</vt:lpstr>
      <vt:lpstr>Correlations of distinctive signals</vt:lpstr>
      <vt:lpstr>Correlations of distinctive signals</vt:lpstr>
      <vt:lpstr>Correlations of distinctive signals</vt:lpstr>
      <vt:lpstr>More on coupling discrimination</vt:lpstr>
      <vt:lpstr>Scalar type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佐藤　丈</dc:creator>
  <cp:lastModifiedBy>佐藤丈</cp:lastModifiedBy>
  <cp:revision>207</cp:revision>
  <dcterms:modified xsi:type="dcterms:W3CDTF">2020-07-02T09:52:51Z</dcterms:modified>
</cp:coreProperties>
</file>