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4624" r:id="rId1"/>
  </p:sldMasterIdLst>
  <p:notesMasterIdLst>
    <p:notesMasterId r:id="rId15"/>
  </p:notesMasterIdLst>
  <p:handoutMasterIdLst>
    <p:handoutMasterId r:id="rId16"/>
  </p:handoutMasterIdLst>
  <p:sldIdLst>
    <p:sldId id="271" r:id="rId2"/>
    <p:sldId id="273" r:id="rId3"/>
    <p:sldId id="286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38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99"/>
    <a:srgbClr val="FF9933"/>
    <a:srgbClr val="FF9966"/>
    <a:srgbClr val="33CC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1928" y="168"/>
      </p:cViewPr>
      <p:guideLst>
        <p:guide orient="horz" pos="4238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641E0-C0FB-FB45-BE20-B5E285E46BDA}" type="datetimeFigureOut">
              <a:rPr lang="en-US" smtClean="0"/>
              <a:t>7/15/20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D667F-4C0A-F045-9861-4468224AE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965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0E8FAF-0EB9-4F3C-9D18-30F5214B3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687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EF/RP/AF Cross-Frontier Meeting, 7/15/2020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E. Prebys, AF5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EF/RP/AF Cross-Frontier Meeting, 7/15/2020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AF5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9CFA1-B09C-442F-85C3-919131D33D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EF/RP/AF Cross-Frontier Meeting, 7/15/2020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AF5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B137E2-35D0-4667-9362-8260FF57AB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0767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0767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40767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EF/RP/AF Cross-Frontier Meeting, 7/15/2020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E. Prebys, AF5</a:t>
            </a:r>
            <a:endParaRPr lang="en-US">
              <a:latin typeface="+mn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3168C-16D6-42A2-AF6D-3D5C06C9F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1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EF/RP/AF Cross-Frontier Meeting, 7/15/2020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AF5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EF/RP/AF Cross-Frontier Meeting, 7/15/2020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E. Prebys, AF5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2486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2486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EF/RP/AF Cross-Frontier Meeting, 7/15/2020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AF5</a:t>
            </a:r>
            <a:endParaRPr lang="en-US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14655-DFE5-45AD-AEB7-B6324F535D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EF/RP/AF Cross-Frontier Meeting, 7/15/2020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AF5</a:t>
            </a:r>
            <a:endParaRPr lang="en-US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13A5A-BD10-4E42-8EDD-42C4A14A64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EF/RP/AF Cross-Frontier Meeting, 7/15/2020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AF5</a:t>
            </a:r>
            <a:endParaRPr lang="en-US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536C3-BB10-4165-8E74-99838CB517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EF/RP/AF Cross-Frontier Meeting, 7/15/2020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AF5</a:t>
            </a:r>
            <a:endParaRPr lang="en-US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71096-0617-41A5-9758-D801656409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EF/RP/AF Cross-Frontier Meeting, 7/15/2020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AF5</a:t>
            </a:r>
            <a:endParaRPr lang="en-US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EF/RP/AF Cross-Frontier Meeting, 7/15/2020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AF5</a:t>
            </a:r>
            <a:endParaRPr lang="en-US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8A0D8F-9A19-4D03-8318-653C6FCD8B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1713" y="471448"/>
            <a:ext cx="8229600" cy="6282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713" y="1182021"/>
            <a:ext cx="8229600" cy="5441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EF/RP/AF Cross-Frontier Meeting, 7/15/2020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40944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E. Prebys, AF5</a:t>
            </a:r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9560" y="18288"/>
            <a:ext cx="77724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1210FB4-E372-466D-A3EB-21FD966A10F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381000" y="65532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781336" y="1"/>
            <a:ext cx="362663" cy="3708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25" r:id="rId1"/>
    <p:sldLayoutId id="2147484626" r:id="rId2"/>
    <p:sldLayoutId id="2147484627" r:id="rId3"/>
    <p:sldLayoutId id="2147484628" r:id="rId4"/>
    <p:sldLayoutId id="2147484629" r:id="rId5"/>
    <p:sldLayoutId id="2147484630" r:id="rId6"/>
    <p:sldLayoutId id="2147484631" r:id="rId7"/>
    <p:sldLayoutId id="2147484632" r:id="rId8"/>
    <p:sldLayoutId id="2147484633" r:id="rId9"/>
    <p:sldLayoutId id="2147484634" r:id="rId10"/>
    <p:sldLayoutId id="2147484635" r:id="rId11"/>
    <p:sldLayoutId id="2147484636" r:id="rId12"/>
  </p:sldLayoutIdLst>
  <p:transition>
    <p:fade thruBlk="1"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32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oni@fnal.gov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hip.web.cern.ch/" TargetMode="External"/><Relationship Id="rId13" Type="http://schemas.openxmlformats.org/officeDocument/2006/relationships/hyperlink" Target="https://arxiv.org/abs/1808.05219" TargetMode="External"/><Relationship Id="rId18" Type="http://schemas.openxmlformats.org/officeDocument/2006/relationships/hyperlink" Target="https://indico.cern.ch/event/706741/contributions/3017537/attachments/1667814/2703428/TauFV_PBC.pdf" TargetMode="External"/><Relationship Id="rId3" Type="http://schemas.openxmlformats.org/officeDocument/2006/relationships/hyperlink" Target="https://depts.washington.edu/admx/" TargetMode="External"/><Relationship Id="rId21" Type="http://schemas.openxmlformats.org/officeDocument/2006/relationships/hyperlink" Target="https://mu2e.fnal.gov/" TargetMode="External"/><Relationship Id="rId7" Type="http://schemas.openxmlformats.org/officeDocument/2006/relationships/hyperlink" Target="https://snowmass21.org/cosmic/start" TargetMode="External"/><Relationship Id="rId12" Type="http://schemas.openxmlformats.org/officeDocument/2006/relationships/hyperlink" Target="https://na64.web.cern.ch/" TargetMode="External"/><Relationship Id="rId17" Type="http://schemas.openxmlformats.org/officeDocument/2006/relationships/hyperlink" Target="https://arxiv.org/abs/1901.03099" TargetMode="External"/><Relationship Id="rId25" Type="http://schemas.openxmlformats.org/officeDocument/2006/relationships/hyperlink" Target="https://muon-g-2.fnal.gov/" TargetMode="External"/><Relationship Id="rId2" Type="http://schemas.openxmlformats.org/officeDocument/2006/relationships/hyperlink" Target="http://iaxo.web.cern.ch/" TargetMode="External"/><Relationship Id="rId16" Type="http://schemas.openxmlformats.org/officeDocument/2006/relationships/hyperlink" Target="http://koto.kek.jp/" TargetMode="External"/><Relationship Id="rId20" Type="http://schemas.openxmlformats.org/officeDocument/2006/relationships/hyperlink" Target="https://meg.web.psi.ch/news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xiv.org/abs/1609.05105" TargetMode="External"/><Relationship Id="rId11" Type="http://schemas.openxmlformats.org/officeDocument/2006/relationships/hyperlink" Target="https://inspirehep.net/literature/1665691" TargetMode="External"/><Relationship Id="rId24" Type="http://schemas.openxmlformats.org/officeDocument/2006/relationships/hyperlink" Target="https://inspirehep.net/literature/1786975" TargetMode="External"/><Relationship Id="rId5" Type="http://schemas.openxmlformats.org/officeDocument/2006/relationships/hyperlink" Target="http://neutrinohistory2018.in2p3.fr/proceedings/vannucci.pdf" TargetMode="External"/><Relationship Id="rId15" Type="http://schemas.openxmlformats.org/officeDocument/2006/relationships/hyperlink" Target="https://home.cern/science/experiments/na62" TargetMode="External"/><Relationship Id="rId23" Type="http://schemas.openxmlformats.org/officeDocument/2006/relationships/hyperlink" Target="https://arxiv.org/pdf/1901.09966.pdf" TargetMode="External"/><Relationship Id="rId10" Type="http://schemas.openxmlformats.org/officeDocument/2006/relationships/hyperlink" Target="https://www.fnal.gov/directorate/program_planning/Jan2014PACPublic/MB_Request_2013_v2.pdf" TargetMode="External"/><Relationship Id="rId19" Type="http://schemas.openxmlformats.org/officeDocument/2006/relationships/hyperlink" Target="https://www.psi.ch/en/mu3e" TargetMode="External"/><Relationship Id="rId4" Type="http://schemas.openxmlformats.org/officeDocument/2006/relationships/hyperlink" Target="http://www.iexp.uni-hamburg.de/groups/pd/contents/index/index-28.html?q=content/madmax-experiment" TargetMode="External"/><Relationship Id="rId9" Type="http://schemas.openxmlformats.org/officeDocument/2006/relationships/hyperlink" Target="https://inspirehep.net/literature/1695497" TargetMode="External"/><Relationship Id="rId14" Type="http://schemas.openxmlformats.org/officeDocument/2006/relationships/hyperlink" Target="https://www.jlab.org/accel/ops/ops_liaison/BDX/BDX.html" TargetMode="External"/><Relationship Id="rId22" Type="http://schemas.openxmlformats.org/officeDocument/2006/relationships/hyperlink" Target="https://arxiv.org/ftp/arxiv/papers/1802/1802.02599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4840" y="533400"/>
            <a:ext cx="7280777" cy="2868168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AF5: Accelerators for Rare Processes and PBC </a:t>
            </a:r>
            <a:br>
              <a:rPr lang="en-US" sz="4000" dirty="0"/>
            </a:br>
            <a:r>
              <a:rPr lang="en-US" sz="4000" dirty="0"/>
              <a:t>+FNAL UPGRADE Path Opportunities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Eric Prebys, UC Davis</a:t>
            </a:r>
          </a:p>
          <a:p>
            <a:pPr eaLnBrk="1" hangingPunct="1"/>
            <a:r>
              <a:rPr lang="en-US" dirty="0"/>
              <a:t>Mike Lamont, CERN</a:t>
            </a:r>
          </a:p>
          <a:p>
            <a:pPr eaLnBrk="1" hangingPunct="1"/>
            <a:r>
              <a:rPr lang="en-US" dirty="0"/>
              <a:t>Robert Milner, MIT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C6200-5303-F34A-9787-4060DF857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Possibility: Compressor 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8C955-9C13-E54D-9B72-B3A6A429F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713" y="1182021"/>
            <a:ext cx="8229600" cy="5657691"/>
          </a:xfrm>
        </p:spPr>
        <p:txBody>
          <a:bodyPr>
            <a:normAutofit/>
          </a:bodyPr>
          <a:lstStyle/>
          <a:p>
            <a:r>
              <a:rPr lang="en-US" sz="2000" dirty="0"/>
              <a:t>We could inject PIP-II bunches into a dedicated compressor ring to create fewer, high intensity bunches.</a:t>
            </a:r>
          </a:p>
          <a:p>
            <a:r>
              <a:rPr lang="en-US" sz="2000" dirty="0"/>
              <a:t>Considering the needs of a future muon to electron conversion experiment, we are working on a strawman design.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Would be easy to get to about 10-20 kW.  The 100 kW needed by the experiment will be challenging.</a:t>
            </a:r>
          </a:p>
          <a:p>
            <a:r>
              <a:rPr lang="en-US" sz="2000" dirty="0"/>
              <a:t>Can other people take advantage of such a ring, and what are their needs?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9B242-13F5-E54A-B8BD-BCFE42E4F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EF/RP/AF Cross-Frontier Meeting, 7/15/2020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BAC0F-BF12-234B-AE5E-607DFFB21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AF5</a:t>
            </a:r>
            <a:endParaRPr lang="en-US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D77CC-3F4C-864B-80D9-631DFCD7E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95A8F85-3A42-254A-9ACC-88CA98030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6497" y="2657739"/>
            <a:ext cx="5834017" cy="260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561494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73F5A-E125-F542-9A77-1AA937FBF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Needs/opportunities for PIP-III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89A4B-4D42-A049-A76C-E4C33F80F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713" y="1217654"/>
            <a:ext cx="8229600" cy="5441721"/>
          </a:xfrm>
        </p:spPr>
        <p:txBody>
          <a:bodyPr/>
          <a:lstStyle/>
          <a:p>
            <a:r>
              <a:rPr lang="en-US" dirty="0"/>
              <a:t>Assuming a hybrid upgrade path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path is unlikely unless there’s a physics program to drive the intermediate energy!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540D1-065F-5848-9757-A2E4307CD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EF/RP/AF Cross-Frontier Meeting, 7/15/2020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CD24C-33A0-0640-AE51-DFEA7A805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AF5</a:t>
            </a:r>
            <a:endParaRPr lang="en-US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EC9F6-DD72-DC4F-A2A4-22035B64D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67F79D-32AD-F041-A0EC-87290B8BF0CD}"/>
              </a:ext>
            </a:extLst>
          </p:cNvPr>
          <p:cNvSpPr/>
          <p:nvPr/>
        </p:nvSpPr>
        <p:spPr>
          <a:xfrm>
            <a:off x="762001" y="2002970"/>
            <a:ext cx="1981200" cy="185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0122F3-0B04-E043-AE63-47CD56ACEF15}"/>
              </a:ext>
            </a:extLst>
          </p:cNvPr>
          <p:cNvSpPr/>
          <p:nvPr/>
        </p:nvSpPr>
        <p:spPr>
          <a:xfrm>
            <a:off x="2743200" y="2002970"/>
            <a:ext cx="3424398" cy="18505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BC20DBB-740B-794A-B4E7-C2CF62332CC7}"/>
              </a:ext>
            </a:extLst>
          </p:cNvPr>
          <p:cNvSpPr/>
          <p:nvPr/>
        </p:nvSpPr>
        <p:spPr>
          <a:xfrm>
            <a:off x="4963887" y="2068285"/>
            <a:ext cx="2721430" cy="2721429"/>
          </a:xfrm>
          <a:prstGeom prst="ellipse">
            <a:avLst/>
          </a:prstGeom>
          <a:noFill/>
          <a:ln w="1047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DE13237-2889-D14F-9AF0-2BD824B0753D}"/>
              </a:ext>
            </a:extLst>
          </p:cNvPr>
          <p:cNvCxnSpPr>
            <a:stCxn id="9" idx="0"/>
          </p:cNvCxnSpPr>
          <p:nvPr/>
        </p:nvCxnSpPr>
        <p:spPr>
          <a:xfrm>
            <a:off x="6324602" y="2068285"/>
            <a:ext cx="2503715" cy="27214"/>
          </a:xfrm>
          <a:prstGeom prst="line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F7A21D1-DC70-F34B-AE9D-9017A40F8783}"/>
              </a:ext>
            </a:extLst>
          </p:cNvPr>
          <p:cNvSpPr txBox="1"/>
          <p:nvPr/>
        </p:nvSpPr>
        <p:spPr>
          <a:xfrm>
            <a:off x="1164772" y="2188028"/>
            <a:ext cx="1175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+mn-lt"/>
              </a:rPr>
              <a:t>PIP-II </a:t>
            </a:r>
            <a:r>
              <a:rPr lang="en-US" sz="1400" dirty="0" err="1">
                <a:latin typeface="+mn-lt"/>
              </a:rPr>
              <a:t>Linac</a:t>
            </a:r>
            <a:endParaRPr lang="en-US" sz="1400" dirty="0">
              <a:latin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C3D268-621E-CD40-BF91-BAE25A09ACF0}"/>
              </a:ext>
            </a:extLst>
          </p:cNvPr>
          <p:cNvSpPr txBox="1"/>
          <p:nvPr/>
        </p:nvSpPr>
        <p:spPr>
          <a:xfrm>
            <a:off x="2177143" y="1695193"/>
            <a:ext cx="1175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800 MeV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75BB0D-089B-C549-A47A-3EA8D8873A65}"/>
              </a:ext>
            </a:extLst>
          </p:cNvPr>
          <p:cNvSpPr txBox="1"/>
          <p:nvPr/>
        </p:nvSpPr>
        <p:spPr>
          <a:xfrm>
            <a:off x="3631226" y="2201890"/>
            <a:ext cx="1175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+mn-lt"/>
              </a:rPr>
              <a:t>Extension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4B4AED-82FB-544E-919C-96C10FA57C2A}"/>
              </a:ext>
            </a:extLst>
          </p:cNvPr>
          <p:cNvSpPr txBox="1"/>
          <p:nvPr/>
        </p:nvSpPr>
        <p:spPr>
          <a:xfrm>
            <a:off x="5579769" y="1681331"/>
            <a:ext cx="1175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E=?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3B1394-4F71-9F41-8A89-DC4F712927A8}"/>
              </a:ext>
            </a:extLst>
          </p:cNvPr>
          <p:cNvSpPr txBox="1"/>
          <p:nvPr/>
        </p:nvSpPr>
        <p:spPr>
          <a:xfrm>
            <a:off x="5429433" y="3061324"/>
            <a:ext cx="1790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New Rapid Cycling Synchrotron</a:t>
            </a:r>
          </a:p>
        </p:txBody>
      </p:sp>
    </p:spTree>
    <p:extLst>
      <p:ext uri="{BB962C8B-B14F-4D97-AF65-F5344CB8AC3E}">
        <p14:creationId xmlns:p14="http://schemas.microsoft.com/office/powerpoint/2010/main" val="1372990789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6C4BA-B699-5243-9DCA-78DA82226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Hybrid Upgrade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CB25D-0F30-4447-8DF5-D91FAD0D3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best energy for the </a:t>
            </a:r>
            <a:r>
              <a:rPr lang="en-US" dirty="0" err="1"/>
              <a:t>linac</a:t>
            </a:r>
            <a:r>
              <a:rPr lang="en-US" dirty="0"/>
              <a:t> extension?</a:t>
            </a:r>
          </a:p>
          <a:p>
            <a:r>
              <a:rPr lang="en-US" dirty="0"/>
              <a:t>Will the bunch structure be adequate, or will we need a compressor ring?</a:t>
            </a:r>
          </a:p>
          <a:p>
            <a:r>
              <a:rPr lang="en-US" dirty="0"/>
              <a:t>If we need a compressor ring, would it be efficacious to build that compressor ring, and use it for the 8 GeV compressor until the higher energy beam became available?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91413-C388-5C42-9177-9CF89800C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EF/RP/AF Cross-Frontier Meeting, 7/15/2020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18273-9704-BC46-8874-75603AE98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AF5</a:t>
            </a:r>
            <a:endParaRPr lang="en-US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66068-CCDB-1140-B94D-787BB0309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55292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8BCBA-84EA-6A4A-824E-BB66974D9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Ongoing Effort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843E7-0AA5-5544-BFF6-1E6F99DD7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A working document has been started to discuss options and opportunities for the Booster Replacement</a:t>
            </a:r>
          </a:p>
          <a:p>
            <a:pPr lvl="1"/>
            <a:r>
              <a:rPr lang="en-US" sz="1600" dirty="0"/>
              <a:t>“Physics Opportunities for the Fermilab Booster Replacement”*</a:t>
            </a:r>
          </a:p>
          <a:p>
            <a:pPr lvl="1"/>
            <a:r>
              <a:rPr lang="en-US" sz="1600" dirty="0"/>
              <a:t>https://</a:t>
            </a:r>
            <a:r>
              <a:rPr lang="en-US" sz="1600" dirty="0" err="1"/>
              <a:t>www.overleaf.com</a:t>
            </a:r>
            <a:r>
              <a:rPr lang="en-US" sz="1600" dirty="0"/>
              <a:t>/project/5eb2d7df7284de0001b56d9e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B99E9-E0E5-FC48-B9B9-E6F1E907D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EF/RP/AF Cross-Frontier Meeting, 7/15/2020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163B5-DE7C-4E49-91EC-F618D9E1C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AF5</a:t>
            </a:r>
            <a:endParaRPr lang="en-US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FB4F9-DC86-3F40-B74F-A91E6E263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E45EF25-24AD-0048-98F8-A753DEEFA7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671" y="2494295"/>
            <a:ext cx="3735671" cy="31816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7EA20F3-AD66-5C44-BC07-6F24D424DD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327" y="5642615"/>
            <a:ext cx="2946074" cy="106349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53DB64A-2070-0340-9B01-79FD8E43D02F}"/>
              </a:ext>
            </a:extLst>
          </p:cNvPr>
          <p:cNvSpPr txBox="1"/>
          <p:nvPr/>
        </p:nvSpPr>
        <p:spPr>
          <a:xfrm>
            <a:off x="3807015" y="6469853"/>
            <a:ext cx="524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+mn-lt"/>
              </a:rPr>
              <a:t>*Contact Roni </a:t>
            </a:r>
            <a:r>
              <a:rPr lang="en-US" sz="1400" dirty="0" err="1">
                <a:latin typeface="+mn-lt"/>
              </a:rPr>
              <a:t>Harnek</a:t>
            </a:r>
            <a:r>
              <a:rPr lang="en-US" sz="1400" dirty="0">
                <a:latin typeface="+mn-lt"/>
              </a:rPr>
              <a:t> (</a:t>
            </a:r>
            <a:r>
              <a:rPr lang="en-US" sz="1400" dirty="0">
                <a:latin typeface="+mn-lt"/>
                <a:hlinkClick r:id="rId4"/>
              </a:rPr>
              <a:t>roni@fnal.gov</a:t>
            </a:r>
            <a:r>
              <a:rPr lang="en-US" sz="1400" dirty="0">
                <a:latin typeface="+mn-lt"/>
              </a:rPr>
              <a:t>) to comment or contribute. </a:t>
            </a:r>
          </a:p>
        </p:txBody>
      </p:sp>
    </p:spTree>
    <p:extLst>
      <p:ext uri="{BB962C8B-B14F-4D97-AF65-F5344CB8AC3E}">
        <p14:creationId xmlns:p14="http://schemas.microsoft.com/office/powerpoint/2010/main" val="763097466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B07EC-837D-C343-9290-40CDB32AD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AF5 Areas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DC34A-7406-A648-87B1-78D4ACB5E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Low energy hidden sector searches</a:t>
            </a:r>
          </a:p>
          <a:p>
            <a:pPr lvl="1"/>
            <a:r>
              <a:rPr lang="en-US" dirty="0"/>
              <a:t>Helioscopes (e.g. </a:t>
            </a:r>
            <a:r>
              <a:rPr lang="en-US" dirty="0">
                <a:hlinkClick r:id="rId2" tooltip="http://iaxo.web.cern.ch/"/>
              </a:rPr>
              <a:t>BabyIAXO/IAXO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Haloscopes</a:t>
            </a:r>
            <a:r>
              <a:rPr lang="en-US" dirty="0"/>
              <a:t> using resonant cavities (e.g. </a:t>
            </a:r>
            <a:r>
              <a:rPr lang="en-US" dirty="0">
                <a:hlinkClick r:id="rId3" tooltip="https://depts.washington.edu/admx/"/>
              </a:rPr>
              <a:t>ADMX</a:t>
            </a:r>
            <a:r>
              <a:rPr lang="en-US" dirty="0"/>
              <a:t>) or other methods (e.g. </a:t>
            </a:r>
            <a:r>
              <a:rPr lang="en-US" dirty="0">
                <a:hlinkClick r:id="rId4" tooltip="http://www.iexp.uni-hamburg.de/groups/pd/contents/index/index-28.html?q=content/madmax-experiment"/>
              </a:rPr>
              <a:t>MADMAX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Light-shining-through-walls experiments (e.g. </a:t>
            </a:r>
            <a:r>
              <a:rPr lang="en-US" dirty="0">
                <a:hlinkClick r:id="rId5" tooltip="http://neutrinohistory2018.in2p3.fr/proceedings/vannucci.pdf"/>
              </a:rPr>
              <a:t>JURA</a:t>
            </a:r>
            <a:r>
              <a:rPr lang="en-US" dirty="0"/>
              <a:t>, </a:t>
            </a:r>
            <a:r>
              <a:rPr lang="en-US" dirty="0">
                <a:hlinkClick r:id="rId6" tooltip="https://arxiv.org/abs/1609.05105"/>
              </a:rPr>
              <a:t>STAX</a:t>
            </a:r>
            <a:r>
              <a:rPr lang="en-US" dirty="0"/>
              <a:t>)</a:t>
            </a:r>
          </a:p>
          <a:p>
            <a:r>
              <a:rPr lang="en-US" b="1" dirty="0"/>
              <a:t>Light Dark Matter searches</a:t>
            </a:r>
          </a:p>
          <a:p>
            <a:pPr lvl="1"/>
            <a:r>
              <a:rPr lang="en-US" dirty="0"/>
              <a:t>Direct detection WIMP searches (primarily addressed by the </a:t>
            </a:r>
            <a:r>
              <a:rPr lang="en-US" dirty="0">
                <a:hlinkClick r:id="rId7" tooltip="https://snowmass21.org/cosmic/start"/>
              </a:rPr>
              <a:t>Cosmic Frontier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Proton beam dump experiment: new proposals (e.g. </a:t>
            </a:r>
            <a:r>
              <a:rPr lang="en-US" dirty="0">
                <a:hlinkClick r:id="rId8" tooltip="https://ship.web.cern.ch/"/>
              </a:rPr>
              <a:t>BDF/SHiP</a:t>
            </a:r>
            <a:r>
              <a:rPr lang="en-US" dirty="0"/>
              <a:t>), re-purposed existing experiments (e.g. </a:t>
            </a:r>
            <a:r>
              <a:rPr lang="en-US" dirty="0">
                <a:hlinkClick r:id="rId9" tooltip="https://inspirehep.net/literature/1695497"/>
              </a:rPr>
              <a:t>NA62</a:t>
            </a:r>
            <a:r>
              <a:rPr lang="en-US" dirty="0"/>
              <a:t>, </a:t>
            </a:r>
            <a:r>
              <a:rPr lang="en-US" dirty="0">
                <a:hlinkClick r:id="rId10" tooltip="https://www.fnal.gov/directorate/program_planning/Jan2014PACPublic/MB_Request_2013_v2.pdf"/>
              </a:rPr>
              <a:t>MiniBooNE</a:t>
            </a:r>
            <a:r>
              <a:rPr lang="en-US" dirty="0"/>
              <a:t>, </a:t>
            </a:r>
            <a:r>
              <a:rPr lang="en-US" dirty="0">
                <a:hlinkClick r:id="rId11" tooltip="https://inspirehep.net/literature/1665691"/>
              </a:rPr>
              <a:t>SeaQuest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Electron beam dump experiments: </a:t>
            </a:r>
            <a:r>
              <a:rPr lang="en-US" dirty="0">
                <a:hlinkClick r:id="rId12" tooltip="https://na64.web.cern.ch/"/>
              </a:rPr>
              <a:t>NA64</a:t>
            </a:r>
            <a:r>
              <a:rPr lang="en-US" dirty="0"/>
              <a:t>, </a:t>
            </a:r>
            <a:r>
              <a:rPr lang="en-US" dirty="0">
                <a:hlinkClick r:id="rId13" tooltip="https://arxiv.org/abs/1808.05219"/>
              </a:rPr>
              <a:t>LDMX</a:t>
            </a:r>
            <a:r>
              <a:rPr lang="en-US" dirty="0"/>
              <a:t>, </a:t>
            </a:r>
            <a:r>
              <a:rPr lang="en-US" dirty="0">
                <a:hlinkClick r:id="rId14" tooltip="https://www.jlab.org/accel/ops/ops_liaison/BDX/BDX.html"/>
              </a:rPr>
              <a:t>BDX</a:t>
            </a:r>
            <a:endParaRPr lang="en-US" dirty="0"/>
          </a:p>
          <a:p>
            <a:pPr lvl="1"/>
            <a:r>
              <a:rPr lang="en-US" dirty="0"/>
              <a:t>Long lived particles at colliders (LHC, </a:t>
            </a:r>
            <a:r>
              <a:rPr lang="en-US" dirty="0" err="1"/>
              <a:t>SuperKEKB</a:t>
            </a:r>
            <a:r>
              <a:rPr lang="en-US" dirty="0"/>
              <a:t>)</a:t>
            </a:r>
          </a:p>
          <a:p>
            <a:r>
              <a:rPr lang="en-US" b="1" dirty="0"/>
              <a:t>Precision measurements and rare decays</a:t>
            </a:r>
          </a:p>
          <a:p>
            <a:pPr lvl="1"/>
            <a:r>
              <a:rPr lang="en-US" dirty="0"/>
              <a:t>Ultra-rare or forbidden decays/reactions:</a:t>
            </a:r>
          </a:p>
          <a:p>
            <a:pPr lvl="2"/>
            <a:r>
              <a:rPr lang="en-US" dirty="0"/>
              <a:t>Kaon sector (</a:t>
            </a:r>
            <a:r>
              <a:rPr lang="en-US" dirty="0">
                <a:hlinkClick r:id="rId15" tooltip="https://home.cern/science/experiments/na62"/>
              </a:rPr>
              <a:t>NA62</a:t>
            </a:r>
            <a:r>
              <a:rPr lang="en-US" dirty="0"/>
              <a:t>, </a:t>
            </a:r>
            <a:r>
              <a:rPr lang="en-US" dirty="0">
                <a:hlinkClick r:id="rId16" tooltip="http://koto.kek.jp/"/>
              </a:rPr>
              <a:t>KOTO</a:t>
            </a:r>
            <a:r>
              <a:rPr lang="en-US" dirty="0"/>
              <a:t>, </a:t>
            </a:r>
            <a:r>
              <a:rPr lang="en-US" dirty="0">
                <a:hlinkClick r:id="rId17" tooltip="https://arxiv.org/abs/1901.03099"/>
              </a:rPr>
              <a:t>KLEVER</a:t>
            </a:r>
            <a:r>
              <a:rPr lang="en-US" dirty="0"/>
              <a:t>}</a:t>
            </a:r>
          </a:p>
          <a:p>
            <a:pPr lvl="2"/>
            <a:r>
              <a:rPr lang="en-US" dirty="0"/>
              <a:t>Lepton sector (</a:t>
            </a:r>
            <a:r>
              <a:rPr lang="en-US" dirty="0">
                <a:hlinkClick r:id="rId18" tooltip="https://indico.cern.ch/event/706741/contributions/3017537/attachments/1667814/2703428&#10;/TauFV_PBC.pdf"/>
              </a:rPr>
              <a:t>TauFV</a:t>
            </a:r>
            <a:r>
              <a:rPr lang="en-US" dirty="0"/>
              <a:t>, </a:t>
            </a:r>
            <a:r>
              <a:rPr lang="en-US" dirty="0">
                <a:hlinkClick r:id="rId19" tooltip="https://www.psi.ch/en/mu3e"/>
              </a:rPr>
              <a:t>Mu3e</a:t>
            </a:r>
            <a:r>
              <a:rPr lang="en-US" dirty="0"/>
              <a:t>, </a:t>
            </a:r>
            <a:r>
              <a:rPr lang="en-US" dirty="0">
                <a:hlinkClick r:id="rId20" tooltip="https://meg.web.psi.ch/news/index.html"/>
              </a:rPr>
              <a:t>MEG</a:t>
            </a:r>
            <a:r>
              <a:rPr lang="en-US" dirty="0"/>
              <a:t>,</a:t>
            </a:r>
            <a:r>
              <a:rPr lang="en-US" dirty="0">
                <a:hlinkClick r:id="rId21" tooltip="https://mu2e.fnal.gov/"/>
              </a:rPr>
              <a:t>mu2e</a:t>
            </a:r>
            <a:r>
              <a:rPr lang="en-US" dirty="0"/>
              <a:t>/</a:t>
            </a:r>
            <a:r>
              <a:rPr lang="en-US" dirty="0">
                <a:hlinkClick r:id="rId22" tooltip="https://arxiv.org/ftp/arxiv/papers/1802/1802.02599.pdf"/>
              </a:rPr>
              <a:t>mu2e-II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Precision measurements:</a:t>
            </a:r>
          </a:p>
          <a:p>
            <a:pPr lvl="2"/>
            <a:r>
              <a:rPr lang="en-US" dirty="0"/>
              <a:t>Permanent EDM </a:t>
            </a:r>
          </a:p>
          <a:p>
            <a:pPr lvl="3"/>
            <a:r>
              <a:rPr lang="en-US" dirty="0"/>
              <a:t>in protons/deuterons (</a:t>
            </a:r>
            <a:r>
              <a:rPr lang="en-US" dirty="0">
                <a:hlinkClick r:id="rId23" tooltip="https://arxiv.org/pdf/1901.09966.pdf"/>
              </a:rPr>
              <a:t>CPEDM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in strange/charmed baryons (</a:t>
            </a:r>
            <a:r>
              <a:rPr lang="en-US" dirty="0">
                <a:hlinkClick r:id="rId24" tooltip="https://inspirehep.net/literature/1786975"/>
              </a:rPr>
              <a:t>LHC-FT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Anomalous magnetic moment of muon (</a:t>
            </a:r>
            <a:r>
              <a:rPr lang="en-US" dirty="0">
                <a:hlinkClick r:id="rId25" tooltip="https://muon-g-2.fnal.gov/"/>
              </a:rPr>
              <a:t>g-2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467B-1F99-C24D-A2E9-561710594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EF/RP/AF Cross-Frontier Meeting, 7/15/2020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4932C-8962-E04C-A2AC-2781A5CEB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AF5</a:t>
            </a:r>
            <a:endParaRPr lang="en-US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BF410-B13A-BE49-8AD1-3407B2221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61536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4CCCE-BCB9-D543-9414-A87A6C3C3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AF5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EBC2A-ECF2-874B-AAD6-50F84EDE0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Our aim is to identify specific accelerator and accelerator-related technologies that benefit one or more experimental areas.</a:t>
            </a:r>
          </a:p>
          <a:p>
            <a:pPr lvl="1"/>
            <a:r>
              <a:rPr lang="en-US" sz="2400" dirty="0"/>
              <a:t>Beam intensity/bunch structure</a:t>
            </a:r>
          </a:p>
          <a:p>
            <a:pPr lvl="2"/>
            <a:r>
              <a:rPr lang="en-US" sz="2000" dirty="0"/>
              <a:t>Esp. as it relates to PIP-II</a:t>
            </a:r>
          </a:p>
          <a:p>
            <a:pPr lvl="1"/>
            <a:r>
              <a:rPr lang="en-US" sz="2400" dirty="0" err="1"/>
              <a:t>Targetry</a:t>
            </a:r>
            <a:r>
              <a:rPr lang="en-US" sz="2400" dirty="0"/>
              <a:t> for electron and proton beam dump experiments</a:t>
            </a:r>
          </a:p>
          <a:p>
            <a:pPr lvl="1"/>
            <a:r>
              <a:rPr lang="en-US" sz="2400" dirty="0"/>
              <a:t>Magnet  and RF technology for dark sector experiments</a:t>
            </a:r>
          </a:p>
          <a:p>
            <a:pPr lvl="1"/>
            <a:r>
              <a:rPr lang="en-US" sz="2400" dirty="0"/>
              <a:t>Novel storage rings: g-2, EDM, </a:t>
            </a:r>
            <a:r>
              <a:rPr lang="en-US" sz="2400" dirty="0" err="1"/>
              <a:t>etc</a:t>
            </a:r>
            <a:endParaRPr lang="en-US" sz="2400" dirty="0"/>
          </a:p>
          <a:p>
            <a:pPr lvl="1"/>
            <a:r>
              <a:rPr lang="en-US" sz="2400" dirty="0"/>
              <a:t>Facilitating accelerator technology, particularly for muons: induction </a:t>
            </a:r>
            <a:r>
              <a:rPr lang="en-US" sz="2400" dirty="0" err="1"/>
              <a:t>linacs</a:t>
            </a:r>
            <a:r>
              <a:rPr lang="en-US" sz="2400" dirty="0"/>
              <a:t>, FFAGs, </a:t>
            </a:r>
            <a:r>
              <a:rPr lang="en-US" sz="2400" dirty="0" err="1"/>
              <a:t>etc</a:t>
            </a:r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DC84C-00FE-404E-B12E-86185047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EF/RP/AF Cross-Frontier Meeting, 7/15/2020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17F08-35A2-CF48-9202-11A502BE5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AF5</a:t>
            </a:r>
            <a:endParaRPr lang="en-US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93AD0-B9CD-8943-A450-4FB870CDE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14261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EE32-C83C-8C44-81A3-0D1DEFFCB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Areas of Focus Relevant to This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33153-B398-1C41-AE7C-A5FFDB6DE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Magnet and RF Technology required by next generation Dark Matter/Hidden Sector searches</a:t>
            </a:r>
          </a:p>
          <a:p>
            <a:pPr lvl="1"/>
            <a:r>
              <a:rPr lang="en-US" dirty="0"/>
              <a:t>Figure of merit for magnets?</a:t>
            </a:r>
          </a:p>
          <a:p>
            <a:pPr lvl="2"/>
            <a:r>
              <a:rPr lang="en-US" dirty="0"/>
              <a:t>Stored energy?</a:t>
            </a:r>
          </a:p>
          <a:p>
            <a:pPr lvl="2"/>
            <a:r>
              <a:rPr lang="en-US" dirty="0"/>
              <a:t>Total flux?</a:t>
            </a:r>
          </a:p>
          <a:p>
            <a:pPr lvl="1"/>
            <a:r>
              <a:rPr lang="en-US" dirty="0"/>
              <a:t>Figure of merit for RF</a:t>
            </a:r>
          </a:p>
          <a:p>
            <a:pPr lvl="2"/>
            <a:r>
              <a:rPr lang="en-US" dirty="0"/>
              <a:t>Frequency?</a:t>
            </a:r>
          </a:p>
          <a:p>
            <a:pPr lvl="2"/>
            <a:r>
              <a:rPr lang="en-US" dirty="0"/>
              <a:t>Q?</a:t>
            </a:r>
          </a:p>
          <a:p>
            <a:pPr lvl="2"/>
            <a:r>
              <a:rPr lang="en-US" dirty="0"/>
              <a:t>Gradient?</a:t>
            </a:r>
          </a:p>
          <a:p>
            <a:r>
              <a:rPr lang="en-US" dirty="0"/>
              <a:t>In particular, which of these areas require R&amp;D separate from standard HEP R&amp;D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6FA46-80B5-6C46-BB00-B424C8312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EF/RP/AF Cross-Frontier Meeting, 7/15/2020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2F987-D2C2-9043-AE91-A6249A3BB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AF5</a:t>
            </a:r>
            <a:endParaRPr lang="en-US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79F9A-C213-C442-AC38-895403FE1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26986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2B293-F352-7B45-8DC7-5F721E9DA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E0B3B-8B0E-F745-85B3-89B9ABE05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Electron Beam Dump Experiments?</a:t>
            </a:r>
          </a:p>
          <a:p>
            <a:pPr lvl="1"/>
            <a:r>
              <a:rPr lang="en-US" dirty="0"/>
              <a:t>Energy?</a:t>
            </a:r>
          </a:p>
          <a:p>
            <a:pPr lvl="1"/>
            <a:r>
              <a:rPr lang="en-US" dirty="0"/>
              <a:t>Beam Power?</a:t>
            </a:r>
          </a:p>
          <a:p>
            <a:pPr lvl="1"/>
            <a:r>
              <a:rPr lang="en-US" dirty="0"/>
              <a:t>Beam Structure Requirements?</a:t>
            </a:r>
          </a:p>
          <a:p>
            <a:r>
              <a:rPr lang="en-US" dirty="0"/>
              <a:t>Future prospects at places like </a:t>
            </a:r>
            <a:r>
              <a:rPr lang="en-US" dirty="0" err="1"/>
              <a:t>JLab</a:t>
            </a:r>
            <a:endParaRPr lang="en-US" dirty="0"/>
          </a:p>
          <a:p>
            <a:r>
              <a:rPr lang="en-US" dirty="0"/>
              <a:t>Are there opportunities for low energy, intense beams, of the sort that could be produced by the FAST facility at FNAL?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8177F-5056-364A-9403-0F4128B8A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EF/RP/AF Cross-Frontier Meeting, 7/15/2020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3692F-B64A-4744-AA89-A56D5BB44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AF5</a:t>
            </a:r>
            <a:endParaRPr lang="en-US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6EACE-822A-9B43-8554-53F6A3E0D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56647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2DB5-D36E-9440-8661-239F1A846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Proton Beam 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DCE1-9B6B-314D-881E-076ED286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questions as electron beam dump experiments</a:t>
            </a:r>
          </a:p>
          <a:p>
            <a:pPr lvl="1"/>
            <a:r>
              <a:rPr lang="en-US" dirty="0"/>
              <a:t>Energy?</a:t>
            </a:r>
          </a:p>
          <a:p>
            <a:pPr lvl="1"/>
            <a:r>
              <a:rPr lang="en-US" dirty="0"/>
              <a:t>Power?</a:t>
            </a:r>
          </a:p>
          <a:p>
            <a:pPr lvl="1"/>
            <a:r>
              <a:rPr lang="en-US" dirty="0"/>
              <a:t>Bunch structure?</a:t>
            </a:r>
          </a:p>
          <a:p>
            <a:r>
              <a:rPr lang="en-US" dirty="0"/>
              <a:t>Will such experiments require purpose-built accelerator hardware to provide these needs.</a:t>
            </a:r>
          </a:p>
          <a:p>
            <a:r>
              <a:rPr lang="en-US" dirty="0"/>
              <a:t>This brings us to…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F7288-2126-984E-AEB6-D1E9EEA58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EF/RP/AF Cross-Frontier Meeting, 7/15/2020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933A6-9DB3-674A-A2E1-808A3F8FE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AF5</a:t>
            </a:r>
            <a:endParaRPr lang="en-US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8B38A-3EBB-2740-B3D1-3BB407B7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82584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1672C-B580-5143-931F-1F19FB02A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 for PIP-II and Beyond at FNAL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29757-0A05-7B45-A226-FD10EC0DF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Snowmass cycle represents a unique opportunity to inform the direction for Fermilab upgrades for the next two decades. Specifically</a:t>
            </a:r>
          </a:p>
          <a:p>
            <a:pPr lvl="1"/>
            <a:r>
              <a:rPr lang="en-US" dirty="0"/>
              <a:t>The 800 MeV program at PIP-II</a:t>
            </a:r>
          </a:p>
          <a:p>
            <a:pPr lvl="1"/>
            <a:r>
              <a:rPr lang="en-US" dirty="0"/>
              <a:t>The upgrade path to (finally) replace the Fermilab Booster.  Will it be</a:t>
            </a:r>
          </a:p>
          <a:p>
            <a:pPr lvl="2"/>
            <a:r>
              <a:rPr lang="en-US" dirty="0"/>
              <a:t>A rapid cycling synchrotron</a:t>
            </a:r>
          </a:p>
          <a:p>
            <a:pPr lvl="2"/>
            <a:r>
              <a:rPr lang="en-US" dirty="0"/>
              <a:t>An 8-GeV </a:t>
            </a:r>
            <a:r>
              <a:rPr lang="en-US" dirty="0" err="1"/>
              <a:t>linac</a:t>
            </a:r>
            <a:endParaRPr lang="en-US" dirty="0"/>
          </a:p>
          <a:p>
            <a:pPr lvl="2"/>
            <a:r>
              <a:rPr lang="en-US" dirty="0"/>
              <a:t>A hybrid</a:t>
            </a:r>
          </a:p>
          <a:p>
            <a:pPr lvl="3"/>
            <a:r>
              <a:rPr lang="en-US" dirty="0"/>
              <a:t>Extend PIP-II </a:t>
            </a:r>
            <a:r>
              <a:rPr lang="en-US" dirty="0" err="1"/>
              <a:t>linac</a:t>
            </a:r>
            <a:r>
              <a:rPr lang="en-US" dirty="0"/>
              <a:t> (to what energy?)</a:t>
            </a:r>
          </a:p>
          <a:p>
            <a:pPr lvl="3"/>
            <a:r>
              <a:rPr lang="en-US" dirty="0"/>
              <a:t>Follow with an RCS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0AC8A-4EED-9744-9E41-B9500300A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EF/RP/AF Cross-Frontier Meeting, 7/15/2020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23BF4-0915-8B48-8AF8-2B1EA83EC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AF5</a:t>
            </a:r>
            <a:endParaRPr lang="en-US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2D1E5-1D5D-894C-A9FD-D8647F823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74039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889EA-C0AB-9249-B6C1-8914E848C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PIP-II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E341A-A2A1-C444-8590-673A287F9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centerpiece of PIP-II is an 800 MeV </a:t>
            </a:r>
            <a:r>
              <a:rPr lang="en-US" dirty="0" err="1"/>
              <a:t>linac</a:t>
            </a:r>
            <a:r>
              <a:rPr lang="en-US" dirty="0"/>
              <a:t>, which will replace the existing 400 MeV </a:t>
            </a:r>
            <a:r>
              <a:rPr lang="en-US" dirty="0" err="1"/>
              <a:t>linac</a:t>
            </a:r>
            <a:r>
              <a:rPr lang="en-US" dirty="0"/>
              <a:t>, allowing more beam to be injected into the (original) Booster.</a:t>
            </a:r>
          </a:p>
          <a:p>
            <a:r>
              <a:rPr lang="en-US" dirty="0"/>
              <a:t>The </a:t>
            </a:r>
            <a:r>
              <a:rPr lang="en-US" dirty="0" err="1"/>
              <a:t>linac</a:t>
            </a:r>
            <a:r>
              <a:rPr lang="en-US" dirty="0"/>
              <a:t> will allow the selection of bunches on a bunch by bunch basis, up to a maximum of 162.5 MHz</a:t>
            </a:r>
          </a:p>
          <a:p>
            <a:r>
              <a:rPr lang="en-US" dirty="0"/>
              <a:t>Because of the Booster and Main Injector cycle times, the high energy (8 GeV+) program can only use ~1% of the output of this </a:t>
            </a:r>
            <a:r>
              <a:rPr lang="en-US" dirty="0" err="1"/>
              <a:t>linac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9F014-5EC0-5E4A-A54E-585B83E9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EF/RP/AF Cross-Frontier Meeting, 7/15/2020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BABD9-64EC-294E-986F-031289C39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AF5</a:t>
            </a:r>
            <a:endParaRPr lang="en-US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A63FD-C228-C64C-8C3F-80806D9F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85166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0BE09-13F2-4F4E-91DD-557D95EE7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PIP-II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F8680-CFCF-A24A-B04B-DB094DB10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Assuming an RF splitter for excess beam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Issues: lots of beam, but bunches are small</a:t>
            </a:r>
          </a:p>
          <a:p>
            <a:r>
              <a:rPr lang="en-US" dirty="0"/>
              <a:t>Can we fix this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FCA68-8A29-1043-8318-E74914155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EF/RP/AF Cross-Frontier Meeting, 7/15/2020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EE304-4F8F-4F41-97D3-C2CDA6992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Prebys, AF5</a:t>
            </a:r>
            <a:endParaRPr lang="en-US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35527-52F5-844B-A898-D51E328C0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12D9E1-A566-B647-B1E1-E011C21C2C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81"/>
          <a:stretch/>
        </p:blipFill>
        <p:spPr>
          <a:xfrm>
            <a:off x="268514" y="1922689"/>
            <a:ext cx="8586900" cy="318271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A69D06A-3D63-9D4E-A442-3C8C23B6C6D1}"/>
              </a:ext>
            </a:extLst>
          </p:cNvPr>
          <p:cNvSpPr/>
          <p:nvPr/>
        </p:nvSpPr>
        <p:spPr>
          <a:xfrm>
            <a:off x="3058886" y="3679371"/>
            <a:ext cx="3113314" cy="4680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89416"/>
      </p:ext>
    </p:extLst>
  </p:cSld>
  <p:clrMapOvr>
    <a:masterClrMapping/>
  </p:clrMapOvr>
  <p:transition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PREBYS@7EJIGINFUVWYY57I" val="435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lnDef>
      <a:spPr>
        <a:ln>
          <a:solidFill>
            <a:srgbClr val="FF0000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r">
          <a:defRPr sz="1400"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3358</TotalTime>
  <Words>1011</Words>
  <Application>Microsoft Macintosh PowerPoint</Application>
  <PresentationFormat>On-screen Show (4:3)</PresentationFormat>
  <Paragraphs>156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Clarity</vt:lpstr>
      <vt:lpstr>AF5: Accelerators for Rare Processes and PBC  +FNAL UPGRADE Path Opportunities</vt:lpstr>
      <vt:lpstr>AF5 Areas of Interest</vt:lpstr>
      <vt:lpstr>Goals of AF5</vt:lpstr>
      <vt:lpstr>Areas of Focus Relevant to This Meeting</vt:lpstr>
      <vt:lpstr>(cont’d)</vt:lpstr>
      <vt:lpstr>Proton Beam Experiments</vt:lpstr>
      <vt:lpstr>Direction for PIP-II and Beyond at FNAL</vt:lpstr>
      <vt:lpstr>Reminder: PIP-II</vt:lpstr>
      <vt:lpstr>PIP-II Parameters</vt:lpstr>
      <vt:lpstr>Possibility: Compressor Ring</vt:lpstr>
      <vt:lpstr>Needs/opportunities for PIP-III</vt:lpstr>
      <vt:lpstr>Questions for Hybrid Upgrade</vt:lpstr>
      <vt:lpstr>Ongoing Effort</vt:lpstr>
    </vt:vector>
  </TitlesOfParts>
  <Company>Fermilab Beams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Antiproton Stacking and Cooling</dc:title>
  <dc:creator>localadmin</dc:creator>
  <cp:lastModifiedBy>Eric Prebys</cp:lastModifiedBy>
  <cp:revision>289</cp:revision>
  <dcterms:created xsi:type="dcterms:W3CDTF">2003-06-24T14:15:57Z</dcterms:created>
  <dcterms:modified xsi:type="dcterms:W3CDTF">2020-07-15T16:56:00Z</dcterms:modified>
</cp:coreProperties>
</file>