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p:sldMasterIdLst>
    <p:sldMasterId id="2147484624" r:id="rId1"/>
  </p:sldMasterIdLst>
  <p:notesMasterIdLst>
    <p:notesMasterId r:id="rId10"/>
  </p:notesMasterIdLst>
  <p:handoutMasterIdLst>
    <p:handoutMasterId r:id="rId11"/>
  </p:handoutMasterIdLst>
  <p:sldIdLst>
    <p:sldId id="271" r:id="rId2"/>
    <p:sldId id="272" r:id="rId3"/>
    <p:sldId id="278" r:id="rId4"/>
    <p:sldId id="273" r:id="rId5"/>
    <p:sldId id="274" r:id="rId6"/>
    <p:sldId id="275" r:id="rId7"/>
    <p:sldId id="276" r:id="rId8"/>
    <p:sldId id="277" r:id="rId9"/>
  </p:sldIdLst>
  <p:sldSz cx="9144000" cy="6858000" type="screen4x3"/>
  <p:notesSz cx="6858000" cy="9144000"/>
  <p:custDataLst>
    <p:tags r:id="rId12"/>
  </p:custDataLst>
  <p:defaultTextStyle>
    <a:defPPr>
      <a:defRPr lang="en-US"/>
    </a:defPPr>
    <a:lvl1pPr algn="l" rtl="0" fontAlgn="base">
      <a:spcBef>
        <a:spcPct val="0"/>
      </a:spcBef>
      <a:spcAft>
        <a:spcPct val="0"/>
      </a:spcAft>
      <a:defRPr sz="3200" kern="1200">
        <a:solidFill>
          <a:schemeClr val="tx1"/>
        </a:solidFill>
        <a:latin typeface="Times New Roman" pitchFamily="18" charset="0"/>
        <a:ea typeface="+mn-ea"/>
        <a:cs typeface="+mn-cs"/>
      </a:defRPr>
    </a:lvl1pPr>
    <a:lvl2pPr marL="457200" algn="l" rtl="0" fontAlgn="base">
      <a:spcBef>
        <a:spcPct val="0"/>
      </a:spcBef>
      <a:spcAft>
        <a:spcPct val="0"/>
      </a:spcAft>
      <a:defRPr sz="3200" kern="1200">
        <a:solidFill>
          <a:schemeClr val="tx1"/>
        </a:solidFill>
        <a:latin typeface="Times New Roman" pitchFamily="18" charset="0"/>
        <a:ea typeface="+mn-ea"/>
        <a:cs typeface="+mn-cs"/>
      </a:defRPr>
    </a:lvl2pPr>
    <a:lvl3pPr marL="914400" algn="l" rtl="0" fontAlgn="base">
      <a:spcBef>
        <a:spcPct val="0"/>
      </a:spcBef>
      <a:spcAft>
        <a:spcPct val="0"/>
      </a:spcAft>
      <a:defRPr sz="3200" kern="1200">
        <a:solidFill>
          <a:schemeClr val="tx1"/>
        </a:solidFill>
        <a:latin typeface="Times New Roman" pitchFamily="18" charset="0"/>
        <a:ea typeface="+mn-ea"/>
        <a:cs typeface="+mn-cs"/>
      </a:defRPr>
    </a:lvl3pPr>
    <a:lvl4pPr marL="1371600" algn="l" rtl="0" fontAlgn="base">
      <a:spcBef>
        <a:spcPct val="0"/>
      </a:spcBef>
      <a:spcAft>
        <a:spcPct val="0"/>
      </a:spcAft>
      <a:defRPr sz="3200" kern="1200">
        <a:solidFill>
          <a:schemeClr val="tx1"/>
        </a:solidFill>
        <a:latin typeface="Times New Roman" pitchFamily="18" charset="0"/>
        <a:ea typeface="+mn-ea"/>
        <a:cs typeface="+mn-cs"/>
      </a:defRPr>
    </a:lvl4pPr>
    <a:lvl5pPr marL="1828800" algn="l" rtl="0" fontAlgn="base">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4238">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CC3399"/>
    <a:srgbClr val="FF9933"/>
    <a:srgbClr val="FF9966"/>
    <a:srgbClr val="33CC33"/>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17" d="100"/>
          <a:sy n="117" d="100"/>
        </p:scale>
        <p:origin x="1928" y="168"/>
      </p:cViewPr>
      <p:guideLst>
        <p:guide orient="horz" pos="4238"/>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5D641E0-C0FB-FB45-BE20-B5E285E46BDA}" type="datetimeFigureOut">
              <a:rPr lang="en-US" smtClean="0"/>
              <a:t>6/23/20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2CD667F-4C0A-F045-9861-4468224AED64}" type="slidenum">
              <a:rPr lang="en-US" smtClean="0"/>
              <a:t>‹#›</a:t>
            </a:fld>
            <a:endParaRPr lang="en-US"/>
          </a:p>
        </p:txBody>
      </p:sp>
    </p:spTree>
    <p:extLst>
      <p:ext uri="{BB962C8B-B14F-4D97-AF65-F5344CB8AC3E}">
        <p14:creationId xmlns:p14="http://schemas.microsoft.com/office/powerpoint/2010/main" val="36435965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7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40E8FAF-0EB9-4F3C-9D18-30F5214B3A3C}" type="slidenum">
              <a:rPr lang="en-US"/>
              <a:pPr>
                <a:defRPr/>
              </a:pPr>
              <a:t>‹#›</a:t>
            </a:fld>
            <a:endParaRPr lang="en-US"/>
          </a:p>
        </p:txBody>
      </p:sp>
    </p:spTree>
    <p:extLst>
      <p:ext uri="{BB962C8B-B14F-4D97-AF65-F5344CB8AC3E}">
        <p14:creationId xmlns:p14="http://schemas.microsoft.com/office/powerpoint/2010/main" val="142916878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EF/RP/AF Cross-Frontier Meeting, 6/22/2020</a:t>
            </a:r>
          </a:p>
        </p:txBody>
      </p:sp>
      <p:sp>
        <p:nvSpPr>
          <p:cNvPr id="5" name="Footer Placeholder 4"/>
          <p:cNvSpPr>
            <a:spLocks noGrp="1"/>
          </p:cNvSpPr>
          <p:nvPr>
            <p:ph type="ftr" sz="quarter" idx="11"/>
          </p:nvPr>
        </p:nvSpPr>
        <p:spPr/>
        <p:txBody>
          <a:bodyPr/>
          <a:lstStyle/>
          <a:p>
            <a:r>
              <a:rPr lang="en-US"/>
              <a:t>E. Prebys, AF5</a:t>
            </a:r>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a:t>EF/RP/AF Cross-Frontier Meeting, 6/22/2020</a:t>
            </a:r>
            <a:endParaRPr lang="en-US" dirty="0"/>
          </a:p>
        </p:txBody>
      </p:sp>
      <p:sp>
        <p:nvSpPr>
          <p:cNvPr id="5" name="Footer Placeholder 4"/>
          <p:cNvSpPr>
            <a:spLocks noGrp="1"/>
          </p:cNvSpPr>
          <p:nvPr>
            <p:ph type="ftr" sz="quarter" idx="11"/>
          </p:nvPr>
        </p:nvSpPr>
        <p:spPr/>
        <p:txBody>
          <a:bodyPr/>
          <a:lstStyle/>
          <a:p>
            <a:pPr>
              <a:defRPr/>
            </a:pPr>
            <a:r>
              <a:rPr lang="en-US"/>
              <a:t>E. Prebys, AF5</a:t>
            </a:r>
            <a:endParaRPr lang="en-US">
              <a:latin typeface="+mn-lt"/>
            </a:endParaRPr>
          </a:p>
        </p:txBody>
      </p:sp>
      <p:sp>
        <p:nvSpPr>
          <p:cNvPr id="6" name="Slide Number Placeholder 5"/>
          <p:cNvSpPr>
            <a:spLocks noGrp="1"/>
          </p:cNvSpPr>
          <p:nvPr>
            <p:ph type="sldNum" sz="quarter" idx="12"/>
          </p:nvPr>
        </p:nvSpPr>
        <p:spPr/>
        <p:txBody>
          <a:bodyPr/>
          <a:lstStyle/>
          <a:p>
            <a:pPr>
              <a:defRPr/>
            </a:pPr>
            <a:fld id="{8309CFA1-B09C-442F-85C3-919131D33D24}" type="slidenum">
              <a:rPr lang="en-US" smtClean="0"/>
              <a:pPr>
                <a:defRPr/>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t>EF/RP/AF Cross-Frontier Meeting, 6/22/2020</a:t>
            </a:r>
          </a:p>
        </p:txBody>
      </p:sp>
      <p:sp>
        <p:nvSpPr>
          <p:cNvPr id="5" name="Footer Placeholder 4"/>
          <p:cNvSpPr>
            <a:spLocks noGrp="1"/>
          </p:cNvSpPr>
          <p:nvPr>
            <p:ph type="ftr" sz="quarter" idx="11"/>
          </p:nvPr>
        </p:nvSpPr>
        <p:spPr/>
        <p:txBody>
          <a:bodyPr/>
          <a:lstStyle/>
          <a:p>
            <a:pPr>
              <a:defRPr/>
            </a:pPr>
            <a:r>
              <a:rPr lang="en-US"/>
              <a:t>E. Prebys, AF5</a:t>
            </a:r>
            <a:endParaRPr lang="en-US">
              <a:latin typeface="+mn-lt"/>
            </a:endParaRPr>
          </a:p>
        </p:txBody>
      </p:sp>
      <p:sp>
        <p:nvSpPr>
          <p:cNvPr id="6" name="Slide Number Placeholder 5"/>
          <p:cNvSpPr>
            <a:spLocks noGrp="1"/>
          </p:cNvSpPr>
          <p:nvPr>
            <p:ph type="sldNum" sz="quarter" idx="12"/>
          </p:nvPr>
        </p:nvSpPr>
        <p:spPr/>
        <p:txBody>
          <a:bodyPr/>
          <a:lstStyle/>
          <a:p>
            <a:pPr>
              <a:defRPr/>
            </a:pPr>
            <a:fld id="{05B137E2-35D0-4667-9362-8260FF57AB09}" type="slidenum">
              <a:rPr lang="en-US" smtClean="0"/>
              <a:pPr>
                <a:defRPr/>
              </a:pPr>
              <a:t>‹#›</a:t>
            </a:fld>
            <a:endParaRPr lang="en-US"/>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685800"/>
          </a:xfrm>
        </p:spPr>
        <p:txBody>
          <a:bodyPr/>
          <a:lstStyle/>
          <a:p>
            <a:r>
              <a:rPr lang="en-US"/>
              <a:t>Click to edit Master title style</a:t>
            </a:r>
          </a:p>
        </p:txBody>
      </p:sp>
      <p:sp>
        <p:nvSpPr>
          <p:cNvPr id="3" name="Text Placeholder 2"/>
          <p:cNvSpPr>
            <a:spLocks noGrp="1"/>
          </p:cNvSpPr>
          <p:nvPr>
            <p:ph type="body" sz="half" idx="1"/>
          </p:nvPr>
        </p:nvSpPr>
        <p:spPr>
          <a:xfrm>
            <a:off x="381000" y="1219200"/>
            <a:ext cx="40767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10100" y="1219200"/>
            <a:ext cx="4076700" cy="2362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10100" y="3733800"/>
            <a:ext cx="4076700" cy="2362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685800" y="6248400"/>
            <a:ext cx="1905000" cy="457200"/>
          </a:xfrm>
        </p:spPr>
        <p:txBody>
          <a:bodyPr/>
          <a:lstStyle>
            <a:lvl1pPr>
              <a:defRPr/>
            </a:lvl1pPr>
          </a:lstStyle>
          <a:p>
            <a:pPr>
              <a:defRPr/>
            </a:pPr>
            <a:r>
              <a:rPr lang="en-US"/>
              <a:t>EF/RP/AF Cross-Frontier Meeting, 6/22/2020</a:t>
            </a:r>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pPr>
              <a:defRPr/>
            </a:pPr>
            <a:r>
              <a:rPr lang="en-US"/>
              <a:t>E. Prebys, AF5</a:t>
            </a:r>
            <a:endParaRPr lang="en-US">
              <a:latin typeface="+mn-lt"/>
            </a:endParaRPr>
          </a:p>
        </p:txBody>
      </p:sp>
      <p:sp>
        <p:nvSpPr>
          <p:cNvPr id="8" name="Slide Number Placeholder 7"/>
          <p:cNvSpPr>
            <a:spLocks noGrp="1"/>
          </p:cNvSpPr>
          <p:nvPr>
            <p:ph type="sldNum" sz="quarter" idx="12"/>
          </p:nvPr>
        </p:nvSpPr>
        <p:spPr>
          <a:xfrm>
            <a:off x="6553200" y="6248400"/>
            <a:ext cx="1905000" cy="457200"/>
          </a:xfrm>
        </p:spPr>
        <p:txBody>
          <a:bodyPr/>
          <a:lstStyle>
            <a:lvl1pPr>
              <a:defRPr/>
            </a:lvl1pPr>
          </a:lstStyle>
          <a:p>
            <a:pPr>
              <a:defRPr/>
            </a:pPr>
            <a:fld id="{BA33168C-16D6-42A2-AF6D-3D5C06C9F0F0}" type="slidenum">
              <a:rPr lang="en-US"/>
              <a:pPr>
                <a:defRPr/>
              </a:pPr>
              <a:t>‹#›</a:t>
            </a:fld>
            <a:endParaRPr lang="en-US"/>
          </a:p>
        </p:txBody>
      </p:sp>
    </p:spTree>
    <p:extLst>
      <p:ext uri="{BB962C8B-B14F-4D97-AF65-F5344CB8AC3E}">
        <p14:creationId xmlns:p14="http://schemas.microsoft.com/office/powerpoint/2010/main" val="2186716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a:t>EF/RP/AF Cross-Frontier Meeting, 6/22/2020</a:t>
            </a:r>
            <a:endParaRPr lang="en-US" dirty="0"/>
          </a:p>
        </p:txBody>
      </p:sp>
      <p:sp>
        <p:nvSpPr>
          <p:cNvPr id="5" name="Footer Placeholder 4"/>
          <p:cNvSpPr>
            <a:spLocks noGrp="1"/>
          </p:cNvSpPr>
          <p:nvPr>
            <p:ph type="ftr" sz="quarter" idx="11"/>
          </p:nvPr>
        </p:nvSpPr>
        <p:spPr/>
        <p:txBody>
          <a:bodyPr/>
          <a:lstStyle/>
          <a:p>
            <a:pPr>
              <a:defRPr/>
            </a:pPr>
            <a:r>
              <a:rPr lang="en-US"/>
              <a:t>E. Prebys, AF5</a:t>
            </a:r>
            <a:endParaRPr lang="en-US">
              <a:latin typeface="+mn-lt"/>
            </a:endParaRPr>
          </a:p>
        </p:txBody>
      </p:sp>
      <p:sp>
        <p:nvSpPr>
          <p:cNvPr id="6" name="Slide Number Placeholder 5"/>
          <p:cNvSpPr>
            <a:spLocks noGrp="1"/>
          </p:cNvSpPr>
          <p:nvPr>
            <p:ph type="sldNum" sz="quarter" idx="12"/>
          </p:nvPr>
        </p:nvSpPr>
        <p:spPr/>
        <p:txBody>
          <a:bodyPr/>
          <a:lstStyle/>
          <a:p>
            <a:pPr>
              <a:defRPr/>
            </a:pPr>
            <a:fld id="{BCA26155-0DCC-45D2-90B6-32F65F3F6C0F}" type="slidenum">
              <a:rPr lang="en-US" smtClean="0"/>
              <a:pPr>
                <a:defRPr/>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EF/RP/AF Cross-Frontier Meeting, 6/22/2020</a:t>
            </a:r>
          </a:p>
        </p:txBody>
      </p:sp>
      <p:sp>
        <p:nvSpPr>
          <p:cNvPr id="5" name="Footer Placeholder 4"/>
          <p:cNvSpPr>
            <a:spLocks noGrp="1"/>
          </p:cNvSpPr>
          <p:nvPr>
            <p:ph type="ftr" sz="quarter" idx="11"/>
          </p:nvPr>
        </p:nvSpPr>
        <p:spPr/>
        <p:txBody>
          <a:bodyPr/>
          <a:lstStyle/>
          <a:p>
            <a:r>
              <a:rPr lang="en-US"/>
              <a:t>E. Prebys, AF5</a:t>
            </a:r>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43000"/>
            <a:ext cx="4038600" cy="52486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143000"/>
            <a:ext cx="4038600" cy="52486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r>
              <a:rPr lang="en-US"/>
              <a:t>EF/RP/AF Cross-Frontier Meeting, 6/22/2020</a:t>
            </a:r>
            <a:endParaRPr lang="en-US" dirty="0"/>
          </a:p>
        </p:txBody>
      </p:sp>
      <p:sp>
        <p:nvSpPr>
          <p:cNvPr id="6" name="Footer Placeholder 5"/>
          <p:cNvSpPr>
            <a:spLocks noGrp="1"/>
          </p:cNvSpPr>
          <p:nvPr>
            <p:ph type="ftr" sz="quarter" idx="11"/>
          </p:nvPr>
        </p:nvSpPr>
        <p:spPr/>
        <p:txBody>
          <a:bodyPr/>
          <a:lstStyle/>
          <a:p>
            <a:pPr>
              <a:defRPr/>
            </a:pPr>
            <a:r>
              <a:rPr lang="en-US"/>
              <a:t>E. Prebys, AF5</a:t>
            </a:r>
            <a:endParaRPr lang="en-US">
              <a:latin typeface="+mn-lt"/>
            </a:endParaRPr>
          </a:p>
        </p:txBody>
      </p:sp>
      <p:sp>
        <p:nvSpPr>
          <p:cNvPr id="7" name="Slide Number Placeholder 6"/>
          <p:cNvSpPr>
            <a:spLocks noGrp="1"/>
          </p:cNvSpPr>
          <p:nvPr>
            <p:ph type="sldNum" sz="quarter" idx="12"/>
          </p:nvPr>
        </p:nvSpPr>
        <p:spPr/>
        <p:txBody>
          <a:bodyPr/>
          <a:lstStyle/>
          <a:p>
            <a:pPr>
              <a:defRPr/>
            </a:pPr>
            <a:fld id="{8D914655-DFE5-45AD-AEB7-B6324F535D89}" type="slidenum">
              <a:rPr lang="en-US" smtClean="0"/>
              <a:pPr>
                <a:defRPr/>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r>
              <a:rPr lang="en-US"/>
              <a:t>EF/RP/AF Cross-Frontier Meeting, 6/22/2020</a:t>
            </a:r>
            <a:endParaRPr lang="en-US" dirty="0"/>
          </a:p>
        </p:txBody>
      </p:sp>
      <p:sp>
        <p:nvSpPr>
          <p:cNvPr id="8" name="Footer Placeholder 7"/>
          <p:cNvSpPr>
            <a:spLocks noGrp="1"/>
          </p:cNvSpPr>
          <p:nvPr>
            <p:ph type="ftr" sz="quarter" idx="11"/>
          </p:nvPr>
        </p:nvSpPr>
        <p:spPr/>
        <p:txBody>
          <a:bodyPr/>
          <a:lstStyle/>
          <a:p>
            <a:pPr>
              <a:defRPr/>
            </a:pPr>
            <a:r>
              <a:rPr lang="en-US"/>
              <a:t>E. Prebys, AF5</a:t>
            </a:r>
            <a:endParaRPr lang="en-US">
              <a:latin typeface="+mn-lt"/>
            </a:endParaRPr>
          </a:p>
        </p:txBody>
      </p:sp>
      <p:sp>
        <p:nvSpPr>
          <p:cNvPr id="9" name="Slide Number Placeholder 8"/>
          <p:cNvSpPr>
            <a:spLocks noGrp="1"/>
          </p:cNvSpPr>
          <p:nvPr>
            <p:ph type="sldNum" sz="quarter" idx="12"/>
          </p:nvPr>
        </p:nvSpPr>
        <p:spPr/>
        <p:txBody>
          <a:bodyPr/>
          <a:lstStyle/>
          <a:p>
            <a:pPr>
              <a:defRPr/>
            </a:pPr>
            <a:fld id="{71013A5A-BD10-4E42-8EDD-42C4A14A642B}" type="slidenum">
              <a:rPr lang="en-US" smtClean="0"/>
              <a:pPr>
                <a:defRPr/>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a:t>EF/RP/AF Cross-Frontier Meeting, 6/22/2020</a:t>
            </a:r>
            <a:endParaRPr lang="en-US" dirty="0"/>
          </a:p>
        </p:txBody>
      </p:sp>
      <p:sp>
        <p:nvSpPr>
          <p:cNvPr id="4" name="Footer Placeholder 3"/>
          <p:cNvSpPr>
            <a:spLocks noGrp="1"/>
          </p:cNvSpPr>
          <p:nvPr>
            <p:ph type="ftr" sz="quarter" idx="11"/>
          </p:nvPr>
        </p:nvSpPr>
        <p:spPr/>
        <p:txBody>
          <a:bodyPr/>
          <a:lstStyle/>
          <a:p>
            <a:pPr>
              <a:defRPr/>
            </a:pPr>
            <a:r>
              <a:rPr lang="en-US"/>
              <a:t>E. Prebys, AF5</a:t>
            </a:r>
            <a:endParaRPr lang="en-US">
              <a:latin typeface="+mn-lt"/>
            </a:endParaRPr>
          </a:p>
        </p:txBody>
      </p:sp>
      <p:sp>
        <p:nvSpPr>
          <p:cNvPr id="5" name="Slide Number Placeholder 4"/>
          <p:cNvSpPr>
            <a:spLocks noGrp="1"/>
          </p:cNvSpPr>
          <p:nvPr>
            <p:ph type="sldNum" sz="quarter" idx="12"/>
          </p:nvPr>
        </p:nvSpPr>
        <p:spPr/>
        <p:txBody>
          <a:bodyPr/>
          <a:lstStyle/>
          <a:p>
            <a:pPr>
              <a:defRPr/>
            </a:pPr>
            <a:fld id="{BAB536C3-BB10-4165-8E74-99838CB51702}" type="slidenum">
              <a:rPr lang="en-US" smtClean="0"/>
              <a:pPr>
                <a:defRPr/>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EF/RP/AF Cross-Frontier Meeting, 6/22/2020</a:t>
            </a:r>
            <a:endParaRPr lang="en-US" dirty="0"/>
          </a:p>
        </p:txBody>
      </p:sp>
      <p:sp>
        <p:nvSpPr>
          <p:cNvPr id="3" name="Footer Placeholder 2"/>
          <p:cNvSpPr>
            <a:spLocks noGrp="1"/>
          </p:cNvSpPr>
          <p:nvPr>
            <p:ph type="ftr" sz="quarter" idx="11"/>
          </p:nvPr>
        </p:nvSpPr>
        <p:spPr/>
        <p:txBody>
          <a:bodyPr/>
          <a:lstStyle/>
          <a:p>
            <a:pPr>
              <a:defRPr/>
            </a:pPr>
            <a:r>
              <a:rPr lang="en-US"/>
              <a:t>E. Prebys, AF5</a:t>
            </a:r>
            <a:endParaRPr lang="en-US">
              <a:latin typeface="+mn-lt"/>
            </a:endParaRPr>
          </a:p>
        </p:txBody>
      </p:sp>
      <p:sp>
        <p:nvSpPr>
          <p:cNvPr id="4" name="Slide Number Placeholder 3"/>
          <p:cNvSpPr>
            <a:spLocks noGrp="1"/>
          </p:cNvSpPr>
          <p:nvPr>
            <p:ph type="sldNum" sz="quarter" idx="12"/>
          </p:nvPr>
        </p:nvSpPr>
        <p:spPr/>
        <p:txBody>
          <a:bodyPr/>
          <a:lstStyle/>
          <a:p>
            <a:pPr>
              <a:defRPr/>
            </a:pPr>
            <a:fld id="{7A871096-0617-41A5-9758-D80165640925}" type="slidenum">
              <a:rPr lang="en-US" smtClean="0"/>
              <a:pPr>
                <a:defRPr/>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EF/RP/AF Cross-Frontier Meeting, 6/22/2020</a:t>
            </a:r>
            <a:endParaRPr lang="en-US" dirty="0"/>
          </a:p>
        </p:txBody>
      </p:sp>
      <p:sp>
        <p:nvSpPr>
          <p:cNvPr id="6" name="Footer Placeholder 5"/>
          <p:cNvSpPr>
            <a:spLocks noGrp="1"/>
          </p:cNvSpPr>
          <p:nvPr>
            <p:ph type="ftr" sz="quarter" idx="11"/>
          </p:nvPr>
        </p:nvSpPr>
        <p:spPr/>
        <p:txBody>
          <a:bodyPr/>
          <a:lstStyle/>
          <a:p>
            <a:pPr>
              <a:defRPr/>
            </a:pPr>
            <a:r>
              <a:rPr lang="en-US"/>
              <a:t>E. Prebys, AF5</a:t>
            </a:r>
            <a:endParaRPr lang="en-US">
              <a:latin typeface="+mn-lt"/>
            </a:endParaRPr>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EF/RP/AF Cross-Frontier Meeting, 6/22/2020</a:t>
            </a:r>
          </a:p>
        </p:txBody>
      </p:sp>
      <p:sp>
        <p:nvSpPr>
          <p:cNvPr id="6" name="Footer Placeholder 5"/>
          <p:cNvSpPr>
            <a:spLocks noGrp="1"/>
          </p:cNvSpPr>
          <p:nvPr>
            <p:ph type="ftr" sz="quarter" idx="11"/>
          </p:nvPr>
        </p:nvSpPr>
        <p:spPr/>
        <p:txBody>
          <a:bodyPr/>
          <a:lstStyle/>
          <a:p>
            <a:pPr>
              <a:defRPr/>
            </a:pPr>
            <a:r>
              <a:rPr lang="en-US"/>
              <a:t>E. Prebys, AF5</a:t>
            </a:r>
            <a:endParaRPr lang="en-US">
              <a:latin typeface="+mn-lt"/>
            </a:endParaRPr>
          </a:p>
        </p:txBody>
      </p:sp>
      <p:sp>
        <p:nvSpPr>
          <p:cNvPr id="7" name="Slide Number Placeholder 6"/>
          <p:cNvSpPr>
            <a:spLocks noGrp="1"/>
          </p:cNvSpPr>
          <p:nvPr>
            <p:ph type="sldNum" sz="quarter" idx="12"/>
          </p:nvPr>
        </p:nvSpPr>
        <p:spPr/>
        <p:txBody>
          <a:bodyPr/>
          <a:lstStyle/>
          <a:p>
            <a:pPr>
              <a:defRPr/>
            </a:pPr>
            <a:fld id="{F58A0D8F-9A19-4D03-8318-653C6FCD8B95}" type="slidenum">
              <a:rPr lang="en-US" smtClean="0"/>
              <a:pPr>
                <a:defRPr/>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41713" y="471448"/>
            <a:ext cx="8229600" cy="62820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41713" y="1182021"/>
            <a:ext cx="8229600" cy="544172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a:t>EF/RP/AF Cross-Frontier Meeting, 6/22/2020</a:t>
            </a:r>
            <a:endParaRPr lang="en-US" dirty="0"/>
          </a:p>
        </p:txBody>
      </p:sp>
      <p:sp>
        <p:nvSpPr>
          <p:cNvPr id="5" name="Footer Placeholder 4"/>
          <p:cNvSpPr>
            <a:spLocks noGrp="1"/>
          </p:cNvSpPr>
          <p:nvPr>
            <p:ph type="ftr" sz="quarter" idx="3"/>
          </p:nvPr>
        </p:nvSpPr>
        <p:spPr>
          <a:xfrm>
            <a:off x="3429000" y="18288"/>
            <a:ext cx="440944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a:t>E. Prebys, AF5</a:t>
            </a:r>
            <a:endParaRPr lang="en-US" dirty="0">
              <a:latin typeface="+mn-lt"/>
            </a:endParaRPr>
          </a:p>
        </p:txBody>
      </p:sp>
      <p:sp>
        <p:nvSpPr>
          <p:cNvPr id="6" name="Slide Number Placeholder 5"/>
          <p:cNvSpPr>
            <a:spLocks noGrp="1"/>
          </p:cNvSpPr>
          <p:nvPr>
            <p:ph type="sldNum" sz="quarter" idx="4"/>
          </p:nvPr>
        </p:nvSpPr>
        <p:spPr>
          <a:xfrm>
            <a:off x="7909560" y="18288"/>
            <a:ext cx="77724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61210FB4-E372-466D-A3EB-21FD966A10F2}" type="slidenum">
              <a:rPr lang="en-US" smtClean="0"/>
              <a:pPr>
                <a:defRPr/>
              </a:pPr>
              <a:t>‹#›</a:t>
            </a:fld>
            <a:endParaRPr lang="en-US" dirty="0"/>
          </a:p>
        </p:txBody>
      </p:sp>
      <p:sp>
        <p:nvSpPr>
          <p:cNvPr id="9" name="Text Box 11"/>
          <p:cNvSpPr txBox="1">
            <a:spLocks noChangeArrowheads="1"/>
          </p:cNvSpPr>
          <p:nvPr userDrawn="1"/>
        </p:nvSpPr>
        <p:spPr bwMode="auto">
          <a:xfrm>
            <a:off x="381000" y="6553200"/>
            <a:ext cx="1676400" cy="579438"/>
          </a:xfrm>
          <a:prstGeom prst="rect">
            <a:avLst/>
          </a:prstGeom>
          <a:noFill/>
          <a:ln w="9525">
            <a:noFill/>
            <a:miter lim="800000"/>
            <a:headEnd/>
            <a:tailEnd/>
          </a:ln>
          <a:effectLst/>
        </p:spPr>
        <p:txBody>
          <a:bodyPr>
            <a:spAutoFit/>
          </a:bodyPr>
          <a:lstStyle/>
          <a:p>
            <a:pPr>
              <a:spcBef>
                <a:spcPct val="50000"/>
              </a:spcBef>
              <a:defRPr/>
            </a:pPr>
            <a:endParaRPr lang="en-US"/>
          </a:p>
        </p:txBody>
      </p:sp>
      <p:pic>
        <p:nvPicPr>
          <p:cNvPr id="8" name="Picture 7" descr="USPAS-logo.png"/>
          <p:cNvPicPr>
            <a:picLocks noChangeAspect="1"/>
          </p:cNvPicPr>
          <p:nvPr userDrawn="1"/>
        </p:nvPicPr>
        <p:blipFill>
          <a:blip r:embed="rId14" cstate="print">
            <a:extLst>
              <a:ext uri="{28A0092B-C50C-407E-A947-70E740481C1C}">
                <a14:useLocalDpi xmlns:a14="http://schemas.microsoft.com/office/drawing/2010/main"/>
              </a:ext>
            </a:extLst>
          </a:blip>
          <a:stretch>
            <a:fillRect/>
          </a:stretch>
        </p:blipFill>
        <p:spPr>
          <a:xfrm>
            <a:off x="0" y="0"/>
            <a:ext cx="392347" cy="360536"/>
          </a:xfrm>
          <a:prstGeom prst="rect">
            <a:avLst/>
          </a:prstGeom>
        </p:spPr>
      </p:pic>
      <p:pic>
        <p:nvPicPr>
          <p:cNvPr id="13" name="Picture 12"/>
          <p:cNvPicPr>
            <a:picLocks noChangeAspect="1"/>
          </p:cNvPicPr>
          <p:nvPr userDrawn="1"/>
        </p:nvPicPr>
        <p:blipFill>
          <a:blip r:embed="rId15"/>
          <a:stretch>
            <a:fillRect/>
          </a:stretch>
        </p:blipFill>
        <p:spPr>
          <a:xfrm>
            <a:off x="8781336" y="1"/>
            <a:ext cx="362663" cy="370830"/>
          </a:xfrm>
          <a:prstGeom prst="rect">
            <a:avLst/>
          </a:prstGeom>
        </p:spPr>
      </p:pic>
    </p:spTree>
  </p:cSld>
  <p:clrMap bg1="lt1" tx1="dk1" bg2="lt2" tx2="dk2" accent1="accent1" accent2="accent2" accent3="accent3" accent4="accent4" accent5="accent5" accent6="accent6" hlink="hlink" folHlink="folHlink"/>
  <p:sldLayoutIdLst>
    <p:sldLayoutId id="2147484625" r:id="rId1"/>
    <p:sldLayoutId id="2147484626" r:id="rId2"/>
    <p:sldLayoutId id="2147484627" r:id="rId3"/>
    <p:sldLayoutId id="2147484628" r:id="rId4"/>
    <p:sldLayoutId id="2147484629" r:id="rId5"/>
    <p:sldLayoutId id="2147484630" r:id="rId6"/>
    <p:sldLayoutId id="2147484631" r:id="rId7"/>
    <p:sldLayoutId id="2147484632" r:id="rId8"/>
    <p:sldLayoutId id="2147484633" r:id="rId9"/>
    <p:sldLayoutId id="2147484634" r:id="rId10"/>
    <p:sldLayoutId id="2147484635" r:id="rId11"/>
    <p:sldLayoutId id="2147484636" r:id="rId12"/>
  </p:sldLayoutIdLst>
  <p:transition>
    <p:fade thruBlk="1"/>
  </p:transition>
  <p:hf hdr="0"/>
  <p:txStyles>
    <p:titleStyle>
      <a:lvl1pPr algn="l" defTabSz="914400" rtl="0" eaLnBrk="1" latinLnBrk="0" hangingPunct="1">
        <a:spcBef>
          <a:spcPct val="0"/>
        </a:spcBef>
        <a:buNone/>
        <a:defRPr sz="32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arxiv.org/abs/1902.00260" TargetMode="External"/><Relationship Id="rId2" Type="http://schemas.openxmlformats.org/officeDocument/2006/relationships/hyperlink" Target="https://arxiv.org/abs/1901.0996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pts.washington.edu/admx/" TargetMode="External"/><Relationship Id="rId2" Type="http://schemas.openxmlformats.org/officeDocument/2006/relationships/hyperlink" Target="http://iaxo.web.cern.ch/" TargetMode="External"/><Relationship Id="rId1" Type="http://schemas.openxmlformats.org/officeDocument/2006/relationships/slideLayout" Target="../slideLayouts/slideLayout2.xml"/><Relationship Id="rId6" Type="http://schemas.openxmlformats.org/officeDocument/2006/relationships/hyperlink" Target="https://arxiv.org/abs/1609.05105" TargetMode="External"/><Relationship Id="rId5" Type="http://schemas.openxmlformats.org/officeDocument/2006/relationships/hyperlink" Target="http://neutrinohistory2018.in2p3.fr/proceedings/vannucci.pdf" TargetMode="External"/><Relationship Id="rId4" Type="http://schemas.openxmlformats.org/officeDocument/2006/relationships/hyperlink" Target="http://www.iexp.uni-hamburg.de/groups/pd/contents/index/index-28.html?q=content/madmax-experiment"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arxiv.org/abs/1808.05219" TargetMode="External"/><Relationship Id="rId3" Type="http://schemas.openxmlformats.org/officeDocument/2006/relationships/hyperlink" Target="https://ship.web.cern.ch/" TargetMode="External"/><Relationship Id="rId7" Type="http://schemas.openxmlformats.org/officeDocument/2006/relationships/hyperlink" Target="https://na64.web.cern.ch/" TargetMode="External"/><Relationship Id="rId2" Type="http://schemas.openxmlformats.org/officeDocument/2006/relationships/hyperlink" Target="https://snowmass21.org/cosmic/start" TargetMode="External"/><Relationship Id="rId1" Type="http://schemas.openxmlformats.org/officeDocument/2006/relationships/slideLayout" Target="../slideLayouts/slideLayout2.xml"/><Relationship Id="rId6" Type="http://schemas.openxmlformats.org/officeDocument/2006/relationships/hyperlink" Target="https://inspirehep.net/literature/1665691" TargetMode="External"/><Relationship Id="rId5" Type="http://schemas.openxmlformats.org/officeDocument/2006/relationships/hyperlink" Target="https://www.fnal.gov/directorate/program_planning/Jan2014PACPublic/MB_Request_2013_v2.pdf" TargetMode="External"/><Relationship Id="rId4" Type="http://schemas.openxmlformats.org/officeDocument/2006/relationships/hyperlink" Target="https://inspirehep.net/literature/1695497" TargetMode="External"/><Relationship Id="rId9" Type="http://schemas.openxmlformats.org/officeDocument/2006/relationships/hyperlink" Target="https://www.jlab.org/accel/ops/ops_liaison/BDX/BDX.html"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mu2e.fnal.gov/" TargetMode="External"/><Relationship Id="rId3" Type="http://schemas.openxmlformats.org/officeDocument/2006/relationships/hyperlink" Target="http://koto.kek.jp/" TargetMode="External"/><Relationship Id="rId7" Type="http://schemas.openxmlformats.org/officeDocument/2006/relationships/hyperlink" Target="https://meg.web.psi.ch/news/index.html" TargetMode="External"/><Relationship Id="rId12" Type="http://schemas.openxmlformats.org/officeDocument/2006/relationships/hyperlink" Target="https://muon-g-2.fnal.gov/" TargetMode="External"/><Relationship Id="rId2" Type="http://schemas.openxmlformats.org/officeDocument/2006/relationships/hyperlink" Target="https://home.cern/science/experiments/na62" TargetMode="External"/><Relationship Id="rId1" Type="http://schemas.openxmlformats.org/officeDocument/2006/relationships/slideLayout" Target="../slideLayouts/slideLayout2.xml"/><Relationship Id="rId6" Type="http://schemas.openxmlformats.org/officeDocument/2006/relationships/hyperlink" Target="https://www.psi.ch/en/mu3e" TargetMode="External"/><Relationship Id="rId11" Type="http://schemas.openxmlformats.org/officeDocument/2006/relationships/hyperlink" Target="https://inspirehep.net/literature/1786975" TargetMode="External"/><Relationship Id="rId5" Type="http://schemas.openxmlformats.org/officeDocument/2006/relationships/hyperlink" Target="https://indico.cern.ch/event/706741/contributions/3017537/attachments/1667814/2703428/TauFV_PBC.pdf" TargetMode="External"/><Relationship Id="rId10" Type="http://schemas.openxmlformats.org/officeDocument/2006/relationships/hyperlink" Target="https://arxiv.org/pdf/1901.09966.pdf" TargetMode="External"/><Relationship Id="rId4" Type="http://schemas.openxmlformats.org/officeDocument/2006/relationships/hyperlink" Target="https://arxiv.org/abs/1901.03099" TargetMode="External"/><Relationship Id="rId9" Type="http://schemas.openxmlformats.org/officeDocument/2006/relationships/hyperlink" Target="https://arxiv.org/ftp/arxiv/papers/1802/1802.02599.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4"/>
          <p:cNvSpPr>
            <a:spLocks noGrp="1" noChangeArrowheads="1"/>
          </p:cNvSpPr>
          <p:nvPr>
            <p:ph type="ctrTitle"/>
          </p:nvPr>
        </p:nvSpPr>
        <p:spPr>
          <a:xfrm>
            <a:off x="704840" y="533400"/>
            <a:ext cx="7280777" cy="2868168"/>
          </a:xfrm>
        </p:spPr>
        <p:txBody>
          <a:bodyPr/>
          <a:lstStyle/>
          <a:p>
            <a:pPr eaLnBrk="1" hangingPunct="1">
              <a:defRPr/>
            </a:pPr>
            <a:r>
              <a:rPr lang="en-US" dirty="0"/>
              <a:t>AF5 Brainstorming Session</a:t>
            </a:r>
          </a:p>
        </p:txBody>
      </p:sp>
      <p:sp>
        <p:nvSpPr>
          <p:cNvPr id="8195" name="Rectangle 5"/>
          <p:cNvSpPr>
            <a:spLocks noGrp="1" noChangeArrowheads="1"/>
          </p:cNvSpPr>
          <p:nvPr>
            <p:ph type="subTitle" idx="1"/>
          </p:nvPr>
        </p:nvSpPr>
        <p:spPr/>
        <p:txBody>
          <a:bodyPr/>
          <a:lstStyle/>
          <a:p>
            <a:pPr eaLnBrk="1" hangingPunct="1"/>
            <a:r>
              <a:rPr lang="en-US" dirty="0"/>
              <a:t>Eric Prebys, UC Davis</a:t>
            </a:r>
          </a:p>
          <a:p>
            <a:pPr eaLnBrk="1" hangingPunct="1"/>
            <a:r>
              <a:rPr lang="en-US" dirty="0"/>
              <a:t>Mike Lamont, CERN</a:t>
            </a:r>
          </a:p>
          <a:p>
            <a:pPr eaLnBrk="1" hangingPunct="1"/>
            <a:r>
              <a:rPr lang="en-US" dirty="0"/>
              <a:t>Robert Milner, MIT</a:t>
            </a: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9F7AA-92E1-3341-A172-E86133407B3F}"/>
              </a:ext>
            </a:extLst>
          </p:cNvPr>
          <p:cNvSpPr>
            <a:spLocks noGrp="1"/>
          </p:cNvSpPr>
          <p:nvPr>
            <p:ph type="title"/>
          </p:nvPr>
        </p:nvSpPr>
        <p:spPr/>
        <p:txBody>
          <a:bodyPr>
            <a:normAutofit fontScale="90000"/>
          </a:bodyPr>
          <a:lstStyle/>
          <a:p>
            <a:r>
              <a:rPr lang="en-US" b="1" dirty="0"/>
              <a:t>AF5: Accelerators for PBC and Rare Processes</a:t>
            </a:r>
          </a:p>
        </p:txBody>
      </p:sp>
      <p:sp>
        <p:nvSpPr>
          <p:cNvPr id="3" name="Content Placeholder 2">
            <a:extLst>
              <a:ext uri="{FF2B5EF4-FFF2-40B4-BE49-F238E27FC236}">
                <a16:creationId xmlns:a16="http://schemas.microsoft.com/office/drawing/2014/main" id="{D5110359-AE03-8648-B860-327173F68104}"/>
              </a:ext>
            </a:extLst>
          </p:cNvPr>
          <p:cNvSpPr>
            <a:spLocks noGrp="1"/>
          </p:cNvSpPr>
          <p:nvPr>
            <p:ph idx="1"/>
          </p:nvPr>
        </p:nvSpPr>
        <p:spPr/>
        <p:txBody>
          <a:bodyPr>
            <a:normAutofit/>
          </a:bodyPr>
          <a:lstStyle/>
          <a:p>
            <a:r>
              <a:rPr lang="en-US" dirty="0"/>
              <a:t>Description:</a:t>
            </a:r>
          </a:p>
          <a:p>
            <a:pPr marL="274320" lvl="1" indent="0">
              <a:buNone/>
            </a:pPr>
            <a:r>
              <a:rPr lang="en-US" dirty="0"/>
              <a:t> </a:t>
            </a:r>
            <a:r>
              <a:rPr lang="en-US" sz="1600" dirty="0"/>
              <a:t>A number of fundamental physics questions require exploration of rare processes and what is called Physics Beyond Colliders (PBC). These are similar in spirit to those addressed by high-energy colliders, but require different types of beams and experiments. Modifications of existing accelerator complexes and future dedicated scientific infrastructure are considered for the next two decades through projects complementary to the LHC/HL-LHC and other possible future colliders.</a:t>
            </a:r>
          </a:p>
          <a:p>
            <a:pPr marL="274320" lvl="1" indent="0">
              <a:buNone/>
            </a:pPr>
            <a:endParaRPr lang="en-US" sz="1600" dirty="0"/>
          </a:p>
          <a:p>
            <a:r>
              <a:rPr lang="en-US" sz="2000" dirty="0"/>
              <a:t>This </a:t>
            </a:r>
            <a:r>
              <a:rPr lang="en-US" sz="2000" dirty="0" err="1"/>
              <a:t>efffort</a:t>
            </a:r>
            <a:r>
              <a:rPr lang="en-US" sz="2000" dirty="0"/>
              <a:t> has greatly benefitted from the The Physics Beyond Collider study at CERN was set-up in 2016 and reported to the European Strategy for Particle Physics in 2019. Although it naturally had a CERN/European bent, it did attempt to evaluate things in a worldwide context. A couple of potentially interesting references follow. </a:t>
            </a:r>
          </a:p>
          <a:p>
            <a:pPr lvl="1"/>
            <a:r>
              <a:rPr lang="en-US" sz="1600" dirty="0"/>
              <a:t>Beyond the Standard Model Working Group Report </a:t>
            </a:r>
            <a:r>
              <a:rPr lang="en-US" sz="1600" dirty="0">
                <a:hlinkClick r:id="rId2" tooltip="https://arxiv.org/abs/1901.09966"/>
              </a:rPr>
              <a:t>https://arxiv.org/abs/1901.09966</a:t>
            </a:r>
            <a:endParaRPr lang="en-US" sz="1600" dirty="0"/>
          </a:p>
          <a:p>
            <a:pPr lvl="1"/>
            <a:r>
              <a:rPr lang="en-US" sz="1600" dirty="0"/>
              <a:t>Summary Report of Physics Beyond Colliders at CERN </a:t>
            </a:r>
            <a:r>
              <a:rPr lang="en-US" sz="1600" dirty="0">
                <a:hlinkClick r:id="rId3" tooltip="https://arxiv.org/abs/1902.00260"/>
              </a:rPr>
              <a:t>https://arxiv.org/abs/1902.00260</a:t>
            </a:r>
            <a:endParaRPr lang="en-US" sz="1600" dirty="0"/>
          </a:p>
          <a:p>
            <a:pPr marL="274320" lvl="1" indent="0">
              <a:buNone/>
            </a:pPr>
            <a:endParaRPr lang="en-US" dirty="0"/>
          </a:p>
        </p:txBody>
      </p:sp>
      <p:sp>
        <p:nvSpPr>
          <p:cNvPr id="4" name="Date Placeholder 3">
            <a:extLst>
              <a:ext uri="{FF2B5EF4-FFF2-40B4-BE49-F238E27FC236}">
                <a16:creationId xmlns:a16="http://schemas.microsoft.com/office/drawing/2014/main" id="{46C9A7D4-92A0-2D4C-A3E1-207474D9026C}"/>
              </a:ext>
            </a:extLst>
          </p:cNvPr>
          <p:cNvSpPr>
            <a:spLocks noGrp="1"/>
          </p:cNvSpPr>
          <p:nvPr>
            <p:ph type="dt" sz="half" idx="10"/>
          </p:nvPr>
        </p:nvSpPr>
        <p:spPr/>
        <p:txBody>
          <a:bodyPr/>
          <a:lstStyle/>
          <a:p>
            <a:pPr>
              <a:defRPr/>
            </a:pPr>
            <a:r>
              <a:rPr lang="en-US"/>
              <a:t>EF/RP/AF Cross-Frontier Meeting, 6/22/2020</a:t>
            </a:r>
            <a:endParaRPr lang="en-US" dirty="0"/>
          </a:p>
        </p:txBody>
      </p:sp>
      <p:sp>
        <p:nvSpPr>
          <p:cNvPr id="5" name="Footer Placeholder 4">
            <a:extLst>
              <a:ext uri="{FF2B5EF4-FFF2-40B4-BE49-F238E27FC236}">
                <a16:creationId xmlns:a16="http://schemas.microsoft.com/office/drawing/2014/main" id="{723AAF4A-D38E-2D4D-8F1E-7F2DF73078C8}"/>
              </a:ext>
            </a:extLst>
          </p:cNvPr>
          <p:cNvSpPr>
            <a:spLocks noGrp="1"/>
          </p:cNvSpPr>
          <p:nvPr>
            <p:ph type="ftr" sz="quarter" idx="11"/>
          </p:nvPr>
        </p:nvSpPr>
        <p:spPr/>
        <p:txBody>
          <a:bodyPr/>
          <a:lstStyle/>
          <a:p>
            <a:pPr>
              <a:defRPr/>
            </a:pPr>
            <a:r>
              <a:rPr lang="en-US"/>
              <a:t>E. Prebys, AF5</a:t>
            </a:r>
            <a:endParaRPr lang="en-US">
              <a:latin typeface="+mn-lt"/>
            </a:endParaRPr>
          </a:p>
        </p:txBody>
      </p:sp>
      <p:sp>
        <p:nvSpPr>
          <p:cNvPr id="6" name="Slide Number Placeholder 5">
            <a:extLst>
              <a:ext uri="{FF2B5EF4-FFF2-40B4-BE49-F238E27FC236}">
                <a16:creationId xmlns:a16="http://schemas.microsoft.com/office/drawing/2014/main" id="{F7CC9FE7-8574-1B41-8C48-AC2087862F27}"/>
              </a:ext>
            </a:extLst>
          </p:cNvPr>
          <p:cNvSpPr>
            <a:spLocks noGrp="1"/>
          </p:cNvSpPr>
          <p:nvPr>
            <p:ph type="sldNum" sz="quarter" idx="12"/>
          </p:nvPr>
        </p:nvSpPr>
        <p:spPr/>
        <p:txBody>
          <a:bodyPr/>
          <a:lstStyle/>
          <a:p>
            <a:pPr>
              <a:defRPr/>
            </a:pPr>
            <a:fld id="{BCA26155-0DCC-45D2-90B6-32F65F3F6C0F}" type="slidenum">
              <a:rPr lang="en-US" smtClean="0"/>
              <a:pPr>
                <a:defRPr/>
              </a:pPr>
              <a:t>2</a:t>
            </a:fld>
            <a:endParaRPr lang="en-US"/>
          </a:p>
        </p:txBody>
      </p:sp>
    </p:spTree>
    <p:extLst>
      <p:ext uri="{BB962C8B-B14F-4D97-AF65-F5344CB8AC3E}">
        <p14:creationId xmlns:p14="http://schemas.microsoft.com/office/powerpoint/2010/main" val="2763804446"/>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CF9FA-0FFA-CF4A-9B35-008020134166}"/>
              </a:ext>
            </a:extLst>
          </p:cNvPr>
          <p:cNvSpPr>
            <a:spLocks noGrp="1"/>
          </p:cNvSpPr>
          <p:nvPr>
            <p:ph type="title"/>
          </p:nvPr>
        </p:nvSpPr>
        <p:spPr/>
        <p:txBody>
          <a:bodyPr/>
          <a:lstStyle/>
          <a:p>
            <a:r>
              <a:rPr lang="en-US" dirty="0"/>
              <a:t>Goals of this Meeting</a:t>
            </a:r>
          </a:p>
        </p:txBody>
      </p:sp>
      <p:sp>
        <p:nvSpPr>
          <p:cNvPr id="3" name="Content Placeholder 2">
            <a:extLst>
              <a:ext uri="{FF2B5EF4-FFF2-40B4-BE49-F238E27FC236}">
                <a16:creationId xmlns:a16="http://schemas.microsoft.com/office/drawing/2014/main" id="{83F5C3A5-1D84-6842-A3C2-9686E94018F1}"/>
              </a:ext>
            </a:extLst>
          </p:cNvPr>
          <p:cNvSpPr>
            <a:spLocks noGrp="1"/>
          </p:cNvSpPr>
          <p:nvPr>
            <p:ph idx="1"/>
          </p:nvPr>
        </p:nvSpPr>
        <p:spPr/>
        <p:txBody>
          <a:bodyPr/>
          <a:lstStyle/>
          <a:p>
            <a:r>
              <a:rPr lang="en-US" dirty="0"/>
              <a:t>Solicit additional topics for our focus area</a:t>
            </a:r>
          </a:p>
          <a:p>
            <a:r>
              <a:rPr lang="en-US" dirty="0"/>
              <a:t>Solicit suggestions for US contacts for some of the more Eurocentric areas</a:t>
            </a:r>
          </a:p>
          <a:p>
            <a:r>
              <a:rPr lang="en-US" dirty="0"/>
              <a:t>Discuss the best way to organize </a:t>
            </a:r>
            <a:r>
              <a:rPr lang="en-US" dirty="0" err="1"/>
              <a:t>LoIs</a:t>
            </a:r>
            <a:r>
              <a:rPr lang="en-US" dirty="0"/>
              <a:t> in this are, given then it’s inextricably linked to several other frontiers and focus areas.</a:t>
            </a:r>
          </a:p>
        </p:txBody>
      </p:sp>
      <p:sp>
        <p:nvSpPr>
          <p:cNvPr id="4" name="Date Placeholder 3">
            <a:extLst>
              <a:ext uri="{FF2B5EF4-FFF2-40B4-BE49-F238E27FC236}">
                <a16:creationId xmlns:a16="http://schemas.microsoft.com/office/drawing/2014/main" id="{ACF60371-6BEF-044F-BCC3-5958AF3B37B2}"/>
              </a:ext>
            </a:extLst>
          </p:cNvPr>
          <p:cNvSpPr>
            <a:spLocks noGrp="1"/>
          </p:cNvSpPr>
          <p:nvPr>
            <p:ph type="dt" sz="half" idx="10"/>
          </p:nvPr>
        </p:nvSpPr>
        <p:spPr/>
        <p:txBody>
          <a:bodyPr/>
          <a:lstStyle/>
          <a:p>
            <a:pPr>
              <a:defRPr/>
            </a:pPr>
            <a:r>
              <a:rPr lang="en-US"/>
              <a:t>EF/RP/AF Cross-Frontier Meeting, 6/22/2020</a:t>
            </a:r>
            <a:endParaRPr lang="en-US" dirty="0"/>
          </a:p>
        </p:txBody>
      </p:sp>
      <p:sp>
        <p:nvSpPr>
          <p:cNvPr id="5" name="Footer Placeholder 4">
            <a:extLst>
              <a:ext uri="{FF2B5EF4-FFF2-40B4-BE49-F238E27FC236}">
                <a16:creationId xmlns:a16="http://schemas.microsoft.com/office/drawing/2014/main" id="{7E2D997C-1467-0240-A3EE-E86AF1E38C4E}"/>
              </a:ext>
            </a:extLst>
          </p:cNvPr>
          <p:cNvSpPr>
            <a:spLocks noGrp="1"/>
          </p:cNvSpPr>
          <p:nvPr>
            <p:ph type="ftr" sz="quarter" idx="11"/>
          </p:nvPr>
        </p:nvSpPr>
        <p:spPr/>
        <p:txBody>
          <a:bodyPr/>
          <a:lstStyle/>
          <a:p>
            <a:pPr>
              <a:defRPr/>
            </a:pPr>
            <a:r>
              <a:rPr lang="en-US"/>
              <a:t>E. Prebys, AF5</a:t>
            </a:r>
            <a:endParaRPr lang="en-US">
              <a:latin typeface="+mn-lt"/>
            </a:endParaRPr>
          </a:p>
        </p:txBody>
      </p:sp>
      <p:sp>
        <p:nvSpPr>
          <p:cNvPr id="6" name="Slide Number Placeholder 5">
            <a:extLst>
              <a:ext uri="{FF2B5EF4-FFF2-40B4-BE49-F238E27FC236}">
                <a16:creationId xmlns:a16="http://schemas.microsoft.com/office/drawing/2014/main" id="{8392FC15-F6A6-FE4D-851B-543144D3E580}"/>
              </a:ext>
            </a:extLst>
          </p:cNvPr>
          <p:cNvSpPr>
            <a:spLocks noGrp="1"/>
          </p:cNvSpPr>
          <p:nvPr>
            <p:ph type="sldNum" sz="quarter" idx="12"/>
          </p:nvPr>
        </p:nvSpPr>
        <p:spPr/>
        <p:txBody>
          <a:bodyPr/>
          <a:lstStyle/>
          <a:p>
            <a:pPr>
              <a:defRPr/>
            </a:pPr>
            <a:fld id="{BCA26155-0DCC-45D2-90B6-32F65F3F6C0F}" type="slidenum">
              <a:rPr lang="en-US" smtClean="0"/>
              <a:pPr>
                <a:defRPr/>
              </a:pPr>
              <a:t>3</a:t>
            </a:fld>
            <a:endParaRPr lang="en-US"/>
          </a:p>
        </p:txBody>
      </p:sp>
    </p:spTree>
    <p:extLst>
      <p:ext uri="{BB962C8B-B14F-4D97-AF65-F5344CB8AC3E}">
        <p14:creationId xmlns:p14="http://schemas.microsoft.com/office/powerpoint/2010/main" val="970302877"/>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74487-107A-8F4A-B3DF-56109170D7B5}"/>
              </a:ext>
            </a:extLst>
          </p:cNvPr>
          <p:cNvSpPr>
            <a:spLocks noGrp="1"/>
          </p:cNvSpPr>
          <p:nvPr>
            <p:ph type="title"/>
          </p:nvPr>
        </p:nvSpPr>
        <p:spPr/>
        <p:txBody>
          <a:bodyPr>
            <a:normAutofit/>
          </a:bodyPr>
          <a:lstStyle/>
          <a:p>
            <a:r>
              <a:rPr lang="en-US" b="1" dirty="0"/>
              <a:t>Low energy hidden sector searches</a:t>
            </a:r>
            <a:endParaRPr lang="en-US" dirty="0"/>
          </a:p>
        </p:txBody>
      </p:sp>
      <p:sp>
        <p:nvSpPr>
          <p:cNvPr id="3" name="Content Placeholder 2">
            <a:extLst>
              <a:ext uri="{FF2B5EF4-FFF2-40B4-BE49-F238E27FC236}">
                <a16:creationId xmlns:a16="http://schemas.microsoft.com/office/drawing/2014/main" id="{F92CBBA6-D201-7649-9BE6-57BFDCB3CDDD}"/>
              </a:ext>
            </a:extLst>
          </p:cNvPr>
          <p:cNvSpPr>
            <a:spLocks noGrp="1"/>
          </p:cNvSpPr>
          <p:nvPr>
            <p:ph idx="1"/>
          </p:nvPr>
        </p:nvSpPr>
        <p:spPr/>
        <p:txBody>
          <a:bodyPr/>
          <a:lstStyle/>
          <a:p>
            <a:r>
              <a:rPr lang="en-US" dirty="0"/>
              <a:t>Motivated by the QCD axion as well as astrophysical hints, the low energy hidden sector is potentially accessible via number of sub-eV Axion/ALP search techniques. For example: </a:t>
            </a:r>
          </a:p>
          <a:p>
            <a:pPr lvl="1"/>
            <a:r>
              <a:rPr lang="en-US" dirty="0"/>
              <a:t>Helioscopes (e.g. </a:t>
            </a:r>
            <a:r>
              <a:rPr lang="en-US" dirty="0">
                <a:hlinkClick r:id="rId2" tooltip="http://iaxo.web.cern.ch/"/>
              </a:rPr>
              <a:t>BabyIAXO/IAXO</a:t>
            </a:r>
            <a:r>
              <a:rPr lang="en-US" dirty="0"/>
              <a:t>)</a:t>
            </a:r>
          </a:p>
          <a:p>
            <a:pPr lvl="1"/>
            <a:r>
              <a:rPr lang="en-US" dirty="0" err="1"/>
              <a:t>Haloscopes</a:t>
            </a:r>
            <a:r>
              <a:rPr lang="en-US" dirty="0"/>
              <a:t> using resonant cavities (e.g. </a:t>
            </a:r>
            <a:r>
              <a:rPr lang="en-US" dirty="0">
                <a:hlinkClick r:id="rId3" tooltip="https://depts.washington.edu/admx/"/>
              </a:rPr>
              <a:t>ADMX</a:t>
            </a:r>
            <a:r>
              <a:rPr lang="en-US" dirty="0"/>
              <a:t>) or other methods (e.g. </a:t>
            </a:r>
            <a:r>
              <a:rPr lang="en-US" dirty="0">
                <a:hlinkClick r:id="rId4" tooltip="http://www.iexp.uni-hamburg.de/groups/pd/contents/index/index-28.html?q=content/madmax-experiment"/>
              </a:rPr>
              <a:t>MADMAX</a:t>
            </a:r>
            <a:r>
              <a:rPr lang="en-US" dirty="0"/>
              <a:t>)</a:t>
            </a:r>
          </a:p>
          <a:p>
            <a:pPr lvl="1"/>
            <a:r>
              <a:rPr lang="en-US" dirty="0"/>
              <a:t>Light-shining-through-walls experiments (e.g. </a:t>
            </a:r>
            <a:r>
              <a:rPr lang="en-US" dirty="0">
                <a:hlinkClick r:id="rId5" tooltip="http://neutrinohistory2018.in2p3.fr/proceedings/vannucci.pdf"/>
              </a:rPr>
              <a:t>JURA</a:t>
            </a:r>
            <a:r>
              <a:rPr lang="en-US" dirty="0"/>
              <a:t>, </a:t>
            </a:r>
            <a:r>
              <a:rPr lang="en-US" dirty="0">
                <a:hlinkClick r:id="rId6" tooltip="https://arxiv.org/abs/1609.05105"/>
              </a:rPr>
              <a:t>STAX</a:t>
            </a:r>
            <a:r>
              <a:rPr lang="en-US" dirty="0"/>
              <a:t>)</a:t>
            </a:r>
          </a:p>
          <a:p>
            <a:r>
              <a:rPr lang="en-US" dirty="0"/>
              <a:t>Many of these initiatives can profit from ongoing advances in accelerator technology e.g. high field superconducting magnets, superconducting RF. </a:t>
            </a:r>
          </a:p>
          <a:p>
            <a:endParaRPr lang="en-US" dirty="0"/>
          </a:p>
        </p:txBody>
      </p:sp>
      <p:sp>
        <p:nvSpPr>
          <p:cNvPr id="4" name="Date Placeholder 3">
            <a:extLst>
              <a:ext uri="{FF2B5EF4-FFF2-40B4-BE49-F238E27FC236}">
                <a16:creationId xmlns:a16="http://schemas.microsoft.com/office/drawing/2014/main" id="{657A70F0-B450-FD47-BF70-E17C94A2200C}"/>
              </a:ext>
            </a:extLst>
          </p:cNvPr>
          <p:cNvSpPr>
            <a:spLocks noGrp="1"/>
          </p:cNvSpPr>
          <p:nvPr>
            <p:ph type="dt" sz="half" idx="10"/>
          </p:nvPr>
        </p:nvSpPr>
        <p:spPr/>
        <p:txBody>
          <a:bodyPr/>
          <a:lstStyle/>
          <a:p>
            <a:pPr>
              <a:defRPr/>
            </a:pPr>
            <a:r>
              <a:rPr lang="en-US"/>
              <a:t>EF/RP/AF Cross-Frontier Meeting, 6/22/2020</a:t>
            </a:r>
            <a:endParaRPr lang="en-US" dirty="0"/>
          </a:p>
        </p:txBody>
      </p:sp>
      <p:sp>
        <p:nvSpPr>
          <p:cNvPr id="5" name="Footer Placeholder 4">
            <a:extLst>
              <a:ext uri="{FF2B5EF4-FFF2-40B4-BE49-F238E27FC236}">
                <a16:creationId xmlns:a16="http://schemas.microsoft.com/office/drawing/2014/main" id="{126DC82B-4CE4-244E-9E40-1C1956BDDD45}"/>
              </a:ext>
            </a:extLst>
          </p:cNvPr>
          <p:cNvSpPr>
            <a:spLocks noGrp="1"/>
          </p:cNvSpPr>
          <p:nvPr>
            <p:ph type="ftr" sz="quarter" idx="11"/>
          </p:nvPr>
        </p:nvSpPr>
        <p:spPr/>
        <p:txBody>
          <a:bodyPr/>
          <a:lstStyle/>
          <a:p>
            <a:pPr>
              <a:defRPr/>
            </a:pPr>
            <a:r>
              <a:rPr lang="en-US"/>
              <a:t>E. Prebys, AF5</a:t>
            </a:r>
            <a:endParaRPr lang="en-US">
              <a:latin typeface="+mn-lt"/>
            </a:endParaRPr>
          </a:p>
        </p:txBody>
      </p:sp>
      <p:sp>
        <p:nvSpPr>
          <p:cNvPr id="6" name="Slide Number Placeholder 5">
            <a:extLst>
              <a:ext uri="{FF2B5EF4-FFF2-40B4-BE49-F238E27FC236}">
                <a16:creationId xmlns:a16="http://schemas.microsoft.com/office/drawing/2014/main" id="{56D27EE9-BF59-FD46-963B-85C768F4AE73}"/>
              </a:ext>
            </a:extLst>
          </p:cNvPr>
          <p:cNvSpPr>
            <a:spLocks noGrp="1"/>
          </p:cNvSpPr>
          <p:nvPr>
            <p:ph type="sldNum" sz="quarter" idx="12"/>
          </p:nvPr>
        </p:nvSpPr>
        <p:spPr/>
        <p:txBody>
          <a:bodyPr/>
          <a:lstStyle/>
          <a:p>
            <a:pPr>
              <a:defRPr/>
            </a:pPr>
            <a:fld id="{BCA26155-0DCC-45D2-90B6-32F65F3F6C0F}" type="slidenum">
              <a:rPr lang="en-US" smtClean="0"/>
              <a:pPr>
                <a:defRPr/>
              </a:pPr>
              <a:t>4</a:t>
            </a:fld>
            <a:endParaRPr lang="en-US"/>
          </a:p>
        </p:txBody>
      </p:sp>
    </p:spTree>
    <p:extLst>
      <p:ext uri="{BB962C8B-B14F-4D97-AF65-F5344CB8AC3E}">
        <p14:creationId xmlns:p14="http://schemas.microsoft.com/office/powerpoint/2010/main" val="2011855114"/>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6E7AD-EBDF-D045-8822-C2592B647AAF}"/>
              </a:ext>
            </a:extLst>
          </p:cNvPr>
          <p:cNvSpPr>
            <a:spLocks noGrp="1"/>
          </p:cNvSpPr>
          <p:nvPr>
            <p:ph type="title"/>
          </p:nvPr>
        </p:nvSpPr>
        <p:spPr/>
        <p:txBody>
          <a:bodyPr>
            <a:normAutofit/>
          </a:bodyPr>
          <a:lstStyle/>
          <a:p>
            <a:r>
              <a:rPr lang="en-US" b="1" dirty="0"/>
              <a:t>Light Dark Matter searches</a:t>
            </a:r>
            <a:endParaRPr lang="en-US" dirty="0"/>
          </a:p>
        </p:txBody>
      </p:sp>
      <p:sp>
        <p:nvSpPr>
          <p:cNvPr id="3" name="Content Placeholder 2">
            <a:extLst>
              <a:ext uri="{FF2B5EF4-FFF2-40B4-BE49-F238E27FC236}">
                <a16:creationId xmlns:a16="http://schemas.microsoft.com/office/drawing/2014/main" id="{11F85D3A-D7CA-8649-A5DA-BE3E53A7587B}"/>
              </a:ext>
            </a:extLst>
          </p:cNvPr>
          <p:cNvSpPr>
            <a:spLocks noGrp="1"/>
          </p:cNvSpPr>
          <p:nvPr>
            <p:ph idx="1"/>
          </p:nvPr>
        </p:nvSpPr>
        <p:spPr/>
        <p:txBody>
          <a:bodyPr>
            <a:normAutofit/>
          </a:bodyPr>
          <a:lstStyle/>
          <a:p>
            <a:r>
              <a:rPr lang="en-US" dirty="0"/>
              <a:t>Light Dark Matter searches in the MeV - GeV mass range target a parameter space of the Hidden Sector of special relevance to open questions in cosmology. Options include: </a:t>
            </a:r>
          </a:p>
          <a:p>
            <a:pPr lvl="1"/>
            <a:r>
              <a:rPr lang="en-US" dirty="0"/>
              <a:t>Direct detection WIMP searches (primarily addressed by the </a:t>
            </a:r>
            <a:r>
              <a:rPr lang="en-US" dirty="0">
                <a:hlinkClick r:id="rId2" tooltip="https://snowmass21.org/cosmic/start"/>
              </a:rPr>
              <a:t>Cosmic Frontier</a:t>
            </a:r>
            <a:r>
              <a:rPr lang="en-US" dirty="0"/>
              <a:t>).</a:t>
            </a:r>
          </a:p>
          <a:p>
            <a:pPr lvl="1"/>
            <a:r>
              <a:rPr lang="en-US" dirty="0"/>
              <a:t>Proton beam dump experiment: new proposals (e.g. </a:t>
            </a:r>
            <a:r>
              <a:rPr lang="en-US" dirty="0">
                <a:hlinkClick r:id="rId3" tooltip="https://ship.web.cern.ch/"/>
              </a:rPr>
              <a:t>BDF/SHiP</a:t>
            </a:r>
            <a:r>
              <a:rPr lang="en-US" dirty="0"/>
              <a:t>), re-purposed existing experiments (e.g. </a:t>
            </a:r>
            <a:r>
              <a:rPr lang="en-US" dirty="0">
                <a:hlinkClick r:id="rId4" tooltip="https://inspirehep.net/literature/1695497"/>
              </a:rPr>
              <a:t>NA62</a:t>
            </a:r>
            <a:r>
              <a:rPr lang="en-US" dirty="0"/>
              <a:t>, </a:t>
            </a:r>
            <a:r>
              <a:rPr lang="en-US" dirty="0">
                <a:hlinkClick r:id="rId5" tooltip="https://www.fnal.gov/directorate/program_planning/Jan2014PACPublic/MB_Request_2013_v2.pdf"/>
              </a:rPr>
              <a:t>MiniBooNE</a:t>
            </a:r>
            <a:r>
              <a:rPr lang="en-US" dirty="0"/>
              <a:t>, </a:t>
            </a:r>
            <a:r>
              <a:rPr lang="en-US" dirty="0">
                <a:hlinkClick r:id="rId6" tooltip="https://inspirehep.net/literature/1665691"/>
              </a:rPr>
              <a:t>SeaQuest</a:t>
            </a:r>
            <a:r>
              <a:rPr lang="en-US" dirty="0"/>
              <a:t>)</a:t>
            </a:r>
          </a:p>
          <a:p>
            <a:pPr lvl="1"/>
            <a:r>
              <a:rPr lang="en-US" dirty="0"/>
              <a:t>Electron beam dump experiments: </a:t>
            </a:r>
            <a:r>
              <a:rPr lang="en-US" dirty="0">
                <a:hlinkClick r:id="rId7" tooltip="https://na64.web.cern.ch/"/>
              </a:rPr>
              <a:t>NA64</a:t>
            </a:r>
            <a:r>
              <a:rPr lang="en-US" dirty="0"/>
              <a:t>, </a:t>
            </a:r>
            <a:r>
              <a:rPr lang="en-US" dirty="0">
                <a:hlinkClick r:id="rId8" tooltip="https://arxiv.org/abs/1808.05219"/>
              </a:rPr>
              <a:t>LDMX</a:t>
            </a:r>
            <a:r>
              <a:rPr lang="en-US" dirty="0"/>
              <a:t>, </a:t>
            </a:r>
            <a:r>
              <a:rPr lang="en-US" dirty="0">
                <a:hlinkClick r:id="rId9" tooltip="https://www.jlab.org/accel/ops/ops_liaison/BDX/BDX.html"/>
              </a:rPr>
              <a:t>BDX</a:t>
            </a:r>
            <a:r>
              <a:rPr lang="en-US" dirty="0"/>
              <a:t>… Proposals could include use of novel use of existing facilities (LCLS-II, CEBAF, FAST/IOTA) or the development of new facilities. </a:t>
            </a:r>
          </a:p>
          <a:p>
            <a:pPr lvl="1"/>
            <a:r>
              <a:rPr lang="en-US" dirty="0"/>
              <a:t>Long lived particles at colliders (LHC, </a:t>
            </a:r>
            <a:r>
              <a:rPr lang="en-US" dirty="0" err="1"/>
              <a:t>SuperKEKB</a:t>
            </a:r>
            <a:r>
              <a:rPr lang="en-US" dirty="0"/>
              <a:t>)</a:t>
            </a:r>
          </a:p>
          <a:p>
            <a:endParaRPr lang="en-US" dirty="0"/>
          </a:p>
        </p:txBody>
      </p:sp>
      <p:sp>
        <p:nvSpPr>
          <p:cNvPr id="4" name="Date Placeholder 3">
            <a:extLst>
              <a:ext uri="{FF2B5EF4-FFF2-40B4-BE49-F238E27FC236}">
                <a16:creationId xmlns:a16="http://schemas.microsoft.com/office/drawing/2014/main" id="{2C3ED94C-F512-0743-8212-78D2CDB5AF7D}"/>
              </a:ext>
            </a:extLst>
          </p:cNvPr>
          <p:cNvSpPr>
            <a:spLocks noGrp="1"/>
          </p:cNvSpPr>
          <p:nvPr>
            <p:ph type="dt" sz="half" idx="10"/>
          </p:nvPr>
        </p:nvSpPr>
        <p:spPr/>
        <p:txBody>
          <a:bodyPr/>
          <a:lstStyle/>
          <a:p>
            <a:pPr>
              <a:defRPr/>
            </a:pPr>
            <a:r>
              <a:rPr lang="en-US"/>
              <a:t>EF/RP/AF Cross-Frontier Meeting, 6/22/2020</a:t>
            </a:r>
            <a:endParaRPr lang="en-US" dirty="0"/>
          </a:p>
        </p:txBody>
      </p:sp>
      <p:sp>
        <p:nvSpPr>
          <p:cNvPr id="5" name="Footer Placeholder 4">
            <a:extLst>
              <a:ext uri="{FF2B5EF4-FFF2-40B4-BE49-F238E27FC236}">
                <a16:creationId xmlns:a16="http://schemas.microsoft.com/office/drawing/2014/main" id="{5F8BDFBC-EB5C-B944-B56F-D8DD8ABC709A}"/>
              </a:ext>
            </a:extLst>
          </p:cNvPr>
          <p:cNvSpPr>
            <a:spLocks noGrp="1"/>
          </p:cNvSpPr>
          <p:nvPr>
            <p:ph type="ftr" sz="quarter" idx="11"/>
          </p:nvPr>
        </p:nvSpPr>
        <p:spPr/>
        <p:txBody>
          <a:bodyPr/>
          <a:lstStyle/>
          <a:p>
            <a:pPr>
              <a:defRPr/>
            </a:pPr>
            <a:r>
              <a:rPr lang="en-US"/>
              <a:t>E. Prebys, AF5</a:t>
            </a:r>
            <a:endParaRPr lang="en-US">
              <a:latin typeface="+mn-lt"/>
            </a:endParaRPr>
          </a:p>
        </p:txBody>
      </p:sp>
      <p:sp>
        <p:nvSpPr>
          <p:cNvPr id="6" name="Slide Number Placeholder 5">
            <a:extLst>
              <a:ext uri="{FF2B5EF4-FFF2-40B4-BE49-F238E27FC236}">
                <a16:creationId xmlns:a16="http://schemas.microsoft.com/office/drawing/2014/main" id="{F5A88345-DF0D-454F-B02E-2F14F801E4FF}"/>
              </a:ext>
            </a:extLst>
          </p:cNvPr>
          <p:cNvSpPr>
            <a:spLocks noGrp="1"/>
          </p:cNvSpPr>
          <p:nvPr>
            <p:ph type="sldNum" sz="quarter" idx="12"/>
          </p:nvPr>
        </p:nvSpPr>
        <p:spPr/>
        <p:txBody>
          <a:bodyPr/>
          <a:lstStyle/>
          <a:p>
            <a:pPr>
              <a:defRPr/>
            </a:pPr>
            <a:fld id="{BCA26155-0DCC-45D2-90B6-32F65F3F6C0F}" type="slidenum">
              <a:rPr lang="en-US" smtClean="0"/>
              <a:pPr>
                <a:defRPr/>
              </a:pPr>
              <a:t>5</a:t>
            </a:fld>
            <a:endParaRPr lang="en-US"/>
          </a:p>
        </p:txBody>
      </p:sp>
    </p:spTree>
    <p:extLst>
      <p:ext uri="{BB962C8B-B14F-4D97-AF65-F5344CB8AC3E}">
        <p14:creationId xmlns:p14="http://schemas.microsoft.com/office/powerpoint/2010/main" val="2233568333"/>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AF1F6-52D1-9B40-B993-962607D78FA4}"/>
              </a:ext>
            </a:extLst>
          </p:cNvPr>
          <p:cNvSpPr>
            <a:spLocks noGrp="1"/>
          </p:cNvSpPr>
          <p:nvPr>
            <p:ph type="title"/>
          </p:nvPr>
        </p:nvSpPr>
        <p:spPr/>
        <p:txBody>
          <a:bodyPr>
            <a:normAutofit/>
          </a:bodyPr>
          <a:lstStyle/>
          <a:p>
            <a:r>
              <a:rPr lang="en-US" b="1" dirty="0"/>
              <a:t>Precision measurements and rare decays</a:t>
            </a:r>
            <a:endParaRPr lang="en-US" dirty="0"/>
          </a:p>
        </p:txBody>
      </p:sp>
      <p:sp>
        <p:nvSpPr>
          <p:cNvPr id="3" name="Content Placeholder 2">
            <a:extLst>
              <a:ext uri="{FF2B5EF4-FFF2-40B4-BE49-F238E27FC236}">
                <a16:creationId xmlns:a16="http://schemas.microsoft.com/office/drawing/2014/main" id="{81EDD753-2356-0442-A1A7-73FEA94514AE}"/>
              </a:ext>
            </a:extLst>
          </p:cNvPr>
          <p:cNvSpPr>
            <a:spLocks noGrp="1"/>
          </p:cNvSpPr>
          <p:nvPr>
            <p:ph idx="1"/>
          </p:nvPr>
        </p:nvSpPr>
        <p:spPr/>
        <p:txBody>
          <a:bodyPr/>
          <a:lstStyle/>
          <a:p>
            <a:r>
              <a:rPr lang="en-US" dirty="0"/>
              <a:t>Precision measurements and rare decays can probe higher masses than accessible with LHC direct searches, via searches for the possible influence of the contribution of loop diagrams in a number of scenarios. For example: </a:t>
            </a:r>
          </a:p>
          <a:p>
            <a:pPr lvl="1"/>
            <a:r>
              <a:rPr lang="en-US" dirty="0"/>
              <a:t>Ultra-rare or forbidden decays/reactions:</a:t>
            </a:r>
          </a:p>
          <a:p>
            <a:pPr lvl="2"/>
            <a:r>
              <a:rPr lang="en-US" dirty="0"/>
              <a:t>Kaon sector (</a:t>
            </a:r>
            <a:r>
              <a:rPr lang="en-US" dirty="0">
                <a:hlinkClick r:id="rId2" tooltip="https://home.cern/science/experiments/na62"/>
              </a:rPr>
              <a:t>NA62</a:t>
            </a:r>
            <a:r>
              <a:rPr lang="en-US" dirty="0"/>
              <a:t>, </a:t>
            </a:r>
            <a:r>
              <a:rPr lang="en-US" dirty="0">
                <a:hlinkClick r:id="rId3" tooltip="http://koto.kek.jp/"/>
              </a:rPr>
              <a:t>KOTO</a:t>
            </a:r>
            <a:r>
              <a:rPr lang="en-US" dirty="0"/>
              <a:t>, </a:t>
            </a:r>
            <a:r>
              <a:rPr lang="en-US" dirty="0">
                <a:hlinkClick r:id="rId4" tooltip="https://arxiv.org/abs/1901.03099"/>
              </a:rPr>
              <a:t>KLEVER</a:t>
            </a:r>
            <a:r>
              <a:rPr lang="en-US" dirty="0"/>
              <a:t>}</a:t>
            </a:r>
          </a:p>
          <a:p>
            <a:pPr lvl="2"/>
            <a:r>
              <a:rPr lang="en-US" dirty="0"/>
              <a:t>Lepton sector (</a:t>
            </a:r>
            <a:r>
              <a:rPr lang="en-US" dirty="0">
                <a:hlinkClick r:id="rId5" tooltip="https://indico.cern.ch/event/706741/contributions/3017537/attachments/1667814/2703428&#10;/TauFV_PBC.pdf"/>
              </a:rPr>
              <a:t>TauFV</a:t>
            </a:r>
            <a:r>
              <a:rPr lang="en-US" dirty="0"/>
              <a:t>, </a:t>
            </a:r>
            <a:r>
              <a:rPr lang="en-US" dirty="0">
                <a:hlinkClick r:id="rId6" tooltip="https://www.psi.ch/en/mu3e"/>
              </a:rPr>
              <a:t>Mu3e</a:t>
            </a:r>
            <a:r>
              <a:rPr lang="en-US" dirty="0"/>
              <a:t>, </a:t>
            </a:r>
            <a:r>
              <a:rPr lang="en-US" dirty="0">
                <a:hlinkClick r:id="rId7" tooltip="https://meg.web.psi.ch/news/index.html"/>
              </a:rPr>
              <a:t>MEG</a:t>
            </a:r>
            <a:r>
              <a:rPr lang="en-US" dirty="0"/>
              <a:t>,</a:t>
            </a:r>
            <a:r>
              <a:rPr lang="en-US" dirty="0">
                <a:hlinkClick r:id="rId8" tooltip="https://mu2e.fnal.gov/"/>
              </a:rPr>
              <a:t>mu2e</a:t>
            </a:r>
            <a:r>
              <a:rPr lang="en-US" dirty="0"/>
              <a:t>/</a:t>
            </a:r>
            <a:r>
              <a:rPr lang="en-US" dirty="0">
                <a:hlinkClick r:id="rId9" tooltip="https://arxiv.org/ftp/arxiv/papers/1802/1802.02599.pdf"/>
              </a:rPr>
              <a:t>mu2e-II</a:t>
            </a:r>
            <a:r>
              <a:rPr lang="en-US" dirty="0"/>
              <a:t>)</a:t>
            </a:r>
          </a:p>
          <a:p>
            <a:pPr lvl="1"/>
            <a:r>
              <a:rPr lang="en-US" dirty="0"/>
              <a:t>Precision measurements:</a:t>
            </a:r>
          </a:p>
          <a:p>
            <a:pPr lvl="2"/>
            <a:r>
              <a:rPr lang="en-US" dirty="0"/>
              <a:t>Permanent EDM </a:t>
            </a:r>
          </a:p>
          <a:p>
            <a:pPr lvl="3"/>
            <a:r>
              <a:rPr lang="en-US" dirty="0"/>
              <a:t>in protons/deuterons (</a:t>
            </a:r>
            <a:r>
              <a:rPr lang="en-US" dirty="0">
                <a:hlinkClick r:id="rId10" tooltip="https://arxiv.org/pdf/1901.09966.pdf"/>
              </a:rPr>
              <a:t>CPEDM</a:t>
            </a:r>
            <a:r>
              <a:rPr lang="en-US" dirty="0"/>
              <a:t>)</a:t>
            </a:r>
          </a:p>
          <a:p>
            <a:pPr lvl="3"/>
            <a:r>
              <a:rPr lang="en-US" dirty="0"/>
              <a:t>in strange/charmed baryons (</a:t>
            </a:r>
            <a:r>
              <a:rPr lang="en-US" dirty="0">
                <a:hlinkClick r:id="rId11" tooltip="https://inspirehep.net/literature/1786975"/>
              </a:rPr>
              <a:t>LHC-FT</a:t>
            </a:r>
            <a:r>
              <a:rPr lang="en-US" dirty="0"/>
              <a:t>)</a:t>
            </a:r>
          </a:p>
          <a:p>
            <a:pPr lvl="1"/>
            <a:r>
              <a:rPr lang="en-US" dirty="0"/>
              <a:t>Anomalous magnetic moment of muon (</a:t>
            </a:r>
            <a:r>
              <a:rPr lang="en-US" dirty="0">
                <a:hlinkClick r:id="rId12" tooltip="https://muon-g-2.fnal.gov/"/>
              </a:rPr>
              <a:t>g-2</a:t>
            </a:r>
            <a:r>
              <a:rPr lang="en-US" dirty="0"/>
              <a:t>)</a:t>
            </a:r>
          </a:p>
          <a:p>
            <a:endParaRPr lang="en-US" dirty="0"/>
          </a:p>
        </p:txBody>
      </p:sp>
      <p:sp>
        <p:nvSpPr>
          <p:cNvPr id="4" name="Date Placeholder 3">
            <a:extLst>
              <a:ext uri="{FF2B5EF4-FFF2-40B4-BE49-F238E27FC236}">
                <a16:creationId xmlns:a16="http://schemas.microsoft.com/office/drawing/2014/main" id="{080F7B64-0070-884D-A99C-00AA47FC3BE5}"/>
              </a:ext>
            </a:extLst>
          </p:cNvPr>
          <p:cNvSpPr>
            <a:spLocks noGrp="1"/>
          </p:cNvSpPr>
          <p:nvPr>
            <p:ph type="dt" sz="half" idx="10"/>
          </p:nvPr>
        </p:nvSpPr>
        <p:spPr/>
        <p:txBody>
          <a:bodyPr/>
          <a:lstStyle/>
          <a:p>
            <a:pPr>
              <a:defRPr/>
            </a:pPr>
            <a:r>
              <a:rPr lang="en-US"/>
              <a:t>EF/RP/AF Cross-Frontier Meeting, 6/22/2020</a:t>
            </a:r>
            <a:endParaRPr lang="en-US" dirty="0"/>
          </a:p>
        </p:txBody>
      </p:sp>
      <p:sp>
        <p:nvSpPr>
          <p:cNvPr id="5" name="Footer Placeholder 4">
            <a:extLst>
              <a:ext uri="{FF2B5EF4-FFF2-40B4-BE49-F238E27FC236}">
                <a16:creationId xmlns:a16="http://schemas.microsoft.com/office/drawing/2014/main" id="{C676791F-09D4-6741-960B-26DF4E0168CA}"/>
              </a:ext>
            </a:extLst>
          </p:cNvPr>
          <p:cNvSpPr>
            <a:spLocks noGrp="1"/>
          </p:cNvSpPr>
          <p:nvPr>
            <p:ph type="ftr" sz="quarter" idx="11"/>
          </p:nvPr>
        </p:nvSpPr>
        <p:spPr/>
        <p:txBody>
          <a:bodyPr/>
          <a:lstStyle/>
          <a:p>
            <a:pPr>
              <a:defRPr/>
            </a:pPr>
            <a:r>
              <a:rPr lang="en-US"/>
              <a:t>E. Prebys, AF5</a:t>
            </a:r>
            <a:endParaRPr lang="en-US">
              <a:latin typeface="+mn-lt"/>
            </a:endParaRPr>
          </a:p>
        </p:txBody>
      </p:sp>
      <p:sp>
        <p:nvSpPr>
          <p:cNvPr id="6" name="Slide Number Placeholder 5">
            <a:extLst>
              <a:ext uri="{FF2B5EF4-FFF2-40B4-BE49-F238E27FC236}">
                <a16:creationId xmlns:a16="http://schemas.microsoft.com/office/drawing/2014/main" id="{BBCDFB3B-1E13-E444-9738-6C8C055B0FEB}"/>
              </a:ext>
            </a:extLst>
          </p:cNvPr>
          <p:cNvSpPr>
            <a:spLocks noGrp="1"/>
          </p:cNvSpPr>
          <p:nvPr>
            <p:ph type="sldNum" sz="quarter" idx="12"/>
          </p:nvPr>
        </p:nvSpPr>
        <p:spPr/>
        <p:txBody>
          <a:bodyPr/>
          <a:lstStyle/>
          <a:p>
            <a:pPr>
              <a:defRPr/>
            </a:pPr>
            <a:fld id="{BCA26155-0DCC-45D2-90B6-32F65F3F6C0F}" type="slidenum">
              <a:rPr lang="en-US" smtClean="0"/>
              <a:pPr>
                <a:defRPr/>
              </a:pPr>
              <a:t>6</a:t>
            </a:fld>
            <a:endParaRPr lang="en-US"/>
          </a:p>
        </p:txBody>
      </p:sp>
    </p:spTree>
    <p:extLst>
      <p:ext uri="{BB962C8B-B14F-4D97-AF65-F5344CB8AC3E}">
        <p14:creationId xmlns:p14="http://schemas.microsoft.com/office/powerpoint/2010/main" val="4186876462"/>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7E5AA-2126-434E-A019-18076EF42A56}"/>
              </a:ext>
            </a:extLst>
          </p:cNvPr>
          <p:cNvSpPr>
            <a:spLocks noGrp="1"/>
          </p:cNvSpPr>
          <p:nvPr>
            <p:ph type="title"/>
          </p:nvPr>
        </p:nvSpPr>
        <p:spPr/>
        <p:txBody>
          <a:bodyPr/>
          <a:lstStyle/>
          <a:p>
            <a:r>
              <a:rPr lang="en-US" dirty="0"/>
              <a:t>Technologies</a:t>
            </a:r>
          </a:p>
        </p:txBody>
      </p:sp>
      <p:sp>
        <p:nvSpPr>
          <p:cNvPr id="3" name="Content Placeholder 2">
            <a:extLst>
              <a:ext uri="{FF2B5EF4-FFF2-40B4-BE49-F238E27FC236}">
                <a16:creationId xmlns:a16="http://schemas.microsoft.com/office/drawing/2014/main" id="{A42051D5-5309-4B45-8236-F5E7B8C3049F}"/>
              </a:ext>
            </a:extLst>
          </p:cNvPr>
          <p:cNvSpPr>
            <a:spLocks noGrp="1"/>
          </p:cNvSpPr>
          <p:nvPr>
            <p:ph idx="1"/>
          </p:nvPr>
        </p:nvSpPr>
        <p:spPr/>
        <p:txBody>
          <a:bodyPr>
            <a:normAutofit fontScale="92500" lnSpcReduction="10000"/>
          </a:bodyPr>
          <a:lstStyle/>
          <a:p>
            <a:r>
              <a:rPr lang="en-US" dirty="0"/>
              <a:t>Use of existing accelerator technologies or accelerator technology under development for novel physics applications Technologies to be considered include: </a:t>
            </a:r>
          </a:p>
          <a:p>
            <a:pPr lvl="1"/>
            <a:r>
              <a:rPr lang="en-US" dirty="0"/>
              <a:t>High field magnets</a:t>
            </a:r>
          </a:p>
          <a:p>
            <a:pPr lvl="2"/>
            <a:r>
              <a:rPr lang="en-US" dirty="0"/>
              <a:t>e.g. axion and dark matter searches </a:t>
            </a:r>
          </a:p>
          <a:p>
            <a:pPr lvl="1"/>
            <a:r>
              <a:rPr lang="en-US" dirty="0"/>
              <a:t>Superconducting RF</a:t>
            </a:r>
          </a:p>
          <a:p>
            <a:pPr lvl="2"/>
            <a:r>
              <a:rPr lang="en-US" dirty="0"/>
              <a:t>e.g. axion searches</a:t>
            </a:r>
          </a:p>
          <a:p>
            <a:pPr lvl="1"/>
            <a:r>
              <a:rPr lang="en-US" dirty="0"/>
              <a:t>ERLs </a:t>
            </a:r>
          </a:p>
          <a:p>
            <a:pPr lvl="1"/>
            <a:r>
              <a:rPr lang="en-US" dirty="0"/>
              <a:t>Induction LINACs</a:t>
            </a:r>
          </a:p>
          <a:p>
            <a:pPr lvl="2"/>
            <a:r>
              <a:rPr lang="en-US" dirty="0"/>
              <a:t>e.g. rare muon processes </a:t>
            </a:r>
          </a:p>
          <a:p>
            <a:pPr lvl="1"/>
            <a:r>
              <a:rPr lang="en-US" dirty="0"/>
              <a:t>Quantum sensors, ultra-sensitive opto-mechanical force sensors (e.g. KWISP)</a:t>
            </a:r>
          </a:p>
          <a:p>
            <a:pPr lvl="1"/>
            <a:r>
              <a:rPr lang="en-US" dirty="0"/>
              <a:t>Carbon Nanotubes (CNT) (e.g. directional detection of DM candidates)</a:t>
            </a:r>
          </a:p>
          <a:p>
            <a:r>
              <a:rPr lang="en-US" dirty="0"/>
              <a:t>Physics applications might include various types of axion/ALP searches (mentioned above), vacuum magnetic birefringence (VMB), exploration of Ultra-Light Dark Matter and Mid-Frequency Gravitational Waves (e.g. AION, MAGIS) </a:t>
            </a:r>
          </a:p>
          <a:p>
            <a:endParaRPr lang="en-US" dirty="0"/>
          </a:p>
        </p:txBody>
      </p:sp>
      <p:sp>
        <p:nvSpPr>
          <p:cNvPr id="4" name="Date Placeholder 3">
            <a:extLst>
              <a:ext uri="{FF2B5EF4-FFF2-40B4-BE49-F238E27FC236}">
                <a16:creationId xmlns:a16="http://schemas.microsoft.com/office/drawing/2014/main" id="{D9D7306F-D199-174A-ABB2-FEB6622FF3CB}"/>
              </a:ext>
            </a:extLst>
          </p:cNvPr>
          <p:cNvSpPr>
            <a:spLocks noGrp="1"/>
          </p:cNvSpPr>
          <p:nvPr>
            <p:ph type="dt" sz="half" idx="10"/>
          </p:nvPr>
        </p:nvSpPr>
        <p:spPr/>
        <p:txBody>
          <a:bodyPr/>
          <a:lstStyle/>
          <a:p>
            <a:pPr>
              <a:defRPr/>
            </a:pPr>
            <a:r>
              <a:rPr lang="en-US"/>
              <a:t>EF/RP/AF Cross-Frontier Meeting, 6/22/2020</a:t>
            </a:r>
            <a:endParaRPr lang="en-US" dirty="0"/>
          </a:p>
        </p:txBody>
      </p:sp>
      <p:sp>
        <p:nvSpPr>
          <p:cNvPr id="5" name="Footer Placeholder 4">
            <a:extLst>
              <a:ext uri="{FF2B5EF4-FFF2-40B4-BE49-F238E27FC236}">
                <a16:creationId xmlns:a16="http://schemas.microsoft.com/office/drawing/2014/main" id="{DCCC7E15-45AF-AB4B-A043-093F773EEF16}"/>
              </a:ext>
            </a:extLst>
          </p:cNvPr>
          <p:cNvSpPr>
            <a:spLocks noGrp="1"/>
          </p:cNvSpPr>
          <p:nvPr>
            <p:ph type="ftr" sz="quarter" idx="11"/>
          </p:nvPr>
        </p:nvSpPr>
        <p:spPr/>
        <p:txBody>
          <a:bodyPr/>
          <a:lstStyle/>
          <a:p>
            <a:pPr>
              <a:defRPr/>
            </a:pPr>
            <a:r>
              <a:rPr lang="en-US"/>
              <a:t>E. Prebys, AF5</a:t>
            </a:r>
            <a:endParaRPr lang="en-US">
              <a:latin typeface="+mn-lt"/>
            </a:endParaRPr>
          </a:p>
        </p:txBody>
      </p:sp>
      <p:sp>
        <p:nvSpPr>
          <p:cNvPr id="6" name="Slide Number Placeholder 5">
            <a:extLst>
              <a:ext uri="{FF2B5EF4-FFF2-40B4-BE49-F238E27FC236}">
                <a16:creationId xmlns:a16="http://schemas.microsoft.com/office/drawing/2014/main" id="{5AD67006-2A84-2F45-9888-FBF41C4EFA37}"/>
              </a:ext>
            </a:extLst>
          </p:cNvPr>
          <p:cNvSpPr>
            <a:spLocks noGrp="1"/>
          </p:cNvSpPr>
          <p:nvPr>
            <p:ph type="sldNum" sz="quarter" idx="12"/>
          </p:nvPr>
        </p:nvSpPr>
        <p:spPr/>
        <p:txBody>
          <a:bodyPr/>
          <a:lstStyle/>
          <a:p>
            <a:pPr>
              <a:defRPr/>
            </a:pPr>
            <a:fld id="{BCA26155-0DCC-45D2-90B6-32F65F3F6C0F}" type="slidenum">
              <a:rPr lang="en-US" smtClean="0"/>
              <a:pPr>
                <a:defRPr/>
              </a:pPr>
              <a:t>7</a:t>
            </a:fld>
            <a:endParaRPr lang="en-US"/>
          </a:p>
        </p:txBody>
      </p:sp>
    </p:spTree>
    <p:extLst>
      <p:ext uri="{BB962C8B-B14F-4D97-AF65-F5344CB8AC3E}">
        <p14:creationId xmlns:p14="http://schemas.microsoft.com/office/powerpoint/2010/main" val="3733733133"/>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9F1B4-1BFE-4941-A6FD-BDE9DE62B91B}"/>
              </a:ext>
            </a:extLst>
          </p:cNvPr>
          <p:cNvSpPr>
            <a:spLocks noGrp="1"/>
          </p:cNvSpPr>
          <p:nvPr>
            <p:ph type="title"/>
          </p:nvPr>
        </p:nvSpPr>
        <p:spPr/>
        <p:txBody>
          <a:bodyPr/>
          <a:lstStyle/>
          <a:p>
            <a:r>
              <a:rPr lang="en-US" dirty="0"/>
              <a:t>Specific Organizational Question</a:t>
            </a:r>
          </a:p>
        </p:txBody>
      </p:sp>
      <p:sp>
        <p:nvSpPr>
          <p:cNvPr id="3" name="Content Placeholder 2">
            <a:extLst>
              <a:ext uri="{FF2B5EF4-FFF2-40B4-BE49-F238E27FC236}">
                <a16:creationId xmlns:a16="http://schemas.microsoft.com/office/drawing/2014/main" id="{638108F9-C0EE-914D-BF6F-28233C534711}"/>
              </a:ext>
            </a:extLst>
          </p:cNvPr>
          <p:cNvSpPr>
            <a:spLocks noGrp="1"/>
          </p:cNvSpPr>
          <p:nvPr>
            <p:ph idx="1"/>
          </p:nvPr>
        </p:nvSpPr>
        <p:spPr/>
        <p:txBody>
          <a:bodyPr>
            <a:normAutofit lnSpcReduction="10000"/>
          </a:bodyPr>
          <a:lstStyle/>
          <a:p>
            <a:r>
              <a:rPr lang="en-US" dirty="0"/>
              <a:t>Where does AF5 fit into the overall scheme of things?</a:t>
            </a:r>
          </a:p>
          <a:p>
            <a:pPr lvl="1"/>
            <a:r>
              <a:rPr lang="en-US" dirty="0"/>
              <a:t>Do we advocate for particular technologies that will benefit experiments, or do with join forces with particular experimental </a:t>
            </a:r>
            <a:r>
              <a:rPr lang="en-US" dirty="0" err="1"/>
              <a:t>LoIs</a:t>
            </a:r>
            <a:r>
              <a:rPr lang="en-US" dirty="0"/>
              <a:t>?</a:t>
            </a:r>
          </a:p>
          <a:p>
            <a:r>
              <a:rPr lang="en-US" dirty="0"/>
              <a:t>How do we avoid duplicated effort with other groups</a:t>
            </a:r>
          </a:p>
          <a:p>
            <a:r>
              <a:rPr lang="en-US" dirty="0"/>
              <a:t>IMHO, we should identify specific accelerator and accelerator-related technologies that benefit one or more experimental areas.</a:t>
            </a:r>
          </a:p>
          <a:p>
            <a:pPr lvl="1"/>
            <a:r>
              <a:rPr lang="en-US" dirty="0"/>
              <a:t>Beam intensity/bunch structure</a:t>
            </a:r>
          </a:p>
          <a:p>
            <a:pPr lvl="2"/>
            <a:r>
              <a:rPr lang="en-US" dirty="0"/>
              <a:t>Esp. as it relates to PIP-II</a:t>
            </a:r>
          </a:p>
          <a:p>
            <a:pPr lvl="1"/>
            <a:r>
              <a:rPr lang="en-US" dirty="0" err="1"/>
              <a:t>Targetry</a:t>
            </a:r>
            <a:r>
              <a:rPr lang="en-US" dirty="0"/>
              <a:t> for electron and proton beam dump experiments</a:t>
            </a:r>
          </a:p>
          <a:p>
            <a:pPr lvl="1"/>
            <a:r>
              <a:rPr lang="en-US" dirty="0"/>
              <a:t>Magnet  and RF technology for dark sector experiments</a:t>
            </a:r>
          </a:p>
          <a:p>
            <a:pPr lvl="1"/>
            <a:r>
              <a:rPr lang="en-US" dirty="0"/>
              <a:t>Novel storage rings: g-2, EDM, </a:t>
            </a:r>
            <a:r>
              <a:rPr lang="en-US" dirty="0" err="1"/>
              <a:t>etc</a:t>
            </a:r>
            <a:endParaRPr lang="en-US" dirty="0"/>
          </a:p>
          <a:p>
            <a:pPr lvl="1"/>
            <a:r>
              <a:rPr lang="en-US" dirty="0"/>
              <a:t>Facilitating accelerator technology, particularly for muons: induction </a:t>
            </a:r>
            <a:r>
              <a:rPr lang="en-US" dirty="0" err="1"/>
              <a:t>linacs</a:t>
            </a:r>
            <a:r>
              <a:rPr lang="en-US" dirty="0"/>
              <a:t>, FFAGs, </a:t>
            </a:r>
            <a:r>
              <a:rPr lang="en-US" dirty="0" err="1"/>
              <a:t>etc</a:t>
            </a:r>
            <a:endParaRPr lang="en-US" dirty="0"/>
          </a:p>
          <a:p>
            <a:pPr lvl="1"/>
            <a:r>
              <a:rPr lang="en-US" dirty="0"/>
              <a:t>Do beta beams fall under us </a:t>
            </a:r>
            <a:r>
              <a:rPr lang="en-US"/>
              <a:t>or neutrino?</a:t>
            </a:r>
            <a:endParaRPr lang="en-US" dirty="0"/>
          </a:p>
          <a:p>
            <a:pPr marL="0" indent="0">
              <a:buNone/>
            </a:pPr>
            <a:endParaRPr lang="en-US" dirty="0"/>
          </a:p>
        </p:txBody>
      </p:sp>
      <p:sp>
        <p:nvSpPr>
          <p:cNvPr id="4" name="Date Placeholder 3">
            <a:extLst>
              <a:ext uri="{FF2B5EF4-FFF2-40B4-BE49-F238E27FC236}">
                <a16:creationId xmlns:a16="http://schemas.microsoft.com/office/drawing/2014/main" id="{660265A2-E96A-964B-A168-F6DA84C78F70}"/>
              </a:ext>
            </a:extLst>
          </p:cNvPr>
          <p:cNvSpPr>
            <a:spLocks noGrp="1"/>
          </p:cNvSpPr>
          <p:nvPr>
            <p:ph type="dt" sz="half" idx="10"/>
          </p:nvPr>
        </p:nvSpPr>
        <p:spPr/>
        <p:txBody>
          <a:bodyPr/>
          <a:lstStyle/>
          <a:p>
            <a:pPr>
              <a:defRPr/>
            </a:pPr>
            <a:r>
              <a:rPr lang="en-US"/>
              <a:t>EF/RP/AF Cross-Frontier Meeting, 6/22/2020</a:t>
            </a:r>
            <a:endParaRPr lang="en-US" dirty="0"/>
          </a:p>
        </p:txBody>
      </p:sp>
      <p:sp>
        <p:nvSpPr>
          <p:cNvPr id="5" name="Footer Placeholder 4">
            <a:extLst>
              <a:ext uri="{FF2B5EF4-FFF2-40B4-BE49-F238E27FC236}">
                <a16:creationId xmlns:a16="http://schemas.microsoft.com/office/drawing/2014/main" id="{2F8ECC27-3489-2945-88FC-1DEC33128903}"/>
              </a:ext>
            </a:extLst>
          </p:cNvPr>
          <p:cNvSpPr>
            <a:spLocks noGrp="1"/>
          </p:cNvSpPr>
          <p:nvPr>
            <p:ph type="ftr" sz="quarter" idx="11"/>
          </p:nvPr>
        </p:nvSpPr>
        <p:spPr/>
        <p:txBody>
          <a:bodyPr/>
          <a:lstStyle/>
          <a:p>
            <a:pPr>
              <a:defRPr/>
            </a:pPr>
            <a:r>
              <a:rPr lang="en-US"/>
              <a:t>E. Prebys, AF5</a:t>
            </a:r>
            <a:endParaRPr lang="en-US">
              <a:latin typeface="+mn-lt"/>
            </a:endParaRPr>
          </a:p>
        </p:txBody>
      </p:sp>
      <p:sp>
        <p:nvSpPr>
          <p:cNvPr id="6" name="Slide Number Placeholder 5">
            <a:extLst>
              <a:ext uri="{FF2B5EF4-FFF2-40B4-BE49-F238E27FC236}">
                <a16:creationId xmlns:a16="http://schemas.microsoft.com/office/drawing/2014/main" id="{0837A784-5433-F54F-8C40-85F921B66C76}"/>
              </a:ext>
            </a:extLst>
          </p:cNvPr>
          <p:cNvSpPr>
            <a:spLocks noGrp="1"/>
          </p:cNvSpPr>
          <p:nvPr>
            <p:ph type="sldNum" sz="quarter" idx="12"/>
          </p:nvPr>
        </p:nvSpPr>
        <p:spPr/>
        <p:txBody>
          <a:bodyPr/>
          <a:lstStyle/>
          <a:p>
            <a:pPr>
              <a:defRPr/>
            </a:pPr>
            <a:fld id="{BCA26155-0DCC-45D2-90B6-32F65F3F6C0F}" type="slidenum">
              <a:rPr lang="en-US" smtClean="0"/>
              <a:pPr>
                <a:defRPr/>
              </a:pPr>
              <a:t>8</a:t>
            </a:fld>
            <a:endParaRPr lang="en-US"/>
          </a:p>
        </p:txBody>
      </p:sp>
    </p:spTree>
    <p:extLst>
      <p:ext uri="{BB962C8B-B14F-4D97-AF65-F5344CB8AC3E}">
        <p14:creationId xmlns:p14="http://schemas.microsoft.com/office/powerpoint/2010/main" val="1798226771"/>
      </p:ext>
    </p:extLst>
  </p:cSld>
  <p:clrMapOvr>
    <a:masterClrMapping/>
  </p:clrMapOvr>
  <p:transition>
    <p:fade thruBlk="1"/>
  </p:transition>
</p:sld>
</file>

<file path=ppt/tags/tag1.xml><?xml version="1.0" encoding="utf-8"?>
<p:tagLst xmlns:a="http://schemas.openxmlformats.org/drawingml/2006/main" xmlns:r="http://schemas.openxmlformats.org/officeDocument/2006/relationships" xmlns:p="http://schemas.openxmlformats.org/presentationml/2006/main">
  <p:tag name="FIRSTPREBYS@7EJIGINFUVWYY57I" val="435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lnDef>
      <a:spPr>
        <a:ln>
          <a:solidFill>
            <a:srgbClr val="FF0000"/>
          </a:solidFill>
          <a:tailEnd type="arrow"/>
        </a:ln>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r">
          <a:defRPr sz="1400" dirty="0" smtClean="0">
            <a:latin typeface="+mn-lt"/>
          </a:defRPr>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3195</TotalTime>
  <Words>912</Words>
  <Application>Microsoft Macintosh PowerPoint</Application>
  <PresentationFormat>On-screen Show (4:3)</PresentationFormat>
  <Paragraphs>82</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Times New Roman</vt:lpstr>
      <vt:lpstr>Arial</vt:lpstr>
      <vt:lpstr>Clarity</vt:lpstr>
      <vt:lpstr>AF5 Brainstorming Session</vt:lpstr>
      <vt:lpstr>AF5: Accelerators for PBC and Rare Processes</vt:lpstr>
      <vt:lpstr>Goals of this Meeting</vt:lpstr>
      <vt:lpstr>Low energy hidden sector searches</vt:lpstr>
      <vt:lpstr>Light Dark Matter searches</vt:lpstr>
      <vt:lpstr>Precision measurements and rare decays</vt:lpstr>
      <vt:lpstr>Technologies</vt:lpstr>
      <vt:lpstr>Specific Organizational Question</vt:lpstr>
    </vt:vector>
  </TitlesOfParts>
  <Company>Fermilab Beams Division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Antiproton Stacking and Cooling</dc:title>
  <dc:creator>localadmin</dc:creator>
  <cp:lastModifiedBy>Eric Prebys</cp:lastModifiedBy>
  <cp:revision>268</cp:revision>
  <dcterms:created xsi:type="dcterms:W3CDTF">2003-06-24T14:15:57Z</dcterms:created>
  <dcterms:modified xsi:type="dcterms:W3CDTF">2020-06-23T15:24:20Z</dcterms:modified>
</cp:coreProperties>
</file>