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81" r:id="rId4"/>
    <p:sldId id="274" r:id="rId5"/>
    <p:sldId id="288" r:id="rId6"/>
    <p:sldId id="282" r:id="rId7"/>
    <p:sldId id="259" r:id="rId8"/>
    <p:sldId id="260" r:id="rId9"/>
    <p:sldId id="261" r:id="rId10"/>
    <p:sldId id="275" r:id="rId11"/>
    <p:sldId id="276" r:id="rId12"/>
    <p:sldId id="263" r:id="rId13"/>
    <p:sldId id="285" r:id="rId14"/>
    <p:sldId id="273" r:id="rId15"/>
    <p:sldId id="286" r:id="rId16"/>
    <p:sldId id="287" r:id="rId17"/>
    <p:sldId id="278" r:id="rId18"/>
    <p:sldId id="284" r:id="rId19"/>
    <p:sldId id="277" r:id="rId20"/>
    <p:sldId id="283" r:id="rId21"/>
    <p:sldId id="289" r:id="rId22"/>
    <p:sldId id="290" r:id="rId23"/>
    <p:sldId id="291" r:id="rId24"/>
  </p:sldIdLst>
  <p:sldSz cx="9144000" cy="6858000" type="screen4x3"/>
  <p:notesSz cx="7077075" cy="9004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86" autoAdjust="0"/>
    <p:restoredTop sz="94614" autoAdjust="0"/>
  </p:normalViewPr>
  <p:slideViewPr>
    <p:cSldViewPr>
      <p:cViewPr varScale="1">
        <p:scale>
          <a:sx n="94" d="100"/>
          <a:sy n="94" d="100"/>
        </p:scale>
        <p:origin x="-102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E497C-73A9-496C-97D6-B79554613616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77043"/>
            <a:ext cx="5661660" cy="4051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52522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52522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8C3E3-42B2-4144-B89A-3E744B4079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8C3E3-42B2-4144-B89A-3E744B40798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8C3E3-42B2-4144-B89A-3E744B40798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EC0F-626E-4BDA-AAE3-71D83926E55A}" type="datetime1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B213-B077-49F6-83F8-636324D55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03C5-F710-4413-9976-495A5794BA0D}" type="datetime1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B213-B077-49F6-83F8-636324D55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0685-B607-4878-ABC6-27071368464F}" type="datetime1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B213-B077-49F6-83F8-636324D55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6DB5-A92E-4BA7-9AD1-9A7B3EAB069E}" type="datetime1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B213-B077-49F6-83F8-636324D55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31B0-B6B0-4DB6-BF04-12287CB7BC78}" type="datetime1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B213-B077-49F6-83F8-636324D55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6E6C-B6E9-4D94-9BBC-91374765D3AC}" type="datetime1">
              <a:rPr lang="en-US" smtClean="0"/>
              <a:pPr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B213-B077-49F6-83F8-636324D55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FDB31-4524-4BA2-9489-F98986D3697E}" type="datetime1">
              <a:rPr lang="en-US" smtClean="0"/>
              <a:pPr/>
              <a:t>5/19/2011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B213-B077-49F6-83F8-636324D55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1FAF-116A-431E-809A-918C33FF4FC1}" type="datetime1">
              <a:rPr lang="en-US" smtClean="0"/>
              <a:pPr/>
              <a:t>5/19/2011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B213-B077-49F6-83F8-636324D55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6AEC-7AD6-4093-886B-0936F526B2A4}" type="datetime1">
              <a:rPr lang="en-US" smtClean="0"/>
              <a:pPr/>
              <a:t>5/19/2011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B213-B077-49F6-83F8-636324D55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FE56-EDC0-46CB-8814-CA8B89D6330C}" type="datetime1">
              <a:rPr lang="en-US" smtClean="0"/>
              <a:pPr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B213-B077-49F6-83F8-636324D55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0DD5-E472-4D20-9EC0-F29F4F7B849C}" type="datetime1">
              <a:rPr lang="en-US" smtClean="0"/>
              <a:pPr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B213-B077-49F6-83F8-636324D55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86710-961E-451F-A5E9-3D5E553B6EDB}" type="datetime1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2B213-B077-49F6-83F8-636324D55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1981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Open-Midplane Dipole Magnet Field Homogeneity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447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Bob Weggel</a:t>
            </a:r>
          </a:p>
          <a:p>
            <a:r>
              <a:rPr lang="en-US" sz="3600" dirty="0" smtClean="0"/>
              <a:t>5/19 &amp; 5/20/2011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B213-B077-49F6-83F8-636324D5511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458200" cy="884238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Inhomogeneity</a:t>
            </a:r>
            <a:r>
              <a:rPr lang="en-US" sz="3600" dirty="0" smtClean="0"/>
              <a:t> Coefficients for Wire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1828800"/>
            <a:ext cx="6069134" cy="676275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2971800"/>
            <a:ext cx="3976158" cy="323850"/>
          </a:xfrm>
          <a:prstGeom prst="rect">
            <a:avLst/>
          </a:prstGeom>
          <a:noFill/>
        </p:spPr>
      </p:pic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3810000"/>
            <a:ext cx="5325533" cy="323850"/>
          </a:xfrm>
          <a:prstGeom prst="rect">
            <a:avLst/>
          </a:prstGeom>
          <a:noFill/>
        </p:spPr>
      </p:pic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4724400"/>
            <a:ext cx="6512983" cy="323850"/>
          </a:xfrm>
          <a:prstGeom prst="rect">
            <a:avLst/>
          </a:prstGeom>
          <a:noFill/>
        </p:spPr>
      </p:pic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5562600"/>
            <a:ext cx="8510058" cy="323850"/>
          </a:xfrm>
          <a:prstGeom prst="rect">
            <a:avLst/>
          </a:prstGeom>
          <a:noFill/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B213-B077-49F6-83F8-636324D5511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860" y="457200"/>
            <a:ext cx="767907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B213-B077-49F6-83F8-636324D5511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86400"/>
            <a:ext cx="7772400" cy="533400"/>
          </a:xfrm>
        </p:spPr>
        <p:txBody>
          <a:bodyPr>
            <a:normAutofit/>
          </a:bodyPr>
          <a:lstStyle/>
          <a:p>
            <a:pPr algn="ctr"/>
            <a:r>
              <a:rPr lang="en-US" sz="2400" b="0" dirty="0" smtClean="0"/>
              <a:t>OMD magnet with ∂</a:t>
            </a:r>
            <a:r>
              <a:rPr lang="en-US" sz="2400" b="0" baseline="30000" dirty="0" smtClean="0"/>
              <a:t>2</a:t>
            </a:r>
            <a:r>
              <a:rPr lang="en-US" sz="2400" b="0" dirty="0" smtClean="0"/>
              <a:t>B/dx</a:t>
            </a:r>
            <a:r>
              <a:rPr lang="en-US" sz="2400" b="0" baseline="30000" dirty="0" smtClean="0"/>
              <a:t>2</a:t>
            </a:r>
            <a:r>
              <a:rPr lang="en-US" sz="2400" b="0" dirty="0" smtClean="0"/>
              <a:t> = ∂</a:t>
            </a:r>
            <a:r>
              <a:rPr lang="en-US" sz="2400" b="0" baseline="30000" dirty="0" smtClean="0"/>
              <a:t>2</a:t>
            </a:r>
            <a:r>
              <a:rPr lang="en-US" sz="2400" b="0" dirty="0" smtClean="0"/>
              <a:t>B/dy</a:t>
            </a:r>
            <a:r>
              <a:rPr lang="en-US" sz="2400" b="0" baseline="30000" dirty="0" smtClean="0"/>
              <a:t>2</a:t>
            </a:r>
            <a:r>
              <a:rPr lang="en-US" sz="2400" b="0" dirty="0" smtClean="0"/>
              <a:t> = 0; </a:t>
            </a:r>
            <a:r>
              <a:rPr lang="en-US" sz="2400" b="0" dirty="0" err="1" smtClean="0"/>
              <a:t>B</a:t>
            </a:r>
            <a:r>
              <a:rPr lang="en-US" sz="2400" b="0" baseline="-25000" dirty="0" err="1" smtClean="0"/>
              <a:t>max</a:t>
            </a:r>
            <a:r>
              <a:rPr lang="en-US" sz="2400" b="0" dirty="0" smtClean="0"/>
              <a:t>/B</a:t>
            </a:r>
            <a:r>
              <a:rPr lang="en-US" sz="2400" b="0" baseline="-25000" dirty="0" smtClean="0"/>
              <a:t>0</a:t>
            </a:r>
            <a:r>
              <a:rPr lang="en-US" sz="2400" b="0" dirty="0" smtClean="0"/>
              <a:t> = 108%.</a:t>
            </a:r>
            <a:endParaRPr lang="en-US" sz="2400" b="0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39" y="538842"/>
            <a:ext cx="8666481" cy="464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B213-B077-49F6-83F8-636324D5511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89150"/>
          </a:xfrm>
        </p:spPr>
        <p:txBody>
          <a:bodyPr>
            <a:normAutofit/>
          </a:bodyPr>
          <a:lstStyle/>
          <a:p>
            <a:r>
              <a:rPr lang="en-US" sz="3600" b="0" dirty="0" smtClean="0"/>
              <a:t>Radii of Field-Homogeneity Contours</a:t>
            </a:r>
            <a:endParaRPr lang="en-US" sz="36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1"/>
            <a:ext cx="3008313" cy="3048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5.6 mm @ 10 </a:t>
            </a:r>
            <a:r>
              <a:rPr lang="en-US" sz="2400" dirty="0" err="1" smtClean="0"/>
              <a:t>ppm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9.8 mm to 10.0 mm @ 100 </a:t>
            </a:r>
            <a:r>
              <a:rPr lang="en-US" sz="2400" dirty="0" err="1" smtClean="0"/>
              <a:t>ppm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17.1 mm to 18.2 mm @ 1,000 </a:t>
            </a:r>
            <a:r>
              <a:rPr lang="en-US" sz="2400" dirty="0" err="1" smtClean="0"/>
              <a:t>ppm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10326"/>
            <a:ext cx="5334000" cy="593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B213-B077-49F6-83F8-636324D5511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Comparison of 2</a:t>
            </a:r>
            <a:r>
              <a:rPr lang="en-US" sz="4000" baseline="30000" dirty="0" smtClean="0"/>
              <a:t>nd</a:t>
            </a:r>
            <a:r>
              <a:rPr lang="en-US" sz="4000" dirty="0" smtClean="0"/>
              <a:t> &amp; 4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-Order OMD’s</a:t>
            </a:r>
            <a:br>
              <a:rPr lang="en-US" sz="4000" dirty="0" smtClean="0"/>
            </a:br>
            <a:r>
              <a:rPr lang="en-US" sz="2700" dirty="0" smtClean="0"/>
              <a:t>1,000 </a:t>
            </a:r>
            <a:r>
              <a:rPr lang="en-US" sz="2700" dirty="0" err="1" smtClean="0"/>
              <a:t>ppm</a:t>
            </a:r>
            <a:r>
              <a:rPr lang="en-US" sz="2700" dirty="0" smtClean="0"/>
              <a:t>:  9.0 mm</a:t>
            </a:r>
            <a:r>
              <a:rPr lang="en-US" sz="2700" dirty="0" smtClean="0">
                <a:sym typeface="Wingdings" pitchFamily="2" charset="2"/>
              </a:rPr>
              <a:t> </a:t>
            </a:r>
            <a:r>
              <a:rPr lang="en-US" sz="2700" dirty="0" smtClean="0"/>
              <a:t>17.1 mm in x, 1.03 mm </a:t>
            </a:r>
            <a:r>
              <a:rPr lang="en-US" sz="2700" dirty="0" smtClean="0">
                <a:sym typeface="Wingdings" pitchFamily="2" charset="2"/>
              </a:rPr>
              <a:t> 18.2 mm in y</a:t>
            </a:r>
            <a:br>
              <a:rPr lang="en-US" sz="2700" dirty="0" smtClean="0">
                <a:sym typeface="Wingdings" pitchFamily="2" charset="2"/>
              </a:rPr>
            </a:br>
            <a:r>
              <a:rPr lang="en-US" sz="2700" dirty="0" smtClean="0">
                <a:sym typeface="Wingdings" pitchFamily="2" charset="2"/>
              </a:rPr>
              <a:t>10 </a:t>
            </a:r>
            <a:r>
              <a:rPr lang="en-US" sz="2700" dirty="0" err="1" smtClean="0">
                <a:sym typeface="Wingdings" pitchFamily="2" charset="2"/>
              </a:rPr>
              <a:t>ppm</a:t>
            </a:r>
            <a:r>
              <a:rPr lang="en-US" sz="2700" dirty="0" smtClean="0">
                <a:sym typeface="Wingdings" pitchFamily="2" charset="2"/>
              </a:rPr>
              <a:t>:  1.0 mm  5.6 mm in both x &amp; y</a:t>
            </a:r>
            <a:r>
              <a:rPr lang="en-US" sz="2700" dirty="0" smtClean="0"/>
              <a:t> </a:t>
            </a:r>
            <a:endParaRPr lang="en-US" sz="27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828800"/>
            <a:ext cx="40036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>
          <a:blip r:embed="rId3" cstate="print"/>
          <a:srcRect l="1588" t="1405" r="1588" b="1405"/>
          <a:stretch>
            <a:fillRect/>
          </a:stretch>
        </p:blipFill>
        <p:spPr bwMode="auto">
          <a:xfrm>
            <a:off x="1600200" y="3810000"/>
            <a:ext cx="2057400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B213-B077-49F6-83F8-636324D5511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638800"/>
            <a:ext cx="7772400" cy="533400"/>
          </a:xfrm>
        </p:spPr>
        <p:txBody>
          <a:bodyPr>
            <a:noAutofit/>
          </a:bodyPr>
          <a:lstStyle/>
          <a:p>
            <a:pPr algn="ctr"/>
            <a:r>
              <a:rPr lang="en-US" sz="2400" b="0" dirty="0" smtClean="0"/>
              <a:t>OMD with field homogeneity of 6</a:t>
            </a:r>
            <a:r>
              <a:rPr lang="en-US" sz="2400" b="0" baseline="30000" dirty="0" smtClean="0"/>
              <a:t>th</a:t>
            </a:r>
            <a:r>
              <a:rPr lang="en-US" sz="2400" b="0" dirty="0" smtClean="0"/>
              <a:t> order; both bars ∆x &gt;&gt; ∆y. </a:t>
            </a:r>
            <a:endParaRPr lang="en-US" sz="2400" b="0" dirty="0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8129" name="Object 1"/>
          <p:cNvGraphicFramePr>
            <a:graphicFrameLocks noChangeAspect="1"/>
          </p:cNvGraphicFramePr>
          <p:nvPr/>
        </p:nvGraphicFramePr>
        <p:xfrm>
          <a:off x="538142" y="685799"/>
          <a:ext cx="8186918" cy="4800601"/>
        </p:xfrm>
        <a:graphic>
          <a:graphicData uri="http://schemas.openxmlformats.org/presentationml/2006/ole">
            <p:oleObj spid="_x0000_s48129" name="Photo Editor Photo" r:id="rId3" imgW="10476190" imgH="5714286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B213-B077-49F6-83F8-636324D5511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784350"/>
          </a:xfrm>
        </p:spPr>
        <p:txBody>
          <a:bodyPr>
            <a:noAutofit/>
          </a:bodyPr>
          <a:lstStyle/>
          <a:p>
            <a:r>
              <a:rPr lang="en-US" sz="3600" b="0" dirty="0" smtClean="0"/>
              <a:t>Radii of Field-Homogeneity Contours</a:t>
            </a:r>
            <a:endParaRPr lang="en-US" sz="36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0800"/>
            <a:ext cx="3008313" cy="3535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22 mm to 23 mm @ 10 </a:t>
            </a:r>
            <a:r>
              <a:rPr lang="en-US" sz="2400" dirty="0" err="1" smtClean="0"/>
              <a:t>ppm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32 mm to 34 mm @ 100 </a:t>
            </a:r>
            <a:r>
              <a:rPr lang="en-US" sz="2400" dirty="0" err="1" smtClean="0"/>
              <a:t>ppm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45 mm to 52 mm @ 1,000 </a:t>
            </a:r>
            <a:r>
              <a:rPr lang="en-US" sz="2400" dirty="0" err="1" smtClean="0"/>
              <a:t>ppm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2" cstate="print"/>
          <a:srcRect t="1367" r="1669" b="1367"/>
          <a:stretch>
            <a:fillRect/>
          </a:stretch>
        </p:blipFill>
        <p:spPr bwMode="auto">
          <a:xfrm>
            <a:off x="3581400" y="273050"/>
            <a:ext cx="4973467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B213-B077-49F6-83F8-636324D5511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562600"/>
            <a:ext cx="8077200" cy="609600"/>
          </a:xfrm>
        </p:spPr>
        <p:txBody>
          <a:bodyPr>
            <a:normAutofit/>
          </a:bodyPr>
          <a:lstStyle/>
          <a:p>
            <a:pPr algn="ctr"/>
            <a:r>
              <a:rPr lang="en-US" sz="2400" b="0" dirty="0" smtClean="0"/>
              <a:t>OMD of 6</a:t>
            </a:r>
            <a:r>
              <a:rPr lang="en-US" sz="2400" b="0" baseline="30000" dirty="0" smtClean="0"/>
              <a:t>th</a:t>
            </a:r>
            <a:r>
              <a:rPr lang="en-US" sz="2400" b="0" dirty="0" smtClean="0"/>
              <a:t> order;  outboard bar ∆x &lt;&lt; ∆y; </a:t>
            </a:r>
            <a:r>
              <a:rPr lang="en-US" sz="2400" b="0" dirty="0" err="1" smtClean="0"/>
              <a:t>B</a:t>
            </a:r>
            <a:r>
              <a:rPr lang="en-US" sz="2400" b="0" baseline="-25000" dirty="0" err="1" smtClean="0"/>
              <a:t>max</a:t>
            </a:r>
            <a:r>
              <a:rPr lang="en-US" sz="2400" b="0" dirty="0" smtClean="0"/>
              <a:t>/B</a:t>
            </a:r>
            <a:r>
              <a:rPr lang="en-US" sz="2400" b="0" baseline="-25000" dirty="0" smtClean="0"/>
              <a:t>0</a:t>
            </a:r>
            <a:r>
              <a:rPr lang="en-US" sz="2400" b="0" dirty="0" smtClean="0"/>
              <a:t> = 118%.</a:t>
            </a:r>
            <a:endParaRPr lang="en-US" sz="2400" b="0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1003440" y="354060"/>
          <a:ext cx="6997560" cy="5208540"/>
        </p:xfrm>
        <a:graphic>
          <a:graphicData uri="http://schemas.openxmlformats.org/presentationml/2006/ole">
            <p:oleObj spid="_x0000_s46081" name="Photo Editor Photo" r:id="rId4" imgW="8333333" imgH="5714286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B213-B077-49F6-83F8-636324D5511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784350"/>
          </a:xfrm>
        </p:spPr>
        <p:txBody>
          <a:bodyPr>
            <a:noAutofit/>
          </a:bodyPr>
          <a:lstStyle/>
          <a:p>
            <a:r>
              <a:rPr lang="en-US" sz="3600" b="0" dirty="0" smtClean="0"/>
              <a:t>Radii of Field-Homogeneity Contours</a:t>
            </a:r>
            <a:endParaRPr lang="en-US" sz="36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0800"/>
            <a:ext cx="3008313" cy="3535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21 mm to 22 mm @ 10 </a:t>
            </a:r>
            <a:r>
              <a:rPr lang="en-US" sz="2400" dirty="0" err="1" smtClean="0"/>
              <a:t>ppm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30 mm to 34 mm @ 100 </a:t>
            </a:r>
            <a:r>
              <a:rPr lang="en-US" sz="2400" dirty="0" err="1" smtClean="0"/>
              <a:t>ppm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42 mm to 78 mm @ 1,000 </a:t>
            </a:r>
            <a:r>
              <a:rPr lang="en-US" sz="2400" dirty="0" err="1" smtClean="0"/>
              <a:t>ppm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73050"/>
            <a:ext cx="4947214" cy="612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B213-B077-49F6-83F8-636324D5511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876800"/>
            <a:ext cx="6705600" cy="990600"/>
          </a:xfrm>
        </p:spPr>
        <p:txBody>
          <a:bodyPr>
            <a:noAutofit/>
          </a:bodyPr>
          <a:lstStyle/>
          <a:p>
            <a:pPr algn="ctr"/>
            <a:r>
              <a:rPr lang="en-US" sz="2400" b="0" dirty="0" smtClean="0"/>
              <a:t>Field magnitude of open-midplane dipole magnet with field homogeneity of 8</a:t>
            </a:r>
            <a:r>
              <a:rPr lang="en-US" sz="2400" b="0" baseline="30000" dirty="0" smtClean="0"/>
              <a:t>th</a:t>
            </a:r>
            <a:r>
              <a:rPr lang="en-US" sz="2400" b="0" dirty="0" smtClean="0"/>
              <a:t> order.  </a:t>
            </a:r>
            <a:r>
              <a:rPr lang="en-US" sz="2400" b="0" dirty="0" err="1" smtClean="0"/>
              <a:t>B</a:t>
            </a:r>
            <a:r>
              <a:rPr lang="en-US" sz="2400" b="0" baseline="-25000" dirty="0" err="1" smtClean="0"/>
              <a:t>max</a:t>
            </a:r>
            <a:r>
              <a:rPr lang="en-US" sz="2400" b="0" dirty="0" smtClean="0"/>
              <a:t>/B</a:t>
            </a:r>
            <a:r>
              <a:rPr lang="en-US" sz="2400" b="0" baseline="-25000" dirty="0" smtClean="0"/>
              <a:t>0</a:t>
            </a:r>
            <a:r>
              <a:rPr lang="en-US" sz="2400" b="0" dirty="0" smtClean="0"/>
              <a:t> = 119%. </a:t>
            </a:r>
            <a:endParaRPr lang="en-US" sz="2400" b="0" dirty="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5057" name="Object 1"/>
          <p:cNvGraphicFramePr>
            <a:graphicFrameLocks noChangeAspect="1"/>
          </p:cNvGraphicFramePr>
          <p:nvPr/>
        </p:nvGraphicFramePr>
        <p:xfrm>
          <a:off x="459177" y="531959"/>
          <a:ext cx="8061025" cy="4040041"/>
        </p:xfrm>
        <a:graphic>
          <a:graphicData uri="http://schemas.openxmlformats.org/presentationml/2006/ole">
            <p:oleObj spid="_x0000_s45057" name="Photo Editor Photo" r:id="rId3" imgW="12095238" imgH="5714286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B213-B077-49F6-83F8-636324D5511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2400" b="0" dirty="0" smtClean="0"/>
              <a:t>Illustrative OMD.  1</a:t>
            </a:r>
            <a:r>
              <a:rPr lang="en-US" sz="2400" b="0" baseline="30000" dirty="0" smtClean="0"/>
              <a:t>st</a:t>
            </a:r>
            <a:r>
              <a:rPr lang="en-US" sz="2400" b="0" dirty="0" smtClean="0"/>
              <a:t>-quadrant windings X-section &amp; contours of field magnitude B ≡ (B</a:t>
            </a:r>
            <a:r>
              <a:rPr lang="en-US" sz="2400" b="0" baseline="-25000" dirty="0" smtClean="0"/>
              <a:t>x</a:t>
            </a:r>
            <a:r>
              <a:rPr lang="en-US" sz="2400" b="0" baseline="30000" dirty="0" smtClean="0"/>
              <a:t>2</a:t>
            </a:r>
            <a:r>
              <a:rPr lang="en-US" sz="2400" b="0" dirty="0" smtClean="0"/>
              <a:t>+B</a:t>
            </a:r>
            <a:r>
              <a:rPr lang="en-US" sz="2400" b="0" baseline="-25000" dirty="0" smtClean="0"/>
              <a:t>y</a:t>
            </a:r>
            <a:r>
              <a:rPr lang="en-US" sz="2400" b="0" baseline="30000" dirty="0" smtClean="0"/>
              <a:t>2</a:t>
            </a:r>
            <a:r>
              <a:rPr lang="en-US" sz="2400" b="0" dirty="0" smtClean="0"/>
              <a:t>)</a:t>
            </a:r>
            <a:r>
              <a:rPr lang="en-US" sz="2400" b="0" baseline="30000" dirty="0" smtClean="0"/>
              <a:t>½</a:t>
            </a:r>
            <a:r>
              <a:rPr lang="en-US" sz="2400" b="0" dirty="0" smtClean="0"/>
              <a:t>; central field B</a:t>
            </a:r>
            <a:r>
              <a:rPr lang="en-US" sz="2400" b="0" baseline="-25000" dirty="0" smtClean="0"/>
              <a:t>0</a:t>
            </a:r>
            <a:r>
              <a:rPr lang="en-US" sz="2400" b="0" dirty="0" smtClean="0"/>
              <a:t> ≡ B(x=0,y=0). Muon beam is at [0, 0]; keyhole accommodates energy absorber.</a:t>
            </a:r>
            <a:endParaRPr lang="en-US" sz="2400" b="0" dirty="0"/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8153400" cy="436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B213-B077-49F6-83F8-636324D5511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60550"/>
          </a:xfrm>
        </p:spPr>
        <p:txBody>
          <a:bodyPr>
            <a:noAutofit/>
          </a:bodyPr>
          <a:lstStyle/>
          <a:p>
            <a:r>
              <a:rPr lang="en-US" sz="3600" b="0" dirty="0" smtClean="0"/>
              <a:t>Radii of Field-Homogeneity Contours</a:t>
            </a:r>
            <a:endParaRPr lang="en-US" sz="3600" b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2667000"/>
            <a:ext cx="3008313" cy="3459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30 mm to 32 mm @ 10 </a:t>
            </a:r>
            <a:r>
              <a:rPr lang="en-US" sz="2400" dirty="0" err="1" smtClean="0"/>
              <a:t>ppm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40 mm to 43 mm @ 100 </a:t>
            </a:r>
            <a:r>
              <a:rPr lang="en-US" sz="2400" dirty="0" err="1" smtClean="0"/>
              <a:t>ppm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52 mm to 60 mm @ 1,000 </a:t>
            </a:r>
            <a:r>
              <a:rPr lang="en-US" sz="2400" dirty="0" err="1" smtClean="0"/>
              <a:t>ppm</a:t>
            </a:r>
            <a:endParaRPr lang="en-US" sz="2400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 cstate="print"/>
          <a:srcRect l="1646" t="1486" r="1646" b="1486"/>
          <a:stretch>
            <a:fillRect/>
          </a:stretch>
        </p:blipFill>
        <p:spPr bwMode="auto">
          <a:xfrm>
            <a:off x="3352800" y="358645"/>
            <a:ext cx="5334000" cy="596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B213-B077-49F6-83F8-636324D5511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0"/>
            <a:ext cx="7315200" cy="838200"/>
          </a:xfrm>
        </p:spPr>
        <p:txBody>
          <a:bodyPr>
            <a:noAutofit/>
          </a:bodyPr>
          <a:lstStyle/>
          <a:p>
            <a:pPr algn="ctr"/>
            <a:r>
              <a:rPr lang="en-US" sz="2400" b="0" dirty="0" smtClean="0"/>
              <a:t>Field magnitude of OMD magnet with homogeneity of 12</a:t>
            </a:r>
            <a:r>
              <a:rPr lang="en-US" sz="2400" b="0" baseline="30000" dirty="0" smtClean="0"/>
              <a:t>th</a:t>
            </a:r>
            <a:r>
              <a:rPr lang="en-US" sz="2400" b="0" dirty="0" smtClean="0"/>
              <a:t> order.  White contours are ±0.01%.  </a:t>
            </a:r>
            <a:r>
              <a:rPr lang="en-US" sz="2400" b="0" dirty="0" err="1" smtClean="0"/>
              <a:t>B</a:t>
            </a:r>
            <a:r>
              <a:rPr lang="en-US" sz="2400" b="0" baseline="-25000" dirty="0" err="1" smtClean="0"/>
              <a:t>max</a:t>
            </a:r>
            <a:r>
              <a:rPr lang="en-US" sz="2400" b="0" dirty="0" smtClean="0"/>
              <a:t>/B</a:t>
            </a:r>
            <a:r>
              <a:rPr lang="en-US" sz="2400" b="0" baseline="-25000" dirty="0" smtClean="0"/>
              <a:t>0</a:t>
            </a:r>
            <a:r>
              <a:rPr lang="en-US" sz="2400" b="0" dirty="0" smtClean="0"/>
              <a:t> = 119%. </a:t>
            </a:r>
            <a:endParaRPr lang="en-US" sz="24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415" r="2415"/>
          <a:stretch>
            <a:fillRect/>
          </a:stretch>
        </p:blipFill>
        <p:spPr bwMode="auto">
          <a:xfrm>
            <a:off x="457200" y="533400"/>
            <a:ext cx="8686800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B213-B077-49F6-83F8-636324D5511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60550"/>
          </a:xfrm>
        </p:spPr>
        <p:txBody>
          <a:bodyPr>
            <a:noAutofit/>
          </a:bodyPr>
          <a:lstStyle/>
          <a:p>
            <a:r>
              <a:rPr lang="en-US" sz="3600" b="0" dirty="0" smtClean="0"/>
              <a:t>Radii of Field-Homogeneity Contours</a:t>
            </a:r>
            <a:endParaRPr lang="en-US" sz="3600" b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3505200"/>
            <a:ext cx="3124200" cy="2620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77 mm @ 10 </a:t>
            </a:r>
            <a:r>
              <a:rPr lang="en-US" sz="2400" dirty="0" err="1" smtClean="0"/>
              <a:t>ppm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~100 mm @ 100 </a:t>
            </a:r>
            <a:r>
              <a:rPr lang="en-US" sz="2400" dirty="0" err="1" smtClean="0"/>
              <a:t>ppm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~120 mm @ 1,000 </a:t>
            </a:r>
            <a:r>
              <a:rPr lang="en-US" sz="2400" dirty="0" err="1" smtClean="0"/>
              <a:t>ppm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33800" y="228600"/>
            <a:ext cx="4953000" cy="6324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92949"/>
            <a:ext cx="5181600" cy="577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B213-B077-49F6-83F8-636324D5511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8001000" cy="630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B213-B077-49F6-83F8-636324D5511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762000" y="762000"/>
            <a:ext cx="7848600" cy="541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Design Goals and Constraints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Vertical force on inboard coil must be away from midplane.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Central field B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= 10 T @ 200 A/mm</a:t>
            </a:r>
            <a:r>
              <a:rPr lang="en-US" sz="2400" baseline="30000" dirty="0" smtClean="0"/>
              <a:t>2  </a:t>
            </a:r>
            <a:r>
              <a:rPr lang="en-US" sz="2400" dirty="0" smtClean="0"/>
              <a:t>overall current density.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Midplane half-gap = 15 mm for OMD’s of this presentation.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Web between bars should be robust, to withstand stresses.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Design OMD magnets of better and better field homogeneity.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B213-B077-49F6-83F8-636324D5511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OMD Ring-Magnet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8305800" cy="289559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1)  How good can the field homogeneity be?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2) How good does it need to be? 0.01%? Width? Height?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3) How big (high) does the midplane gap need to be?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B213-B077-49F6-83F8-636324D5511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886200" cy="3276600"/>
          </a:xfrm>
        </p:spPr>
        <p:txBody>
          <a:bodyPr>
            <a:noAutofit/>
          </a:bodyPr>
          <a:lstStyle/>
          <a:p>
            <a:r>
              <a:rPr lang="en-US" sz="3600" b="0" dirty="0" smtClean="0"/>
              <a:t>Dependence of Field Ratio </a:t>
            </a:r>
            <a:r>
              <a:rPr lang="en-US" sz="3600" b="0" dirty="0" err="1" smtClean="0"/>
              <a:t>B</a:t>
            </a:r>
            <a:r>
              <a:rPr lang="en-US" sz="3600" b="0" baseline="-25000" dirty="0" err="1" smtClean="0"/>
              <a:t>max</a:t>
            </a:r>
            <a:r>
              <a:rPr lang="en-US" sz="3600" b="0" dirty="0" smtClean="0"/>
              <a:t>/B</a:t>
            </a:r>
            <a:r>
              <a:rPr lang="en-US" sz="3600" b="0" baseline="-25000" dirty="0" smtClean="0"/>
              <a:t>0</a:t>
            </a:r>
            <a:r>
              <a:rPr lang="en-US" sz="3600" b="0" dirty="0" smtClean="0"/>
              <a:t> &amp; </a:t>
            </a:r>
            <a:r>
              <a:rPr lang="en-US" sz="3600" b="0" dirty="0" err="1" smtClean="0"/>
              <a:t>Megamp</a:t>
            </a:r>
            <a:r>
              <a:rPr lang="en-US" sz="3600" b="0" dirty="0" smtClean="0"/>
              <a:t>-meters of  Superconductor  on Half-Height of OMD Magnet Gap </a:t>
            </a:r>
            <a:endParaRPr lang="en-US" sz="3600" b="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38600" y="273050"/>
            <a:ext cx="4648200" cy="620395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62400"/>
            <a:ext cx="3733800" cy="2286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An OMD magnet of 75-mm gap half-height uses ~2¼ times as much conductor as a magnet of 15 mm half-height. The field ratio may be ~120% instead of ~107%.</a:t>
            </a:r>
            <a:endParaRPr lang="en-US" sz="2400" dirty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39888"/>
            <a:ext cx="3962400" cy="623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B213-B077-49F6-83F8-636324D5511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2895599" cy="1752600"/>
          </a:xfrm>
        </p:spPr>
        <p:txBody>
          <a:bodyPr>
            <a:noAutofit/>
          </a:bodyPr>
          <a:lstStyle/>
          <a:p>
            <a:r>
              <a:rPr lang="en-US" sz="3600" b="0" dirty="0" smtClean="0"/>
              <a:t>Radii of Field-Homogeneity Contours</a:t>
            </a:r>
            <a:endParaRPr lang="en-US" sz="36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71801"/>
            <a:ext cx="2666999" cy="2743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1.0 mm @ 10 </a:t>
            </a:r>
            <a:r>
              <a:rPr lang="en-US" sz="2400" dirty="0" err="1" smtClean="0"/>
              <a:t>ppm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3.0 mm @ 100 </a:t>
            </a:r>
            <a:r>
              <a:rPr lang="en-US" sz="2400" dirty="0" err="1" smtClean="0"/>
              <a:t>ppm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9.0 mm to 10.3 mm @ 1,000 </a:t>
            </a:r>
            <a:r>
              <a:rPr lang="en-US" sz="2400" dirty="0" err="1" smtClean="0"/>
              <a:t>ppm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 l="1588" t="1405" r="1588" b="1405"/>
          <a:stretch>
            <a:fillRect/>
          </a:stretch>
        </p:blipFill>
        <p:spPr bwMode="auto">
          <a:xfrm>
            <a:off x="3200400" y="299406"/>
            <a:ext cx="5486400" cy="610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B213-B077-49F6-83F8-636324D5511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Equations for Magnetic Field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543800" cy="4602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For a bar of infinite length, rectangular-cross section and carrying a uniform current density </a:t>
            </a:r>
            <a:r>
              <a:rPr lang="en-US" sz="2400" i="1" dirty="0"/>
              <a:t>J</a:t>
            </a:r>
            <a:r>
              <a:rPr lang="en-US" sz="2400" dirty="0"/>
              <a:t>, the vertical field </a:t>
            </a:r>
            <a:r>
              <a:rPr lang="en-US" sz="2400" i="1" dirty="0"/>
              <a:t>B</a:t>
            </a:r>
            <a:r>
              <a:rPr lang="en-US" sz="2400" i="1" baseline="-25000" dirty="0"/>
              <a:t>y</a:t>
            </a:r>
            <a:r>
              <a:rPr lang="en-US" sz="2400" dirty="0"/>
              <a:t> </a:t>
            </a:r>
            <a:r>
              <a:rPr lang="en-US" sz="2400" dirty="0" smtClean="0"/>
              <a:t>is: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where </a:t>
            </a:r>
            <a:r>
              <a:rPr lang="en-US" sz="2400" i="1" dirty="0" err="1"/>
              <a:t>c</a:t>
            </a:r>
            <a:r>
              <a:rPr lang="en-US" sz="2400" i="1" baseline="-25000" dirty="0" err="1"/>
              <a:t>B</a:t>
            </a:r>
            <a:r>
              <a:rPr lang="en-US" sz="2400" dirty="0"/>
              <a:t> = </a:t>
            </a:r>
            <a:r>
              <a:rPr lang="en-US" sz="2400" dirty="0" smtClean="0"/>
              <a:t>−</a:t>
            </a:r>
            <a:r>
              <a:rPr lang="en-US" sz="2400" i="1" dirty="0" smtClean="0"/>
              <a:t>μ</a:t>
            </a:r>
            <a:r>
              <a:rPr lang="en-US" sz="2400" i="1" baseline="-25000" dirty="0" smtClean="0"/>
              <a:t>0 </a:t>
            </a:r>
            <a:r>
              <a:rPr lang="en-US" sz="2400" i="1" dirty="0" smtClean="0"/>
              <a:t>j/2</a:t>
            </a:r>
            <a:r>
              <a:rPr lang="en-US" sz="2400" i="1" dirty="0" smtClean="0">
                <a:latin typeface="Cambria Math"/>
                <a:ea typeface="Cambria Math"/>
              </a:rPr>
              <a:t>𝜋</a:t>
            </a:r>
            <a:r>
              <a:rPr lang="en-US" sz="2400" dirty="0" smtClean="0"/>
              <a:t>; </a:t>
            </a:r>
            <a:r>
              <a:rPr lang="en-US" sz="2400" i="1" dirty="0" err="1" smtClean="0"/>
              <a:t>u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i="1" dirty="0" err="1"/>
              <a:t>v</a:t>
            </a:r>
            <a:r>
              <a:rPr lang="en-US" sz="2400" i="1" baseline="-25000" dirty="0" err="1"/>
              <a:t>j</a:t>
            </a:r>
            <a:r>
              <a:rPr lang="en-US" sz="2400" dirty="0"/>
              <a:t> are shorthand for </a:t>
            </a:r>
            <a:r>
              <a:rPr lang="en-US" sz="2400" i="1" dirty="0" err="1"/>
              <a:t>a</a:t>
            </a:r>
            <a:r>
              <a:rPr lang="en-US" sz="2400" i="1" baseline="-25000" dirty="0" err="1"/>
              <a:t>i</a:t>
            </a:r>
            <a:r>
              <a:rPr lang="en-US" sz="2400" i="1" dirty="0"/>
              <a:t>−</a:t>
            </a:r>
            <a:r>
              <a:rPr lang="en-US" sz="2400" i="1" dirty="0" smtClean="0"/>
              <a:t>x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i="1" dirty="0" err="1"/>
              <a:t>b</a:t>
            </a:r>
            <a:r>
              <a:rPr lang="en-US" sz="2400" i="1" baseline="-25000" dirty="0" err="1"/>
              <a:t>j</a:t>
            </a:r>
            <a:r>
              <a:rPr lang="en-US" sz="2400" i="1" dirty="0"/>
              <a:t>−y</a:t>
            </a:r>
            <a:r>
              <a:rPr lang="en-US" sz="2400" dirty="0"/>
              <a:t>, the horizontal and vertical distances, respectively, from a corner [</a:t>
            </a:r>
            <a:r>
              <a:rPr lang="en-US" sz="2400" i="1" dirty="0" err="1"/>
              <a:t>a</a:t>
            </a:r>
            <a:r>
              <a:rPr lang="en-US" sz="2400" i="1" baseline="-25000" dirty="0" err="1"/>
              <a:t>i</a:t>
            </a:r>
            <a:r>
              <a:rPr lang="en-US" sz="2400" dirty="0"/>
              <a:t>, </a:t>
            </a:r>
            <a:r>
              <a:rPr lang="en-US" sz="2400" i="1" dirty="0" err="1"/>
              <a:t>b</a:t>
            </a:r>
            <a:r>
              <a:rPr lang="en-US" sz="2400" i="1" baseline="-25000" dirty="0" err="1"/>
              <a:t>j</a:t>
            </a:r>
            <a:r>
              <a:rPr lang="en-US" sz="2400" dirty="0"/>
              <a:t>] of a bar cross section to the field point [</a:t>
            </a:r>
            <a:r>
              <a:rPr lang="en-US" sz="2400" i="1" dirty="0"/>
              <a:t>x</a:t>
            </a:r>
            <a:r>
              <a:rPr lang="en-US" sz="2400" dirty="0"/>
              <a:t>, </a:t>
            </a:r>
            <a:r>
              <a:rPr lang="en-US" sz="2400" i="1" dirty="0"/>
              <a:t>y</a:t>
            </a:r>
            <a:r>
              <a:rPr lang="en-US" sz="2400" dirty="0"/>
              <a:t>].  </a:t>
            </a:r>
            <a:r>
              <a:rPr lang="en-US" sz="2400" dirty="0" err="1" smtClean="0"/>
              <a:t>B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 is </a:t>
            </a:r>
            <a:r>
              <a:rPr lang="en-US" sz="2400" dirty="0"/>
              <a:t>of the same form, with </a:t>
            </a:r>
            <a:r>
              <a:rPr lang="en-US" sz="2400" i="1" dirty="0" err="1"/>
              <a:t>u</a:t>
            </a:r>
            <a:r>
              <a:rPr lang="en-US" sz="2400" i="1" baseline="-25000" dirty="0" err="1"/>
              <a:t>i</a:t>
            </a:r>
            <a:r>
              <a:rPr lang="en-US" sz="2400" dirty="0"/>
              <a:t> and </a:t>
            </a:r>
            <a:r>
              <a:rPr lang="en-US" sz="2400" i="1" dirty="0" err="1"/>
              <a:t>v</a:t>
            </a:r>
            <a:r>
              <a:rPr lang="en-US" sz="2400" i="1" baseline="-25000" dirty="0" err="1"/>
              <a:t>j</a:t>
            </a:r>
            <a:r>
              <a:rPr lang="en-US" sz="2400" dirty="0"/>
              <a:t> interchanged.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3276600"/>
            <a:ext cx="6477000" cy="1165504"/>
          </a:xfrm>
          <a:prstGeom prst="rect">
            <a:avLst/>
          </a:prstGeom>
          <a:noFill/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 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2514600"/>
            <a:ext cx="3028951" cy="762000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B213-B077-49F6-83F8-636324D5511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Equations for Magnetic Force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81200"/>
            <a:ext cx="6858000" cy="4114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 smtClean="0"/>
              <a:t>The vertical component of </a:t>
            </a:r>
            <a:r>
              <a:rPr lang="en-US" sz="2600" dirty="0"/>
              <a:t>force</a:t>
            </a:r>
            <a:r>
              <a:rPr lang="en-US" sz="2600" dirty="0" smtClean="0"/>
              <a:t>, </a:t>
            </a:r>
            <a:r>
              <a:rPr lang="en-US" sz="2600" i="1" dirty="0" err="1"/>
              <a:t>F</a:t>
            </a:r>
            <a:r>
              <a:rPr lang="en-US" sz="2600" i="1" baseline="-25000" dirty="0" err="1"/>
              <a:t>y</a:t>
            </a:r>
            <a:r>
              <a:rPr lang="en-US" sz="2600" dirty="0"/>
              <a:t>, between two parallel bars of conductor </a:t>
            </a:r>
            <a:r>
              <a:rPr lang="en-US" sz="2600" dirty="0" smtClean="0"/>
              <a:t>has 16 terms </a:t>
            </a:r>
            <a:r>
              <a:rPr lang="en-US" sz="2600" dirty="0"/>
              <a:t>of the form</a:t>
            </a:r>
            <a:r>
              <a:rPr lang="en-US" sz="2600" dirty="0" smtClean="0"/>
              <a:t>: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where </a:t>
            </a:r>
            <a:r>
              <a:rPr lang="en-US" sz="2600" i="1" dirty="0" err="1"/>
              <a:t>c</a:t>
            </a:r>
            <a:r>
              <a:rPr lang="en-US" sz="2600" i="1" baseline="-25000" dirty="0" err="1"/>
              <a:t>F</a:t>
            </a:r>
            <a:r>
              <a:rPr lang="en-US" sz="2600" dirty="0"/>
              <a:t> = </a:t>
            </a:r>
            <a:r>
              <a:rPr lang="en-US" sz="2600" i="1" dirty="0"/>
              <a:t>μ</a:t>
            </a:r>
            <a:r>
              <a:rPr lang="en-US" sz="2600" i="1" baseline="-25000" dirty="0"/>
              <a:t>0 </a:t>
            </a:r>
            <a:r>
              <a:rPr lang="en-US" sz="2600" i="1" dirty="0" smtClean="0"/>
              <a:t>j</a:t>
            </a:r>
            <a:r>
              <a:rPr lang="en-US" sz="2600" i="1" baseline="-25000" dirty="0" smtClean="0"/>
              <a:t>1 </a:t>
            </a:r>
            <a:r>
              <a:rPr lang="en-US" sz="2600" i="1" dirty="0" smtClean="0"/>
              <a:t>j</a:t>
            </a:r>
            <a:r>
              <a:rPr lang="en-US" sz="2600" i="1" baseline="-25000" dirty="0" smtClean="0"/>
              <a:t>2 </a:t>
            </a:r>
            <a:r>
              <a:rPr lang="en-US" sz="2600" dirty="0"/>
              <a:t>/ </a:t>
            </a:r>
            <a:r>
              <a:rPr lang="en-US" sz="2600" dirty="0" smtClean="0"/>
              <a:t>12</a:t>
            </a:r>
            <a:r>
              <a:rPr lang="en-US" sz="2600" dirty="0" smtClean="0">
                <a:latin typeface="Cambria Math"/>
                <a:ea typeface="Cambria Math"/>
              </a:rPr>
              <a:t>𝜋</a:t>
            </a:r>
            <a:r>
              <a:rPr lang="en-US" sz="2600" dirty="0" smtClean="0"/>
              <a:t>; </a:t>
            </a:r>
            <a:r>
              <a:rPr lang="en-US" sz="2600" i="1" dirty="0"/>
              <a:t>u</a:t>
            </a:r>
            <a:r>
              <a:rPr lang="en-US" sz="2600" dirty="0"/>
              <a:t> and </a:t>
            </a:r>
            <a:r>
              <a:rPr lang="en-US" sz="2600" i="1" dirty="0"/>
              <a:t>v</a:t>
            </a:r>
            <a:r>
              <a:rPr lang="en-US" sz="2600" dirty="0"/>
              <a:t> are shorthand for </a:t>
            </a:r>
            <a:r>
              <a:rPr lang="en-US" sz="2600" i="1" dirty="0" err="1"/>
              <a:t>u</a:t>
            </a:r>
            <a:r>
              <a:rPr lang="en-US" sz="2600" i="1" baseline="-25000" dirty="0" err="1"/>
              <a:t>i,m</a:t>
            </a:r>
            <a:r>
              <a:rPr lang="en-US" sz="2600" dirty="0"/>
              <a:t> and </a:t>
            </a:r>
            <a:r>
              <a:rPr lang="en-US" sz="2600" i="1" dirty="0" err="1"/>
              <a:t>v</a:t>
            </a:r>
            <a:r>
              <a:rPr lang="en-US" sz="2600" i="1" baseline="-25000" dirty="0" err="1"/>
              <a:t>j,n</a:t>
            </a:r>
            <a:r>
              <a:rPr lang="en-US" sz="2600" dirty="0"/>
              <a:t>, the horizontal and vertical distances between bar corners [</a:t>
            </a:r>
            <a:r>
              <a:rPr lang="en-US" sz="2600" i="1" dirty="0" err="1"/>
              <a:t>a</a:t>
            </a:r>
            <a:r>
              <a:rPr lang="en-US" sz="2600" i="1" baseline="-25000" dirty="0" err="1"/>
              <a:t>i</a:t>
            </a:r>
            <a:r>
              <a:rPr lang="en-US" sz="2600" dirty="0"/>
              <a:t>, </a:t>
            </a:r>
            <a:r>
              <a:rPr lang="en-US" sz="2600" i="1" dirty="0" err="1"/>
              <a:t>b</a:t>
            </a:r>
            <a:r>
              <a:rPr lang="en-US" sz="2600" i="1" baseline="-25000" dirty="0" err="1"/>
              <a:t>j</a:t>
            </a:r>
            <a:r>
              <a:rPr lang="en-US" sz="2600" dirty="0"/>
              <a:t>] and [</a:t>
            </a:r>
            <a:r>
              <a:rPr lang="en-US" sz="2600" i="1" dirty="0"/>
              <a:t>a</a:t>
            </a:r>
            <a:r>
              <a:rPr lang="en-US" sz="2600" i="1" baseline="-25000" dirty="0"/>
              <a:t>m</a:t>
            </a:r>
            <a:r>
              <a:rPr lang="en-US" sz="2600" dirty="0"/>
              <a:t>, </a:t>
            </a:r>
            <a:r>
              <a:rPr lang="en-US" sz="2600" i="1" dirty="0" err="1"/>
              <a:t>b</a:t>
            </a:r>
            <a:r>
              <a:rPr lang="en-US" sz="2600" i="1" baseline="-25000" dirty="0" err="1"/>
              <a:t>n</a:t>
            </a:r>
            <a:r>
              <a:rPr lang="en-US" sz="2600" dirty="0"/>
              <a:t>]; </a:t>
            </a:r>
            <a:r>
              <a:rPr lang="en-US" sz="2600" i="1" dirty="0"/>
              <a:t>i</a:t>
            </a:r>
            <a:r>
              <a:rPr lang="en-US" sz="2600" dirty="0"/>
              <a:t>, </a:t>
            </a:r>
            <a:r>
              <a:rPr lang="en-US" sz="2600" i="1" dirty="0"/>
              <a:t>j</a:t>
            </a:r>
            <a:r>
              <a:rPr lang="en-US" sz="2600" dirty="0"/>
              <a:t>, </a:t>
            </a:r>
            <a:r>
              <a:rPr lang="en-US" sz="2600" i="1" dirty="0"/>
              <a:t>m</a:t>
            </a:r>
            <a:r>
              <a:rPr lang="en-US" sz="2600" dirty="0"/>
              <a:t> and </a:t>
            </a:r>
            <a:r>
              <a:rPr lang="en-US" sz="2600" i="1" dirty="0"/>
              <a:t>n</a:t>
            </a:r>
            <a:r>
              <a:rPr lang="en-US" sz="2600" dirty="0"/>
              <a:t> each run from 1 to 2</a:t>
            </a:r>
            <a:r>
              <a:rPr lang="en-US" sz="2600" dirty="0" smtClean="0"/>
              <a:t>. </a:t>
            </a:r>
            <a:r>
              <a:rPr lang="en-US" sz="2600" i="1" dirty="0" err="1"/>
              <a:t>F</a:t>
            </a:r>
            <a:r>
              <a:rPr lang="en-US" sz="2600" i="1" baseline="-25000" dirty="0" err="1"/>
              <a:t>x</a:t>
            </a:r>
            <a:r>
              <a:rPr lang="en-US" sz="2600" dirty="0"/>
              <a:t> is similar, with </a:t>
            </a:r>
            <a:r>
              <a:rPr lang="en-US" sz="2600" i="1" dirty="0"/>
              <a:t>u</a:t>
            </a:r>
            <a:r>
              <a:rPr lang="en-US" sz="2600" dirty="0"/>
              <a:t> and </a:t>
            </a:r>
            <a:r>
              <a:rPr lang="en-US" sz="2600" i="1" dirty="0"/>
              <a:t>v</a:t>
            </a:r>
            <a:r>
              <a:rPr lang="en-US" sz="2600" dirty="0"/>
              <a:t> interchanged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2819400"/>
            <a:ext cx="4755696" cy="428625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3581400"/>
            <a:ext cx="5309755" cy="695325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B213-B077-49F6-83F8-636324D5511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Inhomogeneity</a:t>
            </a:r>
            <a:r>
              <a:rPr lang="en-US" sz="3600" dirty="0" smtClean="0"/>
              <a:t> Coefficients for Bar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466637"/>
            <a:ext cx="60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1676400"/>
            <a:ext cx="4855308" cy="676275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2667000"/>
            <a:ext cx="3490383" cy="323850"/>
          </a:xfrm>
          <a:prstGeom prst="rect">
            <a:avLst/>
          </a:prstGeom>
          <a:noFill/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3429000"/>
            <a:ext cx="4461933" cy="323850"/>
          </a:xfrm>
          <a:prstGeom prst="rect">
            <a:avLst/>
          </a:prstGeom>
          <a:noFill/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4191000"/>
            <a:ext cx="5973233" cy="323850"/>
          </a:xfrm>
          <a:prstGeom prst="rect">
            <a:avLst/>
          </a:prstGeom>
          <a:noFill/>
        </p:spPr>
      </p:pic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4953000"/>
            <a:ext cx="6584950" cy="323850"/>
          </a:xfrm>
          <a:prstGeom prst="rect">
            <a:avLst/>
          </a:prstGeom>
          <a:noFill/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15000"/>
            <a:ext cx="9139766" cy="323850"/>
          </a:xfrm>
          <a:prstGeom prst="rect">
            <a:avLst/>
          </a:prstGeom>
          <a:noFill/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B213-B077-49F6-83F8-636324D5511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662</Words>
  <Application>Microsoft Office PowerPoint</Application>
  <PresentationFormat>On-screen Show (4:3)</PresentationFormat>
  <Paragraphs>124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Photo Editor Photo</vt:lpstr>
      <vt:lpstr>Open-Midplane Dipole Magnet Field Homogeneity</vt:lpstr>
      <vt:lpstr>Illustrative OMD.  1st-quadrant windings X-section &amp; contours of field magnitude B ≡ (Bx2+By2)½; central field B0 ≡ B(x=0,y=0). Muon beam is at [0, 0]; keyhole accommodates energy absorber.</vt:lpstr>
      <vt:lpstr>Slide 3</vt:lpstr>
      <vt:lpstr>OMD Ring-Magnet Questions</vt:lpstr>
      <vt:lpstr>Dependence of Field Ratio Bmax/B0 &amp; Megamp-meters of  Superconductor  on Half-Height of OMD Magnet Gap </vt:lpstr>
      <vt:lpstr>Radii of Field-Homogeneity Contours</vt:lpstr>
      <vt:lpstr>Equations for Magnetic Field</vt:lpstr>
      <vt:lpstr>Equations for Magnetic Force</vt:lpstr>
      <vt:lpstr>Inhomogeneity Coefficients for Bar</vt:lpstr>
      <vt:lpstr>Inhomogeneity Coefficients for Wire</vt:lpstr>
      <vt:lpstr>Slide 11</vt:lpstr>
      <vt:lpstr>OMD magnet with ∂2B/dx2 = ∂2B/dy2 = 0; Bmax/B0 = 108%.</vt:lpstr>
      <vt:lpstr>Radii of Field-Homogeneity Contours</vt:lpstr>
      <vt:lpstr>Comparison of 2nd &amp; 4th-Order OMD’s 1,000 ppm:  9.0 mm 17.1 mm in x, 1.03 mm  18.2 mm in y 10 ppm:  1.0 mm  5.6 mm in both x &amp; y </vt:lpstr>
      <vt:lpstr>OMD with field homogeneity of 6th order; both bars ∆x &gt;&gt; ∆y. </vt:lpstr>
      <vt:lpstr>Radii of Field-Homogeneity Contours</vt:lpstr>
      <vt:lpstr>OMD of 6th order;  outboard bar ∆x &lt;&lt; ∆y; Bmax/B0 = 118%.</vt:lpstr>
      <vt:lpstr>Radii of Field-Homogeneity Contours</vt:lpstr>
      <vt:lpstr>Field magnitude of open-midplane dipole magnet with field homogeneity of 8th order.  Bmax/B0 = 119%. </vt:lpstr>
      <vt:lpstr>Radii of Field-Homogeneity Contours</vt:lpstr>
      <vt:lpstr>Field magnitude of OMD magnet with homogeneity of 12th order.  White contours are ±0.01%.  Bmax/B0 = 119%. </vt:lpstr>
      <vt:lpstr>Radii of Field-Homogeneity Contours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Weggel</dc:creator>
  <cp:lastModifiedBy>jct</cp:lastModifiedBy>
  <cp:revision>157</cp:revision>
  <dcterms:created xsi:type="dcterms:W3CDTF">2011-05-14T01:01:01Z</dcterms:created>
  <dcterms:modified xsi:type="dcterms:W3CDTF">2011-05-19T13:27:10Z</dcterms:modified>
</cp:coreProperties>
</file>