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45"/>
  </p:notesMasterIdLst>
  <p:handoutMasterIdLst>
    <p:handoutMasterId r:id="rId46"/>
  </p:handoutMasterIdLst>
  <p:sldIdLst>
    <p:sldId id="715" r:id="rId2"/>
    <p:sldId id="853" r:id="rId3"/>
    <p:sldId id="882" r:id="rId4"/>
    <p:sldId id="814" r:id="rId5"/>
    <p:sldId id="896" r:id="rId6"/>
    <p:sldId id="812" r:id="rId7"/>
    <p:sldId id="899" r:id="rId8"/>
    <p:sldId id="900" r:id="rId9"/>
    <p:sldId id="898" r:id="rId10"/>
    <p:sldId id="901" r:id="rId11"/>
    <p:sldId id="902" r:id="rId12"/>
    <p:sldId id="903" r:id="rId13"/>
    <p:sldId id="904" r:id="rId14"/>
    <p:sldId id="906" r:id="rId15"/>
    <p:sldId id="905" r:id="rId16"/>
    <p:sldId id="897" r:id="rId17"/>
    <p:sldId id="815" r:id="rId18"/>
    <p:sldId id="816" r:id="rId19"/>
    <p:sldId id="909" r:id="rId20"/>
    <p:sldId id="910" r:id="rId21"/>
    <p:sldId id="911" r:id="rId22"/>
    <p:sldId id="913" r:id="rId23"/>
    <p:sldId id="907" r:id="rId24"/>
    <p:sldId id="817" r:id="rId25"/>
    <p:sldId id="818" r:id="rId26"/>
    <p:sldId id="819" r:id="rId27"/>
    <p:sldId id="820" r:id="rId28"/>
    <p:sldId id="822" r:id="rId29"/>
    <p:sldId id="823" r:id="rId30"/>
    <p:sldId id="914" r:id="rId31"/>
    <p:sldId id="915" r:id="rId32"/>
    <p:sldId id="916" r:id="rId33"/>
    <p:sldId id="925" r:id="rId34"/>
    <p:sldId id="917" r:id="rId35"/>
    <p:sldId id="918" r:id="rId36"/>
    <p:sldId id="920" r:id="rId37"/>
    <p:sldId id="921" r:id="rId38"/>
    <p:sldId id="922" r:id="rId39"/>
    <p:sldId id="919" r:id="rId40"/>
    <p:sldId id="923" r:id="rId41"/>
    <p:sldId id="825" r:id="rId42"/>
    <p:sldId id="924" r:id="rId43"/>
    <p:sldId id="883" r:id="rId44"/>
  </p:sldIdLst>
  <p:sldSz cx="9144000" cy="6858000" type="screen4x3"/>
  <p:notesSz cx="14782800" cy="23926800"/>
  <p:defaultTextStyle>
    <a:defPPr>
      <a:defRPr lang="en-US"/>
    </a:defPPr>
    <a:lvl1pPr algn="l" rtl="0" eaLnBrk="0" fontAlgn="base" hangingPunct="0">
      <a:spcBef>
        <a:spcPct val="20000"/>
      </a:spcBef>
      <a:spcAft>
        <a:spcPct val="0"/>
      </a:spcAft>
      <a:buChar char="•"/>
      <a:defRPr b="1" kern="1200">
        <a:solidFill>
          <a:srgbClr val="FF0000"/>
        </a:solidFill>
        <a:latin typeface="Times New Roman" pitchFamily="18" charset="0"/>
        <a:ea typeface="+mn-ea"/>
        <a:cs typeface="+mn-cs"/>
      </a:defRPr>
    </a:lvl1pPr>
    <a:lvl2pPr marL="457200" algn="l" rtl="0" eaLnBrk="0" fontAlgn="base" hangingPunct="0">
      <a:spcBef>
        <a:spcPct val="20000"/>
      </a:spcBef>
      <a:spcAft>
        <a:spcPct val="0"/>
      </a:spcAft>
      <a:buChar char="•"/>
      <a:defRPr b="1" kern="1200">
        <a:solidFill>
          <a:srgbClr val="FF0000"/>
        </a:solidFill>
        <a:latin typeface="Times New Roman" pitchFamily="18" charset="0"/>
        <a:ea typeface="+mn-ea"/>
        <a:cs typeface="+mn-cs"/>
      </a:defRPr>
    </a:lvl2pPr>
    <a:lvl3pPr marL="914400" algn="l" rtl="0" eaLnBrk="0" fontAlgn="base" hangingPunct="0">
      <a:spcBef>
        <a:spcPct val="20000"/>
      </a:spcBef>
      <a:spcAft>
        <a:spcPct val="0"/>
      </a:spcAft>
      <a:buChar char="•"/>
      <a:defRPr b="1" kern="1200">
        <a:solidFill>
          <a:srgbClr val="FF0000"/>
        </a:solidFill>
        <a:latin typeface="Times New Roman" pitchFamily="18" charset="0"/>
        <a:ea typeface="+mn-ea"/>
        <a:cs typeface="+mn-cs"/>
      </a:defRPr>
    </a:lvl3pPr>
    <a:lvl4pPr marL="1371600" algn="l" rtl="0" eaLnBrk="0" fontAlgn="base" hangingPunct="0">
      <a:spcBef>
        <a:spcPct val="20000"/>
      </a:spcBef>
      <a:spcAft>
        <a:spcPct val="0"/>
      </a:spcAft>
      <a:buChar char="•"/>
      <a:defRPr b="1" kern="1200">
        <a:solidFill>
          <a:srgbClr val="FF0000"/>
        </a:solidFill>
        <a:latin typeface="Times New Roman" pitchFamily="18" charset="0"/>
        <a:ea typeface="+mn-ea"/>
        <a:cs typeface="+mn-cs"/>
      </a:defRPr>
    </a:lvl4pPr>
    <a:lvl5pPr marL="1828800" algn="l" rtl="0" eaLnBrk="0" fontAlgn="base" hangingPunct="0">
      <a:spcBef>
        <a:spcPct val="20000"/>
      </a:spcBef>
      <a:spcAft>
        <a:spcPct val="0"/>
      </a:spcAft>
      <a:buChar char="•"/>
      <a:defRPr b="1" kern="1200">
        <a:solidFill>
          <a:srgbClr val="FF0000"/>
        </a:solidFill>
        <a:latin typeface="Times New Roman" pitchFamily="18" charset="0"/>
        <a:ea typeface="+mn-ea"/>
        <a:cs typeface="+mn-cs"/>
      </a:defRPr>
    </a:lvl5pPr>
    <a:lvl6pPr marL="2286000" algn="l" defTabSz="914400" rtl="0" eaLnBrk="1" latinLnBrk="0" hangingPunct="1">
      <a:defRPr b="1" kern="1200">
        <a:solidFill>
          <a:srgbClr val="FF0000"/>
        </a:solidFill>
        <a:latin typeface="Times New Roman" pitchFamily="18" charset="0"/>
        <a:ea typeface="+mn-ea"/>
        <a:cs typeface="+mn-cs"/>
      </a:defRPr>
    </a:lvl6pPr>
    <a:lvl7pPr marL="2743200" algn="l" defTabSz="914400" rtl="0" eaLnBrk="1" latinLnBrk="0" hangingPunct="1">
      <a:defRPr b="1" kern="1200">
        <a:solidFill>
          <a:srgbClr val="FF0000"/>
        </a:solidFill>
        <a:latin typeface="Times New Roman" pitchFamily="18" charset="0"/>
        <a:ea typeface="+mn-ea"/>
        <a:cs typeface="+mn-cs"/>
      </a:defRPr>
    </a:lvl7pPr>
    <a:lvl8pPr marL="3200400" algn="l" defTabSz="914400" rtl="0" eaLnBrk="1" latinLnBrk="0" hangingPunct="1">
      <a:defRPr b="1" kern="1200">
        <a:solidFill>
          <a:srgbClr val="FF0000"/>
        </a:solidFill>
        <a:latin typeface="Times New Roman" pitchFamily="18" charset="0"/>
        <a:ea typeface="+mn-ea"/>
        <a:cs typeface="+mn-cs"/>
      </a:defRPr>
    </a:lvl8pPr>
    <a:lvl9pPr marL="3657600" algn="l" defTabSz="914400" rtl="0" eaLnBrk="1" latinLnBrk="0" hangingPunct="1">
      <a:defRPr b="1" kern="1200">
        <a:solidFill>
          <a:srgbClr val="FF00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6600"/>
    <a:srgbClr val="FF00FF"/>
    <a:srgbClr val="99FF99"/>
    <a:srgbClr val="0000CC"/>
    <a:srgbClr val="00FF99"/>
    <a:srgbClr val="FF0000"/>
    <a:srgbClr val="CC0000"/>
    <a:srgbClr val="339966"/>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30" autoAdjust="0"/>
  </p:normalViewPr>
  <p:slideViewPr>
    <p:cSldViewPr>
      <p:cViewPr varScale="1">
        <p:scale>
          <a:sx n="99" d="100"/>
          <a:sy n="99" d="100"/>
        </p:scale>
        <p:origin x="-102"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310" y="-96"/>
      </p:cViewPr>
      <p:guideLst>
        <p:guide orient="horz" pos="7529"/>
        <p:guide pos="465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36.wmf"/><Relationship Id="rId4"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1"/>
            <a:ext cx="6483516" cy="1178933"/>
          </a:xfrm>
          <a:prstGeom prst="rect">
            <a:avLst/>
          </a:prstGeom>
          <a:noFill/>
          <a:ln w="9525">
            <a:noFill/>
            <a:miter lim="800000"/>
            <a:headEnd/>
            <a:tailEnd/>
          </a:ln>
          <a:effectLst/>
        </p:spPr>
        <p:txBody>
          <a:bodyPr vert="horz" wrap="square" lIns="217303" tIns="108660" rIns="217303" bIns="108660" numCol="1" anchor="t" anchorCtr="0" compatLnSpc="1">
            <a:prstTxWarp prst="textNoShape">
              <a:avLst/>
            </a:prstTxWarp>
          </a:bodyPr>
          <a:lstStyle>
            <a:lvl1pPr defTabSz="2172245">
              <a:spcBef>
                <a:spcPct val="0"/>
              </a:spcBef>
              <a:buFontTx/>
              <a:buNone/>
              <a:defRPr sz="3000" b="0">
                <a:solidFill>
                  <a:schemeClr val="tx1"/>
                </a:solidFill>
              </a:defRPr>
            </a:lvl1pPr>
          </a:lstStyle>
          <a:p>
            <a:endParaRPr lang="en-US"/>
          </a:p>
        </p:txBody>
      </p:sp>
      <p:sp>
        <p:nvSpPr>
          <p:cNvPr id="13315" name="Rectangle 3"/>
          <p:cNvSpPr>
            <a:spLocks noGrp="1" noChangeArrowheads="1"/>
          </p:cNvSpPr>
          <p:nvPr>
            <p:ph type="dt" sz="quarter" idx="1"/>
          </p:nvPr>
        </p:nvSpPr>
        <p:spPr bwMode="auto">
          <a:xfrm>
            <a:off x="8430816" y="1"/>
            <a:ext cx="6329529" cy="1178933"/>
          </a:xfrm>
          <a:prstGeom prst="rect">
            <a:avLst/>
          </a:prstGeom>
          <a:noFill/>
          <a:ln w="9525">
            <a:noFill/>
            <a:miter lim="800000"/>
            <a:headEnd/>
            <a:tailEnd/>
          </a:ln>
          <a:effectLst/>
        </p:spPr>
        <p:txBody>
          <a:bodyPr vert="horz" wrap="square" lIns="217303" tIns="108660" rIns="217303" bIns="108660" numCol="1" anchor="t" anchorCtr="0" compatLnSpc="1">
            <a:prstTxWarp prst="textNoShape">
              <a:avLst/>
            </a:prstTxWarp>
          </a:bodyPr>
          <a:lstStyle>
            <a:lvl1pPr algn="r" defTabSz="2172245">
              <a:spcBef>
                <a:spcPct val="0"/>
              </a:spcBef>
              <a:buFontTx/>
              <a:buNone/>
              <a:defRPr sz="3000" b="0">
                <a:solidFill>
                  <a:schemeClr val="tx1"/>
                </a:solidFill>
              </a:defRPr>
            </a:lvl1pPr>
          </a:lstStyle>
          <a:p>
            <a:endParaRPr lang="en-US"/>
          </a:p>
        </p:txBody>
      </p:sp>
      <p:sp>
        <p:nvSpPr>
          <p:cNvPr id="13316" name="Rectangle 4"/>
          <p:cNvSpPr>
            <a:spLocks noGrp="1" noChangeArrowheads="1"/>
          </p:cNvSpPr>
          <p:nvPr>
            <p:ph type="ftr" sz="quarter" idx="2"/>
          </p:nvPr>
        </p:nvSpPr>
        <p:spPr bwMode="auto">
          <a:xfrm>
            <a:off x="0" y="22795341"/>
            <a:ext cx="6483516" cy="1171021"/>
          </a:xfrm>
          <a:prstGeom prst="rect">
            <a:avLst/>
          </a:prstGeom>
          <a:noFill/>
          <a:ln w="9525">
            <a:noFill/>
            <a:miter lim="800000"/>
            <a:headEnd/>
            <a:tailEnd/>
          </a:ln>
          <a:effectLst/>
        </p:spPr>
        <p:txBody>
          <a:bodyPr vert="horz" wrap="square" lIns="217303" tIns="108660" rIns="217303" bIns="108660" numCol="1" anchor="b" anchorCtr="0" compatLnSpc="1">
            <a:prstTxWarp prst="textNoShape">
              <a:avLst/>
            </a:prstTxWarp>
          </a:bodyPr>
          <a:lstStyle>
            <a:lvl1pPr defTabSz="2172245">
              <a:spcBef>
                <a:spcPct val="0"/>
              </a:spcBef>
              <a:buFontTx/>
              <a:buNone/>
              <a:defRPr sz="3000" b="0">
                <a:solidFill>
                  <a:schemeClr val="tx1"/>
                </a:solidFill>
              </a:defRPr>
            </a:lvl1pPr>
          </a:lstStyle>
          <a:p>
            <a:endParaRPr lang="en-US"/>
          </a:p>
        </p:txBody>
      </p:sp>
      <p:sp>
        <p:nvSpPr>
          <p:cNvPr id="13317" name="Rectangle 5"/>
          <p:cNvSpPr>
            <a:spLocks noGrp="1" noChangeArrowheads="1"/>
          </p:cNvSpPr>
          <p:nvPr>
            <p:ph type="sldNum" sz="quarter" idx="3"/>
          </p:nvPr>
        </p:nvSpPr>
        <p:spPr bwMode="auto">
          <a:xfrm>
            <a:off x="8430816" y="22795341"/>
            <a:ext cx="6329529" cy="1171021"/>
          </a:xfrm>
          <a:prstGeom prst="rect">
            <a:avLst/>
          </a:prstGeom>
          <a:noFill/>
          <a:ln w="9525">
            <a:noFill/>
            <a:miter lim="800000"/>
            <a:headEnd/>
            <a:tailEnd/>
          </a:ln>
          <a:effectLst/>
        </p:spPr>
        <p:txBody>
          <a:bodyPr vert="horz" wrap="square" lIns="217303" tIns="108660" rIns="217303" bIns="108660" numCol="1" anchor="b" anchorCtr="0" compatLnSpc="1">
            <a:prstTxWarp prst="textNoShape">
              <a:avLst/>
            </a:prstTxWarp>
          </a:bodyPr>
          <a:lstStyle>
            <a:lvl1pPr algn="r" defTabSz="2172245">
              <a:spcBef>
                <a:spcPct val="0"/>
              </a:spcBef>
              <a:buFontTx/>
              <a:buNone/>
              <a:defRPr sz="3000" b="0">
                <a:solidFill>
                  <a:schemeClr val="tx1"/>
                </a:solidFill>
              </a:defRPr>
            </a:lvl1pPr>
          </a:lstStyle>
          <a:p>
            <a:fld id="{8F8D238B-9DA5-406F-A028-7F9F05A36FE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6396897" cy="1194758"/>
          </a:xfrm>
          <a:prstGeom prst="rect">
            <a:avLst/>
          </a:prstGeom>
          <a:noFill/>
          <a:ln w="9525">
            <a:noFill/>
            <a:miter lim="800000"/>
            <a:headEnd/>
            <a:tailEnd/>
          </a:ln>
          <a:effectLst/>
        </p:spPr>
        <p:txBody>
          <a:bodyPr vert="horz" wrap="square" lIns="220347" tIns="110181" rIns="220347" bIns="110181" numCol="1" anchor="t" anchorCtr="0" compatLnSpc="1">
            <a:prstTxWarp prst="textNoShape">
              <a:avLst/>
            </a:prstTxWarp>
          </a:bodyPr>
          <a:lstStyle>
            <a:lvl1pPr defTabSz="2204939">
              <a:spcBef>
                <a:spcPct val="0"/>
              </a:spcBef>
              <a:buFontTx/>
              <a:buNone/>
              <a:defRPr sz="3000" b="0">
                <a:solidFill>
                  <a:schemeClr val="tx1"/>
                </a:solidFill>
              </a:defRPr>
            </a:lvl1pPr>
          </a:lstStyle>
          <a:p>
            <a:endParaRPr lang="en-US"/>
          </a:p>
        </p:txBody>
      </p:sp>
      <p:sp>
        <p:nvSpPr>
          <p:cNvPr id="7171" name="Rectangle 3"/>
          <p:cNvSpPr>
            <a:spLocks noGrp="1" noChangeArrowheads="1"/>
          </p:cNvSpPr>
          <p:nvPr>
            <p:ph type="dt" idx="1"/>
          </p:nvPr>
        </p:nvSpPr>
        <p:spPr bwMode="auto">
          <a:xfrm>
            <a:off x="8385904" y="1"/>
            <a:ext cx="6396897" cy="1194758"/>
          </a:xfrm>
          <a:prstGeom prst="rect">
            <a:avLst/>
          </a:prstGeom>
          <a:noFill/>
          <a:ln w="9525">
            <a:noFill/>
            <a:miter lim="800000"/>
            <a:headEnd/>
            <a:tailEnd/>
          </a:ln>
          <a:effectLst/>
        </p:spPr>
        <p:txBody>
          <a:bodyPr vert="horz" wrap="square" lIns="220347" tIns="110181" rIns="220347" bIns="110181" numCol="1" anchor="t" anchorCtr="0" compatLnSpc="1">
            <a:prstTxWarp prst="textNoShape">
              <a:avLst/>
            </a:prstTxWarp>
          </a:bodyPr>
          <a:lstStyle>
            <a:lvl1pPr algn="r" defTabSz="2204939">
              <a:spcBef>
                <a:spcPct val="0"/>
              </a:spcBef>
              <a:buFontTx/>
              <a:buNone/>
              <a:defRPr sz="3000" b="0">
                <a:solidFill>
                  <a:schemeClr val="tx1"/>
                </a:solidFill>
              </a:defRPr>
            </a:lvl1pPr>
          </a:lstStyle>
          <a:p>
            <a:endParaRPr lang="en-US"/>
          </a:p>
        </p:txBody>
      </p:sp>
      <p:sp>
        <p:nvSpPr>
          <p:cNvPr id="7172" name="Rectangle 4"/>
          <p:cNvSpPr>
            <a:spLocks noGrp="1" noRot="1" noChangeAspect="1" noChangeArrowheads="1" noTextEdit="1"/>
          </p:cNvSpPr>
          <p:nvPr>
            <p:ph type="sldImg" idx="2"/>
          </p:nvPr>
        </p:nvSpPr>
        <p:spPr bwMode="auto">
          <a:xfrm>
            <a:off x="-1095375" y="1800225"/>
            <a:ext cx="16979900" cy="12734925"/>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56007" y="15120410"/>
            <a:ext cx="12829085" cy="7006344"/>
          </a:xfrm>
          <a:prstGeom prst="rect">
            <a:avLst/>
          </a:prstGeom>
          <a:noFill/>
          <a:ln w="9525">
            <a:noFill/>
            <a:miter lim="800000"/>
            <a:headEnd/>
            <a:tailEnd/>
          </a:ln>
          <a:effectLst/>
        </p:spPr>
        <p:txBody>
          <a:bodyPr vert="horz" wrap="square" lIns="220347" tIns="110181" rIns="220347" bIns="1101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1" y="22732043"/>
            <a:ext cx="6396897" cy="1194758"/>
          </a:xfrm>
          <a:prstGeom prst="rect">
            <a:avLst/>
          </a:prstGeom>
          <a:noFill/>
          <a:ln w="9525">
            <a:noFill/>
            <a:miter lim="800000"/>
            <a:headEnd/>
            <a:tailEnd/>
          </a:ln>
          <a:effectLst/>
        </p:spPr>
        <p:txBody>
          <a:bodyPr vert="horz" wrap="square" lIns="220347" tIns="110181" rIns="220347" bIns="110181" numCol="1" anchor="b" anchorCtr="0" compatLnSpc="1">
            <a:prstTxWarp prst="textNoShape">
              <a:avLst/>
            </a:prstTxWarp>
          </a:bodyPr>
          <a:lstStyle>
            <a:lvl1pPr defTabSz="2204939">
              <a:spcBef>
                <a:spcPct val="0"/>
              </a:spcBef>
              <a:buFontTx/>
              <a:buNone/>
              <a:defRPr sz="3000" b="0">
                <a:solidFill>
                  <a:schemeClr val="tx1"/>
                </a:solidFill>
              </a:defRPr>
            </a:lvl1pPr>
          </a:lstStyle>
          <a:p>
            <a:endParaRPr lang="en-US"/>
          </a:p>
        </p:txBody>
      </p:sp>
      <p:sp>
        <p:nvSpPr>
          <p:cNvPr id="7175" name="Rectangle 7"/>
          <p:cNvSpPr>
            <a:spLocks noGrp="1" noChangeArrowheads="1"/>
          </p:cNvSpPr>
          <p:nvPr>
            <p:ph type="sldNum" sz="quarter" idx="5"/>
          </p:nvPr>
        </p:nvSpPr>
        <p:spPr bwMode="auto">
          <a:xfrm>
            <a:off x="8385904" y="22732043"/>
            <a:ext cx="6396897" cy="1194758"/>
          </a:xfrm>
          <a:prstGeom prst="rect">
            <a:avLst/>
          </a:prstGeom>
          <a:noFill/>
          <a:ln w="9525">
            <a:noFill/>
            <a:miter lim="800000"/>
            <a:headEnd/>
            <a:tailEnd/>
          </a:ln>
          <a:effectLst/>
        </p:spPr>
        <p:txBody>
          <a:bodyPr vert="horz" wrap="square" lIns="220347" tIns="110181" rIns="220347" bIns="110181" numCol="1" anchor="b" anchorCtr="0" compatLnSpc="1">
            <a:prstTxWarp prst="textNoShape">
              <a:avLst/>
            </a:prstTxWarp>
          </a:bodyPr>
          <a:lstStyle>
            <a:lvl1pPr algn="r" defTabSz="2204939">
              <a:spcBef>
                <a:spcPct val="0"/>
              </a:spcBef>
              <a:buFontTx/>
              <a:buNone/>
              <a:defRPr sz="3000" b="0">
                <a:solidFill>
                  <a:schemeClr val="tx1"/>
                </a:solidFill>
              </a:defRPr>
            </a:lvl1pPr>
          </a:lstStyle>
          <a:p>
            <a:fld id="{EC03AAE8-89BF-46A3-B151-2D3CA2E3133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E7B5C-76CA-41E2-A766-2889037BB710}" type="slidenum">
              <a:rPr lang="en-US"/>
              <a:pPr/>
              <a:t>0</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a:xfrm>
            <a:off x="962422" y="15116454"/>
            <a:ext cx="12822668" cy="7010299"/>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F2D8CD-CABB-4A6C-818F-1192F06B7CBD}" type="slidenum">
              <a:rPr lang="en-US"/>
              <a:pPr/>
              <a:t>28</a:t>
            </a:fld>
            <a:endParaRPr lang="en-US"/>
          </a:p>
        </p:txBody>
      </p:sp>
      <p:sp>
        <p:nvSpPr>
          <p:cNvPr id="1315842" name="Rectangle 2"/>
          <p:cNvSpPr>
            <a:spLocks noGrp="1" noRot="1" noChangeAspect="1" noChangeArrowheads="1" noTextEdit="1"/>
          </p:cNvSpPr>
          <p:nvPr>
            <p:ph type="sldImg"/>
          </p:nvPr>
        </p:nvSpPr>
        <p:spPr>
          <a:xfrm>
            <a:off x="1044575" y="1416050"/>
            <a:ext cx="12711113" cy="9534525"/>
          </a:xfrm>
          <a:ln/>
        </p:spPr>
      </p:sp>
      <p:sp>
        <p:nvSpPr>
          <p:cNvPr id="1315843" name="Rectangle 3"/>
          <p:cNvSpPr>
            <a:spLocks noGrp="1" noChangeArrowheads="1"/>
          </p:cNvSpPr>
          <p:nvPr>
            <p:ph type="body" idx="1"/>
          </p:nvPr>
        </p:nvSpPr>
        <p:spPr>
          <a:xfrm>
            <a:off x="1972967" y="11366023"/>
            <a:ext cx="10836870" cy="10760730"/>
          </a:xfrm>
        </p:spPr>
        <p:txBody>
          <a:bodyPr lIns="218962" tIns="109481" rIns="218962" bIns="109481"/>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03AAE8-89BF-46A3-B151-2D3CA2E31339}"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F2DB8-E08C-4504-86C2-2F2AB161F698}" type="slidenum">
              <a:rPr lang="en-US"/>
              <a:pPr/>
              <a:t>3</a:t>
            </a:fld>
            <a:endParaRPr lang="en-US"/>
          </a:p>
        </p:txBody>
      </p:sp>
      <p:sp>
        <p:nvSpPr>
          <p:cNvPr id="1298434" name="Rectangle 2"/>
          <p:cNvSpPr>
            <a:spLocks noGrp="1" noRot="1" noChangeAspect="1" noChangeArrowheads="1" noTextEdit="1"/>
          </p:cNvSpPr>
          <p:nvPr>
            <p:ph type="sldImg"/>
          </p:nvPr>
        </p:nvSpPr>
        <p:spPr>
          <a:ln/>
        </p:spPr>
      </p:sp>
      <p:sp>
        <p:nvSpPr>
          <p:cNvPr id="1298435" name="Rectangle 3"/>
          <p:cNvSpPr>
            <a:spLocks noGrp="1" noChangeArrowheads="1"/>
          </p:cNvSpPr>
          <p:nvPr>
            <p:ph type="body" idx="1"/>
          </p:nvPr>
        </p:nvSpPr>
        <p:spPr>
          <a:xfrm>
            <a:off x="952799" y="15120410"/>
            <a:ext cx="12832292" cy="7006344"/>
          </a:xfrm>
        </p:spPr>
        <p:txBody>
          <a:bodyPr lIns="218962" tIns="109481" rIns="218962" bIns="109481"/>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AB20C-2A40-46D5-9324-E279C641EF6C}" type="slidenum">
              <a:rPr lang="en-US"/>
              <a:pPr/>
              <a:t>4</a:t>
            </a:fld>
            <a:endParaRPr lang="en-US"/>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a:xfrm>
            <a:off x="952799" y="15120410"/>
            <a:ext cx="12832292" cy="7006344"/>
          </a:xfrm>
        </p:spPr>
        <p:txBody>
          <a:bodyPr lIns="218962" tIns="109481" rIns="218962" bIns="109481"/>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AB20C-2A40-46D5-9324-E279C641EF6C}" type="slidenum">
              <a:rPr lang="en-US"/>
              <a:pPr/>
              <a:t>16</a:t>
            </a:fld>
            <a:endParaRPr lang="en-US"/>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a:xfrm>
            <a:off x="952799" y="15120410"/>
            <a:ext cx="12832292" cy="7006344"/>
          </a:xfrm>
        </p:spPr>
        <p:txBody>
          <a:bodyPr lIns="218962" tIns="109481" rIns="218962" bIns="109481"/>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A0A5D-1251-4F35-8678-5AAF3346B24A}" type="slidenum">
              <a:rPr lang="en-US"/>
              <a:pPr/>
              <a:t>17</a:t>
            </a:fld>
            <a:endParaRPr lang="en-US"/>
          </a:p>
        </p:txBody>
      </p:sp>
      <p:sp>
        <p:nvSpPr>
          <p:cNvPr id="1302530" name="Rectangle 2"/>
          <p:cNvSpPr>
            <a:spLocks noGrp="1" noRot="1" noChangeAspect="1" noChangeArrowheads="1" noTextEdit="1"/>
          </p:cNvSpPr>
          <p:nvPr>
            <p:ph type="sldImg"/>
          </p:nvPr>
        </p:nvSpPr>
        <p:spPr>
          <a:ln/>
        </p:spPr>
      </p:sp>
      <p:sp>
        <p:nvSpPr>
          <p:cNvPr id="1302531" name="Rectangle 3"/>
          <p:cNvSpPr>
            <a:spLocks noGrp="1" noChangeArrowheads="1"/>
          </p:cNvSpPr>
          <p:nvPr>
            <p:ph type="body" idx="1"/>
          </p:nvPr>
        </p:nvSpPr>
        <p:spPr>
          <a:xfrm>
            <a:off x="952799" y="15120410"/>
            <a:ext cx="12832292" cy="7006344"/>
          </a:xfrm>
        </p:spPr>
        <p:txBody>
          <a:bodyPr lIns="218962" tIns="109481" rIns="218962" bIns="109481"/>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8FE91-8E97-4BD1-B27D-B110AF964384}" type="slidenum">
              <a:rPr lang="en-US"/>
              <a:pPr/>
              <a:t>24</a:t>
            </a:fld>
            <a:endParaRPr lang="en-US"/>
          </a:p>
        </p:txBody>
      </p:sp>
      <p:sp>
        <p:nvSpPr>
          <p:cNvPr id="1305602" name="Rectangle 2"/>
          <p:cNvSpPr>
            <a:spLocks noGrp="1" noRot="1" noChangeAspect="1" noChangeArrowheads="1" noTextEdit="1"/>
          </p:cNvSpPr>
          <p:nvPr>
            <p:ph type="sldImg"/>
          </p:nvPr>
        </p:nvSpPr>
        <p:spPr>
          <a:ln/>
        </p:spPr>
      </p:sp>
      <p:sp>
        <p:nvSpPr>
          <p:cNvPr id="1305603" name="Rectangle 3"/>
          <p:cNvSpPr>
            <a:spLocks noGrp="1" noChangeArrowheads="1"/>
          </p:cNvSpPr>
          <p:nvPr>
            <p:ph type="body" idx="1"/>
          </p:nvPr>
        </p:nvSpPr>
        <p:spPr>
          <a:xfrm>
            <a:off x="952799" y="15120410"/>
            <a:ext cx="12832292" cy="7006344"/>
          </a:xfrm>
        </p:spPr>
        <p:txBody>
          <a:bodyPr lIns="218962" tIns="109481" rIns="218962" bIns="10948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B9DA6-21C6-4467-8A1B-DF1B47D2AF88}" type="slidenum">
              <a:rPr lang="en-US"/>
              <a:pPr/>
              <a:t>25</a:t>
            </a:fld>
            <a:endParaRPr lang="en-US"/>
          </a:p>
        </p:txBody>
      </p:sp>
      <p:sp>
        <p:nvSpPr>
          <p:cNvPr id="1307650" name="Rectangle 2"/>
          <p:cNvSpPr>
            <a:spLocks noGrp="1" noRot="1" noChangeAspect="1" noChangeArrowheads="1" noTextEdit="1"/>
          </p:cNvSpPr>
          <p:nvPr>
            <p:ph type="sldImg"/>
          </p:nvPr>
        </p:nvSpPr>
        <p:spPr>
          <a:ln/>
        </p:spPr>
      </p:sp>
      <p:sp>
        <p:nvSpPr>
          <p:cNvPr id="1307651" name="Rectangle 3"/>
          <p:cNvSpPr>
            <a:spLocks noGrp="1" noChangeArrowheads="1"/>
          </p:cNvSpPr>
          <p:nvPr>
            <p:ph type="body" idx="1"/>
          </p:nvPr>
        </p:nvSpPr>
        <p:spPr>
          <a:xfrm>
            <a:off x="952799" y="15120410"/>
            <a:ext cx="12832292" cy="7006344"/>
          </a:xfrm>
        </p:spPr>
        <p:txBody>
          <a:bodyPr lIns="218962" tIns="109481" rIns="218962" bIns="10948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EE233-9EC0-4353-B7EF-DF4CA333D503}" type="slidenum">
              <a:rPr lang="en-US"/>
              <a:pPr/>
              <a:t>26</a:t>
            </a:fld>
            <a:endParaRPr lang="en-US"/>
          </a:p>
        </p:txBody>
      </p:sp>
      <p:sp>
        <p:nvSpPr>
          <p:cNvPr id="1309698" name="Rectangle 2"/>
          <p:cNvSpPr>
            <a:spLocks noGrp="1" noRot="1" noChangeAspect="1" noChangeArrowheads="1" noTextEdit="1"/>
          </p:cNvSpPr>
          <p:nvPr>
            <p:ph type="sldImg"/>
          </p:nvPr>
        </p:nvSpPr>
        <p:spPr>
          <a:ln/>
        </p:spPr>
      </p:sp>
      <p:sp>
        <p:nvSpPr>
          <p:cNvPr id="1309699" name="Rectangle 3"/>
          <p:cNvSpPr>
            <a:spLocks noGrp="1" noChangeArrowheads="1"/>
          </p:cNvSpPr>
          <p:nvPr>
            <p:ph type="body" idx="1"/>
          </p:nvPr>
        </p:nvSpPr>
        <p:spPr>
          <a:xfrm>
            <a:off x="952799" y="15120410"/>
            <a:ext cx="12832292" cy="7006344"/>
          </a:xfrm>
        </p:spPr>
        <p:txBody>
          <a:bodyPr lIns="218962" tIns="109481" rIns="218962" bIns="10948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C9461-4F03-4ACC-8BA4-BE69084C089C}" type="slidenum">
              <a:rPr lang="en-US"/>
              <a:pPr/>
              <a:t>27</a:t>
            </a:fld>
            <a:endParaRPr lang="en-US"/>
          </a:p>
        </p:txBody>
      </p:sp>
      <p:sp>
        <p:nvSpPr>
          <p:cNvPr id="1313794" name="Rectangle 2"/>
          <p:cNvSpPr>
            <a:spLocks noGrp="1" noRot="1" noChangeAspect="1" noChangeArrowheads="1" noTextEdit="1"/>
          </p:cNvSpPr>
          <p:nvPr>
            <p:ph type="sldImg"/>
          </p:nvPr>
        </p:nvSpPr>
        <p:spPr>
          <a:xfrm>
            <a:off x="1044575" y="1416050"/>
            <a:ext cx="12711113" cy="9534525"/>
          </a:xfrm>
          <a:ln/>
        </p:spPr>
      </p:sp>
      <p:sp>
        <p:nvSpPr>
          <p:cNvPr id="1313795" name="Rectangle 3"/>
          <p:cNvSpPr>
            <a:spLocks noGrp="1" noChangeArrowheads="1"/>
          </p:cNvSpPr>
          <p:nvPr>
            <p:ph type="body" idx="1"/>
          </p:nvPr>
        </p:nvSpPr>
        <p:spPr>
          <a:xfrm>
            <a:off x="1972967" y="11366023"/>
            <a:ext cx="10836870" cy="10760730"/>
          </a:xfrm>
        </p:spPr>
        <p:txBody>
          <a:bodyPr lIns="218962" tIns="109481" rIns="218962" bIns="109481"/>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90488"/>
            <a:ext cx="2036763" cy="6005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0488"/>
            <a:ext cx="5962650" cy="6005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90488"/>
            <a:ext cx="6094413" cy="8080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Microsoft_Office_Word_97_-_2003_Document1.doc"/><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90488"/>
            <a:ext cx="6094413" cy="808037"/>
          </a:xfrm>
          <a:prstGeom prst="rect">
            <a:avLst/>
          </a:prstGeom>
          <a:solidFill>
            <a:srgbClr val="FFFF99"/>
          </a:solidFill>
          <a:ln w="9525">
            <a:solidFill>
              <a:srgbClr val="993300"/>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Line 25"/>
          <p:cNvSpPr>
            <a:spLocks noChangeShapeType="1"/>
          </p:cNvSpPr>
          <p:nvPr/>
        </p:nvSpPr>
        <p:spPr bwMode="auto">
          <a:xfrm flipV="1">
            <a:off x="1662113" y="1058863"/>
            <a:ext cx="7496175" cy="0"/>
          </a:xfrm>
          <a:prstGeom prst="line">
            <a:avLst/>
          </a:prstGeom>
          <a:noFill/>
          <a:ln w="12700">
            <a:solidFill>
              <a:schemeClr val="bg2"/>
            </a:solidFill>
            <a:round/>
            <a:headEnd type="none" w="sm" len="sm"/>
            <a:tailEnd type="none" w="sm" len="sm"/>
          </a:ln>
          <a:effectLst/>
        </p:spPr>
        <p:txBody>
          <a:bodyPr wrap="none" anchor="ctr"/>
          <a:lstStyle/>
          <a:p>
            <a:endParaRPr lang="en-US"/>
          </a:p>
        </p:txBody>
      </p:sp>
      <p:graphicFrame>
        <p:nvGraphicFramePr>
          <p:cNvPr id="1050" name="Object 26"/>
          <p:cNvGraphicFramePr>
            <a:graphicFrameLocks noChangeAspect="1"/>
          </p:cNvGraphicFramePr>
          <p:nvPr/>
        </p:nvGraphicFramePr>
        <p:xfrm>
          <a:off x="90488" y="0"/>
          <a:ext cx="1943100" cy="722313"/>
        </p:xfrm>
        <a:graphic>
          <a:graphicData uri="http://schemas.openxmlformats.org/presentationml/2006/ole">
            <p:oleObj spid="_x0000_s1050" name="Document" r:id="rId15" imgW="1943640" imgH="723600" progId="Word.Document.8">
              <p:embed/>
            </p:oleObj>
          </a:graphicData>
        </a:graphic>
      </p:graphicFrame>
      <p:sp>
        <p:nvSpPr>
          <p:cNvPr id="1051" name="Text Box 27"/>
          <p:cNvSpPr txBox="1">
            <a:spLocks noChangeArrowheads="1"/>
          </p:cNvSpPr>
          <p:nvPr/>
        </p:nvSpPr>
        <p:spPr bwMode="auto">
          <a:xfrm>
            <a:off x="44450" y="665163"/>
            <a:ext cx="2127250" cy="484187"/>
          </a:xfrm>
          <a:prstGeom prst="rect">
            <a:avLst/>
          </a:prstGeom>
          <a:noFill/>
          <a:ln w="9525">
            <a:noFill/>
            <a:miter lim="800000"/>
            <a:headEnd/>
            <a:tailEnd/>
          </a:ln>
          <a:effectLst/>
        </p:spPr>
        <p:txBody>
          <a:bodyPr>
            <a:spAutoFit/>
          </a:bodyPr>
          <a:lstStyle/>
          <a:p>
            <a:pPr>
              <a:lnSpc>
                <a:spcPct val="70000"/>
              </a:lnSpc>
              <a:buFontTx/>
              <a:buNone/>
            </a:pPr>
            <a:r>
              <a:rPr lang="en-US" sz="1600">
                <a:solidFill>
                  <a:srgbClr val="CC0000"/>
                </a:solidFill>
                <a:latin typeface="Arial" charset="0"/>
              </a:rPr>
              <a:t>Superconducting </a:t>
            </a:r>
          </a:p>
          <a:p>
            <a:pPr>
              <a:lnSpc>
                <a:spcPct val="70000"/>
              </a:lnSpc>
              <a:buFontTx/>
              <a:buNone/>
            </a:pPr>
            <a:r>
              <a:rPr lang="en-US" sz="1600">
                <a:solidFill>
                  <a:schemeClr val="bg2"/>
                </a:solidFill>
                <a:latin typeface="Arial" charset="0"/>
              </a:rPr>
              <a:t>Magnet Division</a:t>
            </a:r>
            <a:endParaRPr lang="en-US">
              <a:solidFill>
                <a:srgbClr val="CC0000"/>
              </a:solidFill>
            </a:endParaRPr>
          </a:p>
        </p:txBody>
      </p:sp>
      <p:sp>
        <p:nvSpPr>
          <p:cNvPr id="1060" name="Text Box 36"/>
          <p:cNvSpPr txBox="1">
            <a:spLocks noChangeArrowheads="1"/>
          </p:cNvSpPr>
          <p:nvPr/>
        </p:nvSpPr>
        <p:spPr bwMode="auto">
          <a:xfrm>
            <a:off x="7315200" y="6583363"/>
            <a:ext cx="1468438" cy="274637"/>
          </a:xfrm>
          <a:prstGeom prst="rect">
            <a:avLst/>
          </a:prstGeom>
          <a:noFill/>
          <a:ln w="9525">
            <a:noFill/>
            <a:miter lim="800000"/>
            <a:headEnd/>
            <a:tailEnd/>
          </a:ln>
          <a:effectLst/>
        </p:spPr>
        <p:txBody>
          <a:bodyPr wrap="none">
            <a:spAutoFit/>
          </a:bodyPr>
          <a:lstStyle/>
          <a:p>
            <a:pPr>
              <a:buFontTx/>
              <a:buNone/>
            </a:pPr>
            <a:r>
              <a:rPr lang="en-US" sz="1200" b="0" dirty="0">
                <a:solidFill>
                  <a:schemeClr val="accent2"/>
                </a:solidFill>
              </a:rPr>
              <a:t>Ramesh Gupta, BNL</a:t>
            </a:r>
            <a:endParaRPr lang="en-US" sz="1600" b="0" dirty="0">
              <a:solidFill>
                <a:schemeClr val="accent2"/>
              </a:solidFill>
            </a:endParaRPr>
          </a:p>
        </p:txBody>
      </p:sp>
      <p:sp>
        <p:nvSpPr>
          <p:cNvPr id="1061" name="Text Box 37"/>
          <p:cNvSpPr txBox="1">
            <a:spLocks noChangeArrowheads="1"/>
          </p:cNvSpPr>
          <p:nvPr/>
        </p:nvSpPr>
        <p:spPr bwMode="auto">
          <a:xfrm>
            <a:off x="0" y="6583363"/>
            <a:ext cx="4267200" cy="276999"/>
          </a:xfrm>
          <a:prstGeom prst="rect">
            <a:avLst/>
          </a:prstGeom>
          <a:noFill/>
          <a:ln w="9525">
            <a:noFill/>
            <a:miter lim="800000"/>
            <a:headEnd/>
            <a:tailEnd/>
          </a:ln>
          <a:effectLst/>
        </p:spPr>
        <p:txBody>
          <a:bodyPr wrap="square">
            <a:spAutoFit/>
          </a:bodyPr>
          <a:lstStyle/>
          <a:p>
            <a:pPr>
              <a:buFontTx/>
              <a:buNone/>
            </a:pPr>
            <a:r>
              <a:rPr lang="en-US" sz="1200" b="0" dirty="0" smtClean="0"/>
              <a:t>MAP Collider Ring Magnets Mini-Workshop, </a:t>
            </a:r>
            <a:r>
              <a:rPr lang="en-US" sz="1200" b="0" dirty="0"/>
              <a:t>FNAL, </a:t>
            </a:r>
            <a:r>
              <a:rPr lang="en-US" sz="1200" b="0" dirty="0" smtClean="0"/>
              <a:t> 5/19/11</a:t>
            </a:r>
            <a:endParaRPr lang="en-US" sz="1200" b="0" dirty="0">
              <a:solidFill>
                <a:schemeClr val="tx1"/>
              </a:solidFill>
            </a:endParaRPr>
          </a:p>
        </p:txBody>
      </p:sp>
      <p:sp>
        <p:nvSpPr>
          <p:cNvPr id="1062" name="Text Box 38"/>
          <p:cNvSpPr txBox="1">
            <a:spLocks noChangeArrowheads="1"/>
          </p:cNvSpPr>
          <p:nvPr/>
        </p:nvSpPr>
        <p:spPr bwMode="auto">
          <a:xfrm>
            <a:off x="8782050" y="6583363"/>
            <a:ext cx="361950" cy="274637"/>
          </a:xfrm>
          <a:prstGeom prst="rect">
            <a:avLst/>
          </a:prstGeom>
          <a:noFill/>
          <a:ln w="9525">
            <a:solidFill>
              <a:schemeClr val="accent1"/>
            </a:solidFill>
            <a:miter lim="800000"/>
            <a:headEnd/>
            <a:tailEnd/>
          </a:ln>
          <a:effectLst/>
        </p:spPr>
        <p:txBody>
          <a:bodyPr wrap="none">
            <a:spAutoFit/>
          </a:bodyPr>
          <a:lstStyle/>
          <a:p>
            <a:pPr>
              <a:buFontTx/>
              <a:buNone/>
            </a:pPr>
            <a:fld id="{745DE7A3-0F10-4F89-897C-A528FD1E1C8C}" type="slidenum">
              <a:rPr lang="en-US" sz="1200" b="0">
                <a:solidFill>
                  <a:schemeClr val="tx1"/>
                </a:solidFill>
              </a:rPr>
              <a:pPr>
                <a:buFontTx/>
                <a:buNone/>
              </a:pPr>
              <a:t>‹#›</a:t>
            </a:fld>
            <a:endParaRPr lang="en-US" sz="1200" b="0" dirty="0">
              <a:solidFill>
                <a:schemeClr val="tx1"/>
              </a:solidFill>
            </a:endParaRPr>
          </a:p>
        </p:txBody>
      </p:sp>
      <p:sp>
        <p:nvSpPr>
          <p:cNvPr id="1065" name="Text Box 41"/>
          <p:cNvSpPr txBox="1">
            <a:spLocks noChangeArrowheads="1"/>
          </p:cNvSpPr>
          <p:nvPr/>
        </p:nvSpPr>
        <p:spPr bwMode="auto">
          <a:xfrm>
            <a:off x="3962400" y="6581001"/>
            <a:ext cx="3505200" cy="276999"/>
          </a:xfrm>
          <a:prstGeom prst="rect">
            <a:avLst/>
          </a:prstGeom>
          <a:noFill/>
          <a:ln w="9525">
            <a:noFill/>
            <a:miter lim="800000"/>
            <a:headEnd/>
            <a:tailEnd/>
          </a:ln>
          <a:effectLst/>
        </p:spPr>
        <p:txBody>
          <a:bodyPr wrap="square">
            <a:spAutoFit/>
          </a:bodyPr>
          <a:lstStyle/>
          <a:p>
            <a:pPr>
              <a:buFontTx/>
              <a:buNone/>
            </a:pPr>
            <a:r>
              <a:rPr lang="en-US" sz="1200" dirty="0" smtClean="0">
                <a:solidFill>
                  <a:srgbClr val="006600"/>
                </a:solidFill>
              </a:rPr>
              <a:t>Open</a:t>
            </a:r>
            <a:r>
              <a:rPr lang="en-US" sz="1200" baseline="0" dirty="0" smtClean="0">
                <a:solidFill>
                  <a:srgbClr val="006600"/>
                </a:solidFill>
              </a:rPr>
              <a:t> </a:t>
            </a:r>
            <a:r>
              <a:rPr lang="en-US" sz="1200" baseline="0" dirty="0" err="1" smtClean="0">
                <a:solidFill>
                  <a:srgbClr val="006600"/>
                </a:solidFill>
              </a:rPr>
              <a:t>Midplane</a:t>
            </a:r>
            <a:r>
              <a:rPr lang="en-US" sz="1200" baseline="0" dirty="0" smtClean="0">
                <a:solidFill>
                  <a:srgbClr val="006600"/>
                </a:solidFill>
              </a:rPr>
              <a:t> Dipole &amp; Proof of Principle Demo</a:t>
            </a:r>
            <a:endParaRPr lang="en-US" sz="1200" dirty="0">
              <a:solidFill>
                <a:srgbClr val="0066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Comic Sans MS" pitchFamily="66" charset="0"/>
        </a:defRPr>
      </a:lvl2pPr>
      <a:lvl3pPr algn="ctr" rtl="0" eaLnBrk="0" fontAlgn="base" hangingPunct="0">
        <a:spcBef>
          <a:spcPct val="0"/>
        </a:spcBef>
        <a:spcAft>
          <a:spcPct val="0"/>
        </a:spcAft>
        <a:defRPr sz="3200" b="1">
          <a:solidFill>
            <a:schemeClr val="accent2"/>
          </a:solidFill>
          <a:latin typeface="Comic Sans MS" pitchFamily="66" charset="0"/>
        </a:defRPr>
      </a:lvl3pPr>
      <a:lvl4pPr algn="ctr" rtl="0" eaLnBrk="0" fontAlgn="base" hangingPunct="0">
        <a:spcBef>
          <a:spcPct val="0"/>
        </a:spcBef>
        <a:spcAft>
          <a:spcPct val="0"/>
        </a:spcAft>
        <a:defRPr sz="3200" b="1">
          <a:solidFill>
            <a:schemeClr val="accent2"/>
          </a:solidFill>
          <a:latin typeface="Comic Sans MS" pitchFamily="66" charset="0"/>
        </a:defRPr>
      </a:lvl4pPr>
      <a:lvl5pPr algn="ctr" rtl="0" eaLnBrk="0" fontAlgn="base" hangingPunct="0">
        <a:spcBef>
          <a:spcPct val="0"/>
        </a:spcBef>
        <a:spcAft>
          <a:spcPct val="0"/>
        </a:spcAft>
        <a:defRPr sz="3200" b="1">
          <a:solidFill>
            <a:schemeClr val="accent2"/>
          </a:solidFill>
          <a:latin typeface="Comic Sans MS" pitchFamily="66" charset="0"/>
        </a:defRPr>
      </a:lvl5pPr>
      <a:lvl6pPr marL="457200" algn="ctr" rtl="0" eaLnBrk="0" fontAlgn="base" hangingPunct="0">
        <a:spcBef>
          <a:spcPct val="0"/>
        </a:spcBef>
        <a:spcAft>
          <a:spcPct val="0"/>
        </a:spcAft>
        <a:defRPr sz="3200" b="1">
          <a:solidFill>
            <a:schemeClr val="accent2"/>
          </a:solidFill>
          <a:latin typeface="Comic Sans MS" pitchFamily="66" charset="0"/>
        </a:defRPr>
      </a:lvl6pPr>
      <a:lvl7pPr marL="914400" algn="ctr" rtl="0" eaLnBrk="0" fontAlgn="base" hangingPunct="0">
        <a:spcBef>
          <a:spcPct val="0"/>
        </a:spcBef>
        <a:spcAft>
          <a:spcPct val="0"/>
        </a:spcAft>
        <a:defRPr sz="3200" b="1">
          <a:solidFill>
            <a:schemeClr val="accent2"/>
          </a:solidFill>
          <a:latin typeface="Comic Sans MS" pitchFamily="66" charset="0"/>
        </a:defRPr>
      </a:lvl7pPr>
      <a:lvl8pPr marL="1371600" algn="ctr" rtl="0" eaLnBrk="0" fontAlgn="base" hangingPunct="0">
        <a:spcBef>
          <a:spcPct val="0"/>
        </a:spcBef>
        <a:spcAft>
          <a:spcPct val="0"/>
        </a:spcAft>
        <a:defRPr sz="3200" b="1">
          <a:solidFill>
            <a:schemeClr val="accent2"/>
          </a:solidFill>
          <a:latin typeface="Comic Sans MS" pitchFamily="66" charset="0"/>
        </a:defRPr>
      </a:lvl8pPr>
      <a:lvl9pPr marL="1828800" algn="ctr" rtl="0" eaLnBrk="0" fontAlgn="base" hangingPunct="0">
        <a:spcBef>
          <a:spcPct val="0"/>
        </a:spcBef>
        <a:spcAft>
          <a:spcPct val="0"/>
        </a:spcAft>
        <a:defRPr sz="3200" b="1">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agnets.rhic.bnl.gov/staff/gupta/talks/mt17tal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Office_Word_97_-_2003_Document3.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Microsoft_Office_Word_97_-_2003_Document6.doc"/><Relationship Id="rId4" Type="http://schemas.openxmlformats.org/officeDocument/2006/relationships/oleObject" Target="../embeddings/Microsoft_Office_Word_97_-_2003_Document5.doc"/></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Word_97_-_2003_Document7.doc"/><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Microsoft_Office_Word_97_-_2003_Document10.doc"/><Relationship Id="rId5" Type="http://schemas.openxmlformats.org/officeDocument/2006/relationships/oleObject" Target="../embeddings/Microsoft_Office_Word_97_-_2003_Document9.doc"/><Relationship Id="rId4" Type="http://schemas.openxmlformats.org/officeDocument/2006/relationships/oleObject" Target="../embeddings/Microsoft_Office_Word_97_-_2003_Document8.doc"/></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6.jpeg"/><Relationship Id="rId5" Type="http://schemas.openxmlformats.org/officeDocument/2006/relationships/oleObject" Target="../embeddings/Microsoft_Office_Word_97_-_2003_Document11.doc"/><Relationship Id="rId4" Type="http://schemas.openxmlformats.org/officeDocument/2006/relationships/image" Target="../media/image45.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oleObject" Target="../embeddings/Microsoft_Office_Word_97_-_2003_Document13.doc"/><Relationship Id="rId4" Type="http://schemas.openxmlformats.org/officeDocument/2006/relationships/oleObject" Target="../embeddings/Microsoft_Office_Excel_97-2003_Worksheet12.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Microsoft_Office_Word_97_-_2003_Document14.doc"/></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bin"/><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6.xml"/><Relationship Id="rId1" Type="http://schemas.openxmlformats.org/officeDocument/2006/relationships/vmlDrawing" Target="../drawings/vmlDrawing9.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1" name="Text Box 3"/>
          <p:cNvSpPr txBox="1">
            <a:spLocks noChangeArrowheads="1"/>
          </p:cNvSpPr>
          <p:nvPr/>
        </p:nvSpPr>
        <p:spPr bwMode="auto">
          <a:xfrm>
            <a:off x="1600200" y="4876800"/>
            <a:ext cx="5943600" cy="762000"/>
          </a:xfrm>
          <a:prstGeom prst="rect">
            <a:avLst/>
          </a:prstGeom>
          <a:noFill/>
          <a:ln w="9525">
            <a:noFill/>
            <a:miter lim="800000"/>
            <a:headEnd/>
            <a:tailEnd/>
          </a:ln>
          <a:effectLst/>
        </p:spPr>
        <p:txBody>
          <a:bodyPr>
            <a:spAutoFit/>
          </a:bodyPr>
          <a:lstStyle/>
          <a:p>
            <a:pPr algn="ctr">
              <a:buFontTx/>
              <a:buNone/>
            </a:pPr>
            <a:r>
              <a:rPr lang="en-US" sz="2000" b="0" dirty="0">
                <a:solidFill>
                  <a:srgbClr val="CC0000"/>
                </a:solidFill>
                <a:latin typeface="Comic Sans MS" pitchFamily="66" charset="0"/>
              </a:rPr>
              <a:t>Ramesh Gupta</a:t>
            </a:r>
          </a:p>
          <a:p>
            <a:pPr algn="ctr">
              <a:buFontTx/>
              <a:buNone/>
            </a:pPr>
            <a:r>
              <a:rPr lang="en-US" sz="2000" b="0" dirty="0">
                <a:solidFill>
                  <a:schemeClr val="tx1"/>
                </a:solidFill>
                <a:latin typeface="Comic Sans MS" pitchFamily="66" charset="0"/>
              </a:rPr>
              <a:t>Brookhaven National Laboratory</a:t>
            </a:r>
          </a:p>
        </p:txBody>
      </p:sp>
      <p:sp>
        <p:nvSpPr>
          <p:cNvPr id="1118212" name="Rectangle 4">
            <a:hlinkClick r:id="rId3"/>
          </p:cNvPr>
          <p:cNvSpPr>
            <a:spLocks noChangeArrowheads="1"/>
          </p:cNvSpPr>
          <p:nvPr/>
        </p:nvSpPr>
        <p:spPr bwMode="auto">
          <a:xfrm>
            <a:off x="5486400" y="685800"/>
            <a:ext cx="3444875" cy="336550"/>
          </a:xfrm>
          <a:prstGeom prst="rect">
            <a:avLst/>
          </a:prstGeom>
          <a:noFill/>
          <a:ln w="9525">
            <a:noFill/>
            <a:miter lim="800000"/>
            <a:headEnd/>
            <a:tailEnd/>
          </a:ln>
          <a:effectLst/>
        </p:spPr>
        <p:txBody>
          <a:bodyPr wrap="none">
            <a:spAutoFit/>
          </a:bodyPr>
          <a:lstStyle/>
          <a:p>
            <a:pPr>
              <a:buFontTx/>
              <a:buNone/>
            </a:pPr>
            <a:r>
              <a:rPr lang="en-US" sz="1600" b="0">
                <a:solidFill>
                  <a:srgbClr val="0000CC"/>
                </a:solidFill>
              </a:rPr>
              <a:t>http://www.bnl.gov/magnets/staff/gupta</a:t>
            </a:r>
          </a:p>
        </p:txBody>
      </p:sp>
      <p:sp>
        <p:nvSpPr>
          <p:cNvPr id="1118210" name="Rectangle 2"/>
          <p:cNvSpPr>
            <a:spLocks noGrp="1" noChangeArrowheads="1"/>
          </p:cNvSpPr>
          <p:nvPr>
            <p:ph type="ctrTitle"/>
          </p:nvPr>
        </p:nvSpPr>
        <p:spPr>
          <a:xfrm>
            <a:off x="685800" y="1676400"/>
            <a:ext cx="7848600" cy="2743200"/>
          </a:xfrm>
          <a:ln/>
        </p:spPr>
        <p:txBody>
          <a:bodyPr/>
          <a:lstStyle/>
          <a:p>
            <a:pPr>
              <a:lnSpc>
                <a:spcPct val="130000"/>
              </a:lnSpc>
            </a:pPr>
            <a:r>
              <a:rPr lang="en-US" dirty="0" smtClean="0">
                <a:solidFill>
                  <a:srgbClr val="002060"/>
                </a:solidFill>
              </a:rPr>
              <a:t>Open Midplane Dipole Design</a:t>
            </a:r>
            <a:br>
              <a:rPr lang="en-US" dirty="0" smtClean="0">
                <a:solidFill>
                  <a:srgbClr val="002060"/>
                </a:solidFill>
              </a:rPr>
            </a:br>
            <a:r>
              <a:rPr lang="en-US" dirty="0" smtClean="0">
                <a:solidFill>
                  <a:srgbClr val="002060"/>
                </a:solidFill>
              </a:rPr>
              <a:t>and </a:t>
            </a:r>
            <a:br>
              <a:rPr lang="en-US" dirty="0" smtClean="0">
                <a:solidFill>
                  <a:srgbClr val="002060"/>
                </a:solidFill>
              </a:rPr>
            </a:br>
            <a:r>
              <a:rPr lang="en-US" dirty="0" smtClean="0">
                <a:solidFill>
                  <a:srgbClr val="002060"/>
                </a:solidFill>
              </a:rPr>
              <a:t>Proof-of-Principle Demonstration for </a:t>
            </a:r>
            <a:r>
              <a:rPr lang="en-US" dirty="0" err="1" smtClean="0">
                <a:solidFill>
                  <a:srgbClr val="002060"/>
                </a:solidFill>
              </a:rPr>
              <a:t>Muon</a:t>
            </a:r>
            <a:r>
              <a:rPr lang="en-US" dirty="0" smtClean="0">
                <a:solidFill>
                  <a:srgbClr val="002060"/>
                </a:solidFill>
              </a:rPr>
              <a:t> Collider Ring Dipole</a:t>
            </a:r>
            <a:endParaRPr lang="en-US" b="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0488"/>
            <a:ext cx="6094413" cy="900112"/>
          </a:xfrm>
        </p:spPr>
        <p:txBody>
          <a:bodyPr/>
          <a:lstStyle/>
          <a:p>
            <a:r>
              <a:rPr lang="en-US" dirty="0" smtClean="0"/>
              <a:t>LARP Collaboration Meeting (October 2004)</a:t>
            </a:r>
            <a:endParaRPr lang="en-US" dirty="0"/>
          </a:p>
        </p:txBody>
      </p:sp>
      <p:pic>
        <p:nvPicPr>
          <p:cNvPr id="1463298" name="Picture 2"/>
          <p:cNvPicPr>
            <a:picLocks noChangeAspect="1" noChangeArrowheads="1"/>
          </p:cNvPicPr>
          <p:nvPr/>
        </p:nvPicPr>
        <p:blipFill>
          <a:blip r:embed="rId2" cstate="print"/>
          <a:srcRect/>
          <a:stretch>
            <a:fillRect/>
          </a:stretch>
        </p:blipFill>
        <p:spPr bwMode="auto">
          <a:xfrm>
            <a:off x="0" y="1143000"/>
            <a:ext cx="5951220" cy="4458176"/>
          </a:xfrm>
          <a:prstGeom prst="rect">
            <a:avLst/>
          </a:prstGeom>
          <a:noFill/>
          <a:ln w="9525">
            <a:noFill/>
            <a:miter lim="800000"/>
            <a:headEnd/>
            <a:tailEnd/>
          </a:ln>
        </p:spPr>
      </p:pic>
      <p:pic>
        <p:nvPicPr>
          <p:cNvPr id="1463299" name="Picture 3"/>
          <p:cNvPicPr>
            <a:picLocks noChangeAspect="1" noChangeArrowheads="1"/>
          </p:cNvPicPr>
          <p:nvPr/>
        </p:nvPicPr>
        <p:blipFill>
          <a:blip r:embed="rId3" cstate="print"/>
          <a:srcRect/>
          <a:stretch>
            <a:fillRect/>
          </a:stretch>
        </p:blipFill>
        <p:spPr bwMode="auto">
          <a:xfrm>
            <a:off x="6172200" y="3048000"/>
            <a:ext cx="2583180" cy="3549015"/>
          </a:xfrm>
          <a:prstGeom prst="rect">
            <a:avLst/>
          </a:prstGeom>
          <a:noFill/>
          <a:ln w="9525">
            <a:noFill/>
            <a:miter lim="800000"/>
            <a:headEnd/>
            <a:tailEnd/>
          </a:ln>
        </p:spPr>
      </p:pic>
      <p:sp>
        <p:nvSpPr>
          <p:cNvPr id="6" name="TextBox 5"/>
          <p:cNvSpPr txBox="1"/>
          <p:nvPr/>
        </p:nvSpPr>
        <p:spPr>
          <a:xfrm>
            <a:off x="5867400" y="2209800"/>
            <a:ext cx="3124200" cy="88024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buNone/>
            </a:pPr>
            <a:r>
              <a:rPr lang="en-US" sz="1600" dirty="0" smtClean="0">
                <a:solidFill>
                  <a:srgbClr val="99FF99"/>
                </a:solidFill>
              </a:rPr>
              <a:t>Integrated Design Optimization:</a:t>
            </a:r>
          </a:p>
          <a:p>
            <a:pPr>
              <a:buNone/>
            </a:pPr>
            <a:r>
              <a:rPr lang="en-US" sz="1600" dirty="0" smtClean="0">
                <a:solidFill>
                  <a:srgbClr val="99FF99"/>
                </a:solidFill>
              </a:rPr>
              <a:t>magnetic, mechanical and energy deposition (Mokhov, </a:t>
            </a:r>
            <a:r>
              <a:rPr lang="en-US" sz="1600" dirty="0" err="1" smtClean="0">
                <a:solidFill>
                  <a:srgbClr val="99FF99"/>
                </a:solidFill>
              </a:rPr>
              <a:t>Fermilab</a:t>
            </a:r>
            <a:r>
              <a:rPr lang="en-US" sz="1600" dirty="0" smtClean="0">
                <a:solidFill>
                  <a:srgbClr val="99FF99"/>
                </a:solidFill>
              </a:rPr>
              <a:t>)</a:t>
            </a:r>
            <a:endParaRPr lang="en-US" sz="1600" dirty="0">
              <a:solidFill>
                <a:srgbClr val="99FF9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90488"/>
            <a:ext cx="6781800" cy="900112"/>
          </a:xfrm>
        </p:spPr>
        <p:txBody>
          <a:bodyPr/>
          <a:lstStyle/>
          <a:p>
            <a:r>
              <a:rPr lang="en-US" dirty="0" smtClean="0"/>
              <a:t>LARP OMD Review - Dec. 2004</a:t>
            </a:r>
            <a:br>
              <a:rPr lang="en-US" dirty="0" smtClean="0"/>
            </a:br>
            <a:r>
              <a:rPr lang="en-US" sz="2400" dirty="0" smtClean="0">
                <a:solidFill>
                  <a:srgbClr val="006600"/>
                </a:solidFill>
                <a:latin typeface="+mn-lt"/>
              </a:rPr>
              <a:t>(arrows points to issues &amp; SBIR related to MAP)</a:t>
            </a:r>
            <a:endParaRPr lang="en-US" sz="2400" dirty="0">
              <a:solidFill>
                <a:srgbClr val="006600"/>
              </a:solidFill>
              <a:latin typeface="+mn-lt"/>
            </a:endParaRPr>
          </a:p>
        </p:txBody>
      </p:sp>
      <p:pic>
        <p:nvPicPr>
          <p:cNvPr id="1464322" name="Picture 2"/>
          <p:cNvPicPr>
            <a:picLocks noChangeAspect="1" noChangeArrowheads="1"/>
          </p:cNvPicPr>
          <p:nvPr/>
        </p:nvPicPr>
        <p:blipFill>
          <a:blip r:embed="rId2" cstate="print"/>
          <a:srcRect/>
          <a:stretch>
            <a:fillRect/>
          </a:stretch>
        </p:blipFill>
        <p:spPr bwMode="auto">
          <a:xfrm>
            <a:off x="152400" y="1371600"/>
            <a:ext cx="5181600" cy="4998720"/>
          </a:xfrm>
          <a:prstGeom prst="rect">
            <a:avLst/>
          </a:prstGeom>
          <a:noFill/>
          <a:ln w="9525">
            <a:noFill/>
            <a:miter lim="800000"/>
            <a:headEnd/>
            <a:tailEnd/>
          </a:ln>
        </p:spPr>
      </p:pic>
      <p:pic>
        <p:nvPicPr>
          <p:cNvPr id="1464323" name="Picture 3"/>
          <p:cNvPicPr>
            <a:picLocks noChangeAspect="1" noChangeArrowheads="1"/>
          </p:cNvPicPr>
          <p:nvPr/>
        </p:nvPicPr>
        <p:blipFill>
          <a:blip r:embed="rId3" cstate="print"/>
          <a:srcRect/>
          <a:stretch>
            <a:fillRect/>
          </a:stretch>
        </p:blipFill>
        <p:spPr bwMode="auto">
          <a:xfrm>
            <a:off x="5029200" y="3276600"/>
            <a:ext cx="3938588" cy="3224213"/>
          </a:xfrm>
          <a:prstGeom prst="rect">
            <a:avLst/>
          </a:prstGeom>
          <a:noFill/>
          <a:ln w="9525">
            <a:noFill/>
            <a:miter lim="800000"/>
            <a:headEnd/>
            <a:tailEnd/>
          </a:ln>
        </p:spPr>
      </p:pic>
      <p:sp>
        <p:nvSpPr>
          <p:cNvPr id="5" name="Right Arrow 4"/>
          <p:cNvSpPr/>
          <p:nvPr/>
        </p:nvSpPr>
        <p:spPr bwMode="auto">
          <a:xfrm>
            <a:off x="4724400" y="5410200"/>
            <a:ext cx="533400" cy="152400"/>
          </a:xfrm>
          <a:prstGeom prst="rightArrow">
            <a:avLst/>
          </a:prstGeom>
          <a:solidFill>
            <a:srgbClr val="FFFF99"/>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1800" b="1" i="0" u="none" strike="noStrike" cap="none" normalizeH="0" baseline="0" smtClean="0">
              <a:ln>
                <a:noFill/>
              </a:ln>
              <a:solidFill>
                <a:srgbClr val="FF0000"/>
              </a:solidFill>
              <a:effectLst/>
              <a:latin typeface="Times New Roman" pitchFamily="18" charset="0"/>
            </a:endParaRPr>
          </a:p>
        </p:txBody>
      </p:sp>
      <p:sp>
        <p:nvSpPr>
          <p:cNvPr id="6" name="Right Arrow 5"/>
          <p:cNvSpPr/>
          <p:nvPr/>
        </p:nvSpPr>
        <p:spPr bwMode="auto">
          <a:xfrm>
            <a:off x="4724400" y="5943600"/>
            <a:ext cx="533400" cy="152400"/>
          </a:xfrm>
          <a:prstGeom prst="rightArrow">
            <a:avLst/>
          </a:prstGeom>
          <a:solidFill>
            <a:srgbClr val="FFFF99"/>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1800" b="1" i="0" u="none" strike="noStrike" cap="none" normalizeH="0" baseline="0" smtClean="0">
              <a:ln>
                <a:noFill/>
              </a:ln>
              <a:solidFill>
                <a:srgbClr val="FF0000"/>
              </a:solidFill>
              <a:effectLst/>
              <a:latin typeface="Times New Roman" pitchFamily="18" charset="0"/>
            </a:endParaRPr>
          </a:p>
        </p:txBody>
      </p:sp>
      <p:cxnSp>
        <p:nvCxnSpPr>
          <p:cNvPr id="8" name="Straight Connector 7"/>
          <p:cNvCxnSpPr/>
          <p:nvPr/>
        </p:nvCxnSpPr>
        <p:spPr bwMode="auto">
          <a:xfrm>
            <a:off x="6553200" y="6172200"/>
            <a:ext cx="1219200" cy="0"/>
          </a:xfrm>
          <a:prstGeom prst="line">
            <a:avLst/>
          </a:prstGeom>
          <a:solidFill>
            <a:srgbClr val="FFFF99"/>
          </a:solidFill>
          <a:ln w="19050" cap="flat" cmpd="sng" algn="ctr">
            <a:solidFill>
              <a:srgbClr val="008000"/>
            </a:solidFill>
            <a:prstDash val="solid"/>
            <a:round/>
            <a:headEnd type="none" w="med" len="med"/>
            <a:tailEnd type="none" w="med" len="med"/>
          </a:ln>
          <a:effectLst/>
        </p:spPr>
      </p:cxnSp>
      <p:sp>
        <p:nvSpPr>
          <p:cNvPr id="9" name="Right Arrow 8"/>
          <p:cNvSpPr/>
          <p:nvPr/>
        </p:nvSpPr>
        <p:spPr bwMode="auto">
          <a:xfrm>
            <a:off x="137160" y="3246120"/>
            <a:ext cx="457200" cy="137160"/>
          </a:xfrm>
          <a:prstGeom prst="rightArrow">
            <a:avLst/>
          </a:prstGeom>
          <a:solidFill>
            <a:srgbClr val="FFFF99"/>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1800" b="1" i="0" u="none" strike="noStrike" cap="none" normalizeH="0" baseline="0" smtClean="0">
              <a:ln>
                <a:noFill/>
              </a:ln>
              <a:solidFill>
                <a:srgbClr val="FF0000"/>
              </a:solidFill>
              <a:effectLst/>
              <a:latin typeface="Times New Roman" pitchFamily="18" charset="0"/>
            </a:endParaRPr>
          </a:p>
        </p:txBody>
      </p:sp>
      <p:pic>
        <p:nvPicPr>
          <p:cNvPr id="1464324" name="Picture 4"/>
          <p:cNvPicPr>
            <a:picLocks noChangeAspect="1" noChangeArrowheads="1"/>
          </p:cNvPicPr>
          <p:nvPr/>
        </p:nvPicPr>
        <p:blipFill>
          <a:blip r:embed="rId4" cstate="print"/>
          <a:srcRect/>
          <a:stretch>
            <a:fillRect/>
          </a:stretch>
        </p:blipFill>
        <p:spPr bwMode="auto">
          <a:xfrm>
            <a:off x="5486400" y="1143000"/>
            <a:ext cx="3438525" cy="17478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0488"/>
            <a:ext cx="6094413" cy="900112"/>
          </a:xfrm>
        </p:spPr>
        <p:txBody>
          <a:bodyPr/>
          <a:lstStyle/>
          <a:p>
            <a:r>
              <a:rPr lang="en-US" sz="2800" dirty="0" smtClean="0"/>
              <a:t>~15 T OMD Design Presented at Dec 2004 LARP Review</a:t>
            </a:r>
            <a:endParaRPr lang="en-US" sz="2800" dirty="0"/>
          </a:p>
        </p:txBody>
      </p:sp>
      <p:pic>
        <p:nvPicPr>
          <p:cNvPr id="1465346" name="Picture 2"/>
          <p:cNvPicPr>
            <a:picLocks noChangeAspect="1" noChangeArrowheads="1"/>
          </p:cNvPicPr>
          <p:nvPr/>
        </p:nvPicPr>
        <p:blipFill>
          <a:blip r:embed="rId2" cstate="print"/>
          <a:srcRect/>
          <a:stretch>
            <a:fillRect/>
          </a:stretch>
        </p:blipFill>
        <p:spPr bwMode="auto">
          <a:xfrm>
            <a:off x="381000" y="1066800"/>
            <a:ext cx="3793807" cy="2833688"/>
          </a:xfrm>
          <a:prstGeom prst="rect">
            <a:avLst/>
          </a:prstGeom>
          <a:noFill/>
          <a:ln w="9525">
            <a:noFill/>
            <a:miter lim="800000"/>
            <a:headEnd/>
            <a:tailEnd/>
          </a:ln>
        </p:spPr>
      </p:pic>
      <p:pic>
        <p:nvPicPr>
          <p:cNvPr id="1465347" name="Picture 3"/>
          <p:cNvPicPr>
            <a:picLocks noChangeAspect="1" noChangeArrowheads="1"/>
          </p:cNvPicPr>
          <p:nvPr/>
        </p:nvPicPr>
        <p:blipFill>
          <a:blip r:embed="rId3" cstate="print"/>
          <a:srcRect/>
          <a:stretch>
            <a:fillRect/>
          </a:stretch>
        </p:blipFill>
        <p:spPr bwMode="auto">
          <a:xfrm>
            <a:off x="4572000" y="1066800"/>
            <a:ext cx="3584188" cy="2895600"/>
          </a:xfrm>
          <a:prstGeom prst="rect">
            <a:avLst/>
          </a:prstGeom>
          <a:noFill/>
          <a:ln w="9525">
            <a:noFill/>
            <a:miter lim="800000"/>
            <a:headEnd/>
            <a:tailEnd/>
          </a:ln>
        </p:spPr>
      </p:pic>
      <p:pic>
        <p:nvPicPr>
          <p:cNvPr id="1465348" name="Picture 4"/>
          <p:cNvPicPr>
            <a:picLocks noChangeAspect="1" noChangeArrowheads="1"/>
          </p:cNvPicPr>
          <p:nvPr/>
        </p:nvPicPr>
        <p:blipFill>
          <a:blip r:embed="rId4" cstate="print"/>
          <a:srcRect/>
          <a:stretch>
            <a:fillRect/>
          </a:stretch>
        </p:blipFill>
        <p:spPr bwMode="auto">
          <a:xfrm>
            <a:off x="5181600" y="4038600"/>
            <a:ext cx="3467100" cy="2543651"/>
          </a:xfrm>
          <a:prstGeom prst="rect">
            <a:avLst/>
          </a:prstGeom>
          <a:noFill/>
          <a:ln w="9525">
            <a:noFill/>
            <a:miter lim="800000"/>
            <a:headEnd/>
            <a:tailEnd/>
          </a:ln>
        </p:spPr>
      </p:pic>
      <p:pic>
        <p:nvPicPr>
          <p:cNvPr id="1465349" name="Picture 5"/>
          <p:cNvPicPr>
            <a:picLocks noChangeAspect="1" noChangeArrowheads="1"/>
          </p:cNvPicPr>
          <p:nvPr/>
        </p:nvPicPr>
        <p:blipFill>
          <a:blip r:embed="rId5" cstate="print"/>
          <a:srcRect/>
          <a:stretch>
            <a:fillRect/>
          </a:stretch>
        </p:blipFill>
        <p:spPr bwMode="auto">
          <a:xfrm>
            <a:off x="381000" y="3581400"/>
            <a:ext cx="3780472" cy="284702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LARP Task Conceived</a:t>
            </a:r>
            <a:endParaRPr lang="en-US" dirty="0"/>
          </a:p>
        </p:txBody>
      </p:sp>
      <p:pic>
        <p:nvPicPr>
          <p:cNvPr id="1466370" name="Picture 2"/>
          <p:cNvPicPr>
            <a:picLocks noChangeAspect="1" noChangeArrowheads="1"/>
          </p:cNvPicPr>
          <p:nvPr/>
        </p:nvPicPr>
        <p:blipFill>
          <a:blip r:embed="rId2" cstate="print"/>
          <a:srcRect/>
          <a:stretch>
            <a:fillRect/>
          </a:stretch>
        </p:blipFill>
        <p:spPr bwMode="auto">
          <a:xfrm>
            <a:off x="91440" y="1219201"/>
            <a:ext cx="8903018" cy="528732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90488"/>
            <a:ext cx="5638800" cy="900112"/>
          </a:xfrm>
        </p:spPr>
        <p:txBody>
          <a:bodyPr/>
          <a:lstStyle/>
          <a:p>
            <a:r>
              <a:rPr lang="en-US" sz="2800" dirty="0" smtClean="0"/>
              <a:t>LARP Collaboration Meeting (April 2005)</a:t>
            </a:r>
            <a:endParaRPr lang="en-US" sz="2800" dirty="0"/>
          </a:p>
        </p:txBody>
      </p:sp>
      <p:pic>
        <p:nvPicPr>
          <p:cNvPr id="1468418" name="Picture 2"/>
          <p:cNvPicPr>
            <a:picLocks noChangeAspect="1" noChangeArrowheads="1"/>
          </p:cNvPicPr>
          <p:nvPr/>
        </p:nvPicPr>
        <p:blipFill>
          <a:blip r:embed="rId2" cstate="print"/>
          <a:srcRect/>
          <a:stretch>
            <a:fillRect/>
          </a:stretch>
        </p:blipFill>
        <p:spPr bwMode="auto">
          <a:xfrm>
            <a:off x="762000" y="1066800"/>
            <a:ext cx="7315200" cy="543506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0488"/>
            <a:ext cx="6094413" cy="900112"/>
          </a:xfrm>
        </p:spPr>
        <p:txBody>
          <a:bodyPr/>
          <a:lstStyle/>
          <a:p>
            <a:r>
              <a:rPr lang="en-US" sz="2800" dirty="0" smtClean="0"/>
              <a:t>LARP Task Terminated </a:t>
            </a:r>
            <a:br>
              <a:rPr lang="en-US" sz="2800" dirty="0" smtClean="0"/>
            </a:br>
            <a:r>
              <a:rPr lang="en-US" sz="2800" dirty="0" smtClean="0"/>
              <a:t>(decision made April 2005)</a:t>
            </a:r>
            <a:endParaRPr lang="en-US" sz="2800" dirty="0"/>
          </a:p>
        </p:txBody>
      </p:sp>
      <p:pic>
        <p:nvPicPr>
          <p:cNvPr id="1467394" name="Picture 2"/>
          <p:cNvPicPr>
            <a:picLocks noChangeAspect="1" noChangeArrowheads="1"/>
          </p:cNvPicPr>
          <p:nvPr/>
        </p:nvPicPr>
        <p:blipFill>
          <a:blip r:embed="rId2" cstate="print"/>
          <a:srcRect/>
          <a:stretch>
            <a:fillRect/>
          </a:stretch>
        </p:blipFill>
        <p:spPr bwMode="auto">
          <a:xfrm>
            <a:off x="381001" y="1097280"/>
            <a:ext cx="3809619" cy="5393817"/>
          </a:xfrm>
          <a:prstGeom prst="rect">
            <a:avLst/>
          </a:prstGeom>
          <a:noFill/>
          <a:ln w="9525">
            <a:noFill/>
            <a:miter lim="800000"/>
            <a:headEnd/>
            <a:tailEnd/>
          </a:ln>
        </p:spPr>
      </p:pic>
      <p:pic>
        <p:nvPicPr>
          <p:cNvPr id="1467395" name="Picture 3"/>
          <p:cNvPicPr>
            <a:picLocks noChangeAspect="1" noChangeArrowheads="1"/>
          </p:cNvPicPr>
          <p:nvPr/>
        </p:nvPicPr>
        <p:blipFill>
          <a:blip r:embed="rId3" cstate="print"/>
          <a:srcRect/>
          <a:stretch>
            <a:fillRect/>
          </a:stretch>
        </p:blipFill>
        <p:spPr bwMode="auto">
          <a:xfrm>
            <a:off x="4114800" y="2438401"/>
            <a:ext cx="4886325" cy="3639026"/>
          </a:xfrm>
          <a:prstGeom prst="rect">
            <a:avLst/>
          </a:prstGeom>
          <a:noFill/>
          <a:ln w="9525">
            <a:noFill/>
            <a:miter lim="800000"/>
            <a:headEnd/>
            <a:tailEnd/>
          </a:ln>
        </p:spPr>
      </p:pic>
      <p:sp>
        <p:nvSpPr>
          <p:cNvPr id="5" name="TextBox 4"/>
          <p:cNvSpPr txBox="1"/>
          <p:nvPr/>
        </p:nvSpPr>
        <p:spPr bwMode="auto">
          <a:xfrm>
            <a:off x="4648200" y="6172200"/>
            <a:ext cx="4089774" cy="400110"/>
          </a:xfrm>
          <a:prstGeom prst="rect">
            <a:avLst/>
          </a:prstGeom>
          <a:solidFill>
            <a:schemeClr val="bg1"/>
          </a:solidFill>
          <a:ln w="12700">
            <a:noFill/>
            <a:miter lim="800000"/>
            <a:headEnd/>
            <a:tailEnd/>
          </a:ln>
          <a:effectLst/>
        </p:spPr>
        <p:txBody>
          <a:bodyPr wrap="none" rtlCol="0">
            <a:spAutoFit/>
          </a:bodyPr>
          <a:lstStyle/>
          <a:p>
            <a:pPr>
              <a:buNone/>
            </a:pPr>
            <a:r>
              <a:rPr lang="en-US" sz="2000" b="1" dirty="0" smtClean="0">
                <a:solidFill>
                  <a:srgbClr val="663300"/>
                </a:solidFill>
              </a:rPr>
              <a:t>(work summarized in a PAC paper)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001000" cy="4267200"/>
          </a:xfrm>
          <a:noFill/>
          <a:ln>
            <a:noFill/>
          </a:ln>
        </p:spPr>
        <p:txBody>
          <a:bodyPr/>
          <a:lstStyle/>
          <a:p>
            <a:pPr>
              <a:lnSpc>
                <a:spcPct val="150000"/>
              </a:lnSpc>
            </a:pPr>
            <a:r>
              <a:rPr lang="en-US" dirty="0" smtClean="0"/>
              <a:t>A Brief Summary of </a:t>
            </a:r>
            <a:br>
              <a:rPr lang="en-US" dirty="0" smtClean="0"/>
            </a:br>
            <a:r>
              <a:rPr lang="en-US" dirty="0" smtClean="0">
                <a:solidFill>
                  <a:srgbClr val="663300"/>
                </a:solidFill>
              </a:rPr>
              <a:t>Significant Technical Progress </a:t>
            </a:r>
            <a:r>
              <a:rPr lang="en-US" dirty="0" smtClean="0"/>
              <a:t/>
            </a:r>
            <a:br>
              <a:rPr lang="en-US" dirty="0" smtClean="0"/>
            </a:br>
            <a:r>
              <a:rPr lang="en-US" dirty="0" smtClean="0"/>
              <a:t>on </a:t>
            </a:r>
            <a:br>
              <a:rPr lang="en-US" dirty="0" smtClean="0"/>
            </a:br>
            <a:r>
              <a:rPr lang="en-US" dirty="0" smtClean="0"/>
              <a:t>Open Midplane Dipole Design </a:t>
            </a:r>
            <a:br>
              <a:rPr lang="en-US" dirty="0" smtClean="0"/>
            </a:br>
            <a:r>
              <a:rPr lang="en-US" dirty="0" smtClean="0"/>
              <a:t>During 2 Years of LARP R&amp;D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a:xfrm>
            <a:off x="2819400" y="76200"/>
            <a:ext cx="5943600" cy="914400"/>
          </a:xfrm>
          <a:ln/>
        </p:spPr>
        <p:txBody>
          <a:bodyPr/>
          <a:lstStyle/>
          <a:p>
            <a:r>
              <a:rPr lang="en-US" dirty="0" smtClean="0"/>
              <a:t>Overcoming Challenges</a:t>
            </a:r>
            <a:endParaRPr lang="en-US" sz="2800" dirty="0">
              <a:solidFill>
                <a:srgbClr val="006600"/>
              </a:solidFill>
            </a:endParaRPr>
          </a:p>
        </p:txBody>
      </p:sp>
      <p:sp>
        <p:nvSpPr>
          <p:cNvPr id="12" name="Content Placeholder 11"/>
          <p:cNvSpPr>
            <a:spLocks noGrp="1"/>
          </p:cNvSpPr>
          <p:nvPr>
            <p:ph idx="1"/>
          </p:nvPr>
        </p:nvSpPr>
        <p:spPr>
          <a:xfrm>
            <a:off x="304800" y="1371600"/>
            <a:ext cx="8534400" cy="4114800"/>
          </a:xfrm>
        </p:spPr>
        <p:txBody>
          <a:bodyPr/>
          <a:lstStyle/>
          <a:p>
            <a:pPr>
              <a:lnSpc>
                <a:spcPct val="150000"/>
              </a:lnSpc>
              <a:buNone/>
            </a:pPr>
            <a:r>
              <a:rPr lang="en-US" sz="2800" b="1" dirty="0" smtClean="0"/>
              <a:t>Recall the three major technical challenges:</a:t>
            </a:r>
            <a:endParaRPr lang="en-US" sz="2400" b="1" dirty="0" smtClean="0"/>
          </a:p>
          <a:p>
            <a:pPr marL="457200" indent="-457200">
              <a:lnSpc>
                <a:spcPct val="150000"/>
              </a:lnSpc>
              <a:buFont typeface="+mj-lt"/>
              <a:buAutoNum type="arabicPeriod"/>
            </a:pPr>
            <a:r>
              <a:rPr lang="en-US" sz="2400" b="1" dirty="0" smtClean="0"/>
              <a:t>How to deal with large Lorentz forces towards midplane in a design with missing structure between the coils at midplane?</a:t>
            </a:r>
          </a:p>
          <a:p>
            <a:pPr marL="457200" indent="-457200">
              <a:lnSpc>
                <a:spcPct val="150000"/>
              </a:lnSpc>
              <a:buFont typeface="+mj-lt"/>
              <a:buAutoNum type="arabicPeriod"/>
            </a:pPr>
            <a:r>
              <a:rPr lang="en-US" sz="2400" b="1" dirty="0" smtClean="0"/>
              <a:t>How to control the excessive peak field (common problem in split-pair solenoid)?</a:t>
            </a:r>
          </a:p>
          <a:p>
            <a:pPr marL="457200" indent="-457200">
              <a:lnSpc>
                <a:spcPct val="150000"/>
              </a:lnSpc>
              <a:buFont typeface="+mj-lt"/>
              <a:buAutoNum type="arabicPeriod"/>
            </a:pPr>
            <a:r>
              <a:rPr lang="en-US" sz="2400" b="1" dirty="0" smtClean="0"/>
              <a:t>How to obtain a good field quality?</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a:xfrm>
            <a:off x="2057400" y="152400"/>
            <a:ext cx="6934200" cy="808038"/>
          </a:xfrm>
          <a:ln/>
        </p:spPr>
        <p:txBody>
          <a:bodyPr/>
          <a:lstStyle/>
          <a:p>
            <a:r>
              <a:rPr lang="en-US" sz="2400">
                <a:solidFill>
                  <a:srgbClr val="FF0000"/>
                </a:solidFill>
              </a:rPr>
              <a:t>Challenge #1:</a:t>
            </a:r>
            <a:r>
              <a:rPr lang="en-US" sz="2400"/>
              <a:t> Lorentz Forces between coils </a:t>
            </a:r>
            <a:r>
              <a:rPr lang="en-US" sz="2000">
                <a:solidFill>
                  <a:srgbClr val="006600"/>
                </a:solidFill>
              </a:rPr>
              <a:t>A new and major consideration in design optimization</a:t>
            </a:r>
            <a:endParaRPr lang="en-US" sz="2400">
              <a:solidFill>
                <a:srgbClr val="006600"/>
              </a:solidFill>
            </a:endParaRPr>
          </a:p>
        </p:txBody>
      </p:sp>
      <p:sp>
        <p:nvSpPr>
          <p:cNvPr id="1301507" name="Text Box 3"/>
          <p:cNvSpPr txBox="1">
            <a:spLocks noChangeArrowheads="1"/>
          </p:cNvSpPr>
          <p:nvPr/>
        </p:nvSpPr>
        <p:spPr bwMode="auto">
          <a:xfrm>
            <a:off x="533400" y="5334000"/>
            <a:ext cx="8474075" cy="1200150"/>
          </a:xfrm>
          <a:prstGeom prst="rect">
            <a:avLst/>
          </a:prstGeom>
          <a:solidFill>
            <a:schemeClr val="bg1"/>
          </a:solidFill>
          <a:ln w="9525">
            <a:solidFill>
              <a:srgbClr val="0000FF"/>
            </a:solidFill>
            <a:miter lim="800000"/>
            <a:headEnd/>
            <a:tailEnd/>
          </a:ln>
          <a:effectLst/>
        </p:spPr>
        <p:txBody>
          <a:bodyPr>
            <a:spAutoFit/>
          </a:bodyPr>
          <a:lstStyle/>
          <a:p>
            <a:pPr>
              <a:buFontTx/>
              <a:buNone/>
            </a:pPr>
            <a:r>
              <a:rPr lang="en-US">
                <a:solidFill>
                  <a:srgbClr val="006600"/>
                </a:solidFill>
                <a:latin typeface="Arial" charset="0"/>
              </a:rPr>
              <a:t>Since there is no downward force on the lower block (there is slight upward force), we do not need much support below if the structure is segmented. The support structure can be designed to deal with the downward force on the upper block using the space between the upper and the lower blocks.</a:t>
            </a:r>
          </a:p>
        </p:txBody>
      </p:sp>
      <p:sp>
        <p:nvSpPr>
          <p:cNvPr id="1301508" name="Text Box 4"/>
          <p:cNvSpPr txBox="1">
            <a:spLocks noChangeArrowheads="1"/>
          </p:cNvSpPr>
          <p:nvPr/>
        </p:nvSpPr>
        <p:spPr bwMode="auto">
          <a:xfrm>
            <a:off x="1828800" y="1143000"/>
            <a:ext cx="7315200" cy="1190625"/>
          </a:xfrm>
          <a:prstGeom prst="rect">
            <a:avLst/>
          </a:prstGeom>
          <a:noFill/>
          <a:ln w="9525">
            <a:noFill/>
            <a:miter lim="800000"/>
            <a:headEnd/>
            <a:tailEnd/>
          </a:ln>
          <a:effectLst/>
        </p:spPr>
        <p:txBody>
          <a:bodyPr>
            <a:spAutoFit/>
          </a:bodyPr>
          <a:lstStyle/>
          <a:p>
            <a:pPr>
              <a:buFont typeface="Wingdings" pitchFamily="2" charset="2"/>
              <a:buNone/>
            </a:pPr>
            <a:r>
              <a:rPr lang="en-US">
                <a:latin typeface="Arial" charset="0"/>
              </a:rPr>
              <a:t>In conventional designs the upper and lower coils rest (react) against  each other. In a truly open midplane design, the target is to have no structure between upper and lower coils. Structure generates large heat loads and the goal is to minimize them. </a:t>
            </a:r>
          </a:p>
        </p:txBody>
      </p:sp>
      <p:pic>
        <p:nvPicPr>
          <p:cNvPr id="1301509" name="Picture 5"/>
          <p:cNvPicPr>
            <a:picLocks noChangeAspect="1" noChangeArrowheads="1"/>
          </p:cNvPicPr>
          <p:nvPr/>
        </p:nvPicPr>
        <p:blipFill>
          <a:blip r:embed="rId3" cstate="print"/>
          <a:srcRect/>
          <a:stretch>
            <a:fillRect/>
          </a:stretch>
        </p:blipFill>
        <p:spPr bwMode="auto">
          <a:xfrm>
            <a:off x="4724400" y="2590800"/>
            <a:ext cx="3903663" cy="2709863"/>
          </a:xfrm>
          <a:prstGeom prst="rect">
            <a:avLst/>
          </a:prstGeom>
          <a:noFill/>
          <a:ln w="12700">
            <a:noFill/>
            <a:miter lim="800000"/>
            <a:headEnd/>
            <a:tailEnd/>
          </a:ln>
          <a:effectLst/>
        </p:spPr>
      </p:pic>
      <p:grpSp>
        <p:nvGrpSpPr>
          <p:cNvPr id="1301510" name="Group 6"/>
          <p:cNvGrpSpPr>
            <a:grpSpLocks/>
          </p:cNvGrpSpPr>
          <p:nvPr/>
        </p:nvGrpSpPr>
        <p:grpSpPr bwMode="auto">
          <a:xfrm>
            <a:off x="228600" y="2362200"/>
            <a:ext cx="3352800" cy="2851150"/>
            <a:chOff x="48" y="1056"/>
            <a:chExt cx="2112" cy="1796"/>
          </a:xfrm>
        </p:grpSpPr>
        <p:pic>
          <p:nvPicPr>
            <p:cNvPr id="1301511" name="Picture 7"/>
            <p:cNvPicPr>
              <a:picLocks noChangeAspect="1" noChangeArrowheads="1"/>
            </p:cNvPicPr>
            <p:nvPr/>
          </p:nvPicPr>
          <p:blipFill>
            <a:blip r:embed="rId4" cstate="print"/>
            <a:srcRect/>
            <a:stretch>
              <a:fillRect/>
            </a:stretch>
          </p:blipFill>
          <p:spPr bwMode="auto">
            <a:xfrm>
              <a:off x="48" y="1248"/>
              <a:ext cx="2112" cy="1383"/>
            </a:xfrm>
            <a:prstGeom prst="rect">
              <a:avLst/>
            </a:prstGeom>
            <a:noFill/>
            <a:ln w="9525">
              <a:noFill/>
              <a:miter lim="800000"/>
              <a:headEnd/>
              <a:tailEnd/>
            </a:ln>
          </p:spPr>
        </p:pic>
        <p:sp>
          <p:nvSpPr>
            <p:cNvPr id="1301512" name="Text Box 8"/>
            <p:cNvSpPr txBox="1">
              <a:spLocks noChangeArrowheads="1"/>
            </p:cNvSpPr>
            <p:nvPr/>
          </p:nvSpPr>
          <p:spPr bwMode="auto">
            <a:xfrm>
              <a:off x="96" y="1056"/>
              <a:ext cx="1920" cy="212"/>
            </a:xfrm>
            <a:prstGeom prst="rect">
              <a:avLst/>
            </a:prstGeom>
            <a:noFill/>
            <a:ln w="9525">
              <a:noFill/>
              <a:miter lim="800000"/>
              <a:headEnd/>
              <a:tailEnd/>
            </a:ln>
            <a:effectLst/>
          </p:spPr>
          <p:txBody>
            <a:bodyPr>
              <a:spAutoFit/>
            </a:bodyPr>
            <a:lstStyle/>
            <a:p>
              <a:pPr>
                <a:buFontTx/>
                <a:buNone/>
              </a:pPr>
              <a:endParaRPr lang="en-US" sz="1600">
                <a:solidFill>
                  <a:srgbClr val="0033CC"/>
                </a:solidFill>
                <a:latin typeface="Arial" charset="0"/>
              </a:endParaRPr>
            </a:p>
          </p:txBody>
        </p:sp>
        <p:sp>
          <p:nvSpPr>
            <p:cNvPr id="1301513" name="Line 9"/>
            <p:cNvSpPr>
              <a:spLocks noChangeShapeType="1"/>
            </p:cNvSpPr>
            <p:nvPr/>
          </p:nvSpPr>
          <p:spPr bwMode="auto">
            <a:xfrm>
              <a:off x="528" y="1968"/>
              <a:ext cx="1248" cy="0"/>
            </a:xfrm>
            <a:prstGeom prst="line">
              <a:avLst/>
            </a:prstGeom>
            <a:noFill/>
            <a:ln w="31750">
              <a:solidFill>
                <a:srgbClr val="FFFF00"/>
              </a:solidFill>
              <a:round/>
              <a:headEnd/>
              <a:tailEnd/>
            </a:ln>
            <a:effectLst/>
          </p:spPr>
          <p:txBody>
            <a:bodyPr>
              <a:spAutoFit/>
            </a:bodyPr>
            <a:lstStyle/>
            <a:p>
              <a:endParaRPr lang="en-US"/>
            </a:p>
          </p:txBody>
        </p:sp>
        <p:sp>
          <p:nvSpPr>
            <p:cNvPr id="1301514" name="AutoShape 10"/>
            <p:cNvSpPr>
              <a:spLocks noChangeArrowheads="1"/>
            </p:cNvSpPr>
            <p:nvPr/>
          </p:nvSpPr>
          <p:spPr bwMode="auto">
            <a:xfrm>
              <a:off x="1056" y="2016"/>
              <a:ext cx="96" cy="192"/>
            </a:xfrm>
            <a:prstGeom prst="upArrow">
              <a:avLst>
                <a:gd name="adj1" fmla="val 50000"/>
                <a:gd name="adj2" fmla="val 50000"/>
              </a:avLst>
            </a:prstGeom>
            <a:solidFill>
              <a:schemeClr val="bg1"/>
            </a:solidFill>
            <a:ln w="9525">
              <a:solidFill>
                <a:srgbClr val="0000FF"/>
              </a:solidFill>
              <a:miter lim="800000"/>
              <a:headEnd/>
              <a:tailEnd/>
            </a:ln>
            <a:effectLst/>
          </p:spPr>
          <p:txBody>
            <a:bodyPr anchor="ctr">
              <a:spAutoFit/>
            </a:bodyPr>
            <a:lstStyle/>
            <a:p>
              <a:endParaRPr lang="en-US"/>
            </a:p>
          </p:txBody>
        </p:sp>
        <p:sp>
          <p:nvSpPr>
            <p:cNvPr id="1301515" name="AutoShape 11"/>
            <p:cNvSpPr>
              <a:spLocks noChangeArrowheads="1"/>
            </p:cNvSpPr>
            <p:nvPr/>
          </p:nvSpPr>
          <p:spPr bwMode="auto">
            <a:xfrm>
              <a:off x="1104" y="1584"/>
              <a:ext cx="96" cy="288"/>
            </a:xfrm>
            <a:prstGeom prst="downArrow">
              <a:avLst>
                <a:gd name="adj1" fmla="val 50000"/>
                <a:gd name="adj2" fmla="val 75000"/>
              </a:avLst>
            </a:prstGeom>
            <a:solidFill>
              <a:schemeClr val="bg1"/>
            </a:solidFill>
            <a:ln w="9525">
              <a:solidFill>
                <a:srgbClr val="0000FF"/>
              </a:solidFill>
              <a:miter lim="800000"/>
              <a:headEnd/>
              <a:tailEnd/>
            </a:ln>
            <a:effectLst/>
          </p:spPr>
          <p:txBody>
            <a:bodyPr wrap="none" anchor="ctr">
              <a:spAutoFit/>
            </a:bodyPr>
            <a:lstStyle/>
            <a:p>
              <a:endParaRPr lang="en-US"/>
            </a:p>
          </p:txBody>
        </p:sp>
        <p:sp>
          <p:nvSpPr>
            <p:cNvPr id="1301516" name="Text Box 12"/>
            <p:cNvSpPr txBox="1">
              <a:spLocks noChangeArrowheads="1"/>
            </p:cNvSpPr>
            <p:nvPr/>
          </p:nvSpPr>
          <p:spPr bwMode="auto">
            <a:xfrm>
              <a:off x="96" y="2640"/>
              <a:ext cx="1786" cy="212"/>
            </a:xfrm>
            <a:prstGeom prst="rect">
              <a:avLst/>
            </a:prstGeom>
            <a:solidFill>
              <a:srgbClr val="0000FF"/>
            </a:solidFill>
            <a:ln w="9525">
              <a:noFill/>
              <a:miter lim="800000"/>
              <a:headEnd/>
              <a:tailEnd/>
            </a:ln>
            <a:effectLst/>
          </p:spPr>
          <p:txBody>
            <a:bodyPr>
              <a:spAutoFit/>
            </a:bodyPr>
            <a:lstStyle/>
            <a:p>
              <a:pPr>
                <a:buFontTx/>
                <a:buNone/>
              </a:pPr>
              <a:r>
                <a:rPr lang="en-US" sz="1600">
                  <a:solidFill>
                    <a:srgbClr val="FFFF00"/>
                  </a:solidFill>
                  <a:latin typeface="Arial" charset="0"/>
                </a:rPr>
                <a:t>Zero vertical force line</a:t>
              </a:r>
            </a:p>
          </p:txBody>
        </p:sp>
        <p:sp>
          <p:nvSpPr>
            <p:cNvPr id="1301517" name="Line 13"/>
            <p:cNvSpPr>
              <a:spLocks noChangeShapeType="1"/>
            </p:cNvSpPr>
            <p:nvPr/>
          </p:nvSpPr>
          <p:spPr bwMode="auto">
            <a:xfrm>
              <a:off x="1584" y="2016"/>
              <a:ext cx="0" cy="720"/>
            </a:xfrm>
            <a:prstGeom prst="line">
              <a:avLst/>
            </a:prstGeom>
            <a:noFill/>
            <a:ln w="28575">
              <a:solidFill>
                <a:srgbClr val="FFFF00"/>
              </a:solidFill>
              <a:prstDash val="dash"/>
              <a:round/>
              <a:headEnd/>
              <a:tailEnd/>
            </a:ln>
            <a:effectLst/>
          </p:spPr>
          <p:txBody>
            <a:bodyPr>
              <a:spAutoFit/>
            </a:bodyPr>
            <a:lstStyle/>
            <a:p>
              <a:endParaRPr lang="en-US"/>
            </a:p>
          </p:txBody>
        </p:sp>
      </p:grpSp>
      <p:sp>
        <p:nvSpPr>
          <p:cNvPr id="1301518" name="Rectangle 14"/>
          <p:cNvSpPr>
            <a:spLocks noChangeArrowheads="1"/>
          </p:cNvSpPr>
          <p:nvPr/>
        </p:nvSpPr>
        <p:spPr bwMode="auto">
          <a:xfrm flipV="1">
            <a:off x="3810000" y="2743200"/>
            <a:ext cx="673100" cy="2286000"/>
          </a:xfrm>
          <a:prstGeom prst="rect">
            <a:avLst/>
          </a:prstGeom>
          <a:noFill/>
          <a:ln w="12700">
            <a:noFill/>
            <a:miter lim="800000"/>
            <a:headEnd/>
            <a:tailEnd/>
          </a:ln>
          <a:effectLst/>
        </p:spPr>
        <p:txBody>
          <a:bodyPr vert="eaVert">
            <a:spAutoFit/>
          </a:bodyPr>
          <a:lstStyle/>
          <a:p>
            <a:pPr algn="ctr">
              <a:spcBef>
                <a:spcPct val="0"/>
              </a:spcBef>
              <a:buFontTx/>
              <a:buNone/>
            </a:pPr>
            <a:r>
              <a:rPr lang="en-US" sz="1600">
                <a:solidFill>
                  <a:srgbClr val="0033CC"/>
                </a:solidFill>
                <a:latin typeface="Arial" charset="0"/>
              </a:rPr>
              <a:t>Lorentz force density</a:t>
            </a:r>
          </a:p>
          <a:p>
            <a:pPr algn="ctr">
              <a:spcBef>
                <a:spcPct val="0"/>
              </a:spcBef>
              <a:buFontTx/>
              <a:buNone/>
            </a:pPr>
            <a:r>
              <a:rPr lang="en-US" sz="1600">
                <a:solidFill>
                  <a:srgbClr val="0033CC"/>
                </a:solidFill>
                <a:latin typeface="Arial" charset="0"/>
              </a:rPr>
              <a:t>(Vertical)</a:t>
            </a:r>
          </a:p>
        </p:txBody>
      </p:sp>
      <p:sp>
        <p:nvSpPr>
          <p:cNvPr id="1301519" name="Text Box 15"/>
          <p:cNvSpPr txBox="1">
            <a:spLocks noChangeArrowheads="1"/>
          </p:cNvSpPr>
          <p:nvPr/>
        </p:nvSpPr>
        <p:spPr bwMode="auto">
          <a:xfrm>
            <a:off x="1828800" y="2286000"/>
            <a:ext cx="1727200" cy="366713"/>
          </a:xfrm>
          <a:prstGeom prst="rect">
            <a:avLst/>
          </a:prstGeom>
          <a:noFill/>
          <a:ln w="12700">
            <a:noFill/>
            <a:miter lim="800000"/>
            <a:headEnd/>
            <a:tailEnd/>
          </a:ln>
          <a:effectLst/>
        </p:spPr>
        <p:txBody>
          <a:bodyPr wrap="none">
            <a:spAutoFit/>
          </a:bodyPr>
          <a:lstStyle/>
          <a:p>
            <a:pPr>
              <a:spcBef>
                <a:spcPct val="0"/>
              </a:spcBef>
              <a:buFontTx/>
              <a:buNone/>
            </a:pPr>
            <a:r>
              <a:rPr lang="en-US">
                <a:solidFill>
                  <a:schemeClr val="tx1"/>
                </a:solidFill>
              </a:rPr>
              <a:t>Original Design</a:t>
            </a:r>
          </a:p>
        </p:txBody>
      </p:sp>
      <p:sp>
        <p:nvSpPr>
          <p:cNvPr id="1301520" name="Text Box 16"/>
          <p:cNvSpPr txBox="1">
            <a:spLocks noChangeArrowheads="1"/>
          </p:cNvSpPr>
          <p:nvPr/>
        </p:nvSpPr>
        <p:spPr bwMode="auto">
          <a:xfrm>
            <a:off x="4337050" y="2286000"/>
            <a:ext cx="4806950" cy="366713"/>
          </a:xfrm>
          <a:prstGeom prst="rect">
            <a:avLst/>
          </a:prstGeom>
          <a:noFill/>
          <a:ln w="12700">
            <a:noFill/>
            <a:miter lim="800000"/>
            <a:headEnd/>
            <a:tailEnd/>
          </a:ln>
          <a:effectLst/>
        </p:spPr>
        <p:txBody>
          <a:bodyPr wrap="none">
            <a:spAutoFit/>
          </a:bodyPr>
          <a:lstStyle/>
          <a:p>
            <a:pPr>
              <a:spcBef>
                <a:spcPct val="0"/>
              </a:spcBef>
              <a:buFontTx/>
              <a:buNone/>
            </a:pPr>
            <a:r>
              <a:rPr lang="en-US">
                <a:solidFill>
                  <a:schemeClr val="tx1"/>
                </a:solidFill>
              </a:rPr>
              <a:t>New Design Concept to navigate Lorentz forces</a:t>
            </a:r>
          </a:p>
        </p:txBody>
      </p:sp>
      <p:grpSp>
        <p:nvGrpSpPr>
          <p:cNvPr id="1301521" name="Group 17"/>
          <p:cNvGrpSpPr>
            <a:grpSpLocks/>
          </p:cNvGrpSpPr>
          <p:nvPr/>
        </p:nvGrpSpPr>
        <p:grpSpPr bwMode="auto">
          <a:xfrm>
            <a:off x="381000" y="1219200"/>
            <a:ext cx="1277938" cy="1295400"/>
            <a:chOff x="4955" y="672"/>
            <a:chExt cx="805" cy="816"/>
          </a:xfrm>
        </p:grpSpPr>
        <p:pic>
          <p:nvPicPr>
            <p:cNvPr id="1301522" name="Picture 18"/>
            <p:cNvPicPr>
              <a:picLocks noChangeAspect="1" noChangeArrowheads="1"/>
            </p:cNvPicPr>
            <p:nvPr/>
          </p:nvPicPr>
          <p:blipFill>
            <a:blip r:embed="rId5" cstate="print"/>
            <a:srcRect l="15933" t="11664" r="28452" b="5832"/>
            <a:stretch>
              <a:fillRect/>
            </a:stretch>
          </p:blipFill>
          <p:spPr bwMode="auto">
            <a:xfrm>
              <a:off x="4955" y="672"/>
              <a:ext cx="805" cy="816"/>
            </a:xfrm>
            <a:prstGeom prst="rect">
              <a:avLst/>
            </a:prstGeom>
            <a:noFill/>
            <a:ln w="9525">
              <a:noFill/>
              <a:miter lim="800000"/>
              <a:headEnd/>
              <a:tailEnd/>
            </a:ln>
          </p:spPr>
        </p:pic>
        <p:sp>
          <p:nvSpPr>
            <p:cNvPr id="1301523" name="Line 19"/>
            <p:cNvSpPr>
              <a:spLocks noChangeShapeType="1"/>
            </p:cNvSpPr>
            <p:nvPr/>
          </p:nvSpPr>
          <p:spPr bwMode="auto">
            <a:xfrm>
              <a:off x="5040" y="816"/>
              <a:ext cx="0" cy="144"/>
            </a:xfrm>
            <a:prstGeom prst="line">
              <a:avLst/>
            </a:prstGeom>
            <a:noFill/>
            <a:ln w="28575">
              <a:solidFill>
                <a:schemeClr val="tx1"/>
              </a:solidFill>
              <a:round/>
              <a:headEnd/>
              <a:tailEnd type="arrow" w="med" len="med"/>
            </a:ln>
            <a:effectLst/>
          </p:spPr>
          <p:txBody>
            <a:bodyPr/>
            <a:lstStyle/>
            <a:p>
              <a:endParaRPr lang="en-US"/>
            </a:p>
          </p:txBody>
        </p:sp>
        <p:sp>
          <p:nvSpPr>
            <p:cNvPr id="1301524" name="Line 20"/>
            <p:cNvSpPr>
              <a:spLocks noChangeShapeType="1"/>
            </p:cNvSpPr>
            <p:nvPr/>
          </p:nvSpPr>
          <p:spPr bwMode="auto">
            <a:xfrm flipV="1">
              <a:off x="5088" y="1152"/>
              <a:ext cx="0" cy="144"/>
            </a:xfrm>
            <a:prstGeom prst="line">
              <a:avLst/>
            </a:prstGeom>
            <a:noFill/>
            <a:ln w="28575">
              <a:solidFill>
                <a:schemeClr val="tx1"/>
              </a:solidFill>
              <a:round/>
              <a:headEnd/>
              <a:tailEnd type="arrow"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133600" y="152400"/>
            <a:ext cx="6094413" cy="838200"/>
          </a:xfrm>
        </p:spPr>
        <p:txBody>
          <a:bodyPr/>
          <a:lstStyle/>
          <a:p>
            <a:r>
              <a:rPr lang="en-US" sz="2800" dirty="0"/>
              <a:t>Vertical Forces at 15 </a:t>
            </a:r>
            <a:r>
              <a:rPr lang="en-US" sz="2800" dirty="0" smtClean="0"/>
              <a:t>T </a:t>
            </a:r>
            <a:br>
              <a:rPr lang="en-US" sz="2800" dirty="0" smtClean="0"/>
            </a:br>
            <a:r>
              <a:rPr lang="en-US" sz="2800" dirty="0" smtClean="0">
                <a:solidFill>
                  <a:srgbClr val="006600"/>
                </a:solidFill>
              </a:rPr>
              <a:t>(design optimized to first order)</a:t>
            </a:r>
            <a:endParaRPr lang="en-US" sz="2800" dirty="0">
              <a:solidFill>
                <a:srgbClr val="006600"/>
              </a:solidFill>
            </a:endParaRPr>
          </a:p>
        </p:txBody>
      </p:sp>
      <p:graphicFrame>
        <p:nvGraphicFramePr>
          <p:cNvPr id="147456" name="Object 1024"/>
          <p:cNvGraphicFramePr>
            <a:graphicFrameLocks noChangeAspect="1"/>
          </p:cNvGraphicFramePr>
          <p:nvPr/>
        </p:nvGraphicFramePr>
        <p:xfrm>
          <a:off x="228600" y="2341563"/>
          <a:ext cx="4191000" cy="2982912"/>
        </p:xfrm>
        <a:graphic>
          <a:graphicData uri="http://schemas.openxmlformats.org/presentationml/2006/ole">
            <p:oleObj spid="_x0000_s1409026" name="Document" r:id="rId3" imgW="5468040" imgH="3893760" progId="Word.Document.8">
              <p:embed/>
            </p:oleObj>
          </a:graphicData>
        </a:graphic>
      </p:graphicFrame>
      <p:graphicFrame>
        <p:nvGraphicFramePr>
          <p:cNvPr id="147457" name="Object 1025"/>
          <p:cNvGraphicFramePr>
            <a:graphicFrameLocks noChangeAspect="1"/>
          </p:cNvGraphicFramePr>
          <p:nvPr/>
        </p:nvGraphicFramePr>
        <p:xfrm>
          <a:off x="4572000" y="2387600"/>
          <a:ext cx="4191000" cy="2986088"/>
        </p:xfrm>
        <a:graphic>
          <a:graphicData uri="http://schemas.openxmlformats.org/presentationml/2006/ole">
            <p:oleObj spid="_x0000_s1409027" name="Document" r:id="rId4" imgW="5468040" imgH="3893760" progId="Word.Document.8">
              <p:embed/>
            </p:oleObj>
          </a:graphicData>
        </a:graphic>
      </p:graphicFrame>
      <p:sp>
        <p:nvSpPr>
          <p:cNvPr id="104453" name="Text Box 5"/>
          <p:cNvSpPr txBox="1">
            <a:spLocks noChangeArrowheads="1"/>
          </p:cNvSpPr>
          <p:nvPr/>
        </p:nvSpPr>
        <p:spPr bwMode="auto">
          <a:xfrm>
            <a:off x="457200" y="1524000"/>
            <a:ext cx="3352800" cy="701675"/>
          </a:xfrm>
          <a:prstGeom prst="rect">
            <a:avLst/>
          </a:prstGeom>
          <a:noFill/>
          <a:ln w="12700">
            <a:noFill/>
            <a:miter lim="800000"/>
            <a:headEnd/>
            <a:tailEnd/>
          </a:ln>
          <a:effectLst/>
        </p:spPr>
        <p:txBody>
          <a:bodyPr>
            <a:spAutoFit/>
          </a:bodyPr>
          <a:lstStyle/>
          <a:p>
            <a:pPr>
              <a:buNone/>
            </a:pPr>
            <a:r>
              <a:rPr lang="en-US" sz="2000" dirty="0">
                <a:solidFill>
                  <a:srgbClr val="FF0000"/>
                </a:solidFill>
              </a:rPr>
              <a:t>Net upward vertical force on lower double pancake coil</a:t>
            </a:r>
          </a:p>
        </p:txBody>
      </p:sp>
      <p:sp>
        <p:nvSpPr>
          <p:cNvPr id="104454" name="Text Box 6"/>
          <p:cNvSpPr txBox="1">
            <a:spLocks noChangeArrowheads="1"/>
          </p:cNvSpPr>
          <p:nvPr/>
        </p:nvSpPr>
        <p:spPr bwMode="auto">
          <a:xfrm>
            <a:off x="4495800" y="1447800"/>
            <a:ext cx="4648200" cy="923330"/>
          </a:xfrm>
          <a:prstGeom prst="rect">
            <a:avLst/>
          </a:prstGeom>
          <a:noFill/>
          <a:ln w="12700">
            <a:noFill/>
            <a:miter lim="800000"/>
            <a:headEnd/>
            <a:tailEnd/>
          </a:ln>
          <a:effectLst/>
        </p:spPr>
        <p:txBody>
          <a:bodyPr wrap="square">
            <a:spAutoFit/>
          </a:bodyPr>
          <a:lstStyle/>
          <a:p>
            <a:pPr>
              <a:buNone/>
            </a:pPr>
            <a:r>
              <a:rPr lang="en-US" sz="1800" dirty="0">
                <a:solidFill>
                  <a:srgbClr val="663300"/>
                </a:solidFill>
              </a:rPr>
              <a:t>Downward vertical force on upper double pancake coil is taken by the support structure between two double pancake coils</a:t>
            </a:r>
          </a:p>
        </p:txBody>
      </p:sp>
      <p:sp>
        <p:nvSpPr>
          <p:cNvPr id="104455" name="Text Box 7"/>
          <p:cNvSpPr txBox="1">
            <a:spLocks noChangeArrowheads="1"/>
          </p:cNvSpPr>
          <p:nvPr/>
        </p:nvSpPr>
        <p:spPr bwMode="auto">
          <a:xfrm>
            <a:off x="1219200" y="5562600"/>
            <a:ext cx="5871479" cy="769441"/>
          </a:xfrm>
          <a:prstGeom prst="rect">
            <a:avLst/>
          </a:prstGeom>
          <a:noFill/>
          <a:ln w="12700">
            <a:noFill/>
            <a:miter lim="800000"/>
            <a:headEnd/>
            <a:tailEnd/>
          </a:ln>
          <a:effectLst/>
        </p:spPr>
        <p:txBody>
          <a:bodyPr wrap="none">
            <a:spAutoFit/>
          </a:bodyPr>
          <a:lstStyle/>
          <a:p>
            <a:pPr>
              <a:buNone/>
            </a:pPr>
            <a:r>
              <a:rPr lang="en-US" sz="2000" dirty="0">
                <a:solidFill>
                  <a:srgbClr val="0000CC"/>
                </a:solidFill>
              </a:rPr>
              <a:t>Net Force per quadrant: </a:t>
            </a:r>
          </a:p>
          <a:p>
            <a:pPr>
              <a:buNone/>
            </a:pPr>
            <a:r>
              <a:rPr lang="en-US" sz="2000" dirty="0">
                <a:solidFill>
                  <a:srgbClr val="0000CC"/>
                </a:solidFill>
              </a:rPr>
              <a:t>	Horizontal = 11 MN/m; Vertical –5.4 MN/m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title"/>
          </p:nvPr>
        </p:nvSpPr>
        <p:spPr>
          <a:xfrm>
            <a:off x="3276600" y="90488"/>
            <a:ext cx="4267200" cy="808037"/>
          </a:xfrm>
          <a:ln/>
        </p:spPr>
        <p:txBody>
          <a:bodyPr/>
          <a:lstStyle/>
          <a:p>
            <a:r>
              <a:rPr lang="en-US" sz="4000"/>
              <a:t>Overview</a:t>
            </a:r>
          </a:p>
        </p:txBody>
      </p:sp>
      <p:sp>
        <p:nvSpPr>
          <p:cNvPr id="1357827" name="Rectangle 3"/>
          <p:cNvSpPr>
            <a:spLocks noGrp="1" noChangeArrowheads="1"/>
          </p:cNvSpPr>
          <p:nvPr>
            <p:ph type="body" idx="1"/>
          </p:nvPr>
        </p:nvSpPr>
        <p:spPr>
          <a:xfrm>
            <a:off x="152400" y="1066800"/>
            <a:ext cx="8839200" cy="5105400"/>
          </a:xfrm>
          <a:noFill/>
          <a:ln/>
        </p:spPr>
        <p:txBody>
          <a:bodyPr lIns="0" tIns="0" rIns="0" bIns="0"/>
          <a:lstStyle/>
          <a:p>
            <a:pPr>
              <a:lnSpc>
                <a:spcPct val="150000"/>
              </a:lnSpc>
              <a:spcBef>
                <a:spcPts val="0"/>
              </a:spcBef>
            </a:pPr>
            <a:r>
              <a:rPr lang="en-US" sz="2400" b="1" dirty="0" smtClean="0"/>
              <a:t>Open </a:t>
            </a:r>
            <a:r>
              <a:rPr lang="en-US" sz="2400" b="1" dirty="0" err="1"/>
              <a:t>Midplane</a:t>
            </a:r>
            <a:r>
              <a:rPr lang="en-US" sz="2400" b="1" dirty="0"/>
              <a:t> Dipole </a:t>
            </a:r>
            <a:r>
              <a:rPr lang="en-US" sz="2400" b="1" dirty="0" smtClean="0"/>
              <a:t>Design</a:t>
            </a:r>
            <a:endParaRPr lang="en-US" sz="2400" b="1" dirty="0" smtClean="0">
              <a:solidFill>
                <a:srgbClr val="0000CC"/>
              </a:solidFill>
            </a:endParaRPr>
          </a:p>
          <a:p>
            <a:pPr lvl="1">
              <a:lnSpc>
                <a:spcPct val="150000"/>
              </a:lnSpc>
              <a:spcBef>
                <a:spcPts val="0"/>
              </a:spcBef>
            </a:pPr>
            <a:r>
              <a:rPr lang="en-US" sz="2000" b="1" dirty="0" smtClean="0">
                <a:solidFill>
                  <a:srgbClr val="0000CC"/>
                </a:solidFill>
              </a:rPr>
              <a:t>Benefits and challenges</a:t>
            </a:r>
            <a:endParaRPr lang="en-US" sz="2000" b="1" dirty="0">
              <a:solidFill>
                <a:srgbClr val="0000CC"/>
              </a:solidFill>
            </a:endParaRPr>
          </a:p>
          <a:p>
            <a:pPr>
              <a:lnSpc>
                <a:spcPct val="150000"/>
              </a:lnSpc>
              <a:spcBef>
                <a:spcPts val="0"/>
              </a:spcBef>
            </a:pPr>
            <a:r>
              <a:rPr lang="en-US" sz="2400" b="1" dirty="0" smtClean="0"/>
              <a:t>High Field Open </a:t>
            </a:r>
            <a:r>
              <a:rPr lang="en-US" sz="2400" b="1" dirty="0" err="1"/>
              <a:t>Midplane</a:t>
            </a:r>
            <a:r>
              <a:rPr lang="en-US" sz="2400" b="1" dirty="0"/>
              <a:t> Dipole </a:t>
            </a:r>
            <a:r>
              <a:rPr lang="en-US" sz="2400" b="1" dirty="0" smtClean="0"/>
              <a:t>R&amp;D under </a:t>
            </a:r>
            <a:r>
              <a:rPr lang="en-US" sz="2400" b="1" dirty="0"/>
              <a:t>LARP </a:t>
            </a:r>
            <a:r>
              <a:rPr lang="en-US" sz="2400" b="1" dirty="0" smtClean="0"/>
              <a:t>funding </a:t>
            </a:r>
            <a:endParaRPr lang="en-US" sz="2400" b="1" dirty="0" smtClean="0">
              <a:solidFill>
                <a:srgbClr val="0000CC"/>
              </a:solidFill>
            </a:endParaRPr>
          </a:p>
          <a:p>
            <a:pPr lvl="1">
              <a:lnSpc>
                <a:spcPct val="150000"/>
              </a:lnSpc>
              <a:spcBef>
                <a:spcPts val="0"/>
              </a:spcBef>
            </a:pPr>
            <a:r>
              <a:rPr lang="en-US" sz="2000" b="1" dirty="0" smtClean="0">
                <a:solidFill>
                  <a:srgbClr val="0000CC"/>
                </a:solidFill>
              </a:rPr>
              <a:t>Significant progress/innovations in magnetic and mechanical design (BNL) and energy deposition (FNAL - Mokhov) in an integrated design approach</a:t>
            </a:r>
            <a:endParaRPr lang="en-US" sz="2000" b="1" dirty="0">
              <a:solidFill>
                <a:srgbClr val="0000CC"/>
              </a:solidFill>
            </a:endParaRPr>
          </a:p>
          <a:p>
            <a:pPr>
              <a:lnSpc>
                <a:spcPct val="150000"/>
              </a:lnSpc>
              <a:spcBef>
                <a:spcPts val="0"/>
              </a:spcBef>
            </a:pPr>
            <a:r>
              <a:rPr lang="en-US" sz="2400" b="1" dirty="0"/>
              <a:t>Open </a:t>
            </a:r>
            <a:r>
              <a:rPr lang="en-US" sz="2400" b="1" dirty="0" err="1"/>
              <a:t>Midplane</a:t>
            </a:r>
            <a:r>
              <a:rPr lang="en-US" sz="2400" b="1" dirty="0"/>
              <a:t> Dipole SBIR </a:t>
            </a:r>
            <a:r>
              <a:rPr lang="en-US" sz="2400" b="1" dirty="0" smtClean="0"/>
              <a:t>for MAP with PBL</a:t>
            </a:r>
            <a:endParaRPr lang="en-US" sz="2400" b="1" dirty="0" smtClean="0">
              <a:solidFill>
                <a:srgbClr val="0000CC"/>
              </a:solidFill>
            </a:endParaRPr>
          </a:p>
          <a:p>
            <a:pPr lvl="1">
              <a:lnSpc>
                <a:spcPct val="150000"/>
              </a:lnSpc>
              <a:spcBef>
                <a:spcPts val="0"/>
              </a:spcBef>
            </a:pPr>
            <a:r>
              <a:rPr lang="en-US" sz="2000" b="1" dirty="0" smtClean="0">
                <a:solidFill>
                  <a:srgbClr val="0000CC"/>
                </a:solidFill>
              </a:rPr>
              <a:t>Design optimization for MAP – R. Weggel (next presentation)</a:t>
            </a:r>
          </a:p>
          <a:p>
            <a:pPr lvl="1">
              <a:lnSpc>
                <a:spcPct val="150000"/>
              </a:lnSpc>
              <a:spcBef>
                <a:spcPts val="0"/>
              </a:spcBef>
            </a:pPr>
            <a:r>
              <a:rPr lang="en-US" sz="2000" b="1" dirty="0" smtClean="0">
                <a:solidFill>
                  <a:srgbClr val="0000CC"/>
                </a:solidFill>
              </a:rPr>
              <a:t>Energy Deposition Calculations – X. Ding (tomorrow morning)</a:t>
            </a:r>
            <a:endParaRPr lang="en-US" sz="2000" b="1" dirty="0" smtClean="0">
              <a:solidFill>
                <a:srgbClr val="006600"/>
              </a:solidFill>
              <a:latin typeface="+mj-lt"/>
            </a:endParaRPr>
          </a:p>
          <a:p>
            <a:pPr lvl="1">
              <a:lnSpc>
                <a:spcPct val="150000"/>
              </a:lnSpc>
              <a:spcBef>
                <a:spcPts val="0"/>
              </a:spcBef>
            </a:pPr>
            <a:r>
              <a:rPr lang="en-US" sz="2000" b="1" dirty="0" smtClean="0">
                <a:solidFill>
                  <a:srgbClr val="006600"/>
                </a:solidFill>
                <a:latin typeface="+mj-lt"/>
              </a:rPr>
              <a:t>Proof of Principle Demo Magnet (key part of this presentation) </a:t>
            </a:r>
            <a:endParaRPr lang="en-US" sz="2000" b="1" dirty="0">
              <a:solidFill>
                <a:srgbClr val="006600"/>
              </a:solidFill>
              <a:latin typeface="+mj-lt"/>
            </a:endParaRPr>
          </a:p>
          <a:p>
            <a:pPr>
              <a:lnSpc>
                <a:spcPct val="150000"/>
              </a:lnSpc>
              <a:spcBef>
                <a:spcPts val="0"/>
              </a:spcBef>
            </a:pPr>
            <a:r>
              <a:rPr lang="en-US" sz="2400" b="1" dirty="0" smtClean="0"/>
              <a:t>Possible benefits of HTS in a hybrid design </a:t>
            </a:r>
            <a:endParaRPr lang="en-US" sz="2400" b="1" dirty="0"/>
          </a:p>
          <a:p>
            <a:pPr>
              <a:lnSpc>
                <a:spcPct val="150000"/>
              </a:lnSpc>
              <a:spcBef>
                <a:spcPts val="0"/>
              </a:spcBef>
            </a:pPr>
            <a:r>
              <a:rPr lang="en-US" sz="2400" b="1" dirty="0"/>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Horizontal Forces at 15 T</a:t>
            </a:r>
          </a:p>
        </p:txBody>
      </p:sp>
      <p:graphicFrame>
        <p:nvGraphicFramePr>
          <p:cNvPr id="148480" name="Object 1024"/>
          <p:cNvGraphicFramePr>
            <a:graphicFrameLocks noChangeAspect="1"/>
          </p:cNvGraphicFramePr>
          <p:nvPr/>
        </p:nvGraphicFramePr>
        <p:xfrm>
          <a:off x="152400" y="1219200"/>
          <a:ext cx="4038600" cy="2614613"/>
        </p:xfrm>
        <a:graphic>
          <a:graphicData uri="http://schemas.openxmlformats.org/presentationml/2006/ole">
            <p:oleObj spid="_x0000_s1410050" name="Document" r:id="rId3" imgW="5468040" imgH="3893760" progId="Word.Document.8">
              <p:embed/>
            </p:oleObj>
          </a:graphicData>
        </a:graphic>
      </p:graphicFrame>
      <p:graphicFrame>
        <p:nvGraphicFramePr>
          <p:cNvPr id="148481" name="Object 1025"/>
          <p:cNvGraphicFramePr>
            <a:graphicFrameLocks noChangeAspect="1"/>
          </p:cNvGraphicFramePr>
          <p:nvPr/>
        </p:nvGraphicFramePr>
        <p:xfrm>
          <a:off x="4343400" y="1219200"/>
          <a:ext cx="4233863" cy="2740025"/>
        </p:xfrm>
        <a:graphic>
          <a:graphicData uri="http://schemas.openxmlformats.org/presentationml/2006/ole">
            <p:oleObj spid="_x0000_s1410051" name="Document" r:id="rId4" imgW="5468040" imgH="3893760" progId="Word.Document.8">
              <p:embed/>
            </p:oleObj>
          </a:graphicData>
        </a:graphic>
      </p:graphicFrame>
      <p:graphicFrame>
        <p:nvGraphicFramePr>
          <p:cNvPr id="148482" name="Object 1026"/>
          <p:cNvGraphicFramePr>
            <a:graphicFrameLocks noChangeAspect="1"/>
          </p:cNvGraphicFramePr>
          <p:nvPr/>
        </p:nvGraphicFramePr>
        <p:xfrm>
          <a:off x="2133600" y="4343400"/>
          <a:ext cx="4322763" cy="2058988"/>
        </p:xfrm>
        <a:graphic>
          <a:graphicData uri="http://schemas.openxmlformats.org/presentationml/2006/ole">
            <p:oleObj spid="_x0000_s1410052" name="Document" r:id="rId5" imgW="5468040" imgH="3893760" progId="Word.Document.8">
              <p:embed/>
            </p:oleObj>
          </a:graphicData>
        </a:graphic>
      </p:graphicFrame>
      <p:sp>
        <p:nvSpPr>
          <p:cNvPr id="105478" name="Text Box 6"/>
          <p:cNvSpPr txBox="1">
            <a:spLocks noChangeArrowheads="1"/>
          </p:cNvSpPr>
          <p:nvPr/>
        </p:nvSpPr>
        <p:spPr bwMode="auto">
          <a:xfrm>
            <a:off x="3352800" y="2640013"/>
            <a:ext cx="449263" cy="409575"/>
          </a:xfrm>
          <a:prstGeom prst="rect">
            <a:avLst/>
          </a:prstGeom>
          <a:solidFill>
            <a:schemeClr val="bg1"/>
          </a:solidFill>
          <a:ln w="12700">
            <a:solidFill>
              <a:schemeClr val="accent2"/>
            </a:solidFill>
            <a:miter lim="800000"/>
            <a:headEnd/>
            <a:tailEnd/>
          </a:ln>
          <a:effectLst/>
        </p:spPr>
        <p:txBody>
          <a:bodyPr wrap="none">
            <a:spAutoFit/>
          </a:bodyPr>
          <a:lstStyle/>
          <a:p>
            <a:pPr>
              <a:buNone/>
            </a:pPr>
            <a:r>
              <a:rPr lang="en-US" sz="2000" b="1"/>
              <a:t>L</a:t>
            </a:r>
            <a:r>
              <a:rPr lang="en-US" sz="2000" b="1" baseline="-25000"/>
              <a:t>x</a:t>
            </a:r>
            <a:endParaRPr lang="en-US" sz="2000" b="1"/>
          </a:p>
        </p:txBody>
      </p:sp>
      <p:sp>
        <p:nvSpPr>
          <p:cNvPr id="105479" name="Text Box 7"/>
          <p:cNvSpPr txBox="1">
            <a:spLocks noChangeArrowheads="1"/>
          </p:cNvSpPr>
          <p:nvPr/>
        </p:nvSpPr>
        <p:spPr bwMode="auto">
          <a:xfrm>
            <a:off x="7315200" y="2819400"/>
            <a:ext cx="1112838" cy="409575"/>
          </a:xfrm>
          <a:prstGeom prst="rect">
            <a:avLst/>
          </a:prstGeom>
          <a:solidFill>
            <a:schemeClr val="bg1"/>
          </a:solidFill>
          <a:ln w="12700">
            <a:solidFill>
              <a:schemeClr val="accent2"/>
            </a:solidFill>
            <a:miter lim="800000"/>
            <a:headEnd/>
            <a:tailEnd/>
          </a:ln>
          <a:effectLst/>
        </p:spPr>
        <p:txBody>
          <a:bodyPr wrap="none">
            <a:spAutoFit/>
          </a:bodyPr>
          <a:lstStyle/>
          <a:p>
            <a:pPr>
              <a:buNone/>
            </a:pPr>
            <a:r>
              <a:rPr lang="en-US" sz="2000" b="1"/>
              <a:t>ABS(L</a:t>
            </a:r>
            <a:r>
              <a:rPr lang="en-US" sz="2000" b="1" baseline="-25000"/>
              <a:t>x</a:t>
            </a:r>
            <a:r>
              <a:rPr lang="en-US" sz="2000" b="1"/>
              <a:t>)</a:t>
            </a:r>
          </a:p>
        </p:txBody>
      </p:sp>
      <p:sp>
        <p:nvSpPr>
          <p:cNvPr id="105480" name="Text Box 8"/>
          <p:cNvSpPr txBox="1">
            <a:spLocks noChangeArrowheads="1"/>
          </p:cNvSpPr>
          <p:nvPr/>
        </p:nvSpPr>
        <p:spPr bwMode="auto">
          <a:xfrm>
            <a:off x="4724400" y="5410200"/>
            <a:ext cx="987425" cy="409575"/>
          </a:xfrm>
          <a:prstGeom prst="rect">
            <a:avLst/>
          </a:prstGeom>
          <a:solidFill>
            <a:schemeClr val="bg1"/>
          </a:solidFill>
          <a:ln w="12700">
            <a:solidFill>
              <a:schemeClr val="accent2"/>
            </a:solidFill>
            <a:miter lim="800000"/>
            <a:headEnd/>
            <a:tailEnd/>
          </a:ln>
          <a:effectLst/>
        </p:spPr>
        <p:txBody>
          <a:bodyPr wrap="none">
            <a:spAutoFit/>
          </a:bodyPr>
          <a:lstStyle/>
          <a:p>
            <a:pPr>
              <a:buNone/>
            </a:pPr>
            <a:r>
              <a:rPr lang="en-US" sz="2000" b="1" dirty="0"/>
              <a:t>BMOD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90488"/>
            <a:ext cx="6858000" cy="900112"/>
          </a:xfrm>
        </p:spPr>
        <p:txBody>
          <a:bodyPr/>
          <a:lstStyle/>
          <a:p>
            <a:r>
              <a:rPr lang="en-US" sz="2800" dirty="0" smtClean="0"/>
              <a:t>Mechanical Design and Analysis (1)  </a:t>
            </a:r>
            <a:br>
              <a:rPr lang="en-US" sz="2800" dirty="0" smtClean="0"/>
            </a:br>
            <a:r>
              <a:rPr lang="en-US" sz="2800" dirty="0" smtClean="0"/>
              <a:t>J. Schmalzle (12/04)</a:t>
            </a:r>
            <a:endParaRPr lang="en-US" sz="2800" dirty="0"/>
          </a:p>
        </p:txBody>
      </p:sp>
      <p:pic>
        <p:nvPicPr>
          <p:cNvPr id="1411074" name="Picture 2"/>
          <p:cNvPicPr>
            <a:picLocks noChangeAspect="1" noChangeArrowheads="1"/>
          </p:cNvPicPr>
          <p:nvPr/>
        </p:nvPicPr>
        <p:blipFill>
          <a:blip r:embed="rId2" cstate="print"/>
          <a:srcRect/>
          <a:stretch>
            <a:fillRect/>
          </a:stretch>
        </p:blipFill>
        <p:spPr bwMode="auto">
          <a:xfrm>
            <a:off x="762000" y="1219200"/>
            <a:ext cx="7239000" cy="53742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90488"/>
            <a:ext cx="6858000" cy="900112"/>
          </a:xfrm>
        </p:spPr>
        <p:txBody>
          <a:bodyPr/>
          <a:lstStyle/>
          <a:p>
            <a:r>
              <a:rPr lang="en-US" sz="2800" dirty="0" smtClean="0"/>
              <a:t>Mechanical Design and Analysis (2)  </a:t>
            </a:r>
            <a:br>
              <a:rPr lang="en-US" sz="2800" dirty="0" smtClean="0"/>
            </a:br>
            <a:r>
              <a:rPr lang="en-US" sz="2800" dirty="0" smtClean="0"/>
              <a:t>J. Schmalzle (12/04)</a:t>
            </a:r>
            <a:endParaRPr lang="en-US" sz="2800" dirty="0"/>
          </a:p>
        </p:txBody>
      </p:sp>
      <p:pic>
        <p:nvPicPr>
          <p:cNvPr id="4" name="Picture 2"/>
          <p:cNvPicPr>
            <a:picLocks noChangeAspect="1" noChangeArrowheads="1"/>
          </p:cNvPicPr>
          <p:nvPr/>
        </p:nvPicPr>
        <p:blipFill>
          <a:blip r:embed="rId2" cstate="print"/>
          <a:srcRect/>
          <a:stretch>
            <a:fillRect/>
          </a:stretch>
        </p:blipFill>
        <p:spPr bwMode="auto">
          <a:xfrm>
            <a:off x="1066800" y="1143000"/>
            <a:ext cx="7315200" cy="541481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2" name="Rectangle 2"/>
          <p:cNvSpPr>
            <a:spLocks noGrp="1" noChangeArrowheads="1"/>
          </p:cNvSpPr>
          <p:nvPr>
            <p:ph type="title"/>
          </p:nvPr>
        </p:nvSpPr>
        <p:spPr>
          <a:xfrm>
            <a:off x="2590800" y="152400"/>
            <a:ext cx="5257800" cy="838200"/>
          </a:xfrm>
          <a:ln/>
        </p:spPr>
        <p:txBody>
          <a:bodyPr/>
          <a:lstStyle/>
          <a:p>
            <a:r>
              <a:rPr lang="en-US" sz="2800" dirty="0"/>
              <a:t>Mechanical </a:t>
            </a:r>
            <a:r>
              <a:rPr lang="en-US" sz="2800" dirty="0" smtClean="0"/>
              <a:t>Analysis</a:t>
            </a:r>
            <a:br>
              <a:rPr lang="en-US" sz="2800" dirty="0" smtClean="0"/>
            </a:br>
            <a:r>
              <a:rPr lang="en-US" sz="2800" dirty="0" smtClean="0"/>
              <a:t> (J. Schmalzle) </a:t>
            </a:r>
            <a:endParaRPr lang="en-US" sz="2800" dirty="0"/>
          </a:p>
        </p:txBody>
      </p:sp>
      <p:sp>
        <p:nvSpPr>
          <p:cNvPr id="1392643" name="Text Box 3"/>
          <p:cNvSpPr txBox="1">
            <a:spLocks noChangeArrowheads="1"/>
          </p:cNvSpPr>
          <p:nvPr/>
        </p:nvSpPr>
        <p:spPr bwMode="auto">
          <a:xfrm>
            <a:off x="685800" y="6096000"/>
            <a:ext cx="8305800" cy="366713"/>
          </a:xfrm>
          <a:prstGeom prst="rect">
            <a:avLst/>
          </a:prstGeom>
          <a:noFill/>
          <a:ln w="12700">
            <a:noFill/>
            <a:miter lim="800000"/>
            <a:headEnd/>
            <a:tailEnd/>
          </a:ln>
          <a:effectLst/>
        </p:spPr>
        <p:txBody>
          <a:bodyPr wrap="square">
            <a:spAutoFit/>
          </a:bodyPr>
          <a:lstStyle/>
          <a:p>
            <a:pPr>
              <a:spcBef>
                <a:spcPct val="0"/>
              </a:spcBef>
              <a:buFontTx/>
              <a:buNone/>
            </a:pPr>
            <a:r>
              <a:rPr lang="en-US" b="0" dirty="0">
                <a:solidFill>
                  <a:schemeClr val="tx1"/>
                </a:solidFill>
              </a:rPr>
              <a:t>Above deflections are at design field (13.6 T). They are ~1-2 mil higher at quench field.</a:t>
            </a:r>
          </a:p>
        </p:txBody>
      </p:sp>
      <p:sp>
        <p:nvSpPr>
          <p:cNvPr id="1392644" name="Text Box 4"/>
          <p:cNvSpPr txBox="1">
            <a:spLocks noChangeArrowheads="1"/>
          </p:cNvSpPr>
          <p:nvPr/>
        </p:nvSpPr>
        <p:spPr bwMode="auto">
          <a:xfrm>
            <a:off x="457200" y="5105400"/>
            <a:ext cx="8153400" cy="707886"/>
          </a:xfrm>
          <a:prstGeom prst="rect">
            <a:avLst/>
          </a:prstGeom>
          <a:noFill/>
          <a:ln w="12700">
            <a:noFill/>
            <a:miter lim="800000"/>
            <a:headEnd/>
            <a:tailEnd/>
          </a:ln>
          <a:effectLst/>
        </p:spPr>
        <p:txBody>
          <a:bodyPr wrap="square">
            <a:spAutoFit/>
          </a:bodyPr>
          <a:lstStyle/>
          <a:p>
            <a:pPr>
              <a:spcBef>
                <a:spcPct val="0"/>
              </a:spcBef>
              <a:buFontTx/>
              <a:buNone/>
            </a:pPr>
            <a:r>
              <a:rPr lang="en-US" sz="2000" dirty="0">
                <a:solidFill>
                  <a:schemeClr val="tx1"/>
                </a:solidFill>
              </a:rPr>
              <a:t>In </a:t>
            </a:r>
            <a:r>
              <a:rPr lang="en-US" sz="2000" dirty="0" smtClean="0">
                <a:solidFill>
                  <a:schemeClr val="tx1"/>
                </a:solidFill>
              </a:rPr>
              <a:t>a more optimized </a:t>
            </a:r>
            <a:r>
              <a:rPr lang="en-US" sz="2000" dirty="0">
                <a:solidFill>
                  <a:schemeClr val="tx1"/>
                </a:solidFill>
              </a:rPr>
              <a:t>design the relative values of the x and y deflections are 3-4 mil (100 micron) and the maximum value is 6-7 mil (170 micron</a:t>
            </a:r>
            <a:r>
              <a:rPr lang="en-US" sz="2000" dirty="0" smtClean="0">
                <a:solidFill>
                  <a:schemeClr val="tx1"/>
                </a:solidFill>
              </a:rPr>
              <a:t>)</a:t>
            </a:r>
            <a:endParaRPr lang="en-US" sz="2000" dirty="0">
              <a:solidFill>
                <a:schemeClr val="tx1"/>
              </a:solidFill>
            </a:endParaRPr>
          </a:p>
        </p:txBody>
      </p:sp>
      <p:pic>
        <p:nvPicPr>
          <p:cNvPr id="1392645" name="Picture 5" descr="with coil 5 defl y"/>
          <p:cNvPicPr>
            <a:picLocks noChangeAspect="1" noChangeArrowheads="1"/>
          </p:cNvPicPr>
          <p:nvPr/>
        </p:nvPicPr>
        <p:blipFill>
          <a:blip r:embed="rId2" cstate="print"/>
          <a:srcRect/>
          <a:stretch>
            <a:fillRect/>
          </a:stretch>
        </p:blipFill>
        <p:spPr bwMode="auto">
          <a:xfrm>
            <a:off x="4648200" y="1219200"/>
            <a:ext cx="4365625" cy="3713163"/>
          </a:xfrm>
          <a:prstGeom prst="rect">
            <a:avLst/>
          </a:prstGeom>
          <a:noFill/>
        </p:spPr>
      </p:pic>
      <p:sp>
        <p:nvSpPr>
          <p:cNvPr id="1392646" name="Text Box 6"/>
          <p:cNvSpPr txBox="1">
            <a:spLocks noChangeArrowheads="1"/>
          </p:cNvSpPr>
          <p:nvPr/>
        </p:nvSpPr>
        <p:spPr bwMode="auto">
          <a:xfrm>
            <a:off x="6781800" y="1524000"/>
            <a:ext cx="1893888" cy="457200"/>
          </a:xfrm>
          <a:prstGeom prst="rect">
            <a:avLst/>
          </a:prstGeom>
          <a:noFill/>
          <a:ln w="12700">
            <a:noFill/>
            <a:miter lim="800000"/>
            <a:headEnd/>
            <a:tailEnd/>
          </a:ln>
          <a:effectLst/>
        </p:spPr>
        <p:txBody>
          <a:bodyPr wrap="none">
            <a:spAutoFit/>
          </a:bodyPr>
          <a:lstStyle/>
          <a:p>
            <a:pPr>
              <a:spcBef>
                <a:spcPct val="0"/>
              </a:spcBef>
              <a:buFontTx/>
              <a:buNone/>
            </a:pPr>
            <a:r>
              <a:rPr lang="en-US" sz="2400">
                <a:solidFill>
                  <a:srgbClr val="FFFF00"/>
                </a:solidFill>
              </a:rPr>
              <a:t>Y-deflections</a:t>
            </a:r>
          </a:p>
        </p:txBody>
      </p:sp>
      <p:pic>
        <p:nvPicPr>
          <p:cNvPr id="1392647" name="Picture 7" descr="with coil 5 defl x"/>
          <p:cNvPicPr>
            <a:picLocks noChangeAspect="1" noChangeArrowheads="1"/>
          </p:cNvPicPr>
          <p:nvPr/>
        </p:nvPicPr>
        <p:blipFill>
          <a:blip r:embed="rId3" cstate="print"/>
          <a:srcRect/>
          <a:stretch>
            <a:fillRect/>
          </a:stretch>
        </p:blipFill>
        <p:spPr bwMode="auto">
          <a:xfrm>
            <a:off x="76200" y="1219200"/>
            <a:ext cx="4572000" cy="3889375"/>
          </a:xfrm>
          <a:prstGeom prst="rect">
            <a:avLst/>
          </a:prstGeom>
          <a:noFill/>
        </p:spPr>
      </p:pic>
      <p:sp>
        <p:nvSpPr>
          <p:cNvPr id="1392648" name="Text Box 8"/>
          <p:cNvSpPr txBox="1">
            <a:spLocks noChangeArrowheads="1"/>
          </p:cNvSpPr>
          <p:nvPr/>
        </p:nvSpPr>
        <p:spPr bwMode="auto">
          <a:xfrm>
            <a:off x="1524000" y="1600200"/>
            <a:ext cx="1893888" cy="457200"/>
          </a:xfrm>
          <a:prstGeom prst="rect">
            <a:avLst/>
          </a:prstGeom>
          <a:noFill/>
          <a:ln w="12700">
            <a:noFill/>
            <a:miter lim="800000"/>
            <a:headEnd/>
            <a:tailEnd/>
          </a:ln>
          <a:effectLst/>
        </p:spPr>
        <p:txBody>
          <a:bodyPr wrap="none">
            <a:spAutoFit/>
          </a:bodyPr>
          <a:lstStyle/>
          <a:p>
            <a:pPr>
              <a:spcBef>
                <a:spcPct val="0"/>
              </a:spcBef>
              <a:buFontTx/>
              <a:buNone/>
            </a:pPr>
            <a:r>
              <a:rPr lang="en-US" sz="2400" dirty="0">
                <a:solidFill>
                  <a:srgbClr val="FFFF00"/>
                </a:solidFill>
              </a:rPr>
              <a:t>X-deflections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a:xfrm>
            <a:off x="2667000" y="152400"/>
            <a:ext cx="6094413" cy="808038"/>
          </a:xfrm>
          <a:ln/>
        </p:spPr>
        <p:txBody>
          <a:bodyPr/>
          <a:lstStyle/>
          <a:p>
            <a:r>
              <a:rPr lang="en-US">
                <a:solidFill>
                  <a:srgbClr val="FF0000"/>
                </a:solidFill>
              </a:rPr>
              <a:t>Challenge #2:</a:t>
            </a:r>
            <a:r>
              <a:rPr lang="en-US" sz="2400"/>
              <a:t> </a:t>
            </a:r>
            <a:r>
              <a:rPr lang="en-US"/>
              <a:t>Peak Field</a:t>
            </a:r>
          </a:p>
        </p:txBody>
      </p:sp>
      <p:graphicFrame>
        <p:nvGraphicFramePr>
          <p:cNvPr id="1303555" name="Object 3"/>
          <p:cNvGraphicFramePr>
            <a:graphicFrameLocks noChangeAspect="1"/>
          </p:cNvGraphicFramePr>
          <p:nvPr/>
        </p:nvGraphicFramePr>
        <p:xfrm>
          <a:off x="1905000" y="1524000"/>
          <a:ext cx="4872038" cy="2322513"/>
        </p:xfrm>
        <a:graphic>
          <a:graphicData uri="http://schemas.openxmlformats.org/presentationml/2006/ole">
            <p:oleObj spid="_x0000_s1303555" name="Document" r:id="rId3" imgW="5468040" imgH="3893760" progId="Word.Document.8">
              <p:embed/>
            </p:oleObj>
          </a:graphicData>
        </a:graphic>
      </p:graphicFrame>
      <p:graphicFrame>
        <p:nvGraphicFramePr>
          <p:cNvPr id="1303556" name="Object 4"/>
          <p:cNvGraphicFramePr>
            <a:graphicFrameLocks noChangeAspect="1"/>
          </p:cNvGraphicFramePr>
          <p:nvPr/>
        </p:nvGraphicFramePr>
        <p:xfrm>
          <a:off x="152400" y="4114800"/>
          <a:ext cx="2670175" cy="1452563"/>
        </p:xfrm>
        <a:graphic>
          <a:graphicData uri="http://schemas.openxmlformats.org/presentationml/2006/ole">
            <p:oleObj spid="_x0000_s1303556" name="Document" r:id="rId4" imgW="5468040" imgH="3893760" progId="Word.Document.8">
              <p:embed/>
            </p:oleObj>
          </a:graphicData>
        </a:graphic>
      </p:graphicFrame>
      <p:graphicFrame>
        <p:nvGraphicFramePr>
          <p:cNvPr id="1303557" name="Object 5"/>
          <p:cNvGraphicFramePr>
            <a:graphicFrameLocks noChangeAspect="1"/>
          </p:cNvGraphicFramePr>
          <p:nvPr/>
        </p:nvGraphicFramePr>
        <p:xfrm>
          <a:off x="2971800" y="4038600"/>
          <a:ext cx="2733675" cy="1489075"/>
        </p:xfrm>
        <a:graphic>
          <a:graphicData uri="http://schemas.openxmlformats.org/presentationml/2006/ole">
            <p:oleObj spid="_x0000_s1303557" name="Document" r:id="rId5" imgW="5468040" imgH="3893760" progId="Word.Document.8">
              <p:embed/>
            </p:oleObj>
          </a:graphicData>
        </a:graphic>
      </p:graphicFrame>
      <p:graphicFrame>
        <p:nvGraphicFramePr>
          <p:cNvPr id="1303558" name="Object 6"/>
          <p:cNvGraphicFramePr>
            <a:graphicFrameLocks noChangeAspect="1"/>
          </p:cNvGraphicFramePr>
          <p:nvPr/>
        </p:nvGraphicFramePr>
        <p:xfrm>
          <a:off x="6096000" y="3962400"/>
          <a:ext cx="2778125" cy="1512888"/>
        </p:xfrm>
        <a:graphic>
          <a:graphicData uri="http://schemas.openxmlformats.org/presentationml/2006/ole">
            <p:oleObj spid="_x0000_s1303558" name="Document" r:id="rId6" imgW="5468040" imgH="3893760" progId="Word.Document.8">
              <p:embed/>
            </p:oleObj>
          </a:graphicData>
        </a:graphic>
      </p:graphicFrame>
      <p:sp>
        <p:nvSpPr>
          <p:cNvPr id="1303560" name="Text Box 8"/>
          <p:cNvSpPr txBox="1">
            <a:spLocks noChangeArrowheads="1"/>
          </p:cNvSpPr>
          <p:nvPr/>
        </p:nvSpPr>
        <p:spPr bwMode="auto">
          <a:xfrm>
            <a:off x="457200" y="5711825"/>
            <a:ext cx="6188075" cy="366713"/>
          </a:xfrm>
          <a:prstGeom prst="rect">
            <a:avLst/>
          </a:prstGeom>
          <a:noFill/>
          <a:ln w="12700">
            <a:noFill/>
            <a:miter lim="800000"/>
            <a:headEnd/>
            <a:tailEnd/>
          </a:ln>
          <a:effectLst/>
        </p:spPr>
        <p:txBody>
          <a:bodyPr wrap="none">
            <a:spAutoFit/>
          </a:bodyPr>
          <a:lstStyle/>
          <a:p>
            <a:pPr>
              <a:spcBef>
                <a:spcPct val="0"/>
              </a:spcBef>
              <a:buFontTx/>
              <a:buNone/>
            </a:pPr>
            <a:r>
              <a:rPr lang="en-US"/>
              <a:t>Quench Field: ~16 T with J</a:t>
            </a:r>
            <a:r>
              <a:rPr lang="en-US" baseline="-25000"/>
              <a:t>c</a:t>
            </a:r>
            <a:r>
              <a:rPr lang="en-US"/>
              <a:t> = 3000 A/mm</a:t>
            </a:r>
            <a:r>
              <a:rPr lang="en-US" baseline="30000"/>
              <a:t>2</a:t>
            </a:r>
            <a:r>
              <a:rPr lang="en-US"/>
              <a:t>, Cu/Non-cu = 0.85</a:t>
            </a:r>
          </a:p>
        </p:txBody>
      </p:sp>
      <p:sp>
        <p:nvSpPr>
          <p:cNvPr id="1303561" name="Text Box 9"/>
          <p:cNvSpPr txBox="1">
            <a:spLocks noChangeArrowheads="1"/>
          </p:cNvSpPr>
          <p:nvPr/>
        </p:nvSpPr>
        <p:spPr bwMode="auto">
          <a:xfrm>
            <a:off x="457200" y="6096000"/>
            <a:ext cx="6245225" cy="366713"/>
          </a:xfrm>
          <a:prstGeom prst="rect">
            <a:avLst/>
          </a:prstGeom>
          <a:noFill/>
          <a:ln w="12700">
            <a:noFill/>
            <a:miter lim="800000"/>
            <a:headEnd/>
            <a:tailEnd/>
          </a:ln>
          <a:effectLst/>
        </p:spPr>
        <p:txBody>
          <a:bodyPr wrap="none">
            <a:spAutoFit/>
          </a:bodyPr>
          <a:lstStyle/>
          <a:p>
            <a:pPr>
              <a:spcBef>
                <a:spcPct val="0"/>
              </a:spcBef>
              <a:buFontTx/>
              <a:buNone/>
            </a:pPr>
            <a:r>
              <a:rPr lang="en-US">
                <a:solidFill>
                  <a:schemeClr val="accent2"/>
                </a:solidFill>
              </a:rPr>
              <a:t>Quench Field: ~15.8 T with J</a:t>
            </a:r>
            <a:r>
              <a:rPr lang="en-US" baseline="-25000">
                <a:solidFill>
                  <a:schemeClr val="accent2"/>
                </a:solidFill>
              </a:rPr>
              <a:t>c</a:t>
            </a:r>
            <a:r>
              <a:rPr lang="en-US">
                <a:solidFill>
                  <a:schemeClr val="accent2"/>
                </a:solidFill>
              </a:rPr>
              <a:t> = 3000 A/mm</a:t>
            </a:r>
            <a:r>
              <a:rPr lang="en-US" baseline="30000">
                <a:solidFill>
                  <a:schemeClr val="accent2"/>
                </a:solidFill>
              </a:rPr>
              <a:t>2</a:t>
            </a:r>
            <a:r>
              <a:rPr lang="en-US">
                <a:solidFill>
                  <a:schemeClr val="accent2"/>
                </a:solidFill>
              </a:rPr>
              <a:t>, Cu/Non-cu = 1.0</a:t>
            </a:r>
          </a:p>
        </p:txBody>
      </p:sp>
      <p:sp>
        <p:nvSpPr>
          <p:cNvPr id="1303562" name="Text Box 10"/>
          <p:cNvSpPr txBox="1">
            <a:spLocks noChangeArrowheads="1"/>
          </p:cNvSpPr>
          <p:nvPr/>
        </p:nvSpPr>
        <p:spPr bwMode="auto">
          <a:xfrm>
            <a:off x="0" y="1066800"/>
            <a:ext cx="9159875" cy="396875"/>
          </a:xfrm>
          <a:prstGeom prst="rect">
            <a:avLst/>
          </a:prstGeom>
          <a:noFill/>
          <a:ln w="9525">
            <a:noFill/>
            <a:miter lim="800000"/>
            <a:headEnd/>
            <a:tailEnd/>
          </a:ln>
          <a:effectLst/>
        </p:spPr>
        <p:txBody>
          <a:bodyPr wrap="none">
            <a:spAutoFit/>
          </a:bodyPr>
          <a:lstStyle/>
          <a:p>
            <a:pPr>
              <a:buFontTx/>
              <a:buNone/>
            </a:pPr>
            <a:r>
              <a:rPr lang="en-US" sz="2000">
                <a:solidFill>
                  <a:srgbClr val="006600"/>
                </a:solidFill>
              </a:rPr>
              <a:t>Several designs have been optimized with a small peak enhancement: ~7% over B</a:t>
            </a:r>
            <a:r>
              <a:rPr lang="en-US" sz="2000" baseline="-25000">
                <a:solidFill>
                  <a:srgbClr val="006600"/>
                </a:solidFill>
              </a:rPr>
              <a:t>o</a:t>
            </a:r>
            <a:r>
              <a:rPr lang="en-US" sz="2000">
                <a:solidFill>
                  <a:srgbClr val="006600"/>
                </a:solidFill>
              </a:rPr>
              <a:t> </a:t>
            </a:r>
          </a:p>
        </p:txBody>
      </p:sp>
      <p:sp>
        <p:nvSpPr>
          <p:cNvPr id="1303563" name="Oval 11"/>
          <p:cNvSpPr>
            <a:spLocks noChangeArrowheads="1"/>
          </p:cNvSpPr>
          <p:nvPr/>
        </p:nvSpPr>
        <p:spPr bwMode="auto">
          <a:xfrm>
            <a:off x="4648200" y="3505200"/>
            <a:ext cx="609600" cy="533400"/>
          </a:xfrm>
          <a:prstGeom prst="ellipse">
            <a:avLst/>
          </a:prstGeom>
          <a:solidFill>
            <a:srgbClr val="FFFF99">
              <a:alpha val="0"/>
            </a:srgbClr>
          </a:solidFill>
          <a:ln w="38100" cmpd="dbl" algn="ctr">
            <a:solidFill>
              <a:srgbClr val="008000"/>
            </a:solidFill>
            <a:round/>
            <a:headEnd/>
            <a:tailEnd/>
          </a:ln>
          <a:effectLst/>
        </p:spPr>
        <p:txBody>
          <a:bodyPr wrap="none" anchor="ctr">
            <a:spAutoFit/>
          </a:bodyPr>
          <a:lstStyle/>
          <a:p>
            <a:endParaRPr lang="en-US"/>
          </a:p>
        </p:txBody>
      </p:sp>
      <p:cxnSp>
        <p:nvCxnSpPr>
          <p:cNvPr id="1303565" name="AutoShape 13"/>
          <p:cNvCxnSpPr>
            <a:cxnSpLocks noChangeShapeType="1"/>
            <a:endCxn id="1303563" idx="6"/>
          </p:cNvCxnSpPr>
          <p:nvPr/>
        </p:nvCxnSpPr>
        <p:spPr bwMode="auto">
          <a:xfrm rot="10800000" flipV="1">
            <a:off x="5276850" y="1447800"/>
            <a:ext cx="2571750" cy="2324100"/>
          </a:xfrm>
          <a:prstGeom prst="curvedConnector3">
            <a:avLst>
              <a:gd name="adj1" fmla="val 23807"/>
            </a:avLst>
          </a:prstGeom>
          <a:noFill/>
          <a:ln w="38100">
            <a:solidFill>
              <a:srgbClr val="008000"/>
            </a:solidFill>
            <a:round/>
            <a:headEnd/>
            <a:tailEnd type="triangle" w="med" len="med"/>
          </a:ln>
          <a:effectLst/>
        </p:spPr>
      </p:cxnSp>
      <p:sp>
        <p:nvSpPr>
          <p:cNvPr id="1303566" name="Text Box 14"/>
          <p:cNvSpPr txBox="1">
            <a:spLocks noChangeArrowheads="1"/>
          </p:cNvSpPr>
          <p:nvPr/>
        </p:nvSpPr>
        <p:spPr bwMode="auto">
          <a:xfrm>
            <a:off x="152400" y="1905000"/>
            <a:ext cx="1676400" cy="1190625"/>
          </a:xfrm>
          <a:prstGeom prst="rect">
            <a:avLst/>
          </a:prstGeom>
          <a:noFill/>
          <a:ln w="19050" algn="ctr">
            <a:noFill/>
            <a:miter lim="800000"/>
            <a:headEnd/>
            <a:tailEnd/>
          </a:ln>
          <a:effectLst/>
        </p:spPr>
        <p:txBody>
          <a:bodyPr>
            <a:spAutoFit/>
          </a:bodyPr>
          <a:lstStyle/>
          <a:p>
            <a:pPr>
              <a:buFontTx/>
              <a:buNone/>
            </a:pPr>
            <a:r>
              <a:rPr lang="en-US" b="0">
                <a:solidFill>
                  <a:srgbClr val="CC0099"/>
                </a:solidFill>
              </a:rPr>
              <a:t>Relative field enhancement in coil over the central field</a:t>
            </a:r>
          </a:p>
        </p:txBody>
      </p:sp>
      <p:sp>
        <p:nvSpPr>
          <p:cNvPr id="13" name="TextBox 12"/>
          <p:cNvSpPr txBox="1"/>
          <p:nvPr/>
        </p:nvSpPr>
        <p:spPr bwMode="auto">
          <a:xfrm>
            <a:off x="7391400" y="2362200"/>
            <a:ext cx="1676400" cy="830997"/>
          </a:xfrm>
          <a:prstGeom prst="rect">
            <a:avLst/>
          </a:prstGeom>
          <a:solidFill>
            <a:schemeClr val="bg1"/>
          </a:solidFill>
          <a:ln w="12700">
            <a:solidFill>
              <a:schemeClr val="accent2"/>
            </a:solidFill>
            <a:miter lim="800000"/>
            <a:headEnd/>
            <a:tailEnd/>
          </a:ln>
          <a:effectLst/>
        </p:spPr>
        <p:txBody>
          <a:bodyPr wrap="square" rtlCol="0">
            <a:spAutoFit/>
          </a:bodyPr>
          <a:lstStyle/>
          <a:p>
            <a:pPr>
              <a:buNone/>
            </a:pPr>
            <a:r>
              <a:rPr lang="en-US" sz="1600" b="0" dirty="0" smtClean="0">
                <a:solidFill>
                  <a:srgbClr val="006600"/>
                </a:solidFill>
              </a:rPr>
              <a:t>Similar to that in optimized cosine theta designs</a:t>
            </a:r>
            <a:endParaRPr lang="en-US" sz="1600" b="0" dirty="0">
              <a:solidFill>
                <a:srgbClr val="0066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2"/>
          <p:cNvSpPr>
            <a:spLocks noGrp="1" noChangeArrowheads="1"/>
          </p:cNvSpPr>
          <p:nvPr>
            <p:ph type="title"/>
          </p:nvPr>
        </p:nvSpPr>
        <p:spPr>
          <a:ln/>
        </p:spPr>
        <p:txBody>
          <a:bodyPr/>
          <a:lstStyle/>
          <a:p>
            <a:r>
              <a:rPr lang="en-US">
                <a:solidFill>
                  <a:srgbClr val="FF0000"/>
                </a:solidFill>
              </a:rPr>
              <a:t>Challenge #3:</a:t>
            </a:r>
            <a:r>
              <a:rPr lang="en-US" sz="2400"/>
              <a:t> </a:t>
            </a:r>
            <a:r>
              <a:rPr lang="en-US" sz="2800"/>
              <a:t>Field Quality</a:t>
            </a:r>
          </a:p>
        </p:txBody>
      </p:sp>
      <p:sp>
        <p:nvSpPr>
          <p:cNvPr id="1304587" name="Text Box 11"/>
          <p:cNvSpPr txBox="1">
            <a:spLocks noChangeArrowheads="1"/>
          </p:cNvSpPr>
          <p:nvPr/>
        </p:nvSpPr>
        <p:spPr bwMode="auto">
          <a:xfrm>
            <a:off x="0" y="1143000"/>
            <a:ext cx="6477000" cy="1357313"/>
          </a:xfrm>
          <a:prstGeom prst="rect">
            <a:avLst/>
          </a:prstGeom>
          <a:solidFill>
            <a:schemeClr val="bg1"/>
          </a:solidFill>
          <a:ln w="9525">
            <a:noFill/>
            <a:miter lim="800000"/>
            <a:headEnd/>
            <a:tailEnd/>
          </a:ln>
          <a:effectLst/>
        </p:spPr>
        <p:txBody>
          <a:bodyPr>
            <a:spAutoFit/>
          </a:bodyPr>
          <a:lstStyle/>
          <a:p>
            <a:pPr>
              <a:buFontTx/>
              <a:buNone/>
            </a:pPr>
            <a:r>
              <a:rPr lang="en-US">
                <a:solidFill>
                  <a:srgbClr val="006600"/>
                </a:solidFill>
                <a:latin typeface="Arial" charset="0"/>
              </a:rPr>
              <a:t>Coil-to-coil gap in this design = 34 mm (17 mm half gap)</a:t>
            </a:r>
          </a:p>
          <a:p>
            <a:pPr>
              <a:buFontTx/>
              <a:buNone/>
            </a:pPr>
            <a:r>
              <a:rPr lang="en-US">
                <a:solidFill>
                  <a:srgbClr val="006600"/>
                </a:solidFill>
                <a:latin typeface="Arial" charset="0"/>
              </a:rPr>
              <a:t>Horizontal aperture = 80 mm</a:t>
            </a:r>
          </a:p>
          <a:p>
            <a:pPr>
              <a:buFont typeface="Symbol" pitchFamily="18" charset="2"/>
              <a:buChar char="Þ"/>
            </a:pPr>
            <a:r>
              <a:rPr lang="en-US">
                <a:solidFill>
                  <a:schemeClr val="accent2"/>
                </a:solidFill>
                <a:latin typeface="Arial" charset="0"/>
              </a:rPr>
              <a:t> Vertical gap is &gt; 42% of horizontal aperture </a:t>
            </a:r>
          </a:p>
          <a:p>
            <a:pPr>
              <a:buFont typeface="Symbol" pitchFamily="18" charset="2"/>
              <a:buNone/>
            </a:pPr>
            <a:r>
              <a:rPr lang="en-US">
                <a:solidFill>
                  <a:schemeClr val="accent2"/>
                </a:solidFill>
                <a:latin typeface="Arial" charset="0"/>
              </a:rPr>
              <a:t>		(midplane angle: 23</a:t>
            </a:r>
            <a:r>
              <a:rPr lang="en-US" baseline="30000">
                <a:solidFill>
                  <a:schemeClr val="accent2"/>
                </a:solidFill>
                <a:latin typeface="Arial" charset="0"/>
              </a:rPr>
              <a:t>o</a:t>
            </a:r>
            <a:r>
              <a:rPr lang="en-US">
                <a:solidFill>
                  <a:schemeClr val="accent2"/>
                </a:solidFill>
                <a:latin typeface="Arial" charset="0"/>
              </a:rPr>
              <a:t>)</a:t>
            </a:r>
          </a:p>
        </p:txBody>
      </p:sp>
      <p:sp>
        <p:nvSpPr>
          <p:cNvPr id="1304588" name="Text Box 12"/>
          <p:cNvSpPr txBox="1">
            <a:spLocks noChangeArrowheads="1"/>
          </p:cNvSpPr>
          <p:nvPr/>
        </p:nvSpPr>
        <p:spPr bwMode="auto">
          <a:xfrm>
            <a:off x="4191000" y="5410200"/>
            <a:ext cx="2608263" cy="396875"/>
          </a:xfrm>
          <a:prstGeom prst="rect">
            <a:avLst/>
          </a:prstGeom>
          <a:noFill/>
          <a:ln w="9525">
            <a:noFill/>
            <a:miter lim="800000"/>
            <a:headEnd/>
            <a:tailEnd/>
          </a:ln>
          <a:effectLst/>
        </p:spPr>
        <p:txBody>
          <a:bodyPr wrap="none">
            <a:spAutoFit/>
          </a:bodyPr>
          <a:lstStyle/>
          <a:p>
            <a:pPr>
              <a:buFontTx/>
              <a:buNone/>
            </a:pPr>
            <a:r>
              <a:rPr lang="en-US" sz="2000">
                <a:solidFill>
                  <a:srgbClr val="FF00FF"/>
                </a:solidFill>
              </a:rPr>
              <a:t>Open midplane design</a:t>
            </a:r>
          </a:p>
        </p:txBody>
      </p:sp>
      <p:pic>
        <p:nvPicPr>
          <p:cNvPr id="1304589" name="Picture 13"/>
          <p:cNvPicPr>
            <a:picLocks noChangeAspect="1" noChangeArrowheads="1"/>
          </p:cNvPicPr>
          <p:nvPr/>
        </p:nvPicPr>
        <p:blipFill>
          <a:blip r:embed="rId4" cstate="print"/>
          <a:srcRect r="8583"/>
          <a:stretch>
            <a:fillRect/>
          </a:stretch>
        </p:blipFill>
        <p:spPr bwMode="auto">
          <a:xfrm>
            <a:off x="304800" y="2438400"/>
            <a:ext cx="3413125" cy="2736850"/>
          </a:xfrm>
          <a:prstGeom prst="rect">
            <a:avLst/>
          </a:prstGeom>
          <a:noFill/>
          <a:ln w="9525">
            <a:noFill/>
            <a:miter lim="800000"/>
            <a:headEnd/>
            <a:tailEnd/>
          </a:ln>
          <a:effectLst/>
        </p:spPr>
      </p:pic>
      <p:sp>
        <p:nvSpPr>
          <p:cNvPr id="1304590" name="Rectangle 14"/>
          <p:cNvSpPr>
            <a:spLocks noChangeArrowheads="1"/>
          </p:cNvSpPr>
          <p:nvPr/>
        </p:nvSpPr>
        <p:spPr bwMode="auto">
          <a:xfrm>
            <a:off x="1219200" y="2743200"/>
            <a:ext cx="2514600" cy="1363663"/>
          </a:xfrm>
          <a:prstGeom prst="rect">
            <a:avLst/>
          </a:prstGeom>
          <a:noFill/>
          <a:ln w="9525">
            <a:noFill/>
            <a:miter lim="800000"/>
            <a:headEnd/>
            <a:tailEnd/>
          </a:ln>
          <a:effectLst/>
        </p:spPr>
        <p:txBody>
          <a:bodyPr>
            <a:spAutoFit/>
          </a:bodyPr>
          <a:lstStyle/>
          <a:p>
            <a:pPr algn="r">
              <a:buFontTx/>
              <a:buNone/>
            </a:pPr>
            <a:r>
              <a:rPr lang="en-US" sz="1600">
                <a:latin typeface="Arial" charset="0"/>
              </a:rPr>
              <a:t>What part of </a:t>
            </a:r>
            <a:r>
              <a:rPr lang="en-US" sz="1600">
                <a:latin typeface="Arial" charset="0"/>
                <a:sym typeface="Symbol" pitchFamily="18" charset="2"/>
              </a:rPr>
              <a:t>cosine() is left in that famous cosine() current distribution </a:t>
            </a:r>
          </a:p>
          <a:p>
            <a:pPr algn="r">
              <a:buFontTx/>
              <a:buNone/>
            </a:pPr>
            <a:r>
              <a:rPr lang="en-US" sz="1600">
                <a:latin typeface="Arial" charset="0"/>
                <a:sym typeface="Symbol" pitchFamily="18" charset="2"/>
              </a:rPr>
              <a:t>now?</a:t>
            </a:r>
          </a:p>
        </p:txBody>
      </p:sp>
      <p:sp>
        <p:nvSpPr>
          <p:cNvPr id="1304591" name="Text Box 15"/>
          <p:cNvSpPr txBox="1">
            <a:spLocks noChangeArrowheads="1"/>
          </p:cNvSpPr>
          <p:nvPr/>
        </p:nvSpPr>
        <p:spPr bwMode="auto">
          <a:xfrm>
            <a:off x="228600" y="5867400"/>
            <a:ext cx="8702675" cy="720725"/>
          </a:xfrm>
          <a:prstGeom prst="rect">
            <a:avLst/>
          </a:prstGeom>
          <a:noFill/>
          <a:ln w="19050">
            <a:solidFill>
              <a:srgbClr val="0000FF"/>
            </a:solidFill>
            <a:miter lim="800000"/>
            <a:headEnd/>
            <a:tailEnd/>
          </a:ln>
          <a:effectLst/>
        </p:spPr>
        <p:txBody>
          <a:bodyPr>
            <a:spAutoFit/>
          </a:bodyPr>
          <a:lstStyle/>
          <a:p>
            <a:pPr>
              <a:buFontTx/>
              <a:buNone/>
            </a:pPr>
            <a:r>
              <a:rPr lang="en-US" sz="2000" b="0">
                <a:solidFill>
                  <a:srgbClr val="CC0000"/>
                </a:solidFill>
                <a:latin typeface="Comic Sans MS" pitchFamily="66" charset="0"/>
              </a:rPr>
              <a:t>We did not let prejudices come in our way of optimizing coil - e.g. that the coil must create some thing like cosine theta current distribution !</a:t>
            </a:r>
          </a:p>
        </p:txBody>
      </p:sp>
      <p:sp>
        <p:nvSpPr>
          <p:cNvPr id="1304592" name="Rectangle 16"/>
          <p:cNvSpPr>
            <a:spLocks noChangeArrowheads="1"/>
          </p:cNvSpPr>
          <p:nvPr/>
        </p:nvSpPr>
        <p:spPr bwMode="auto">
          <a:xfrm>
            <a:off x="152400" y="5181600"/>
            <a:ext cx="3810000" cy="641350"/>
          </a:xfrm>
          <a:prstGeom prst="rect">
            <a:avLst/>
          </a:prstGeom>
          <a:noFill/>
          <a:ln w="19050" algn="ctr">
            <a:noFill/>
            <a:miter lim="800000"/>
            <a:headEnd/>
            <a:tailEnd/>
          </a:ln>
          <a:effectLst/>
        </p:spPr>
        <p:txBody>
          <a:bodyPr>
            <a:spAutoFit/>
          </a:bodyPr>
          <a:lstStyle/>
          <a:p>
            <a:pPr>
              <a:buFontTx/>
              <a:buNone/>
            </a:pPr>
            <a:r>
              <a:rPr lang="en-US">
                <a:solidFill>
                  <a:schemeClr val="tx1"/>
                </a:solidFill>
              </a:rPr>
              <a:t>This makes obtaining high field and high field quality a challenging task !</a:t>
            </a:r>
            <a:r>
              <a:rPr lang="en-US"/>
              <a:t> </a:t>
            </a:r>
          </a:p>
        </p:txBody>
      </p:sp>
      <p:grpSp>
        <p:nvGrpSpPr>
          <p:cNvPr id="1304593" name="Group 17"/>
          <p:cNvGrpSpPr>
            <a:grpSpLocks/>
          </p:cNvGrpSpPr>
          <p:nvPr/>
        </p:nvGrpSpPr>
        <p:grpSpPr bwMode="auto">
          <a:xfrm>
            <a:off x="3810000" y="2819400"/>
            <a:ext cx="5257800" cy="2851150"/>
            <a:chOff x="0" y="2304"/>
            <a:chExt cx="3312" cy="1796"/>
          </a:xfrm>
        </p:grpSpPr>
        <p:graphicFrame>
          <p:nvGraphicFramePr>
            <p:cNvPr id="1304594" name="Object 18"/>
            <p:cNvGraphicFramePr>
              <a:graphicFrameLocks noChangeAspect="1"/>
            </p:cNvGraphicFramePr>
            <p:nvPr/>
          </p:nvGraphicFramePr>
          <p:xfrm>
            <a:off x="0" y="2304"/>
            <a:ext cx="2976" cy="1637"/>
          </p:xfrm>
          <a:graphic>
            <a:graphicData uri="http://schemas.openxmlformats.org/presentationml/2006/ole">
              <p:oleObj spid="_x0000_s1304594" name="Document" r:id="rId5" imgW="5468040" imgH="3893760" progId="Word.Document.8">
                <p:embed/>
              </p:oleObj>
            </a:graphicData>
          </a:graphic>
        </p:graphicFrame>
        <p:sp>
          <p:nvSpPr>
            <p:cNvPr id="1304595" name="Freeform 19"/>
            <p:cNvSpPr>
              <a:spLocks/>
            </p:cNvSpPr>
            <p:nvPr/>
          </p:nvSpPr>
          <p:spPr bwMode="auto">
            <a:xfrm>
              <a:off x="192" y="3360"/>
              <a:ext cx="576" cy="192"/>
            </a:xfrm>
            <a:custGeom>
              <a:avLst/>
              <a:gdLst/>
              <a:ahLst/>
              <a:cxnLst>
                <a:cxn ang="0">
                  <a:pos x="0" y="24"/>
                </a:cxn>
                <a:cxn ang="0">
                  <a:pos x="288" y="24"/>
                </a:cxn>
                <a:cxn ang="0">
                  <a:pos x="624" y="168"/>
                </a:cxn>
                <a:cxn ang="0">
                  <a:pos x="768" y="360"/>
                </a:cxn>
              </a:cxnLst>
              <a:rect l="0" t="0" r="r" b="b"/>
              <a:pathLst>
                <a:path w="768" h="360">
                  <a:moveTo>
                    <a:pt x="0" y="24"/>
                  </a:moveTo>
                  <a:cubicBezTo>
                    <a:pt x="92" y="12"/>
                    <a:pt x="184" y="0"/>
                    <a:pt x="288" y="24"/>
                  </a:cubicBezTo>
                  <a:cubicBezTo>
                    <a:pt x="392" y="48"/>
                    <a:pt x="544" y="112"/>
                    <a:pt x="624" y="168"/>
                  </a:cubicBezTo>
                  <a:cubicBezTo>
                    <a:pt x="704" y="224"/>
                    <a:pt x="736" y="292"/>
                    <a:pt x="768" y="360"/>
                  </a:cubicBezTo>
                </a:path>
              </a:pathLst>
            </a:custGeom>
            <a:noFill/>
            <a:ln w="31750" cap="flat" cmpd="sng">
              <a:solidFill>
                <a:srgbClr val="FFFF00"/>
              </a:solidFill>
              <a:prstDash val="solid"/>
              <a:round/>
              <a:headEnd/>
              <a:tailEnd/>
            </a:ln>
            <a:effectLst/>
          </p:spPr>
          <p:txBody>
            <a:bodyPr anchor="ctr">
              <a:spAutoFit/>
            </a:bodyPr>
            <a:lstStyle/>
            <a:p>
              <a:endParaRPr lang="en-US"/>
            </a:p>
          </p:txBody>
        </p:sp>
        <p:sp>
          <p:nvSpPr>
            <p:cNvPr id="1304596" name="Line 20"/>
            <p:cNvSpPr>
              <a:spLocks noChangeShapeType="1"/>
            </p:cNvSpPr>
            <p:nvPr/>
          </p:nvSpPr>
          <p:spPr bwMode="auto">
            <a:xfrm flipV="1">
              <a:off x="384" y="3360"/>
              <a:ext cx="0" cy="528"/>
            </a:xfrm>
            <a:prstGeom prst="line">
              <a:avLst/>
            </a:prstGeom>
            <a:noFill/>
            <a:ln w="25400">
              <a:solidFill>
                <a:srgbClr val="FFFF00"/>
              </a:solidFill>
              <a:round/>
              <a:headEnd/>
              <a:tailEnd type="triangle" w="med" len="med"/>
            </a:ln>
            <a:effectLst/>
          </p:spPr>
          <p:txBody>
            <a:bodyPr wrap="none" anchor="ctr">
              <a:spAutoFit/>
            </a:bodyPr>
            <a:lstStyle/>
            <a:p>
              <a:endParaRPr lang="en-US"/>
            </a:p>
          </p:txBody>
        </p:sp>
        <p:sp>
          <p:nvSpPr>
            <p:cNvPr id="1304597" name="Text Box 21"/>
            <p:cNvSpPr txBox="1">
              <a:spLocks noChangeArrowheads="1"/>
            </p:cNvSpPr>
            <p:nvPr/>
          </p:nvSpPr>
          <p:spPr bwMode="auto">
            <a:xfrm>
              <a:off x="432" y="3888"/>
              <a:ext cx="116" cy="212"/>
            </a:xfrm>
            <a:prstGeom prst="rect">
              <a:avLst/>
            </a:prstGeom>
            <a:noFill/>
            <a:ln w="9525">
              <a:noFill/>
              <a:miter lim="800000"/>
              <a:headEnd/>
              <a:tailEnd/>
            </a:ln>
            <a:effectLst/>
          </p:spPr>
          <p:txBody>
            <a:bodyPr wrap="none">
              <a:spAutoFit/>
            </a:bodyPr>
            <a:lstStyle/>
            <a:p>
              <a:pPr>
                <a:buFontTx/>
                <a:buNone/>
              </a:pPr>
              <a:endParaRPr lang="en-US" sz="1600" b="0">
                <a:solidFill>
                  <a:schemeClr val="tx1"/>
                </a:solidFill>
                <a:latin typeface="Arial" charset="0"/>
              </a:endParaRPr>
            </a:p>
          </p:txBody>
        </p:sp>
        <p:sp>
          <p:nvSpPr>
            <p:cNvPr id="1304598" name="Line 22"/>
            <p:cNvSpPr>
              <a:spLocks noChangeShapeType="1"/>
            </p:cNvSpPr>
            <p:nvPr/>
          </p:nvSpPr>
          <p:spPr bwMode="auto">
            <a:xfrm>
              <a:off x="768" y="3552"/>
              <a:ext cx="1968" cy="0"/>
            </a:xfrm>
            <a:prstGeom prst="line">
              <a:avLst/>
            </a:prstGeom>
            <a:noFill/>
            <a:ln w="31750">
              <a:solidFill>
                <a:srgbClr val="FFFF00"/>
              </a:solidFill>
              <a:round/>
              <a:headEnd/>
              <a:tailEnd/>
            </a:ln>
            <a:effectLst/>
          </p:spPr>
          <p:txBody>
            <a:bodyPr/>
            <a:lstStyle/>
            <a:p>
              <a:endParaRPr lang="en-US"/>
            </a:p>
          </p:txBody>
        </p:sp>
        <p:sp>
          <p:nvSpPr>
            <p:cNvPr id="1304599" name="AutoShape 23"/>
            <p:cNvSpPr>
              <a:spLocks noChangeArrowheads="1"/>
            </p:cNvSpPr>
            <p:nvPr/>
          </p:nvSpPr>
          <p:spPr bwMode="auto">
            <a:xfrm>
              <a:off x="2688" y="3408"/>
              <a:ext cx="624" cy="67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25400">
              <a:solidFill>
                <a:srgbClr val="008080"/>
              </a:solidFill>
              <a:round/>
              <a:headEnd/>
              <a:tailEnd/>
            </a:ln>
            <a:effectLst/>
          </p:spPr>
          <p:txBody>
            <a:bodyPr wrap="none" anchor="ctr"/>
            <a:lstStyle/>
            <a:p>
              <a:endParaRPr lang="en-US"/>
            </a:p>
          </p:txBody>
        </p:sp>
        <p:sp>
          <p:nvSpPr>
            <p:cNvPr id="1304600" name="Oval 24"/>
            <p:cNvSpPr>
              <a:spLocks noChangeArrowheads="1"/>
            </p:cNvSpPr>
            <p:nvPr/>
          </p:nvSpPr>
          <p:spPr bwMode="auto">
            <a:xfrm>
              <a:off x="2844" y="3593"/>
              <a:ext cx="311" cy="311"/>
            </a:xfrm>
            <a:prstGeom prst="ellipse">
              <a:avLst/>
            </a:prstGeom>
            <a:solidFill>
              <a:srgbClr val="993300"/>
            </a:solidFill>
            <a:ln w="12700">
              <a:noFill/>
              <a:round/>
              <a:headEnd/>
              <a:tailEnd/>
            </a:ln>
            <a:effectLst/>
          </p:spPr>
          <p:txBody>
            <a:bodyPr wrap="none" anchor="ctr"/>
            <a:lstStyle/>
            <a:p>
              <a:endParaRPr lang="en-US"/>
            </a:p>
          </p:txBody>
        </p:sp>
      </p:grpSp>
      <p:pic>
        <p:nvPicPr>
          <p:cNvPr id="1304601" name="Picture 25" descr="drgcoil-field4r"/>
          <p:cNvPicPr>
            <a:picLocks noGrp="1" noChangeAspect="1" noChangeArrowheads="1"/>
          </p:cNvPicPr>
          <p:nvPr>
            <p:ph idx="1"/>
          </p:nvPr>
        </p:nvPicPr>
        <p:blipFill>
          <a:blip r:embed="rId6" cstate="print"/>
          <a:srcRect l="6839" t="9682" r="25648" b="8472"/>
          <a:stretch>
            <a:fillRect/>
          </a:stretch>
        </p:blipFill>
        <p:spPr>
          <a:xfrm>
            <a:off x="6629400" y="1143000"/>
            <a:ext cx="2386013" cy="1847850"/>
          </a:xfrm>
          <a:noFill/>
          <a:ln/>
        </p:spPr>
      </p:pic>
      <p:sp>
        <p:nvSpPr>
          <p:cNvPr id="1304603" name="Text Box 27"/>
          <p:cNvSpPr txBox="1">
            <a:spLocks noChangeArrowheads="1"/>
          </p:cNvSpPr>
          <p:nvPr/>
        </p:nvSpPr>
        <p:spPr bwMode="auto">
          <a:xfrm>
            <a:off x="5562600" y="2133600"/>
            <a:ext cx="1463675" cy="581025"/>
          </a:xfrm>
          <a:prstGeom prst="rect">
            <a:avLst/>
          </a:prstGeom>
          <a:noFill/>
          <a:ln w="19050" algn="ctr">
            <a:noFill/>
            <a:miter lim="800000"/>
            <a:headEnd/>
            <a:tailEnd/>
          </a:ln>
          <a:effectLst/>
        </p:spPr>
        <p:txBody>
          <a:bodyPr>
            <a:spAutoFit/>
          </a:bodyPr>
          <a:lstStyle/>
          <a:p>
            <a:pPr>
              <a:buFontTx/>
              <a:buNone/>
            </a:pPr>
            <a:r>
              <a:rPr lang="en-US" sz="1600" b="0"/>
              <a:t>Conventional cosine theta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2"/>
          <p:cNvSpPr>
            <a:spLocks noGrp="1" noChangeArrowheads="1"/>
          </p:cNvSpPr>
          <p:nvPr>
            <p:ph type="title"/>
          </p:nvPr>
        </p:nvSpPr>
        <p:spPr>
          <a:xfrm>
            <a:off x="2286000" y="90488"/>
            <a:ext cx="6551613" cy="900112"/>
          </a:xfrm>
          <a:ln/>
        </p:spPr>
        <p:txBody>
          <a:bodyPr/>
          <a:lstStyle/>
          <a:p>
            <a:r>
              <a:rPr lang="en-US" sz="2400"/>
              <a:t>Field Harmonics and Relative Field Errors in an Optimized Design</a:t>
            </a:r>
          </a:p>
        </p:txBody>
      </p:sp>
      <p:graphicFrame>
        <p:nvGraphicFramePr>
          <p:cNvPr id="1306627" name="Object 3"/>
          <p:cNvGraphicFramePr>
            <a:graphicFrameLocks noChangeAspect="1"/>
          </p:cNvGraphicFramePr>
          <p:nvPr/>
        </p:nvGraphicFramePr>
        <p:xfrm>
          <a:off x="6705600" y="2362200"/>
          <a:ext cx="2165350" cy="4064000"/>
        </p:xfrm>
        <a:graphic>
          <a:graphicData uri="http://schemas.openxmlformats.org/presentationml/2006/ole">
            <p:oleObj spid="_x0000_s1306627" name="Worksheet" r:id="rId4" imgW="3916440" imgH="7337520" progId="Excel.Sheet.8">
              <p:embed/>
            </p:oleObj>
          </a:graphicData>
        </a:graphic>
      </p:graphicFrame>
      <p:sp>
        <p:nvSpPr>
          <p:cNvPr id="1306628" name="Text Box 4"/>
          <p:cNvSpPr txBox="1">
            <a:spLocks noChangeArrowheads="1"/>
          </p:cNvSpPr>
          <p:nvPr/>
        </p:nvSpPr>
        <p:spPr bwMode="auto">
          <a:xfrm>
            <a:off x="76200" y="1143000"/>
            <a:ext cx="8718550" cy="366713"/>
          </a:xfrm>
          <a:prstGeom prst="rect">
            <a:avLst/>
          </a:prstGeom>
          <a:noFill/>
          <a:ln w="9525">
            <a:noFill/>
            <a:miter lim="800000"/>
            <a:headEnd/>
            <a:tailEnd/>
          </a:ln>
          <a:effectLst/>
        </p:spPr>
        <p:txBody>
          <a:bodyPr wrap="none">
            <a:spAutoFit/>
          </a:bodyPr>
          <a:lstStyle/>
          <a:p>
            <a:pPr>
              <a:buFontTx/>
              <a:buNone/>
            </a:pPr>
            <a:r>
              <a:rPr lang="en-US">
                <a:solidFill>
                  <a:srgbClr val="993300"/>
                </a:solidFill>
                <a:latin typeface="Arial" charset="0"/>
              </a:rPr>
              <a:t>Proof: Good field quality design can be obtained in such a challenging design:</a:t>
            </a:r>
          </a:p>
        </p:txBody>
      </p:sp>
      <p:sp>
        <p:nvSpPr>
          <p:cNvPr id="1306629" name="Text Box 5"/>
          <p:cNvSpPr txBox="1">
            <a:spLocks noChangeArrowheads="1"/>
          </p:cNvSpPr>
          <p:nvPr/>
        </p:nvSpPr>
        <p:spPr bwMode="auto">
          <a:xfrm>
            <a:off x="5867400" y="1524000"/>
            <a:ext cx="2928938" cy="815975"/>
          </a:xfrm>
          <a:prstGeom prst="rect">
            <a:avLst/>
          </a:prstGeom>
          <a:noFill/>
          <a:ln w="9525">
            <a:noFill/>
            <a:miter lim="800000"/>
            <a:headEnd/>
            <a:tailEnd/>
          </a:ln>
          <a:effectLst/>
        </p:spPr>
        <p:txBody>
          <a:bodyPr wrap="none">
            <a:spAutoFit/>
          </a:bodyPr>
          <a:lstStyle/>
          <a:p>
            <a:pPr>
              <a:buFontTx/>
              <a:buNone/>
            </a:pPr>
            <a:r>
              <a:rPr lang="en-US" sz="1400">
                <a:solidFill>
                  <a:schemeClr val="tx1"/>
                </a:solidFill>
                <a:latin typeface="Arial" charset="0"/>
              </a:rPr>
              <a:t>(Beam @ x=+/- 36 mm at far end)</a:t>
            </a:r>
          </a:p>
          <a:p>
            <a:pPr>
              <a:buFontTx/>
              <a:buNone/>
            </a:pPr>
            <a:r>
              <a:rPr lang="en-US" sz="1400">
                <a:solidFill>
                  <a:schemeClr val="tx1"/>
                </a:solidFill>
                <a:latin typeface="Arial" charset="0"/>
              </a:rPr>
              <a:t>(Max. radial beam size: 23 mm)</a:t>
            </a:r>
          </a:p>
          <a:p>
            <a:pPr>
              <a:buFontTx/>
              <a:buNone/>
            </a:pPr>
            <a:r>
              <a:rPr lang="en-US" sz="1400" u="sng">
                <a:solidFill>
                  <a:srgbClr val="0033CC"/>
                </a:solidFill>
                <a:latin typeface="Arial" charset="0"/>
              </a:rPr>
              <a:t>Geometric Field Harmonics:</a:t>
            </a:r>
            <a:endParaRPr lang="en-US" sz="1400">
              <a:solidFill>
                <a:srgbClr val="0033CC"/>
              </a:solidFill>
              <a:latin typeface="Arial" charset="0"/>
            </a:endParaRPr>
          </a:p>
        </p:txBody>
      </p:sp>
      <p:grpSp>
        <p:nvGrpSpPr>
          <p:cNvPr id="1306630" name="Group 6"/>
          <p:cNvGrpSpPr>
            <a:grpSpLocks/>
          </p:cNvGrpSpPr>
          <p:nvPr/>
        </p:nvGrpSpPr>
        <p:grpSpPr bwMode="auto">
          <a:xfrm>
            <a:off x="76200" y="1524000"/>
            <a:ext cx="5257800" cy="3670300"/>
            <a:chOff x="2016" y="990"/>
            <a:chExt cx="3312" cy="2312"/>
          </a:xfrm>
        </p:grpSpPr>
        <p:graphicFrame>
          <p:nvGraphicFramePr>
            <p:cNvPr id="1306631" name="Object 7"/>
            <p:cNvGraphicFramePr>
              <a:graphicFrameLocks noChangeAspect="1"/>
            </p:cNvGraphicFramePr>
            <p:nvPr/>
          </p:nvGraphicFramePr>
          <p:xfrm>
            <a:off x="2016" y="994"/>
            <a:ext cx="3312" cy="2308"/>
          </p:xfrm>
          <a:graphic>
            <a:graphicData uri="http://schemas.openxmlformats.org/presentationml/2006/ole">
              <p:oleObj spid="_x0000_s1306631" name="Document" r:id="rId5" imgW="5477400" imgH="4547160" progId="Word.Document.8">
                <p:embed/>
              </p:oleObj>
            </a:graphicData>
          </a:graphic>
        </p:graphicFrame>
        <p:sp>
          <p:nvSpPr>
            <p:cNvPr id="1306632" name="Text Box 8"/>
            <p:cNvSpPr txBox="1">
              <a:spLocks noChangeArrowheads="1"/>
            </p:cNvSpPr>
            <p:nvPr/>
          </p:nvSpPr>
          <p:spPr bwMode="auto">
            <a:xfrm>
              <a:off x="2688" y="990"/>
              <a:ext cx="2348" cy="231"/>
            </a:xfrm>
            <a:prstGeom prst="rect">
              <a:avLst/>
            </a:prstGeom>
            <a:solidFill>
              <a:srgbClr val="FFFFFF"/>
            </a:solidFill>
            <a:ln w="9525">
              <a:noFill/>
              <a:miter lim="800000"/>
              <a:headEnd/>
              <a:tailEnd/>
            </a:ln>
            <a:effectLst/>
          </p:spPr>
          <p:txBody>
            <a:bodyPr wrap="none">
              <a:spAutoFit/>
            </a:bodyPr>
            <a:lstStyle/>
            <a:p>
              <a:pPr>
                <a:buFontTx/>
                <a:buNone/>
              </a:pPr>
              <a:r>
                <a:rPr lang="en-US">
                  <a:latin typeface="Comic Sans MS" pitchFamily="66" charset="0"/>
                </a:rPr>
                <a:t>Area where field error is &lt;10</a:t>
              </a:r>
              <a:r>
                <a:rPr lang="en-US" baseline="30000">
                  <a:latin typeface="Comic Sans MS" pitchFamily="66" charset="0"/>
                </a:rPr>
                <a:t>-4</a:t>
              </a:r>
              <a:endParaRPr lang="en-US">
                <a:latin typeface="Comic Sans MS" pitchFamily="66" charset="0"/>
              </a:endParaRPr>
            </a:p>
          </p:txBody>
        </p:sp>
      </p:grpSp>
      <p:sp>
        <p:nvSpPr>
          <p:cNvPr id="1306633" name="Text Box 9"/>
          <p:cNvSpPr txBox="1">
            <a:spLocks noChangeArrowheads="1"/>
          </p:cNvSpPr>
          <p:nvPr/>
        </p:nvSpPr>
        <p:spPr bwMode="auto">
          <a:xfrm>
            <a:off x="76200" y="5257800"/>
            <a:ext cx="6477000" cy="1293813"/>
          </a:xfrm>
          <a:prstGeom prst="rect">
            <a:avLst/>
          </a:prstGeom>
          <a:solidFill>
            <a:srgbClr val="CCFF99"/>
          </a:solidFill>
          <a:ln w="9525">
            <a:solidFill>
              <a:srgbClr val="0000FF"/>
            </a:solidFill>
            <a:miter lim="800000"/>
            <a:headEnd/>
            <a:tailEnd/>
          </a:ln>
          <a:effectLst/>
        </p:spPr>
        <p:txBody>
          <a:bodyPr>
            <a:spAutoFit/>
          </a:bodyPr>
          <a:lstStyle/>
          <a:p>
            <a:pPr>
              <a:buFontTx/>
              <a:buNone/>
            </a:pPr>
            <a:r>
              <a:rPr lang="en-US" sz="1400">
                <a:solidFill>
                  <a:srgbClr val="993300"/>
                </a:solidFill>
                <a:latin typeface="Arial" charset="0"/>
              </a:rPr>
              <a:t>Field errors should be minimized for actual beam trajectory &amp;  beam size.</a:t>
            </a:r>
          </a:p>
          <a:p>
            <a:pPr>
              <a:buFontTx/>
              <a:buNone/>
            </a:pPr>
            <a:r>
              <a:rPr lang="en-US" sz="1400">
                <a:solidFill>
                  <a:srgbClr val="993300"/>
                </a:solidFill>
                <a:latin typeface="Arial" charset="0"/>
              </a:rPr>
              <a:t>It was sort of done when the design concept was being optimized by hand. </a:t>
            </a:r>
          </a:p>
          <a:p>
            <a:pPr>
              <a:buFontTx/>
              <a:buNone/>
            </a:pPr>
            <a:r>
              <a:rPr lang="en-US" sz="1400">
                <a:solidFill>
                  <a:srgbClr val="993300"/>
                </a:solidFill>
                <a:latin typeface="Arial" charset="0"/>
              </a:rPr>
              <a:t>Optimization programs are being modified to include various scenarios. Waiting for feed back from Beam Physicists on how best to optimize.</a:t>
            </a:r>
          </a:p>
          <a:p>
            <a:pPr>
              <a:buFontTx/>
              <a:buNone/>
            </a:pPr>
            <a:r>
              <a:rPr lang="en-US" sz="1400">
                <a:solidFill>
                  <a:srgbClr val="993300"/>
                </a:solidFill>
                <a:latin typeface="Arial" charset="0"/>
              </a:rPr>
              <a:t>However, the design as such looks good and should be adequate.</a:t>
            </a:r>
          </a:p>
        </p:txBody>
      </p:sp>
      <p:sp>
        <p:nvSpPr>
          <p:cNvPr id="1306634" name="Text Box 10"/>
          <p:cNvSpPr txBox="1">
            <a:spLocks noChangeArrowheads="1"/>
          </p:cNvSpPr>
          <p:nvPr/>
        </p:nvSpPr>
        <p:spPr bwMode="auto">
          <a:xfrm>
            <a:off x="4114800" y="2209800"/>
            <a:ext cx="1539875" cy="835025"/>
          </a:xfrm>
          <a:prstGeom prst="rect">
            <a:avLst/>
          </a:prstGeom>
          <a:solidFill>
            <a:schemeClr val="bg1"/>
          </a:solidFill>
          <a:ln w="9525">
            <a:solidFill>
              <a:srgbClr val="0000FF"/>
            </a:solidFill>
            <a:miter lim="800000"/>
            <a:headEnd/>
            <a:tailEnd/>
          </a:ln>
          <a:effectLst/>
        </p:spPr>
        <p:txBody>
          <a:bodyPr>
            <a:spAutoFit/>
          </a:bodyPr>
          <a:lstStyle/>
          <a:p>
            <a:pPr algn="ctr">
              <a:buFontTx/>
              <a:buNone/>
            </a:pPr>
            <a:r>
              <a:rPr lang="en-US" sz="1600">
                <a:solidFill>
                  <a:srgbClr val="800080"/>
                </a:solidFill>
                <a:latin typeface="Arial" charset="0"/>
              </a:rPr>
              <a:t>40 mm is ½ of horizontal coil spacing</a:t>
            </a:r>
          </a:p>
        </p:txBody>
      </p:sp>
      <p:sp>
        <p:nvSpPr>
          <p:cNvPr id="1306635" name="Text Box 11"/>
          <p:cNvSpPr txBox="1">
            <a:spLocks noChangeArrowheads="1"/>
          </p:cNvSpPr>
          <p:nvPr/>
        </p:nvSpPr>
        <p:spPr bwMode="auto">
          <a:xfrm>
            <a:off x="5029200" y="3810000"/>
            <a:ext cx="1600200" cy="915988"/>
          </a:xfrm>
          <a:prstGeom prst="rect">
            <a:avLst/>
          </a:prstGeom>
          <a:solidFill>
            <a:schemeClr val="bg1"/>
          </a:solidFill>
          <a:ln w="9525">
            <a:noFill/>
            <a:miter lim="800000"/>
            <a:headEnd/>
            <a:tailEnd/>
          </a:ln>
          <a:effectLst/>
        </p:spPr>
        <p:txBody>
          <a:bodyPr>
            <a:spAutoFit/>
          </a:bodyPr>
          <a:lstStyle/>
          <a:p>
            <a:pPr>
              <a:buFontTx/>
              <a:buNone/>
            </a:pPr>
            <a:r>
              <a:rPr lang="en-US">
                <a:solidFill>
                  <a:srgbClr val="006600"/>
                </a:solidFill>
              </a:rPr>
              <a:t>Harmonics optimized by RACE2dOPT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ChangeArrowheads="1"/>
          </p:cNvSpPr>
          <p:nvPr>
            <p:ph type="title"/>
          </p:nvPr>
        </p:nvSpPr>
        <p:spPr>
          <a:xfrm>
            <a:off x="2057400" y="90488"/>
            <a:ext cx="6858000" cy="900112"/>
          </a:xfrm>
          <a:ln/>
        </p:spPr>
        <p:txBody>
          <a:bodyPr/>
          <a:lstStyle/>
          <a:p>
            <a:r>
              <a:rPr lang="en-US" sz="2800"/>
              <a:t>Field Uniformity in an Optimized 15 T Open Midplane Dipole Design</a:t>
            </a:r>
          </a:p>
        </p:txBody>
      </p:sp>
      <p:graphicFrame>
        <p:nvGraphicFramePr>
          <p:cNvPr id="1308675" name="Object 3"/>
          <p:cNvGraphicFramePr>
            <a:graphicFrameLocks noChangeAspect="1"/>
          </p:cNvGraphicFramePr>
          <p:nvPr/>
        </p:nvGraphicFramePr>
        <p:xfrm>
          <a:off x="304800" y="2133600"/>
          <a:ext cx="5294313" cy="4364038"/>
        </p:xfrm>
        <a:graphic>
          <a:graphicData uri="http://schemas.openxmlformats.org/presentationml/2006/ole">
            <p:oleObj spid="_x0000_s1308675" name="Document" r:id="rId4" imgW="5477400" imgH="4547160" progId="Word.Document.8">
              <p:embed/>
            </p:oleObj>
          </a:graphicData>
        </a:graphic>
      </p:graphicFrame>
      <p:sp>
        <p:nvSpPr>
          <p:cNvPr id="1308676" name="Text Box 4"/>
          <p:cNvSpPr txBox="1">
            <a:spLocks noChangeArrowheads="1"/>
          </p:cNvSpPr>
          <p:nvPr/>
        </p:nvSpPr>
        <p:spPr bwMode="auto">
          <a:xfrm>
            <a:off x="5791200" y="2438400"/>
            <a:ext cx="3276600" cy="3260725"/>
          </a:xfrm>
          <a:prstGeom prst="rect">
            <a:avLst/>
          </a:prstGeom>
          <a:noFill/>
          <a:ln w="9525">
            <a:noFill/>
            <a:miter lim="800000"/>
            <a:headEnd/>
            <a:tailEnd/>
          </a:ln>
          <a:effectLst/>
        </p:spPr>
        <p:txBody>
          <a:bodyPr>
            <a:spAutoFit/>
          </a:bodyPr>
          <a:lstStyle/>
          <a:p>
            <a:pPr>
              <a:buFontTx/>
              <a:buNone/>
            </a:pPr>
            <a:r>
              <a:rPr lang="en-US" sz="2000">
                <a:solidFill>
                  <a:srgbClr val="993300"/>
                </a:solidFill>
                <a:latin typeface="Arial" charset="0"/>
              </a:rPr>
              <a:t>The maximum horizontal displacement of the beam at the far end of IP is +/- 36 mm.</a:t>
            </a:r>
          </a:p>
          <a:p>
            <a:pPr>
              <a:buFontTx/>
              <a:buNone/>
            </a:pPr>
            <a:endParaRPr lang="en-US" sz="2000">
              <a:solidFill>
                <a:srgbClr val="993300"/>
              </a:solidFill>
              <a:latin typeface="Arial" charset="0"/>
            </a:endParaRPr>
          </a:p>
          <a:p>
            <a:pPr>
              <a:buFontTx/>
              <a:buNone/>
            </a:pPr>
            <a:r>
              <a:rPr lang="en-US" sz="2000">
                <a:solidFill>
                  <a:srgbClr val="993300"/>
                </a:solidFill>
                <a:latin typeface="Arial" charset="0"/>
              </a:rPr>
              <a:t>The actual field errors in these magnets will now be determined by construction, persistent currents, etc. </a:t>
            </a:r>
          </a:p>
        </p:txBody>
      </p:sp>
      <p:sp>
        <p:nvSpPr>
          <p:cNvPr id="1308677" name="Text Box 5"/>
          <p:cNvSpPr txBox="1">
            <a:spLocks noChangeArrowheads="1"/>
          </p:cNvSpPr>
          <p:nvPr/>
        </p:nvSpPr>
        <p:spPr bwMode="auto">
          <a:xfrm>
            <a:off x="228600" y="1219200"/>
            <a:ext cx="7239000" cy="701675"/>
          </a:xfrm>
          <a:prstGeom prst="rect">
            <a:avLst/>
          </a:prstGeom>
          <a:noFill/>
          <a:ln w="9525">
            <a:noFill/>
            <a:miter lim="800000"/>
            <a:headEnd/>
            <a:tailEnd/>
          </a:ln>
          <a:effectLst/>
        </p:spPr>
        <p:txBody>
          <a:bodyPr>
            <a:spAutoFit/>
          </a:bodyPr>
          <a:lstStyle/>
          <a:p>
            <a:pPr>
              <a:buFontTx/>
              <a:buNone/>
            </a:pPr>
            <a:r>
              <a:rPr lang="en-US" sz="2000">
                <a:solidFill>
                  <a:schemeClr val="accent2"/>
                </a:solidFill>
                <a:latin typeface="Arial" charset="0"/>
              </a:rPr>
              <a:t>Proof that good field quality can be obtained in such a wide open midplane dipole design:</a:t>
            </a:r>
          </a:p>
        </p:txBody>
      </p:sp>
      <p:sp>
        <p:nvSpPr>
          <p:cNvPr id="1308678" name="Text Box 6"/>
          <p:cNvSpPr txBox="1">
            <a:spLocks noChangeArrowheads="1"/>
          </p:cNvSpPr>
          <p:nvPr/>
        </p:nvSpPr>
        <p:spPr bwMode="auto">
          <a:xfrm>
            <a:off x="990600" y="4495800"/>
            <a:ext cx="3505200" cy="762000"/>
          </a:xfrm>
          <a:prstGeom prst="rect">
            <a:avLst/>
          </a:prstGeom>
          <a:noFill/>
          <a:ln w="9525">
            <a:noFill/>
            <a:miter lim="800000"/>
            <a:headEnd/>
            <a:tailEnd/>
          </a:ln>
          <a:effectLst/>
        </p:spPr>
        <p:txBody>
          <a:bodyPr>
            <a:spAutoFit/>
          </a:bodyPr>
          <a:lstStyle/>
          <a:p>
            <a:pPr>
              <a:buFontTx/>
              <a:buNone/>
            </a:pPr>
            <a:r>
              <a:rPr lang="en-US" sz="2000"/>
              <a:t>Note: </a:t>
            </a:r>
          </a:p>
          <a:p>
            <a:pPr>
              <a:buFontTx/>
              <a:buNone/>
            </a:pPr>
            <a:r>
              <a:rPr lang="en-US" sz="2000"/>
              <a:t>The scale is a few parts in 10</a:t>
            </a:r>
            <a:r>
              <a:rPr lang="en-US" sz="2000" baseline="30000"/>
              <a:t>-5</a:t>
            </a:r>
            <a:r>
              <a:rPr lang="en-US" sz="2000"/>
              <a:t>.</a:t>
            </a:r>
          </a:p>
        </p:txBody>
      </p:sp>
      <p:sp>
        <p:nvSpPr>
          <p:cNvPr id="1308679" name="Text Box 7"/>
          <p:cNvSpPr txBox="1">
            <a:spLocks noChangeArrowheads="1"/>
          </p:cNvSpPr>
          <p:nvPr/>
        </p:nvSpPr>
        <p:spPr bwMode="auto">
          <a:xfrm rot="16200000">
            <a:off x="-889793" y="3479006"/>
            <a:ext cx="2481262" cy="396875"/>
          </a:xfrm>
          <a:prstGeom prst="rect">
            <a:avLst/>
          </a:prstGeom>
          <a:noFill/>
          <a:ln w="9525">
            <a:noFill/>
            <a:miter lim="800000"/>
            <a:headEnd/>
            <a:tailEnd/>
          </a:ln>
          <a:effectLst/>
        </p:spPr>
        <p:txBody>
          <a:bodyPr wrap="none">
            <a:spAutoFit/>
          </a:bodyPr>
          <a:lstStyle/>
          <a:p>
            <a:pPr>
              <a:buFontTx/>
              <a:buNone/>
            </a:pPr>
            <a:r>
              <a:rPr lang="en-US" sz="2000">
                <a:solidFill>
                  <a:schemeClr val="accent2"/>
                </a:solidFill>
              </a:rPr>
              <a:t>Relative Field Errors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title"/>
          </p:nvPr>
        </p:nvSpPr>
        <p:spPr>
          <a:ln/>
        </p:spPr>
        <p:txBody>
          <a:bodyPr/>
          <a:lstStyle/>
          <a:p>
            <a:r>
              <a:rPr lang="en-US" sz="2800"/>
              <a:t>Energy Deposition Summary </a:t>
            </a:r>
            <a:r>
              <a:rPr lang="en-US" sz="2800">
                <a:solidFill>
                  <a:srgbClr val="FF0000"/>
                </a:solidFill>
              </a:rPr>
              <a:t>(Nikolai Mokhov 04/05)</a:t>
            </a:r>
            <a:endParaRPr lang="en-US" sz="2800"/>
          </a:p>
        </p:txBody>
      </p:sp>
      <p:pic>
        <p:nvPicPr>
          <p:cNvPr id="1312771" name="Picture 3"/>
          <p:cNvPicPr>
            <a:picLocks noChangeAspect="1" noChangeArrowheads="1"/>
          </p:cNvPicPr>
          <p:nvPr/>
        </p:nvPicPr>
        <p:blipFill>
          <a:blip r:embed="rId4" cstate="print"/>
          <a:srcRect l="6738" r="4492"/>
          <a:stretch>
            <a:fillRect/>
          </a:stretch>
        </p:blipFill>
        <p:spPr bwMode="auto">
          <a:xfrm>
            <a:off x="76200" y="1346200"/>
            <a:ext cx="5715000" cy="4699000"/>
          </a:xfrm>
          <a:prstGeom prst="rect">
            <a:avLst/>
          </a:prstGeom>
          <a:noFill/>
          <a:ln w="9525">
            <a:noFill/>
            <a:miter lim="800000"/>
            <a:headEnd/>
            <a:tailEnd/>
          </a:ln>
          <a:effectLst/>
        </p:spPr>
      </p:pic>
      <p:graphicFrame>
        <p:nvGraphicFramePr>
          <p:cNvPr id="1312772" name="Object 4"/>
          <p:cNvGraphicFramePr>
            <a:graphicFrameLocks noChangeAspect="1"/>
          </p:cNvGraphicFramePr>
          <p:nvPr>
            <p:ph idx="1"/>
          </p:nvPr>
        </p:nvGraphicFramePr>
        <p:xfrm>
          <a:off x="5791200" y="1447800"/>
          <a:ext cx="3298825" cy="4267200"/>
        </p:xfrm>
        <a:graphic>
          <a:graphicData uri="http://schemas.openxmlformats.org/presentationml/2006/ole">
            <p:oleObj spid="_x0000_s1312772" name="Acrobat Document" r:id="rId5" imgW="7745400" imgH="10023480" progId="AcroExch.Document.7">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2"/>
          <p:cNvSpPr>
            <a:spLocks noGrp="1" noChangeArrowheads="1"/>
          </p:cNvSpPr>
          <p:nvPr>
            <p:ph type="title"/>
          </p:nvPr>
        </p:nvSpPr>
        <p:spPr>
          <a:xfrm>
            <a:off x="2133600" y="76200"/>
            <a:ext cx="6858000" cy="914400"/>
          </a:xfrm>
          <a:ln/>
        </p:spPr>
        <p:txBody>
          <a:bodyPr/>
          <a:lstStyle/>
          <a:p>
            <a:r>
              <a:rPr lang="en-US" sz="2800"/>
              <a:t>Summary of Optimized Open Midplane Nb</a:t>
            </a:r>
            <a:r>
              <a:rPr lang="en-US" sz="2800" baseline="-25000"/>
              <a:t>3</a:t>
            </a:r>
            <a:r>
              <a:rPr lang="en-US" sz="2800"/>
              <a:t>Sn Dipole Designs for LARP</a:t>
            </a:r>
          </a:p>
        </p:txBody>
      </p:sp>
      <p:grpSp>
        <p:nvGrpSpPr>
          <p:cNvPr id="1314819" name="Group 3"/>
          <p:cNvGrpSpPr>
            <a:grpSpLocks/>
          </p:cNvGrpSpPr>
          <p:nvPr/>
        </p:nvGrpSpPr>
        <p:grpSpPr bwMode="auto">
          <a:xfrm>
            <a:off x="1447800" y="1295400"/>
            <a:ext cx="7315200" cy="4816475"/>
            <a:chOff x="528" y="960"/>
            <a:chExt cx="4608" cy="3034"/>
          </a:xfrm>
        </p:grpSpPr>
        <p:pic>
          <p:nvPicPr>
            <p:cNvPr id="1314820" name="Picture 4"/>
            <p:cNvPicPr>
              <a:picLocks noChangeAspect="1" noChangeArrowheads="1"/>
            </p:cNvPicPr>
            <p:nvPr/>
          </p:nvPicPr>
          <p:blipFill>
            <a:blip r:embed="rId3" cstate="print"/>
            <a:srcRect r="43852" b="4001"/>
            <a:stretch>
              <a:fillRect/>
            </a:stretch>
          </p:blipFill>
          <p:spPr bwMode="auto">
            <a:xfrm>
              <a:off x="528" y="960"/>
              <a:ext cx="4608" cy="3034"/>
            </a:xfrm>
            <a:prstGeom prst="rect">
              <a:avLst/>
            </a:prstGeom>
            <a:noFill/>
            <a:ln w="9525">
              <a:noFill/>
              <a:miter lim="800000"/>
              <a:headEnd/>
              <a:tailEnd/>
            </a:ln>
            <a:effectLst/>
          </p:spPr>
        </p:pic>
        <p:sp>
          <p:nvSpPr>
            <p:cNvPr id="1314821" name="Rectangle 5"/>
            <p:cNvSpPr>
              <a:spLocks noChangeArrowheads="1"/>
            </p:cNvSpPr>
            <p:nvPr/>
          </p:nvSpPr>
          <p:spPr bwMode="auto">
            <a:xfrm>
              <a:off x="576" y="1200"/>
              <a:ext cx="4416" cy="384"/>
            </a:xfrm>
            <a:prstGeom prst="rect">
              <a:avLst/>
            </a:prstGeom>
            <a:noFill/>
            <a:ln w="38100">
              <a:solidFill>
                <a:schemeClr val="accent2"/>
              </a:solidFill>
              <a:miter lim="800000"/>
              <a:headEnd/>
              <a:tailEnd/>
            </a:ln>
            <a:effectLst/>
          </p:spPr>
          <p:txBody>
            <a:bodyPr wrap="none" anchor="ctr"/>
            <a:lstStyle/>
            <a:p>
              <a:endParaRPr lang="en-US"/>
            </a:p>
          </p:txBody>
        </p:sp>
        <p:sp>
          <p:nvSpPr>
            <p:cNvPr id="1314822" name="Rectangle 6"/>
            <p:cNvSpPr>
              <a:spLocks noChangeArrowheads="1"/>
            </p:cNvSpPr>
            <p:nvPr/>
          </p:nvSpPr>
          <p:spPr bwMode="auto">
            <a:xfrm>
              <a:off x="576" y="1824"/>
              <a:ext cx="4416" cy="192"/>
            </a:xfrm>
            <a:prstGeom prst="rect">
              <a:avLst/>
            </a:prstGeom>
            <a:noFill/>
            <a:ln w="38100">
              <a:solidFill>
                <a:schemeClr val="accent2"/>
              </a:solidFill>
              <a:miter lim="800000"/>
              <a:headEnd/>
              <a:tailEnd/>
            </a:ln>
            <a:effectLst/>
          </p:spPr>
          <p:txBody>
            <a:bodyPr wrap="none" anchor="ctr"/>
            <a:lstStyle/>
            <a:p>
              <a:endParaRPr lang="en-US"/>
            </a:p>
          </p:txBody>
        </p:sp>
      </p:grpSp>
      <p:sp>
        <p:nvSpPr>
          <p:cNvPr id="1314824" name="Text Box 8"/>
          <p:cNvSpPr txBox="1">
            <a:spLocks noChangeArrowheads="1"/>
          </p:cNvSpPr>
          <p:nvPr/>
        </p:nvSpPr>
        <p:spPr bwMode="auto">
          <a:xfrm>
            <a:off x="152400" y="6096000"/>
            <a:ext cx="8677275" cy="366713"/>
          </a:xfrm>
          <a:prstGeom prst="rect">
            <a:avLst/>
          </a:prstGeom>
          <a:noFill/>
          <a:ln w="19050" algn="ctr">
            <a:noFill/>
            <a:miter lim="800000"/>
            <a:headEnd/>
            <a:tailEnd/>
          </a:ln>
          <a:effectLst/>
        </p:spPr>
        <p:txBody>
          <a:bodyPr wrap="none">
            <a:spAutoFit/>
          </a:bodyPr>
          <a:lstStyle/>
          <a:p>
            <a:pPr>
              <a:buFontTx/>
              <a:buNone/>
            </a:pPr>
            <a:r>
              <a:rPr lang="en-US">
                <a:solidFill>
                  <a:schemeClr val="accent2"/>
                </a:solidFill>
              </a:rPr>
              <a:t>For more information (publications + talks):  http://www.bnl.gov/magnets/Staff/Gupta/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Rectangle 2"/>
          <p:cNvSpPr>
            <a:spLocks noGrp="1" noChangeArrowheads="1"/>
          </p:cNvSpPr>
          <p:nvPr>
            <p:ph type="title"/>
          </p:nvPr>
        </p:nvSpPr>
        <p:spPr>
          <a:xfrm>
            <a:off x="2743200" y="90488"/>
            <a:ext cx="6094413" cy="900112"/>
          </a:xfrm>
          <a:ln/>
        </p:spPr>
        <p:txBody>
          <a:bodyPr/>
          <a:lstStyle/>
          <a:p>
            <a:r>
              <a:rPr lang="en-US" sz="2800"/>
              <a:t>Motivation for </a:t>
            </a:r>
            <a:br>
              <a:rPr lang="en-US" sz="2800"/>
            </a:br>
            <a:r>
              <a:rPr lang="en-US" sz="2800"/>
              <a:t>Open Midplane Dipole Design</a:t>
            </a:r>
          </a:p>
        </p:txBody>
      </p:sp>
      <p:pic>
        <p:nvPicPr>
          <p:cNvPr id="1393667" name="Picture 3" descr="tungsten-liner-dipole"/>
          <p:cNvPicPr>
            <a:picLocks noGrp="1" noChangeAspect="1" noChangeArrowheads="1"/>
          </p:cNvPicPr>
          <p:nvPr>
            <p:ph sz="half" idx="1"/>
          </p:nvPr>
        </p:nvPicPr>
        <p:blipFill>
          <a:blip r:embed="rId2" cstate="print"/>
          <a:srcRect l="6477" r="3239" b="18073"/>
          <a:stretch>
            <a:fillRect/>
          </a:stretch>
        </p:blipFill>
        <p:spPr>
          <a:xfrm>
            <a:off x="0" y="1371600"/>
            <a:ext cx="4038600" cy="3284538"/>
          </a:xfrm>
          <a:noFill/>
          <a:ln/>
        </p:spPr>
      </p:pic>
      <p:sp>
        <p:nvSpPr>
          <p:cNvPr id="1393668" name="Text Box 4"/>
          <p:cNvSpPr txBox="1">
            <a:spLocks noChangeArrowheads="1"/>
          </p:cNvSpPr>
          <p:nvPr/>
        </p:nvSpPr>
        <p:spPr bwMode="auto">
          <a:xfrm>
            <a:off x="4038600" y="1066800"/>
            <a:ext cx="5105400" cy="4719049"/>
          </a:xfrm>
          <a:prstGeom prst="rect">
            <a:avLst/>
          </a:prstGeom>
          <a:noFill/>
          <a:ln w="19050" algn="ctr">
            <a:noFill/>
            <a:miter lim="800000"/>
            <a:headEnd/>
            <a:tailEnd/>
          </a:ln>
          <a:effectLst/>
        </p:spPr>
        <p:txBody>
          <a:bodyPr>
            <a:spAutoFit/>
          </a:bodyPr>
          <a:lstStyle/>
          <a:p>
            <a:pPr>
              <a:lnSpc>
                <a:spcPct val="105000"/>
              </a:lnSpc>
            </a:pPr>
            <a:r>
              <a:rPr lang="en-US" sz="2000" dirty="0"/>
              <a:t> Superconducting coils in </a:t>
            </a:r>
            <a:r>
              <a:rPr lang="en-US" sz="2000" dirty="0" err="1"/>
              <a:t>muon</a:t>
            </a:r>
            <a:r>
              <a:rPr lang="en-US" sz="2000" dirty="0"/>
              <a:t> collider dipoles are subjected to a large number of decay particles (a few kW/m) from short lived </a:t>
            </a:r>
            <a:r>
              <a:rPr lang="en-US" sz="2000" dirty="0" err="1"/>
              <a:t>muons</a:t>
            </a:r>
            <a:r>
              <a:rPr lang="en-US" sz="2000" dirty="0"/>
              <a:t>. One way to protect the coils is to use Tungsten liner. However, that </a:t>
            </a:r>
            <a:r>
              <a:rPr lang="en-US" sz="2000" dirty="0" smtClean="0"/>
              <a:t>significantly increases </a:t>
            </a:r>
            <a:r>
              <a:rPr lang="en-US" sz="2000" dirty="0"/>
              <a:t>size of the magnet.</a:t>
            </a:r>
          </a:p>
          <a:p>
            <a:pPr>
              <a:lnSpc>
                <a:spcPct val="105000"/>
              </a:lnSpc>
            </a:pPr>
            <a:r>
              <a:rPr lang="en-US" sz="2000" dirty="0">
                <a:solidFill>
                  <a:srgbClr val="006600"/>
                </a:solidFill>
              </a:rPr>
              <a:t> Angular distribution of the decay particles is highly anisotropic with a large peak at the </a:t>
            </a:r>
            <a:r>
              <a:rPr lang="en-US" sz="2000" dirty="0" err="1">
                <a:solidFill>
                  <a:srgbClr val="006600"/>
                </a:solidFill>
              </a:rPr>
              <a:t>midplane</a:t>
            </a:r>
            <a:r>
              <a:rPr lang="en-US" sz="2000" dirty="0">
                <a:solidFill>
                  <a:srgbClr val="006600"/>
                </a:solidFill>
              </a:rPr>
              <a:t> (Mokhov).  </a:t>
            </a:r>
            <a:endParaRPr lang="en-US" sz="2000" dirty="0" smtClean="0">
              <a:solidFill>
                <a:srgbClr val="663300"/>
              </a:solidFill>
            </a:endParaRPr>
          </a:p>
          <a:p>
            <a:pPr>
              <a:lnSpc>
                <a:spcPct val="105000"/>
              </a:lnSpc>
            </a:pPr>
            <a:r>
              <a:rPr lang="en-US" sz="2000" dirty="0">
                <a:solidFill>
                  <a:srgbClr val="663300"/>
                </a:solidFill>
              </a:rPr>
              <a:t> </a:t>
            </a:r>
            <a:r>
              <a:rPr lang="en-US" sz="2000" dirty="0" smtClean="0">
                <a:solidFill>
                  <a:srgbClr val="663300"/>
                </a:solidFill>
              </a:rPr>
              <a:t>In </a:t>
            </a:r>
            <a:r>
              <a:rPr lang="en-US" sz="2000" dirty="0">
                <a:solidFill>
                  <a:srgbClr val="663300"/>
                </a:solidFill>
              </a:rPr>
              <a:t>an “open </a:t>
            </a:r>
            <a:r>
              <a:rPr lang="en-US" sz="2000" dirty="0" err="1">
                <a:solidFill>
                  <a:srgbClr val="663300"/>
                </a:solidFill>
              </a:rPr>
              <a:t>midplane</a:t>
            </a:r>
            <a:r>
              <a:rPr lang="en-US" sz="2000" dirty="0">
                <a:solidFill>
                  <a:srgbClr val="663300"/>
                </a:solidFill>
              </a:rPr>
              <a:t> dipole” design they are trapped in non-superconducting material at the </a:t>
            </a:r>
            <a:r>
              <a:rPr lang="en-US" sz="2000" dirty="0" err="1">
                <a:solidFill>
                  <a:srgbClr val="663300"/>
                </a:solidFill>
              </a:rPr>
              <a:t>midplane</a:t>
            </a:r>
            <a:r>
              <a:rPr lang="en-US" sz="2000" dirty="0">
                <a:solidFill>
                  <a:srgbClr val="663300"/>
                </a:solidFill>
              </a:rPr>
              <a:t>. Different versions of this design have been examined earlier by M. Green and P. McIntyre, etc.</a:t>
            </a:r>
          </a:p>
        </p:txBody>
      </p:sp>
      <p:sp>
        <p:nvSpPr>
          <p:cNvPr id="1393670" name="Rectangle 6"/>
          <p:cNvSpPr>
            <a:spLocks noChangeArrowheads="1"/>
          </p:cNvSpPr>
          <p:nvPr/>
        </p:nvSpPr>
        <p:spPr bwMode="auto">
          <a:xfrm>
            <a:off x="228600" y="5715000"/>
            <a:ext cx="8763000" cy="830997"/>
          </a:xfrm>
          <a:prstGeom prst="rect">
            <a:avLst/>
          </a:prstGeom>
          <a:noFill/>
          <a:ln w="19050" algn="ctr">
            <a:noFill/>
            <a:miter lim="800000"/>
            <a:headEnd/>
            <a:tailEnd/>
          </a:ln>
          <a:effectLst/>
        </p:spPr>
        <p:txBody>
          <a:bodyPr wrap="square">
            <a:spAutoFit/>
          </a:bodyPr>
          <a:lstStyle/>
          <a:p>
            <a:pPr>
              <a:buFont typeface="Wingdings" pitchFamily="2" charset="2"/>
              <a:buChar char="Ø"/>
            </a:pPr>
            <a:r>
              <a:rPr lang="en-US" sz="2400" dirty="0">
                <a:solidFill>
                  <a:schemeClr val="accent2"/>
                </a:solidFill>
              </a:rPr>
              <a:t> An </a:t>
            </a:r>
            <a:r>
              <a:rPr lang="en-US" sz="2400" i="1" dirty="0">
                <a:solidFill>
                  <a:srgbClr val="006600"/>
                </a:solidFill>
              </a:rPr>
              <a:t>ideal</a:t>
            </a:r>
            <a:r>
              <a:rPr lang="en-US" sz="2400" dirty="0">
                <a:solidFill>
                  <a:schemeClr val="accent2"/>
                </a:solidFill>
              </a:rPr>
              <a:t> or </a:t>
            </a:r>
            <a:r>
              <a:rPr lang="en-US" sz="2400" i="1" dirty="0">
                <a:solidFill>
                  <a:srgbClr val="006600"/>
                </a:solidFill>
              </a:rPr>
              <a:t>true</a:t>
            </a:r>
            <a:r>
              <a:rPr lang="en-US" sz="2400" dirty="0">
                <a:solidFill>
                  <a:schemeClr val="accent2"/>
                </a:solidFill>
              </a:rPr>
              <a:t> </a:t>
            </a:r>
            <a:r>
              <a:rPr lang="en-US" sz="2400" u="sng" dirty="0">
                <a:solidFill>
                  <a:schemeClr val="tx1"/>
                </a:solidFill>
              </a:rPr>
              <a:t>open midplane design </a:t>
            </a:r>
            <a:r>
              <a:rPr lang="en-US" sz="2400" dirty="0">
                <a:solidFill>
                  <a:schemeClr val="accent2"/>
                </a:solidFill>
              </a:rPr>
              <a:t>will be with </a:t>
            </a:r>
            <a:r>
              <a:rPr lang="en-US" sz="2400" u="sng" dirty="0"/>
              <a:t>no structure </a:t>
            </a:r>
            <a:r>
              <a:rPr lang="en-US" sz="2400" dirty="0">
                <a:solidFill>
                  <a:schemeClr val="accent2"/>
                </a:solidFill>
              </a:rPr>
              <a:t>at </a:t>
            </a:r>
            <a:r>
              <a:rPr lang="en-US" sz="2400" dirty="0" smtClean="0">
                <a:solidFill>
                  <a:schemeClr val="accent2"/>
                </a:solidFill>
              </a:rPr>
              <a:t>all at the midplane (horizontal axis). </a:t>
            </a:r>
            <a:endParaRPr lang="en-US" sz="2400" dirty="0">
              <a:solidFill>
                <a:srgbClr val="CC0000"/>
              </a:solidFill>
            </a:endParaRPr>
          </a:p>
        </p:txBody>
      </p:sp>
      <p:sp>
        <p:nvSpPr>
          <p:cNvPr id="1393672" name="Text Box 8"/>
          <p:cNvSpPr txBox="1">
            <a:spLocks noChangeArrowheads="1"/>
          </p:cNvSpPr>
          <p:nvPr/>
        </p:nvSpPr>
        <p:spPr bwMode="auto">
          <a:xfrm>
            <a:off x="304800" y="4724400"/>
            <a:ext cx="3444875" cy="641350"/>
          </a:xfrm>
          <a:prstGeom prst="rect">
            <a:avLst/>
          </a:prstGeom>
          <a:noFill/>
          <a:ln w="19050" algn="ctr">
            <a:noFill/>
            <a:miter lim="800000"/>
            <a:headEnd/>
            <a:tailEnd/>
          </a:ln>
          <a:effectLst/>
        </p:spPr>
        <p:txBody>
          <a:bodyPr>
            <a:spAutoFit/>
          </a:bodyPr>
          <a:lstStyle/>
          <a:p>
            <a:pPr>
              <a:buFontTx/>
              <a:buNone/>
            </a:pPr>
            <a:r>
              <a:rPr lang="en-US">
                <a:solidFill>
                  <a:srgbClr val="CC0000"/>
                </a:solidFill>
              </a:rPr>
              <a:t>Conventional cosine theta design with Tungesten Liner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
            <a:ext cx="6705600" cy="884237"/>
          </a:xfrm>
        </p:spPr>
        <p:txBody>
          <a:bodyPr/>
          <a:lstStyle/>
          <a:p>
            <a:r>
              <a:rPr lang="en-US" sz="2800" dirty="0" smtClean="0"/>
              <a:t>Open Midplane Dipole Design for </a:t>
            </a:r>
            <a:r>
              <a:rPr lang="en-US" sz="2800" dirty="0" err="1" smtClean="0"/>
              <a:t>Muon</a:t>
            </a:r>
            <a:r>
              <a:rPr lang="en-US" sz="2800" dirty="0" smtClean="0"/>
              <a:t> Collider (several presentations)</a:t>
            </a:r>
            <a:endParaRPr lang="en-US" sz="2800" dirty="0"/>
          </a:p>
        </p:txBody>
      </p:sp>
      <p:pic>
        <p:nvPicPr>
          <p:cNvPr id="1454082" name="Picture 2"/>
          <p:cNvPicPr>
            <a:picLocks noChangeAspect="1" noChangeArrowheads="1"/>
          </p:cNvPicPr>
          <p:nvPr/>
        </p:nvPicPr>
        <p:blipFill>
          <a:blip r:embed="rId2" cstate="print"/>
          <a:srcRect/>
          <a:stretch>
            <a:fillRect/>
          </a:stretch>
        </p:blipFill>
        <p:spPr bwMode="auto">
          <a:xfrm>
            <a:off x="152400" y="1143001"/>
            <a:ext cx="3566160" cy="2686486"/>
          </a:xfrm>
          <a:prstGeom prst="rect">
            <a:avLst/>
          </a:prstGeom>
          <a:noFill/>
          <a:ln w="9525">
            <a:noFill/>
            <a:miter lim="800000"/>
            <a:headEnd/>
            <a:tailEnd/>
          </a:ln>
        </p:spPr>
      </p:pic>
      <p:pic>
        <p:nvPicPr>
          <p:cNvPr id="1454083" name="Picture 3"/>
          <p:cNvPicPr>
            <a:picLocks noChangeAspect="1" noChangeArrowheads="1"/>
          </p:cNvPicPr>
          <p:nvPr/>
        </p:nvPicPr>
        <p:blipFill>
          <a:blip r:embed="rId3" cstate="print"/>
          <a:srcRect/>
          <a:stretch>
            <a:fillRect/>
          </a:stretch>
        </p:blipFill>
        <p:spPr bwMode="auto">
          <a:xfrm>
            <a:off x="4724400" y="1066800"/>
            <a:ext cx="3763804" cy="2880360"/>
          </a:xfrm>
          <a:prstGeom prst="rect">
            <a:avLst/>
          </a:prstGeom>
          <a:noFill/>
          <a:ln w="9525">
            <a:noFill/>
            <a:miter lim="800000"/>
            <a:headEnd/>
            <a:tailEnd/>
          </a:ln>
        </p:spPr>
      </p:pic>
      <p:sp>
        <p:nvSpPr>
          <p:cNvPr id="5" name="TextBox 4"/>
          <p:cNvSpPr txBox="1"/>
          <p:nvPr/>
        </p:nvSpPr>
        <p:spPr bwMode="auto">
          <a:xfrm>
            <a:off x="990600" y="1219200"/>
            <a:ext cx="1700145" cy="369332"/>
          </a:xfrm>
          <a:prstGeom prst="rect">
            <a:avLst/>
          </a:prstGeom>
          <a:solidFill>
            <a:schemeClr val="bg1"/>
          </a:solidFill>
          <a:ln w="12700">
            <a:solidFill>
              <a:schemeClr val="accent2"/>
            </a:solidFill>
            <a:miter lim="800000"/>
            <a:headEnd/>
            <a:tailEnd/>
          </a:ln>
          <a:effectLst/>
        </p:spPr>
        <p:txBody>
          <a:bodyPr wrap="none" rtlCol="0">
            <a:spAutoFit/>
          </a:bodyPr>
          <a:lstStyle/>
          <a:p>
            <a:pPr>
              <a:buNone/>
            </a:pPr>
            <a:r>
              <a:rPr lang="en-US" b="1" dirty="0" smtClean="0">
                <a:solidFill>
                  <a:srgbClr val="663300"/>
                </a:solidFill>
              </a:rPr>
              <a:t>December 2007</a:t>
            </a:r>
            <a:endParaRPr lang="en-US" b="1" dirty="0">
              <a:solidFill>
                <a:srgbClr val="663300"/>
              </a:solidFill>
            </a:endParaRPr>
          </a:p>
        </p:txBody>
      </p:sp>
      <p:sp>
        <p:nvSpPr>
          <p:cNvPr id="6" name="TextBox 5"/>
          <p:cNvSpPr txBox="1"/>
          <p:nvPr/>
        </p:nvSpPr>
        <p:spPr bwMode="auto">
          <a:xfrm>
            <a:off x="5867400" y="1600200"/>
            <a:ext cx="1725793" cy="369332"/>
          </a:xfrm>
          <a:prstGeom prst="rect">
            <a:avLst/>
          </a:prstGeom>
          <a:solidFill>
            <a:schemeClr val="bg1"/>
          </a:solidFill>
          <a:ln w="12700">
            <a:solidFill>
              <a:schemeClr val="accent2"/>
            </a:solidFill>
            <a:miter lim="800000"/>
            <a:headEnd/>
            <a:tailEnd/>
          </a:ln>
          <a:effectLst/>
        </p:spPr>
        <p:txBody>
          <a:bodyPr wrap="none" rtlCol="0">
            <a:spAutoFit/>
          </a:bodyPr>
          <a:lstStyle/>
          <a:p>
            <a:pPr>
              <a:buNone/>
            </a:pPr>
            <a:r>
              <a:rPr lang="en-US" b="1" dirty="0" smtClean="0">
                <a:solidFill>
                  <a:srgbClr val="663300"/>
                </a:solidFill>
              </a:rPr>
              <a:t>November 2008</a:t>
            </a:r>
            <a:endParaRPr lang="en-US" b="1" dirty="0">
              <a:solidFill>
                <a:srgbClr val="663300"/>
              </a:solidFill>
            </a:endParaRPr>
          </a:p>
        </p:txBody>
      </p:sp>
      <p:pic>
        <p:nvPicPr>
          <p:cNvPr id="1454084" name="Picture 4"/>
          <p:cNvPicPr>
            <a:picLocks noChangeAspect="1" noChangeArrowheads="1"/>
          </p:cNvPicPr>
          <p:nvPr/>
        </p:nvPicPr>
        <p:blipFill>
          <a:blip r:embed="rId4" cstate="print"/>
          <a:srcRect/>
          <a:stretch>
            <a:fillRect/>
          </a:stretch>
        </p:blipFill>
        <p:spPr bwMode="auto">
          <a:xfrm>
            <a:off x="228600" y="3886200"/>
            <a:ext cx="3566160" cy="2768253"/>
          </a:xfrm>
          <a:prstGeom prst="rect">
            <a:avLst/>
          </a:prstGeom>
          <a:noFill/>
          <a:ln w="9525">
            <a:noFill/>
            <a:miter lim="800000"/>
            <a:headEnd/>
            <a:tailEnd/>
          </a:ln>
        </p:spPr>
      </p:pic>
      <p:sp>
        <p:nvSpPr>
          <p:cNvPr id="9" name="TextBox 8"/>
          <p:cNvSpPr txBox="1"/>
          <p:nvPr/>
        </p:nvSpPr>
        <p:spPr bwMode="auto">
          <a:xfrm>
            <a:off x="1143000" y="4419600"/>
            <a:ext cx="1725793" cy="369332"/>
          </a:xfrm>
          <a:prstGeom prst="rect">
            <a:avLst/>
          </a:prstGeom>
          <a:solidFill>
            <a:schemeClr val="bg1"/>
          </a:solidFill>
          <a:ln w="12700">
            <a:solidFill>
              <a:schemeClr val="accent2"/>
            </a:solidFill>
            <a:miter lim="800000"/>
            <a:headEnd/>
            <a:tailEnd/>
          </a:ln>
          <a:effectLst/>
        </p:spPr>
        <p:txBody>
          <a:bodyPr wrap="none" rtlCol="0">
            <a:spAutoFit/>
          </a:bodyPr>
          <a:lstStyle/>
          <a:p>
            <a:pPr>
              <a:buNone/>
            </a:pPr>
            <a:r>
              <a:rPr lang="en-US" b="1" dirty="0" smtClean="0">
                <a:solidFill>
                  <a:srgbClr val="663300"/>
                </a:solidFill>
              </a:rPr>
              <a:t>November 2009</a:t>
            </a:r>
            <a:endParaRPr lang="en-US" b="1" dirty="0">
              <a:solidFill>
                <a:srgbClr val="663300"/>
              </a:solidFill>
            </a:endParaRPr>
          </a:p>
        </p:txBody>
      </p:sp>
      <p:pic>
        <p:nvPicPr>
          <p:cNvPr id="1454086" name="Picture 6"/>
          <p:cNvPicPr>
            <a:picLocks noChangeAspect="1" noChangeArrowheads="1"/>
          </p:cNvPicPr>
          <p:nvPr/>
        </p:nvPicPr>
        <p:blipFill>
          <a:blip r:embed="rId5" cstate="print"/>
          <a:srcRect/>
          <a:stretch>
            <a:fillRect/>
          </a:stretch>
        </p:blipFill>
        <p:spPr bwMode="auto">
          <a:xfrm>
            <a:off x="5029200" y="3886200"/>
            <a:ext cx="3566160" cy="2670679"/>
          </a:xfrm>
          <a:prstGeom prst="rect">
            <a:avLst/>
          </a:prstGeom>
          <a:noFill/>
          <a:ln w="9525">
            <a:noFill/>
            <a:miter lim="800000"/>
            <a:headEnd/>
            <a:tailEnd/>
          </a:ln>
        </p:spPr>
      </p:pic>
      <p:sp>
        <p:nvSpPr>
          <p:cNvPr id="11" name="TextBox 10"/>
          <p:cNvSpPr txBox="1"/>
          <p:nvPr/>
        </p:nvSpPr>
        <p:spPr bwMode="auto">
          <a:xfrm>
            <a:off x="6019800" y="4114800"/>
            <a:ext cx="1700145" cy="369332"/>
          </a:xfrm>
          <a:prstGeom prst="rect">
            <a:avLst/>
          </a:prstGeom>
          <a:solidFill>
            <a:schemeClr val="bg1"/>
          </a:solidFill>
          <a:ln w="12700">
            <a:solidFill>
              <a:schemeClr val="accent2"/>
            </a:solidFill>
            <a:miter lim="800000"/>
            <a:headEnd/>
            <a:tailEnd/>
          </a:ln>
          <a:effectLst/>
        </p:spPr>
        <p:txBody>
          <a:bodyPr wrap="none" rtlCol="0">
            <a:spAutoFit/>
          </a:bodyPr>
          <a:lstStyle/>
          <a:p>
            <a:pPr>
              <a:buNone/>
            </a:pPr>
            <a:r>
              <a:rPr lang="en-US" b="1" dirty="0" smtClean="0">
                <a:solidFill>
                  <a:srgbClr val="663300"/>
                </a:solidFill>
              </a:rPr>
              <a:t>December 2009</a:t>
            </a:r>
            <a:endParaRPr lang="en-US" b="1" dirty="0">
              <a:solidFill>
                <a:srgbClr val="6633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0488"/>
            <a:ext cx="6324600" cy="808037"/>
          </a:xfrm>
        </p:spPr>
        <p:txBody>
          <a:bodyPr/>
          <a:lstStyle/>
          <a:p>
            <a:r>
              <a:rPr lang="en-US" sz="2400" dirty="0" smtClean="0"/>
              <a:t>BNL Request to Perform R&amp;D on Open Midplane Dipole for </a:t>
            </a:r>
            <a:r>
              <a:rPr lang="en-US" sz="2400" dirty="0" err="1" smtClean="0"/>
              <a:t>Muon</a:t>
            </a:r>
            <a:r>
              <a:rPr lang="en-US" sz="2400" dirty="0" smtClean="0"/>
              <a:t> Collider</a:t>
            </a:r>
            <a:endParaRPr lang="en-US" sz="2400" dirty="0"/>
          </a:p>
        </p:txBody>
      </p:sp>
      <p:pic>
        <p:nvPicPr>
          <p:cNvPr id="1455107" name="Picture 3"/>
          <p:cNvPicPr>
            <a:picLocks noChangeAspect="1" noChangeArrowheads="1"/>
          </p:cNvPicPr>
          <p:nvPr/>
        </p:nvPicPr>
        <p:blipFill>
          <a:blip r:embed="rId2" cstate="print"/>
          <a:srcRect l="3466" t="11738" b="22638"/>
          <a:stretch>
            <a:fillRect/>
          </a:stretch>
        </p:blipFill>
        <p:spPr bwMode="auto">
          <a:xfrm>
            <a:off x="91440" y="2209800"/>
            <a:ext cx="4413487" cy="4133948"/>
          </a:xfrm>
          <a:prstGeom prst="rect">
            <a:avLst/>
          </a:prstGeom>
          <a:noFill/>
          <a:ln w="9525">
            <a:noFill/>
            <a:miter lim="800000"/>
            <a:headEnd/>
            <a:tailEnd/>
          </a:ln>
        </p:spPr>
      </p:pic>
      <p:pic>
        <p:nvPicPr>
          <p:cNvPr id="1455108" name="Picture 4"/>
          <p:cNvPicPr>
            <a:picLocks noChangeAspect="1" noChangeArrowheads="1"/>
          </p:cNvPicPr>
          <p:nvPr/>
        </p:nvPicPr>
        <p:blipFill>
          <a:blip r:embed="rId2" cstate="print"/>
          <a:srcRect l="4621" t="77974" r="4621"/>
          <a:stretch>
            <a:fillRect/>
          </a:stretch>
        </p:blipFill>
        <p:spPr bwMode="auto">
          <a:xfrm>
            <a:off x="4419600" y="2286000"/>
            <a:ext cx="4525759" cy="1513375"/>
          </a:xfrm>
          <a:prstGeom prst="rect">
            <a:avLst/>
          </a:prstGeom>
          <a:noFill/>
          <a:ln w="9525">
            <a:noFill/>
            <a:miter lim="800000"/>
            <a:headEnd/>
            <a:tailEnd/>
          </a:ln>
        </p:spPr>
      </p:pic>
      <p:pic>
        <p:nvPicPr>
          <p:cNvPr id="1455109" name="Picture 5"/>
          <p:cNvPicPr>
            <a:picLocks noChangeAspect="1" noChangeArrowheads="1"/>
          </p:cNvPicPr>
          <p:nvPr/>
        </p:nvPicPr>
        <p:blipFill>
          <a:blip r:embed="rId3" cstate="print"/>
          <a:srcRect l="1278"/>
          <a:stretch>
            <a:fillRect/>
          </a:stretch>
        </p:blipFill>
        <p:spPr bwMode="auto">
          <a:xfrm>
            <a:off x="4401843" y="3657600"/>
            <a:ext cx="4513557" cy="1266280"/>
          </a:xfrm>
          <a:prstGeom prst="rect">
            <a:avLst/>
          </a:prstGeom>
          <a:noFill/>
          <a:ln w="9525">
            <a:noFill/>
            <a:miter lim="800000"/>
            <a:headEnd/>
            <a:tailEnd/>
          </a:ln>
        </p:spPr>
      </p:pic>
      <p:pic>
        <p:nvPicPr>
          <p:cNvPr id="7" name="Picture 3"/>
          <p:cNvPicPr>
            <a:picLocks noChangeAspect="1" noChangeArrowheads="1"/>
          </p:cNvPicPr>
          <p:nvPr/>
        </p:nvPicPr>
        <p:blipFill>
          <a:blip r:embed="rId2" cstate="print"/>
          <a:srcRect l="15018" t="4192" r="4621" b="88035"/>
          <a:stretch>
            <a:fillRect/>
          </a:stretch>
        </p:blipFill>
        <p:spPr bwMode="auto">
          <a:xfrm>
            <a:off x="838200" y="1143000"/>
            <a:ext cx="7378521" cy="983370"/>
          </a:xfrm>
          <a:prstGeom prst="rect">
            <a:avLst/>
          </a:prstGeom>
          <a:noFill/>
          <a:ln w="9525">
            <a:noFill/>
            <a:miter lim="800000"/>
            <a:headEnd/>
            <a:tailEnd/>
          </a:ln>
        </p:spPr>
      </p:pic>
      <p:sp>
        <p:nvSpPr>
          <p:cNvPr id="8" name="TextBox 7"/>
          <p:cNvSpPr txBox="1"/>
          <p:nvPr/>
        </p:nvSpPr>
        <p:spPr bwMode="auto">
          <a:xfrm>
            <a:off x="5562600" y="5638800"/>
            <a:ext cx="2355132" cy="40011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pPr>
              <a:buNone/>
            </a:pPr>
            <a:r>
              <a:rPr lang="en-US" sz="2000" b="1" dirty="0" smtClean="0"/>
              <a:t>(did not get funded)</a:t>
            </a:r>
            <a:endParaRPr lang="en-US" sz="20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90488"/>
            <a:ext cx="6551613" cy="808037"/>
          </a:xfrm>
        </p:spPr>
        <p:txBody>
          <a:bodyPr/>
          <a:lstStyle/>
          <a:p>
            <a:r>
              <a:rPr lang="en-US" dirty="0" smtClean="0"/>
              <a:t>Open </a:t>
            </a:r>
            <a:r>
              <a:rPr lang="en-US" dirty="0" err="1" smtClean="0"/>
              <a:t>Midplane</a:t>
            </a:r>
            <a:r>
              <a:rPr lang="en-US" dirty="0" smtClean="0"/>
              <a:t> SBIR with PBL</a:t>
            </a:r>
            <a:endParaRPr lang="en-US" dirty="0"/>
          </a:p>
        </p:txBody>
      </p:sp>
      <p:sp>
        <p:nvSpPr>
          <p:cNvPr id="3" name="TextBox 2"/>
          <p:cNvSpPr txBox="1"/>
          <p:nvPr/>
        </p:nvSpPr>
        <p:spPr bwMode="auto">
          <a:xfrm>
            <a:off x="1" y="1600200"/>
            <a:ext cx="8839200" cy="3170099"/>
          </a:xfrm>
          <a:prstGeom prst="rect">
            <a:avLst/>
          </a:prstGeom>
          <a:solidFill>
            <a:schemeClr val="bg1"/>
          </a:solidFill>
          <a:ln w="12700">
            <a:noFill/>
            <a:miter lim="800000"/>
            <a:headEnd/>
            <a:tailEnd/>
          </a:ln>
          <a:effectLst/>
        </p:spPr>
        <p:txBody>
          <a:bodyPr wrap="square" rtlCol="0">
            <a:spAutoFit/>
          </a:bodyPr>
          <a:lstStyle/>
          <a:p>
            <a:r>
              <a:rPr lang="en-US" sz="2000" b="1" dirty="0" smtClean="0">
                <a:solidFill>
                  <a:srgbClr val="006600"/>
                </a:solidFill>
              </a:rPr>
              <a:t> Phase I, Bob Weggel, PI (next speaker), got funded last year</a:t>
            </a:r>
          </a:p>
          <a:p>
            <a:endParaRPr lang="en-US" sz="2000" b="1" dirty="0" smtClean="0">
              <a:solidFill>
                <a:srgbClr val="006600"/>
              </a:solidFill>
            </a:endParaRPr>
          </a:p>
          <a:p>
            <a:r>
              <a:rPr lang="en-US" sz="2000" dirty="0" smtClean="0">
                <a:solidFill>
                  <a:srgbClr val="006600"/>
                </a:solidFill>
              </a:rPr>
              <a:t> Phase II proposal under process this year, Bob Weggel, PI (more in next talk)</a:t>
            </a:r>
            <a:endParaRPr lang="en-US" sz="2000" b="0" dirty="0" smtClean="0">
              <a:solidFill>
                <a:srgbClr val="006600"/>
              </a:solidFill>
            </a:endParaRPr>
          </a:p>
          <a:p>
            <a:pPr lvl="1"/>
            <a:r>
              <a:rPr lang="en-US" sz="2000" b="0" dirty="0" smtClean="0">
                <a:solidFill>
                  <a:srgbClr val="006600"/>
                </a:solidFill>
              </a:rPr>
              <a:t> A part of Phase II is to demonstrate a Proof-of-Principle Magnet  (BNL Lead)</a:t>
            </a:r>
          </a:p>
          <a:p>
            <a:pPr lvl="1"/>
            <a:r>
              <a:rPr lang="en-US" sz="2000" b="0" dirty="0" smtClean="0">
                <a:solidFill>
                  <a:srgbClr val="006600"/>
                </a:solidFill>
              </a:rPr>
              <a:t> Another part is to optimize ~10T, ~15T and 20T OMD designs with required magnetic and mechanical (Bob </a:t>
            </a:r>
            <a:r>
              <a:rPr lang="en-US" sz="2000" b="0" dirty="0" err="1" smtClean="0">
                <a:solidFill>
                  <a:srgbClr val="006600"/>
                </a:solidFill>
              </a:rPr>
              <a:t>Weggel</a:t>
            </a:r>
            <a:r>
              <a:rPr lang="en-US" sz="2000" b="0" dirty="0" smtClean="0">
                <a:solidFill>
                  <a:srgbClr val="006600"/>
                </a:solidFill>
              </a:rPr>
              <a:t> Lead)</a:t>
            </a:r>
          </a:p>
          <a:p>
            <a:pPr lvl="1"/>
            <a:r>
              <a:rPr lang="en-US" sz="2000" b="0" dirty="0" smtClean="0">
                <a:solidFill>
                  <a:srgbClr val="006600"/>
                </a:solidFill>
              </a:rPr>
              <a:t> Third part is energy  deposition calculations for above designs for a series of magnets with feedback to magnet designs so that they can be iterated as done during LARP (Ding Lead)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0488"/>
            <a:ext cx="7086600" cy="823912"/>
          </a:xfrm>
        </p:spPr>
        <p:txBody>
          <a:bodyPr/>
          <a:lstStyle/>
          <a:p>
            <a:r>
              <a:rPr lang="en-US" sz="2800" dirty="0" smtClean="0"/>
              <a:t>Importance of Proof-of-Principle Demonstration of Open Midplane Dipole</a:t>
            </a:r>
            <a:endParaRPr lang="en-US" sz="2800" dirty="0"/>
          </a:p>
        </p:txBody>
      </p:sp>
      <p:sp>
        <p:nvSpPr>
          <p:cNvPr id="4" name="TextBox 3"/>
          <p:cNvSpPr txBox="1"/>
          <p:nvPr/>
        </p:nvSpPr>
        <p:spPr bwMode="auto">
          <a:xfrm>
            <a:off x="228600" y="1752600"/>
            <a:ext cx="8763000" cy="3576428"/>
          </a:xfrm>
          <a:prstGeom prst="rect">
            <a:avLst/>
          </a:prstGeom>
          <a:solidFill>
            <a:schemeClr val="bg1"/>
          </a:solidFill>
          <a:ln w="12700">
            <a:noFill/>
            <a:miter lim="800000"/>
            <a:headEnd/>
            <a:tailEnd/>
          </a:ln>
          <a:effectLst/>
        </p:spPr>
        <p:txBody>
          <a:bodyPr wrap="square" rtlCol="0">
            <a:spAutoFit/>
          </a:bodyPr>
          <a:lstStyle/>
          <a:p>
            <a:pPr>
              <a:lnSpc>
                <a:spcPct val="150000"/>
              </a:lnSpc>
              <a:spcBef>
                <a:spcPts val="1200"/>
              </a:spcBef>
              <a:buFont typeface="Wingdings" pitchFamily="2" charset="2"/>
              <a:buChar char="Ø"/>
            </a:pPr>
            <a:r>
              <a:rPr lang="en-US" sz="2000" b="1" dirty="0" smtClean="0"/>
              <a:t> Such a demonstration is required since the open </a:t>
            </a:r>
            <a:r>
              <a:rPr lang="en-US" sz="2000" dirty="0" smtClean="0"/>
              <a:t>m</a:t>
            </a:r>
            <a:r>
              <a:rPr lang="en-US" sz="2000" b="1" dirty="0" smtClean="0"/>
              <a:t>idplane </a:t>
            </a:r>
            <a:r>
              <a:rPr lang="en-US" sz="2000" dirty="0" smtClean="0"/>
              <a:t>d</a:t>
            </a:r>
            <a:r>
              <a:rPr lang="en-US" sz="2000" b="1" dirty="0" smtClean="0"/>
              <a:t>ipole design is significantly different from </a:t>
            </a:r>
            <a:r>
              <a:rPr lang="en-US" sz="2000" dirty="0" smtClean="0"/>
              <a:t>other superconducting magnets previously built.</a:t>
            </a:r>
          </a:p>
          <a:p>
            <a:pPr>
              <a:lnSpc>
                <a:spcPct val="150000"/>
              </a:lnSpc>
              <a:spcBef>
                <a:spcPts val="1200"/>
              </a:spcBef>
              <a:buFont typeface="Wingdings" pitchFamily="2" charset="2"/>
              <a:buChar char="Ø"/>
            </a:pPr>
            <a:r>
              <a:rPr lang="en-US" sz="2000" dirty="0" smtClean="0"/>
              <a:t> Model calculations alone, however convincing, are not sufficient.  One has to demonstrate in a real magnet. It would be desired that the  field on conductor in this demo magnet is in the same range as in current designs (~10 T).</a:t>
            </a:r>
          </a:p>
          <a:p>
            <a:pPr>
              <a:lnSpc>
                <a:spcPct val="150000"/>
              </a:lnSpc>
              <a:spcBef>
                <a:spcPts val="1200"/>
              </a:spcBef>
              <a:buFont typeface="Wingdings" pitchFamily="2" charset="2"/>
              <a:buChar char="Ø"/>
            </a:pPr>
            <a:r>
              <a:rPr lang="en-US" sz="2000" b="1" dirty="0" smtClean="0"/>
              <a:t> A successful demonstration of key features </a:t>
            </a:r>
            <a:r>
              <a:rPr lang="en-US" sz="2000" dirty="0" smtClean="0"/>
              <a:t>of</a:t>
            </a:r>
            <a:r>
              <a:rPr lang="en-US" sz="2000" b="1" dirty="0" smtClean="0"/>
              <a:t> a </a:t>
            </a:r>
            <a:r>
              <a:rPr lang="en-US" sz="2000" dirty="0" smtClean="0"/>
              <a:t>Proof-of-Principle magnet would make </a:t>
            </a:r>
            <a:r>
              <a:rPr lang="en-US" sz="2000" b="1" dirty="0" smtClean="0"/>
              <a:t>this design to be considered more seriously for </a:t>
            </a:r>
            <a:r>
              <a:rPr lang="en-US" sz="2000" b="1" dirty="0" err="1" smtClean="0"/>
              <a:t>muon</a:t>
            </a:r>
            <a:r>
              <a:rPr lang="en-US" sz="2000" b="1" dirty="0" smtClean="0"/>
              <a:t> collider.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90488"/>
            <a:ext cx="6627813" cy="823912"/>
          </a:xfrm>
        </p:spPr>
        <p:txBody>
          <a:bodyPr/>
          <a:lstStyle/>
          <a:p>
            <a:r>
              <a:rPr lang="en-US" sz="2800" dirty="0" smtClean="0"/>
              <a:t>Proof-of-Principle (</a:t>
            </a:r>
            <a:r>
              <a:rPr lang="en-US" sz="2800" dirty="0" err="1" smtClean="0"/>
              <a:t>PoP</a:t>
            </a:r>
            <a:r>
              <a:rPr lang="en-US" sz="2800" dirty="0" smtClean="0"/>
              <a:t>) Structure for Open Midplane Dipole</a:t>
            </a:r>
            <a:endParaRPr lang="en-US" sz="2800" dirty="0"/>
          </a:p>
        </p:txBody>
      </p:sp>
      <p:sp>
        <p:nvSpPr>
          <p:cNvPr id="3" name="Subtitle 2"/>
          <p:cNvSpPr txBox="1">
            <a:spLocks/>
          </p:cNvSpPr>
          <p:nvPr/>
        </p:nvSpPr>
        <p:spPr>
          <a:xfrm>
            <a:off x="152400" y="1143000"/>
            <a:ext cx="5715000" cy="2590800"/>
          </a:xfrm>
          <a:prstGeom prst="rect">
            <a:avLst/>
          </a:prstGeom>
        </p:spPr>
        <p:txBody>
          <a:bodyPr>
            <a:noAutofit/>
          </a:bodyPr>
          <a:lstStyle/>
          <a:p>
            <a:pPr marL="342900" marR="0" lvl="0" indent="-342900" algn="l" defTabSz="914400" rtl="0" eaLnBrk="0" fontAlgn="base" latinLnBrk="0" hangingPunct="0">
              <a:lnSpc>
                <a:spcPct val="100000"/>
              </a:lnSpc>
              <a:spcBef>
                <a:spcPts val="1200"/>
              </a:spcBef>
              <a:spcAft>
                <a:spcPct val="0"/>
              </a:spcAft>
              <a:buClrTx/>
              <a:buSzTx/>
              <a:buNone/>
              <a:tabLst/>
              <a:defRPr/>
            </a:pPr>
            <a:r>
              <a:rPr kumimoji="0" lang="en-US" sz="2400" b="1" i="0" u="sng" strike="noStrike" kern="0" cap="none" spc="0" normalizeH="0" baseline="0" noProof="0" dirty="0" smtClean="0">
                <a:ln>
                  <a:noFill/>
                </a:ln>
                <a:solidFill>
                  <a:srgbClr val="006600"/>
                </a:solidFill>
                <a:effectLst/>
                <a:uLnTx/>
                <a:uFillTx/>
                <a:latin typeface="+mn-lt"/>
                <a:ea typeface="+mn-ea"/>
                <a:cs typeface="+mn-cs"/>
              </a:rPr>
              <a:t>Guiding principle:</a:t>
            </a:r>
          </a:p>
          <a:p>
            <a:pPr marL="342900" indent="-342900">
              <a:spcBef>
                <a:spcPts val="1200"/>
              </a:spcBef>
              <a:buNone/>
            </a:pPr>
            <a:r>
              <a:rPr kumimoji="0" lang="en-US" sz="2400" b="0" i="0" u="none" strike="noStrike" kern="0" cap="none" spc="0" normalizeH="0" baseline="0" noProof="0" dirty="0" smtClean="0">
                <a:ln>
                  <a:noFill/>
                </a:ln>
                <a:solidFill>
                  <a:srgbClr val="006600"/>
                </a:solidFill>
                <a:effectLst/>
                <a:uLnTx/>
                <a:uFillTx/>
                <a:latin typeface="+mn-lt"/>
                <a:ea typeface="+mn-ea"/>
                <a:cs typeface="+mn-cs"/>
              </a:rPr>
              <a:t>	Forces on the coil blocks near the midplane should be away from the midplane so that we can have a truly open midplane magnet to allow radiation near zero degree pass unhindered.</a:t>
            </a:r>
            <a:endParaRPr kumimoji="0" lang="en-US" sz="2400" b="0" i="0" u="none" strike="noStrike" kern="0" cap="none" spc="0" normalizeH="0" baseline="0" noProof="0" dirty="0">
              <a:ln>
                <a:noFill/>
              </a:ln>
              <a:solidFill>
                <a:srgbClr val="006600"/>
              </a:solidFill>
              <a:effectLst/>
              <a:uLnTx/>
              <a:uFillTx/>
              <a:latin typeface="+mn-lt"/>
              <a:ea typeface="+mn-ea"/>
              <a:cs typeface="+mn-cs"/>
            </a:endParaRPr>
          </a:p>
        </p:txBody>
      </p:sp>
      <p:sp>
        <p:nvSpPr>
          <p:cNvPr id="5" name="Rectangle 4"/>
          <p:cNvSpPr/>
          <p:nvPr/>
        </p:nvSpPr>
        <p:spPr>
          <a:xfrm>
            <a:off x="152400" y="4876800"/>
            <a:ext cx="5867400" cy="1200329"/>
          </a:xfrm>
          <a:prstGeom prst="rect">
            <a:avLst/>
          </a:prstGeom>
        </p:spPr>
        <p:txBody>
          <a:bodyPr wrap="square">
            <a:spAutoFit/>
          </a:bodyPr>
          <a:lstStyle/>
          <a:p>
            <a:pPr marL="342900" lvl="0" indent="-342900">
              <a:spcBef>
                <a:spcPts val="1200"/>
              </a:spcBef>
              <a:buNone/>
              <a:defRPr/>
            </a:pPr>
            <a:r>
              <a:rPr lang="en-US" sz="2400" b="0" kern="0" dirty="0" smtClean="0"/>
              <a:t>	(design should not require any structure at the midplane to support the coils on either side of the midplane)</a:t>
            </a:r>
            <a:endParaRPr lang="en-US" sz="2400" b="0" kern="0" dirty="0"/>
          </a:p>
        </p:txBody>
      </p:sp>
      <p:pic>
        <p:nvPicPr>
          <p:cNvPr id="6" name="Picture 5" descr="pinned assy3"/>
          <p:cNvPicPr>
            <a:picLocks noChangeAspect="1" noChangeArrowheads="1"/>
          </p:cNvPicPr>
          <p:nvPr/>
        </p:nvPicPr>
        <p:blipFill>
          <a:blip r:embed="rId2" cstate="print"/>
          <a:srcRect/>
          <a:stretch>
            <a:fillRect/>
          </a:stretch>
        </p:blipFill>
        <p:spPr bwMode="auto">
          <a:xfrm>
            <a:off x="6172200" y="3886200"/>
            <a:ext cx="2587625" cy="2590800"/>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5852161" y="1219205"/>
            <a:ext cx="3225343" cy="2233728"/>
          </a:xfrm>
          <a:prstGeom prst="rect">
            <a:avLst/>
          </a:prstGeom>
          <a:noFill/>
          <a:ln w="12700">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0488"/>
            <a:ext cx="5791200" cy="900112"/>
          </a:xfrm>
        </p:spPr>
        <p:txBody>
          <a:bodyPr/>
          <a:lstStyle/>
          <a:p>
            <a:r>
              <a:rPr lang="en-US" dirty="0" smtClean="0"/>
              <a:t>A Significant Goal of the PBL/BNL Phase 2 SBIR</a:t>
            </a:r>
            <a:endParaRPr lang="en-US" dirty="0"/>
          </a:p>
        </p:txBody>
      </p:sp>
      <p:sp>
        <p:nvSpPr>
          <p:cNvPr id="3" name="TextBox 2"/>
          <p:cNvSpPr txBox="1"/>
          <p:nvPr/>
        </p:nvSpPr>
        <p:spPr bwMode="auto">
          <a:xfrm>
            <a:off x="457200" y="1524000"/>
            <a:ext cx="184731" cy="400110"/>
          </a:xfrm>
          <a:prstGeom prst="rect">
            <a:avLst/>
          </a:prstGeom>
          <a:solidFill>
            <a:schemeClr val="bg1"/>
          </a:solidFill>
          <a:ln w="12700">
            <a:noFill/>
            <a:miter lim="800000"/>
            <a:headEnd/>
            <a:tailEnd/>
          </a:ln>
          <a:effectLst/>
        </p:spPr>
        <p:txBody>
          <a:bodyPr wrap="none" rtlCol="0">
            <a:spAutoFit/>
          </a:bodyPr>
          <a:lstStyle/>
          <a:p>
            <a:pPr>
              <a:buNone/>
            </a:pPr>
            <a:endParaRPr lang="en-US" sz="2000" b="1" dirty="0" smtClean="0"/>
          </a:p>
        </p:txBody>
      </p:sp>
      <p:sp>
        <p:nvSpPr>
          <p:cNvPr id="5" name="TextBox 4"/>
          <p:cNvSpPr txBox="1"/>
          <p:nvPr/>
        </p:nvSpPr>
        <p:spPr bwMode="auto">
          <a:xfrm>
            <a:off x="228600" y="1219200"/>
            <a:ext cx="8763000" cy="4370427"/>
          </a:xfrm>
          <a:prstGeom prst="rect">
            <a:avLst/>
          </a:prstGeom>
          <a:solidFill>
            <a:schemeClr val="bg1"/>
          </a:solidFill>
          <a:ln w="12700">
            <a:noFill/>
            <a:miter lim="800000"/>
            <a:headEnd/>
            <a:tailEnd/>
          </a:ln>
          <a:effectLst/>
        </p:spPr>
        <p:txBody>
          <a:bodyPr wrap="square" rtlCol="0">
            <a:spAutoFit/>
          </a:bodyPr>
          <a:lstStyle/>
          <a:p>
            <a:pPr>
              <a:buNone/>
            </a:pPr>
            <a:r>
              <a:rPr lang="en-US" sz="2400" u="sng" dirty="0" smtClean="0">
                <a:solidFill>
                  <a:schemeClr val="tx1"/>
                </a:solidFill>
              </a:rPr>
              <a:t>Design, fabricate and test a proof-of-principle open-midplane dipole with the following features:</a:t>
            </a:r>
          </a:p>
          <a:p>
            <a:pPr>
              <a:lnSpc>
                <a:spcPct val="150000"/>
              </a:lnSpc>
            </a:pPr>
            <a:r>
              <a:rPr lang="en-US" sz="2000" dirty="0" smtClean="0">
                <a:solidFill>
                  <a:schemeClr val="tx1"/>
                </a:solidFill>
              </a:rPr>
              <a:t> Magnetic Lorentz forces on the inboard conductors hold them away from the midplane, so that they need no midplane support. </a:t>
            </a:r>
          </a:p>
          <a:p>
            <a:pPr>
              <a:lnSpc>
                <a:spcPct val="150000"/>
              </a:lnSpc>
            </a:pPr>
            <a:r>
              <a:rPr lang="en-US" sz="2000" dirty="0" smtClean="0">
                <a:solidFill>
                  <a:schemeClr val="tx1"/>
                </a:solidFill>
              </a:rPr>
              <a:t> The short-sample field should be ~10 T.</a:t>
            </a:r>
          </a:p>
          <a:p>
            <a:pPr>
              <a:lnSpc>
                <a:spcPct val="150000"/>
              </a:lnSpc>
            </a:pPr>
            <a:r>
              <a:rPr lang="en-US" sz="2000" dirty="0" smtClean="0">
                <a:solidFill>
                  <a:schemeClr val="tx1"/>
                </a:solidFill>
              </a:rPr>
              <a:t> The conductor is Nb</a:t>
            </a:r>
            <a:r>
              <a:rPr lang="en-US" sz="2000" baseline="-25000" dirty="0" smtClean="0">
                <a:solidFill>
                  <a:schemeClr val="tx1"/>
                </a:solidFill>
              </a:rPr>
              <a:t>3</a:t>
            </a:r>
            <a:r>
              <a:rPr lang="en-US" sz="2000" dirty="0" smtClean="0">
                <a:solidFill>
                  <a:schemeClr val="tx1"/>
                </a:solidFill>
              </a:rPr>
              <a:t>Sn, as in a full-size OMD.</a:t>
            </a:r>
          </a:p>
          <a:p>
            <a:pPr>
              <a:lnSpc>
                <a:spcPct val="150000"/>
              </a:lnSpc>
            </a:pPr>
            <a:r>
              <a:rPr lang="en-US" sz="2000" dirty="0" smtClean="0">
                <a:solidFill>
                  <a:schemeClr val="tx1"/>
                </a:solidFill>
              </a:rPr>
              <a:t> The OMD incorporates most pertinent cold-mass components—support structure, iron yoke &amp; keyhole to accommodate a hypothetical warm absorber.</a:t>
            </a:r>
          </a:p>
          <a:p>
            <a:pPr>
              <a:lnSpc>
                <a:spcPct val="150000"/>
              </a:lnSpc>
            </a:pPr>
            <a:r>
              <a:rPr lang="en-US" sz="2000" dirty="0" smtClean="0">
                <a:solidFill>
                  <a:schemeClr val="tx1"/>
                </a:solidFill>
              </a:rPr>
              <a:t> The OMD meets all constraints on stress, strain and deformation.</a:t>
            </a:r>
            <a:endParaRPr lang="en-US" sz="2000" b="1" dirty="0" smtClean="0">
              <a:solidFill>
                <a:schemeClr val="tx1"/>
              </a:solidFill>
            </a:endParaRPr>
          </a:p>
        </p:txBody>
      </p:sp>
      <p:sp>
        <p:nvSpPr>
          <p:cNvPr id="6" name="TextBox 5"/>
          <p:cNvSpPr txBox="1"/>
          <p:nvPr/>
        </p:nvSpPr>
        <p:spPr bwMode="auto">
          <a:xfrm>
            <a:off x="762000" y="5638800"/>
            <a:ext cx="7317260" cy="90486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rtlCol="0">
            <a:spAutoFit/>
          </a:bodyPr>
          <a:lstStyle/>
          <a:p>
            <a:pPr>
              <a:buNone/>
            </a:pPr>
            <a:r>
              <a:rPr lang="en-US" sz="2400" b="1" dirty="0" smtClean="0"/>
              <a:t>Next few slides: </a:t>
            </a:r>
            <a:r>
              <a:rPr lang="en-US" sz="2400" dirty="0" smtClean="0"/>
              <a:t>p</a:t>
            </a:r>
            <a:r>
              <a:rPr lang="en-US" sz="2400" b="1" dirty="0" smtClean="0"/>
              <a:t>reliminary design </a:t>
            </a:r>
          </a:p>
          <a:p>
            <a:pPr>
              <a:buNone/>
            </a:pPr>
            <a:r>
              <a:rPr lang="en-US" sz="2400" dirty="0" smtClean="0"/>
              <a:t>(</a:t>
            </a:r>
            <a:r>
              <a:rPr lang="en-US" sz="2400" b="1" dirty="0" smtClean="0"/>
              <a:t>to be further optimized during the course of </a:t>
            </a:r>
            <a:r>
              <a:rPr lang="en-US" sz="2400" dirty="0" smtClean="0"/>
              <a:t>Phase II</a:t>
            </a:r>
            <a:r>
              <a:rPr lang="en-US" sz="2400" b="1" dirty="0" smtClean="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094413" cy="808037"/>
          </a:xfrm>
        </p:spPr>
        <p:txBody>
          <a:bodyPr/>
          <a:lstStyle/>
          <a:p>
            <a:r>
              <a:rPr lang="en-US" sz="2800" dirty="0" smtClean="0"/>
              <a:t>Navigation of Lorentz Forces in the Preliminary Design of </a:t>
            </a:r>
            <a:r>
              <a:rPr lang="en-US" sz="2800" dirty="0" err="1" smtClean="0"/>
              <a:t>PoP</a:t>
            </a:r>
            <a:endParaRPr lang="en-US" sz="2800" dirty="0"/>
          </a:p>
        </p:txBody>
      </p:sp>
      <p:pic>
        <p:nvPicPr>
          <p:cNvPr id="3" name="Picture 2"/>
          <p:cNvPicPr>
            <a:picLocks noChangeAspect="1" noChangeArrowheads="1"/>
          </p:cNvPicPr>
          <p:nvPr/>
        </p:nvPicPr>
        <p:blipFill>
          <a:blip r:embed="rId2" cstate="print"/>
          <a:srcRect/>
          <a:stretch>
            <a:fillRect/>
          </a:stretch>
        </p:blipFill>
        <p:spPr bwMode="auto">
          <a:xfrm>
            <a:off x="228600" y="1188720"/>
            <a:ext cx="8481060" cy="5300663"/>
          </a:xfrm>
          <a:prstGeom prst="rect">
            <a:avLst/>
          </a:prstGeom>
          <a:noFill/>
          <a:ln w="9525">
            <a:noFill/>
            <a:miter lim="800000"/>
            <a:headEnd/>
            <a:tailEnd/>
          </a:ln>
        </p:spPr>
      </p:pic>
      <p:sp>
        <p:nvSpPr>
          <p:cNvPr id="4" name="TextBox 3"/>
          <p:cNvSpPr txBox="1"/>
          <p:nvPr/>
        </p:nvSpPr>
        <p:spPr bwMode="auto">
          <a:xfrm>
            <a:off x="1828800" y="1828800"/>
            <a:ext cx="6705600" cy="400110"/>
          </a:xfrm>
          <a:prstGeom prst="rect">
            <a:avLst/>
          </a:prstGeom>
          <a:solidFill>
            <a:schemeClr val="bg1"/>
          </a:solidFill>
          <a:ln w="12700">
            <a:noFill/>
            <a:miter lim="800000"/>
            <a:headEnd/>
            <a:tailEnd/>
          </a:ln>
          <a:effectLst/>
        </p:spPr>
        <p:txBody>
          <a:bodyPr wrap="square" rtlCol="0">
            <a:spAutoFit/>
          </a:bodyPr>
          <a:lstStyle/>
          <a:p>
            <a:pPr>
              <a:buNone/>
            </a:pPr>
            <a:r>
              <a:rPr lang="en-US" sz="2000" b="1" dirty="0" smtClean="0"/>
              <a:t>Forces on coils closer to midplane are away from midplane</a:t>
            </a:r>
          </a:p>
        </p:txBody>
      </p:sp>
      <p:sp>
        <p:nvSpPr>
          <p:cNvPr id="5" name="TextBox 4"/>
          <p:cNvSpPr txBox="1"/>
          <p:nvPr/>
        </p:nvSpPr>
        <p:spPr bwMode="auto">
          <a:xfrm>
            <a:off x="1905000" y="5334000"/>
            <a:ext cx="3207929" cy="400110"/>
          </a:xfrm>
          <a:prstGeom prst="rect">
            <a:avLst/>
          </a:prstGeom>
          <a:solidFill>
            <a:schemeClr val="bg1"/>
          </a:solidFill>
          <a:ln w="12700">
            <a:noFill/>
            <a:miter lim="800000"/>
            <a:headEnd/>
            <a:tailEnd/>
          </a:ln>
          <a:effectLst/>
        </p:spPr>
        <p:txBody>
          <a:bodyPr wrap="none" rtlCol="0">
            <a:spAutoFit/>
          </a:bodyPr>
          <a:lstStyle/>
          <a:p>
            <a:pPr>
              <a:buNone/>
            </a:pPr>
            <a:r>
              <a:rPr lang="en-US" sz="2000" b="1" dirty="0" smtClean="0">
                <a:solidFill>
                  <a:srgbClr val="FF00FF"/>
                </a:solidFill>
              </a:rPr>
              <a:t>Field superimposed on coils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90488"/>
            <a:ext cx="6704013" cy="808037"/>
          </a:xfrm>
        </p:spPr>
        <p:txBody>
          <a:bodyPr/>
          <a:lstStyle/>
          <a:p>
            <a:r>
              <a:rPr lang="en-US" sz="2800" dirty="0" smtClean="0"/>
              <a:t>Preliminary Magnetic Model of </a:t>
            </a:r>
            <a:r>
              <a:rPr lang="en-US" sz="2800" dirty="0" err="1" smtClean="0"/>
              <a:t>PoP</a:t>
            </a:r>
            <a:endParaRPr lang="en-US" sz="2800" dirty="0"/>
          </a:p>
        </p:txBody>
      </p:sp>
      <p:pic>
        <p:nvPicPr>
          <p:cNvPr id="3" name="Picture 2"/>
          <p:cNvPicPr>
            <a:picLocks noChangeAspect="1"/>
          </p:cNvPicPr>
          <p:nvPr/>
        </p:nvPicPr>
        <p:blipFill>
          <a:blip r:embed="rId2" cstate="print"/>
          <a:srcRect l="23453" t="9325" r="28144" b="5086"/>
          <a:stretch>
            <a:fillRect/>
          </a:stretch>
        </p:blipFill>
        <p:spPr bwMode="auto">
          <a:xfrm>
            <a:off x="609600" y="1066800"/>
            <a:ext cx="3200400" cy="3131359"/>
          </a:xfrm>
          <a:prstGeom prst="rect">
            <a:avLst/>
          </a:prstGeom>
          <a:noFill/>
          <a:ln w="9525">
            <a:noFill/>
            <a:miter lim="800000"/>
            <a:headEnd/>
            <a:tailEnd/>
          </a:ln>
        </p:spPr>
      </p:pic>
      <p:pic>
        <p:nvPicPr>
          <p:cNvPr id="4" name="Picture 3"/>
          <p:cNvPicPr>
            <a:picLocks noChangeAspect="1"/>
          </p:cNvPicPr>
          <p:nvPr/>
        </p:nvPicPr>
        <p:blipFill>
          <a:blip r:embed="rId3" cstate="print"/>
          <a:srcRect l="2607" t="5882" r="21184" b="11764"/>
          <a:stretch>
            <a:fillRect/>
          </a:stretch>
        </p:blipFill>
        <p:spPr bwMode="auto">
          <a:xfrm>
            <a:off x="4724400" y="1447800"/>
            <a:ext cx="3657600" cy="2204351"/>
          </a:xfrm>
          <a:prstGeom prst="rect">
            <a:avLst/>
          </a:prstGeom>
          <a:noFill/>
          <a:ln w="9525">
            <a:noFill/>
            <a:miter lim="800000"/>
            <a:headEnd/>
            <a:tailEnd/>
          </a:ln>
        </p:spPr>
      </p:pic>
      <p:pic>
        <p:nvPicPr>
          <p:cNvPr id="5" name="Picture 4" descr="omd-10mm-gap-760a_mm2-bline-yaxis.png"/>
          <p:cNvPicPr>
            <a:picLocks noChangeAspect="1"/>
          </p:cNvPicPr>
          <p:nvPr/>
        </p:nvPicPr>
        <p:blipFill>
          <a:blip r:embed="rId4" cstate="print"/>
          <a:srcRect l="2295" t="4147" r="19510" b="11404"/>
          <a:stretch>
            <a:fillRect/>
          </a:stretch>
        </p:blipFill>
        <p:spPr>
          <a:xfrm>
            <a:off x="304800" y="4114800"/>
            <a:ext cx="3657600" cy="2217155"/>
          </a:xfrm>
          <a:prstGeom prst="rect">
            <a:avLst/>
          </a:prstGeom>
        </p:spPr>
      </p:pic>
      <p:pic>
        <p:nvPicPr>
          <p:cNvPr id="6" name="Picture 5" descr="omd-10mm-gap-760a_mm2-bline.png"/>
          <p:cNvPicPr>
            <a:picLocks noChangeAspect="1"/>
          </p:cNvPicPr>
          <p:nvPr/>
        </p:nvPicPr>
        <p:blipFill>
          <a:blip r:embed="rId5" cstate="print"/>
          <a:srcRect l="2551" t="4621" r="21688" b="12708"/>
          <a:stretch>
            <a:fillRect/>
          </a:stretch>
        </p:blipFill>
        <p:spPr>
          <a:xfrm>
            <a:off x="4648200" y="4038600"/>
            <a:ext cx="3657600" cy="2249876"/>
          </a:xfrm>
          <a:prstGeom prst="rect">
            <a:avLst/>
          </a:prstGeom>
        </p:spPr>
      </p:pic>
      <p:sp>
        <p:nvSpPr>
          <p:cNvPr id="7" name="TextBox 6"/>
          <p:cNvSpPr txBox="1"/>
          <p:nvPr/>
        </p:nvSpPr>
        <p:spPr bwMode="auto">
          <a:xfrm>
            <a:off x="6248400" y="2133600"/>
            <a:ext cx="484428" cy="400110"/>
          </a:xfrm>
          <a:prstGeom prst="rect">
            <a:avLst/>
          </a:prstGeom>
          <a:solidFill>
            <a:schemeClr val="bg1"/>
          </a:solidFill>
          <a:ln w="12700">
            <a:noFill/>
            <a:miter lim="800000"/>
            <a:headEnd/>
            <a:tailEnd/>
          </a:ln>
          <a:effectLst/>
        </p:spPr>
        <p:txBody>
          <a:bodyPr wrap="none" rtlCol="0">
            <a:spAutoFit/>
          </a:bodyPr>
          <a:lstStyle/>
          <a:p>
            <a:pPr>
              <a:buNone/>
            </a:pPr>
            <a:r>
              <a:rPr lang="en-US" sz="2000" b="1" dirty="0" err="1" smtClean="0"/>
              <a:t>Bx</a:t>
            </a:r>
            <a:endParaRPr lang="en-US" sz="2000" b="1" dirty="0" smtClean="0"/>
          </a:p>
        </p:txBody>
      </p:sp>
      <p:sp>
        <p:nvSpPr>
          <p:cNvPr id="8" name="TextBox 7"/>
          <p:cNvSpPr txBox="1"/>
          <p:nvPr/>
        </p:nvSpPr>
        <p:spPr bwMode="auto">
          <a:xfrm>
            <a:off x="1981200" y="5257800"/>
            <a:ext cx="484428" cy="400110"/>
          </a:xfrm>
          <a:prstGeom prst="rect">
            <a:avLst/>
          </a:prstGeom>
          <a:solidFill>
            <a:schemeClr val="bg1"/>
          </a:solidFill>
          <a:ln w="12700">
            <a:noFill/>
            <a:miter lim="800000"/>
            <a:headEnd/>
            <a:tailEnd/>
          </a:ln>
          <a:effectLst/>
        </p:spPr>
        <p:txBody>
          <a:bodyPr wrap="none" rtlCol="0">
            <a:spAutoFit/>
          </a:bodyPr>
          <a:lstStyle/>
          <a:p>
            <a:pPr>
              <a:buNone/>
            </a:pPr>
            <a:r>
              <a:rPr lang="en-US" sz="2000" b="1" dirty="0" smtClean="0"/>
              <a:t>By</a:t>
            </a:r>
          </a:p>
        </p:txBody>
      </p:sp>
      <p:sp>
        <p:nvSpPr>
          <p:cNvPr id="9" name="TextBox 8"/>
          <p:cNvSpPr txBox="1"/>
          <p:nvPr/>
        </p:nvSpPr>
        <p:spPr bwMode="auto">
          <a:xfrm>
            <a:off x="6400800" y="5029200"/>
            <a:ext cx="470000" cy="400110"/>
          </a:xfrm>
          <a:prstGeom prst="rect">
            <a:avLst/>
          </a:prstGeom>
          <a:solidFill>
            <a:schemeClr val="bg1"/>
          </a:solidFill>
          <a:ln w="12700">
            <a:noFill/>
            <a:miter lim="800000"/>
            <a:headEnd/>
            <a:tailEnd/>
          </a:ln>
          <a:effectLst/>
        </p:spPr>
        <p:txBody>
          <a:bodyPr wrap="none" rtlCol="0">
            <a:spAutoFit/>
          </a:bodyPr>
          <a:lstStyle/>
          <a:p>
            <a:pPr>
              <a:buNone/>
            </a:pPr>
            <a:r>
              <a:rPr lang="en-US" sz="2000" b="1" dirty="0" err="1" smtClean="0"/>
              <a:t>Bz</a:t>
            </a:r>
            <a:endParaRPr lang="en-US" sz="2000" b="1"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90488"/>
            <a:ext cx="6858000" cy="808037"/>
          </a:xfrm>
        </p:spPr>
        <p:txBody>
          <a:bodyPr/>
          <a:lstStyle/>
          <a:p>
            <a:r>
              <a:rPr lang="en-US" sz="2800" dirty="0" smtClean="0"/>
              <a:t>Preliminary Mechanical Analysis of </a:t>
            </a:r>
            <a:r>
              <a:rPr lang="en-US" sz="2800" dirty="0" err="1" smtClean="0"/>
              <a:t>PoP</a:t>
            </a:r>
            <a:endParaRPr lang="en-US" sz="2800" dirty="0"/>
          </a:p>
        </p:txBody>
      </p:sp>
      <p:pic>
        <p:nvPicPr>
          <p:cNvPr id="5" name="Picture 10" descr="Z:\Ansys Workbench\open midplane dipole\om dipole assy 1 Simulation Files\030711 pictures\stress.jpg"/>
          <p:cNvPicPr>
            <a:picLocks noChangeAspect="1"/>
          </p:cNvPicPr>
          <p:nvPr/>
        </p:nvPicPr>
        <p:blipFill>
          <a:blip r:embed="rId2" cstate="print"/>
          <a:srcRect/>
          <a:stretch>
            <a:fillRect/>
          </a:stretch>
        </p:blipFill>
        <p:spPr bwMode="auto">
          <a:xfrm>
            <a:off x="228600" y="1676400"/>
            <a:ext cx="4114800" cy="3213258"/>
          </a:xfrm>
          <a:prstGeom prst="rect">
            <a:avLst/>
          </a:prstGeom>
          <a:noFill/>
          <a:ln w="9525">
            <a:noFill/>
            <a:miter lim="800000"/>
            <a:headEnd/>
            <a:tailEnd/>
          </a:ln>
        </p:spPr>
      </p:pic>
      <p:pic>
        <p:nvPicPr>
          <p:cNvPr id="6" name="Picture 11" descr="Z:\Ansys Workbench\open midplane dipole\om dipole assy 1 Simulation Files\030711 pictures\total def.jpg"/>
          <p:cNvPicPr>
            <a:picLocks noChangeAspect="1"/>
          </p:cNvPicPr>
          <p:nvPr/>
        </p:nvPicPr>
        <p:blipFill>
          <a:blip r:embed="rId3" cstate="print"/>
          <a:srcRect/>
          <a:stretch>
            <a:fillRect/>
          </a:stretch>
        </p:blipFill>
        <p:spPr bwMode="auto">
          <a:xfrm>
            <a:off x="4800600" y="1676400"/>
            <a:ext cx="4114800" cy="3213258"/>
          </a:xfrm>
          <a:prstGeom prst="rect">
            <a:avLst/>
          </a:prstGeom>
          <a:noFill/>
          <a:ln w="9525">
            <a:noFill/>
            <a:miter lim="800000"/>
            <a:headEnd/>
            <a:tailEnd/>
          </a:ln>
        </p:spPr>
      </p:pic>
      <p:sp>
        <p:nvSpPr>
          <p:cNvPr id="7" name="TextBox 6"/>
          <p:cNvSpPr txBox="1"/>
          <p:nvPr/>
        </p:nvSpPr>
        <p:spPr>
          <a:xfrm>
            <a:off x="152400" y="5181600"/>
            <a:ext cx="8839200" cy="1207831"/>
          </a:xfrm>
          <a:prstGeom prst="rect">
            <a:avLst/>
          </a:prstGeom>
          <a:noFill/>
        </p:spPr>
        <p:txBody>
          <a:bodyPr wrap="square">
            <a:spAutoFit/>
          </a:bodyPr>
          <a:lstStyle/>
          <a:p>
            <a:pPr>
              <a:lnSpc>
                <a:spcPct val="150000"/>
              </a:lnSpc>
              <a:defRPr/>
            </a:pPr>
            <a:r>
              <a:rPr lang="en-US" sz="2400" dirty="0" smtClean="0">
                <a:solidFill>
                  <a:schemeClr val="accent6"/>
                </a:solidFill>
              </a:rPr>
              <a:t> Left</a:t>
            </a:r>
            <a:r>
              <a:rPr lang="en-US" sz="2400" dirty="0">
                <a:solidFill>
                  <a:schemeClr val="accent6"/>
                </a:solidFill>
              </a:rPr>
              <a:t>:  Von </a:t>
            </a:r>
            <a:r>
              <a:rPr lang="en-US" sz="2400" dirty="0" err="1">
                <a:solidFill>
                  <a:schemeClr val="accent6"/>
                </a:solidFill>
              </a:rPr>
              <a:t>Mises</a:t>
            </a:r>
            <a:r>
              <a:rPr lang="en-US" sz="2400" dirty="0">
                <a:solidFill>
                  <a:schemeClr val="accent6"/>
                </a:solidFill>
              </a:rPr>
              <a:t> stress at B</a:t>
            </a:r>
            <a:r>
              <a:rPr lang="en-US" sz="2400" baseline="-25000" dirty="0">
                <a:solidFill>
                  <a:schemeClr val="accent6"/>
                </a:solidFill>
              </a:rPr>
              <a:t>0</a:t>
            </a:r>
            <a:r>
              <a:rPr lang="en-US" sz="2400" dirty="0">
                <a:solidFill>
                  <a:schemeClr val="accent6"/>
                </a:solidFill>
              </a:rPr>
              <a:t>=10.7T(design 9.7T), Max≈ 400 </a:t>
            </a:r>
            <a:r>
              <a:rPr lang="en-US" sz="2400" dirty="0" err="1">
                <a:solidFill>
                  <a:schemeClr val="accent6"/>
                </a:solidFill>
              </a:rPr>
              <a:t>MPa</a:t>
            </a:r>
            <a:r>
              <a:rPr lang="en-US" sz="2400" dirty="0">
                <a:solidFill>
                  <a:schemeClr val="accent6"/>
                </a:solidFill>
              </a:rPr>
              <a:t>  </a:t>
            </a:r>
          </a:p>
          <a:p>
            <a:pPr>
              <a:lnSpc>
                <a:spcPct val="150000"/>
              </a:lnSpc>
              <a:defRPr/>
            </a:pPr>
            <a:r>
              <a:rPr lang="en-US" sz="2400" dirty="0" smtClean="0">
                <a:solidFill>
                  <a:schemeClr val="accent6"/>
                </a:solidFill>
              </a:rPr>
              <a:t> Right</a:t>
            </a:r>
            <a:r>
              <a:rPr lang="en-US" sz="2400" dirty="0">
                <a:solidFill>
                  <a:schemeClr val="accent6"/>
                </a:solidFill>
              </a:rPr>
              <a:t>:  Total deformation δ; </a:t>
            </a:r>
            <a:r>
              <a:rPr lang="en-US" sz="2400" dirty="0" err="1">
                <a:solidFill>
                  <a:schemeClr val="accent6"/>
                </a:solidFill>
              </a:rPr>
              <a:t>δmax</a:t>
            </a:r>
            <a:r>
              <a:rPr lang="en-US" sz="2400" dirty="0">
                <a:solidFill>
                  <a:schemeClr val="accent6"/>
                </a:solidFill>
              </a:rPr>
              <a:t> = 87 μ; Max. δ of coil ≈ 20 μ.</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90488"/>
            <a:ext cx="5333999" cy="900112"/>
          </a:xfrm>
        </p:spPr>
        <p:txBody>
          <a:bodyPr/>
          <a:lstStyle/>
          <a:p>
            <a:r>
              <a:rPr lang="en-US" dirty="0" smtClean="0"/>
              <a:t>Cost-effective Program to fit SBIR Budget</a:t>
            </a:r>
            <a:endParaRPr lang="en-US" dirty="0"/>
          </a:p>
        </p:txBody>
      </p:sp>
      <p:sp>
        <p:nvSpPr>
          <p:cNvPr id="3" name="TextBox 2"/>
          <p:cNvSpPr txBox="1"/>
          <p:nvPr/>
        </p:nvSpPr>
        <p:spPr bwMode="auto">
          <a:xfrm>
            <a:off x="91440" y="1295400"/>
            <a:ext cx="8991600" cy="4154984"/>
          </a:xfrm>
          <a:prstGeom prst="rect">
            <a:avLst/>
          </a:prstGeom>
          <a:solidFill>
            <a:schemeClr val="bg1"/>
          </a:solidFill>
          <a:ln w="12700">
            <a:noFill/>
            <a:miter lim="800000"/>
            <a:headEnd/>
            <a:tailEnd/>
          </a:ln>
          <a:effectLst/>
        </p:spPr>
        <p:txBody>
          <a:bodyPr wrap="square" rtlCol="0">
            <a:spAutoFit/>
          </a:bodyPr>
          <a:lstStyle/>
          <a:p>
            <a:pPr>
              <a:lnSpc>
                <a:spcPct val="150000"/>
              </a:lnSpc>
            </a:pPr>
            <a:r>
              <a:rPr lang="en-US" sz="2000" dirty="0" smtClean="0"/>
              <a:t> Use either existing coils or existing tooling to fabricate the coils </a:t>
            </a:r>
          </a:p>
          <a:p>
            <a:pPr lvl="1">
              <a:lnSpc>
                <a:spcPct val="150000"/>
              </a:lnSpc>
              <a:buFont typeface="Wingdings" pitchFamily="2" charset="2"/>
              <a:buChar char="Ø"/>
            </a:pPr>
            <a:r>
              <a:rPr lang="en-US" sz="2000" dirty="0" smtClean="0"/>
              <a:t> LBL SM coils (the type of which are fabricated at BNL and FNAL also) </a:t>
            </a:r>
          </a:p>
          <a:p>
            <a:pPr>
              <a:lnSpc>
                <a:spcPct val="150000"/>
              </a:lnSpc>
            </a:pPr>
            <a:r>
              <a:rPr lang="en-US" sz="2000" dirty="0" smtClean="0"/>
              <a:t> Use as many features and proven technology as  possible</a:t>
            </a:r>
          </a:p>
          <a:p>
            <a:pPr lvl="1">
              <a:lnSpc>
                <a:spcPct val="150000"/>
              </a:lnSpc>
              <a:buFont typeface="Wingdings" pitchFamily="2" charset="2"/>
              <a:buChar char="Ø"/>
            </a:pPr>
            <a:r>
              <a:rPr lang="en-US" sz="2000" dirty="0" smtClean="0"/>
              <a:t> The goal of this proposal is to prove new magnet structure design, and not to spent unnecessary resources on already proven Nb3Sn coil technology</a:t>
            </a:r>
          </a:p>
          <a:p>
            <a:pPr lvl="1">
              <a:lnSpc>
                <a:spcPct val="150000"/>
              </a:lnSpc>
              <a:buFont typeface="Wingdings" pitchFamily="2" charset="2"/>
              <a:buChar char="Ø"/>
            </a:pPr>
            <a:r>
              <a:rPr lang="en-US" sz="2000" dirty="0" smtClean="0"/>
              <a:t> Use as many proven design features as possible</a:t>
            </a:r>
          </a:p>
          <a:p>
            <a:pPr>
              <a:lnSpc>
                <a:spcPct val="150000"/>
              </a:lnSpc>
            </a:pPr>
            <a:r>
              <a:rPr lang="en-US" sz="2000" dirty="0" smtClean="0"/>
              <a:t>  Use simple bolted structure </a:t>
            </a:r>
          </a:p>
          <a:p>
            <a:pPr>
              <a:lnSpc>
                <a:spcPct val="150000"/>
              </a:lnSpc>
            </a:pPr>
            <a:endParaRPr lang="en-US" sz="2000"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a:xfrm>
            <a:off x="2209800" y="228600"/>
            <a:ext cx="6705600" cy="685800"/>
          </a:xfrm>
          <a:ln/>
        </p:spPr>
        <p:txBody>
          <a:bodyPr/>
          <a:lstStyle/>
          <a:p>
            <a:r>
              <a:rPr lang="en-US" sz="2800" dirty="0" smtClean="0"/>
              <a:t>An Ideal </a:t>
            </a:r>
            <a:r>
              <a:rPr lang="en-US" sz="2800" dirty="0"/>
              <a:t>Open </a:t>
            </a:r>
            <a:r>
              <a:rPr lang="en-US" sz="2800" dirty="0" err="1"/>
              <a:t>Midplane</a:t>
            </a:r>
            <a:r>
              <a:rPr lang="en-US" sz="2800" dirty="0"/>
              <a:t> </a:t>
            </a:r>
            <a:r>
              <a:rPr lang="en-US" sz="2800" dirty="0" smtClean="0"/>
              <a:t>Design</a:t>
            </a:r>
            <a:endParaRPr lang="en-US" sz="2800" dirty="0"/>
          </a:p>
        </p:txBody>
      </p:sp>
      <p:sp>
        <p:nvSpPr>
          <p:cNvPr id="1297412" name="Text Box 4"/>
          <p:cNvSpPr txBox="1">
            <a:spLocks noChangeArrowheads="1"/>
          </p:cNvSpPr>
          <p:nvPr/>
        </p:nvSpPr>
        <p:spPr bwMode="auto">
          <a:xfrm>
            <a:off x="2819400" y="1524000"/>
            <a:ext cx="6172200" cy="5050613"/>
          </a:xfrm>
          <a:prstGeom prst="rect">
            <a:avLst/>
          </a:prstGeom>
          <a:solidFill>
            <a:schemeClr val="bg1"/>
          </a:solidFill>
          <a:ln w="9525">
            <a:noFill/>
            <a:miter lim="800000"/>
            <a:headEnd/>
            <a:tailEnd/>
          </a:ln>
          <a:effectLst/>
        </p:spPr>
        <p:txBody>
          <a:bodyPr wrap="square">
            <a:spAutoFit/>
          </a:bodyPr>
          <a:lstStyle/>
          <a:p>
            <a:pPr>
              <a:lnSpc>
                <a:spcPct val="105000"/>
              </a:lnSpc>
              <a:spcBef>
                <a:spcPct val="15000"/>
              </a:spcBef>
            </a:pPr>
            <a:r>
              <a:rPr lang="en-US" sz="2000" b="0" dirty="0">
                <a:solidFill>
                  <a:schemeClr val="accent2"/>
                </a:solidFill>
                <a:latin typeface="Arial" charset="0"/>
              </a:rPr>
              <a:t> </a:t>
            </a:r>
            <a:r>
              <a:rPr lang="en-US" sz="2000" b="0" dirty="0" smtClean="0">
                <a:solidFill>
                  <a:schemeClr val="accent2"/>
                </a:solidFill>
                <a:latin typeface="Arial" charset="0"/>
              </a:rPr>
              <a:t>Particles from </a:t>
            </a:r>
            <a:r>
              <a:rPr lang="en-US" sz="2000" b="0" dirty="0" err="1" smtClean="0">
                <a:solidFill>
                  <a:schemeClr val="accent2"/>
                </a:solidFill>
                <a:latin typeface="Arial" charset="0"/>
              </a:rPr>
              <a:t>muon</a:t>
            </a:r>
            <a:r>
              <a:rPr lang="en-US" sz="2000" b="0" dirty="0" smtClean="0">
                <a:solidFill>
                  <a:schemeClr val="accent2"/>
                </a:solidFill>
                <a:latin typeface="Arial" charset="0"/>
              </a:rPr>
              <a:t> decay will, therefore, deposit </a:t>
            </a:r>
            <a:r>
              <a:rPr lang="en-US" sz="2000" b="0" dirty="0">
                <a:solidFill>
                  <a:schemeClr val="accent2"/>
                </a:solidFill>
                <a:latin typeface="Arial" charset="0"/>
              </a:rPr>
              <a:t>energy in a </a:t>
            </a:r>
            <a:r>
              <a:rPr lang="en-US" sz="2000" b="0" dirty="0" smtClean="0">
                <a:solidFill>
                  <a:schemeClr val="accent2"/>
                </a:solidFill>
                <a:latin typeface="Arial" charset="0"/>
              </a:rPr>
              <a:t>warm </a:t>
            </a:r>
            <a:r>
              <a:rPr lang="en-US" sz="2000" b="0" dirty="0">
                <a:solidFill>
                  <a:schemeClr val="accent2"/>
                </a:solidFill>
                <a:latin typeface="Arial" charset="0"/>
              </a:rPr>
              <a:t>absorber </a:t>
            </a:r>
            <a:r>
              <a:rPr lang="en-US" sz="2000" b="0" dirty="0" smtClean="0">
                <a:solidFill>
                  <a:schemeClr val="accent2"/>
                </a:solidFill>
                <a:latin typeface="Arial" charset="0"/>
              </a:rPr>
              <a:t>that is sufficiently </a:t>
            </a:r>
            <a:r>
              <a:rPr lang="en-US" sz="2000" b="0" dirty="0">
                <a:solidFill>
                  <a:schemeClr val="accent2"/>
                </a:solidFill>
                <a:latin typeface="Arial" charset="0"/>
              </a:rPr>
              <a:t>away from the superconducting coils </a:t>
            </a:r>
            <a:r>
              <a:rPr lang="en-US" sz="2000" b="0" dirty="0" smtClean="0">
                <a:solidFill>
                  <a:schemeClr val="accent2"/>
                </a:solidFill>
                <a:latin typeface="Arial" charset="0"/>
              </a:rPr>
              <a:t>or support structure. </a:t>
            </a:r>
            <a:endParaRPr lang="en-US" sz="2000" b="0" dirty="0">
              <a:solidFill>
                <a:schemeClr val="accent2"/>
              </a:solidFill>
              <a:latin typeface="Arial" charset="0"/>
            </a:endParaRPr>
          </a:p>
          <a:p>
            <a:pPr>
              <a:lnSpc>
                <a:spcPct val="105000"/>
              </a:lnSpc>
              <a:spcBef>
                <a:spcPct val="15000"/>
              </a:spcBef>
            </a:pPr>
            <a:endParaRPr lang="en-US" sz="800" b="0" dirty="0">
              <a:solidFill>
                <a:schemeClr val="accent2"/>
              </a:solidFill>
              <a:latin typeface="Arial" charset="0"/>
            </a:endParaRPr>
          </a:p>
          <a:p>
            <a:pPr>
              <a:lnSpc>
                <a:spcPct val="105000"/>
              </a:lnSpc>
              <a:spcBef>
                <a:spcPct val="15000"/>
              </a:spcBef>
            </a:pPr>
            <a:r>
              <a:rPr lang="en-US" sz="2000" b="0" dirty="0">
                <a:solidFill>
                  <a:schemeClr val="tx1"/>
                </a:solidFill>
                <a:latin typeface="Arial" charset="0"/>
              </a:rPr>
              <a:t> In </a:t>
            </a:r>
            <a:r>
              <a:rPr lang="en-US" sz="2000" b="0" dirty="0" smtClean="0">
                <a:solidFill>
                  <a:schemeClr val="tx1"/>
                </a:solidFill>
                <a:latin typeface="Arial" charset="0"/>
              </a:rPr>
              <a:t>a partial </a:t>
            </a:r>
            <a:r>
              <a:rPr lang="en-US" sz="2000" b="0" dirty="0">
                <a:solidFill>
                  <a:schemeClr val="tx1"/>
                </a:solidFill>
                <a:latin typeface="Arial" charset="0"/>
              </a:rPr>
              <a:t>“open </a:t>
            </a:r>
            <a:r>
              <a:rPr lang="en-US" sz="2000" b="0" dirty="0" err="1">
                <a:solidFill>
                  <a:schemeClr val="tx1"/>
                </a:solidFill>
                <a:latin typeface="Arial" charset="0"/>
              </a:rPr>
              <a:t>midplane</a:t>
            </a:r>
            <a:r>
              <a:rPr lang="en-US" sz="2000" b="0" dirty="0">
                <a:solidFill>
                  <a:schemeClr val="tx1"/>
                </a:solidFill>
                <a:latin typeface="Arial" charset="0"/>
              </a:rPr>
              <a:t> </a:t>
            </a:r>
            <a:r>
              <a:rPr lang="en-US" sz="2000" b="0" dirty="0" smtClean="0">
                <a:solidFill>
                  <a:schemeClr val="tx1"/>
                </a:solidFill>
                <a:latin typeface="Arial" charset="0"/>
              </a:rPr>
              <a:t>design”, </a:t>
            </a:r>
            <a:r>
              <a:rPr lang="en-US" sz="2000" b="0" dirty="0">
                <a:solidFill>
                  <a:schemeClr val="tx1"/>
                </a:solidFill>
                <a:latin typeface="Arial" charset="0"/>
              </a:rPr>
              <a:t>although there i</a:t>
            </a:r>
            <a:r>
              <a:rPr lang="en-US" sz="2000" b="0" dirty="0" smtClean="0">
                <a:solidFill>
                  <a:schemeClr val="tx1"/>
                </a:solidFill>
                <a:latin typeface="Arial" charset="0"/>
              </a:rPr>
              <a:t>s</a:t>
            </a:r>
            <a:r>
              <a:rPr lang="en-US" sz="2000" b="0" dirty="0" smtClean="0">
                <a:solidFill>
                  <a:schemeClr val="accent2"/>
                </a:solidFill>
                <a:latin typeface="Arial" charset="0"/>
              </a:rPr>
              <a:t> </a:t>
            </a:r>
            <a:r>
              <a:rPr lang="en-US" sz="2000" b="0" dirty="0">
                <a:solidFill>
                  <a:srgbClr val="FF3300"/>
                </a:solidFill>
                <a:latin typeface="Arial" charset="0"/>
              </a:rPr>
              <a:t>“</a:t>
            </a:r>
            <a:r>
              <a:rPr lang="en-US" sz="2000" b="0" u="sng" dirty="0">
                <a:latin typeface="Arial" charset="0"/>
              </a:rPr>
              <a:t>no conductor</a:t>
            </a:r>
            <a:r>
              <a:rPr lang="en-US" sz="2000" b="0" dirty="0">
                <a:latin typeface="Arial" charset="0"/>
              </a:rPr>
              <a:t>”</a:t>
            </a:r>
            <a:r>
              <a:rPr lang="en-US" sz="2000" b="0" dirty="0">
                <a:solidFill>
                  <a:schemeClr val="accent2"/>
                </a:solidFill>
                <a:latin typeface="Arial" charset="0"/>
              </a:rPr>
              <a:t> </a:t>
            </a:r>
            <a:r>
              <a:rPr lang="en-US" sz="2000" b="0" dirty="0">
                <a:solidFill>
                  <a:schemeClr val="tx1"/>
                </a:solidFill>
                <a:latin typeface="Arial" charset="0"/>
              </a:rPr>
              <a:t>at the </a:t>
            </a:r>
            <a:r>
              <a:rPr lang="en-US" sz="2000" b="0" dirty="0" err="1">
                <a:solidFill>
                  <a:schemeClr val="tx1"/>
                </a:solidFill>
                <a:latin typeface="Arial" charset="0"/>
              </a:rPr>
              <a:t>midplane</a:t>
            </a:r>
            <a:r>
              <a:rPr lang="en-US" sz="2000" b="0" dirty="0">
                <a:solidFill>
                  <a:schemeClr val="tx1"/>
                </a:solidFill>
                <a:latin typeface="Arial" charset="0"/>
              </a:rPr>
              <a:t>, there </a:t>
            </a:r>
            <a:r>
              <a:rPr lang="en-US" sz="2000" b="0" dirty="0" smtClean="0">
                <a:solidFill>
                  <a:schemeClr val="tx1"/>
                </a:solidFill>
                <a:latin typeface="Arial" charset="0"/>
              </a:rPr>
              <a:t>could be </a:t>
            </a:r>
            <a:r>
              <a:rPr lang="en-US" sz="2000" b="0" dirty="0">
                <a:solidFill>
                  <a:schemeClr val="tx1"/>
                </a:solidFill>
                <a:latin typeface="Arial" charset="0"/>
              </a:rPr>
              <a:t>some</a:t>
            </a:r>
            <a:r>
              <a:rPr lang="en-US" sz="2000" b="0" dirty="0">
                <a:solidFill>
                  <a:schemeClr val="accent2"/>
                </a:solidFill>
                <a:latin typeface="Arial" charset="0"/>
              </a:rPr>
              <a:t> </a:t>
            </a:r>
            <a:r>
              <a:rPr lang="en-US" sz="2000" b="0" dirty="0">
                <a:solidFill>
                  <a:srgbClr val="339933"/>
                </a:solidFill>
                <a:latin typeface="Arial" charset="0"/>
              </a:rPr>
              <a:t>“</a:t>
            </a:r>
            <a:r>
              <a:rPr lang="en-US" sz="2000" b="0" u="sng" dirty="0">
                <a:solidFill>
                  <a:srgbClr val="008000"/>
                </a:solidFill>
                <a:latin typeface="Arial" charset="0"/>
              </a:rPr>
              <a:t>other structure</a:t>
            </a:r>
            <a:r>
              <a:rPr lang="en-US" sz="2000" b="0" dirty="0">
                <a:solidFill>
                  <a:srgbClr val="008000"/>
                </a:solidFill>
                <a:latin typeface="Arial" charset="0"/>
              </a:rPr>
              <a:t>”</a:t>
            </a:r>
            <a:r>
              <a:rPr lang="en-US" sz="2000" b="0" dirty="0">
                <a:solidFill>
                  <a:schemeClr val="accent2"/>
                </a:solidFill>
                <a:latin typeface="Arial" charset="0"/>
              </a:rPr>
              <a:t> </a:t>
            </a:r>
            <a:r>
              <a:rPr lang="en-US" sz="2000" b="0" dirty="0">
                <a:solidFill>
                  <a:schemeClr val="tx1"/>
                </a:solidFill>
                <a:latin typeface="Arial" charset="0"/>
              </a:rPr>
              <a:t>between the upper and lower halves of the </a:t>
            </a:r>
            <a:r>
              <a:rPr lang="en-US" sz="2000" b="0" dirty="0" smtClean="0">
                <a:solidFill>
                  <a:schemeClr val="tx1"/>
                </a:solidFill>
                <a:latin typeface="Arial" charset="0"/>
              </a:rPr>
              <a:t>coil to help deal with Lorentz forces. </a:t>
            </a:r>
            <a:endParaRPr lang="en-US" sz="2000" b="0" dirty="0">
              <a:solidFill>
                <a:schemeClr val="tx1"/>
              </a:solidFill>
              <a:latin typeface="Arial" charset="0"/>
            </a:endParaRPr>
          </a:p>
          <a:p>
            <a:pPr>
              <a:lnSpc>
                <a:spcPct val="105000"/>
              </a:lnSpc>
              <a:spcBef>
                <a:spcPct val="15000"/>
              </a:spcBef>
            </a:pPr>
            <a:r>
              <a:rPr lang="en-US" sz="2000" b="0" dirty="0">
                <a:solidFill>
                  <a:schemeClr val="tx1"/>
                </a:solidFill>
                <a:latin typeface="Arial" charset="0"/>
              </a:rPr>
              <a:t> Those designs, though </a:t>
            </a:r>
            <a:r>
              <a:rPr lang="en-US" sz="2000" b="0" dirty="0" smtClean="0">
                <a:solidFill>
                  <a:schemeClr val="tx1"/>
                </a:solidFill>
                <a:latin typeface="Arial" charset="0"/>
              </a:rPr>
              <a:t>significantly reduce energy deposited in coils from direct hit, could still face  heat from secondary </a:t>
            </a:r>
            <a:r>
              <a:rPr lang="en-US" sz="2000" b="0" dirty="0">
                <a:solidFill>
                  <a:schemeClr val="tx1"/>
                </a:solidFill>
                <a:latin typeface="Arial" charset="0"/>
              </a:rPr>
              <a:t>showers </a:t>
            </a:r>
            <a:r>
              <a:rPr lang="en-US" sz="2000" b="0" dirty="0" smtClean="0">
                <a:solidFill>
                  <a:schemeClr val="tx1"/>
                </a:solidFill>
                <a:latin typeface="Arial" charset="0"/>
              </a:rPr>
              <a:t>produced by the</a:t>
            </a:r>
            <a:r>
              <a:rPr lang="en-US" sz="2000" b="0" dirty="0" smtClean="0">
                <a:solidFill>
                  <a:schemeClr val="accent2"/>
                </a:solidFill>
                <a:latin typeface="Arial" charset="0"/>
              </a:rPr>
              <a:t> </a:t>
            </a:r>
            <a:r>
              <a:rPr lang="en-US" sz="2000" b="0" u="sng" dirty="0">
                <a:solidFill>
                  <a:srgbClr val="008000"/>
                </a:solidFill>
                <a:latin typeface="Arial" charset="0"/>
              </a:rPr>
              <a:t>other structure</a:t>
            </a:r>
            <a:r>
              <a:rPr lang="en-US" sz="2000" b="0" dirty="0">
                <a:solidFill>
                  <a:schemeClr val="accent2"/>
                </a:solidFill>
                <a:latin typeface="Arial" charset="0"/>
              </a:rPr>
              <a:t>. </a:t>
            </a:r>
            <a:r>
              <a:rPr lang="en-US" sz="2000" b="0" dirty="0" smtClean="0">
                <a:solidFill>
                  <a:schemeClr val="accent2"/>
                </a:solidFill>
                <a:latin typeface="Arial" charset="0"/>
              </a:rPr>
              <a:t>In addition, the energy deposition in that cold structure itself could be significant. </a:t>
            </a:r>
            <a:endParaRPr lang="en-US" sz="2000" b="0" dirty="0">
              <a:solidFill>
                <a:schemeClr val="tx1"/>
              </a:solidFill>
              <a:latin typeface="Arial" charset="0"/>
            </a:endParaRPr>
          </a:p>
          <a:p>
            <a:pPr>
              <a:lnSpc>
                <a:spcPct val="105000"/>
              </a:lnSpc>
              <a:spcBef>
                <a:spcPct val="15000"/>
              </a:spcBef>
            </a:pPr>
            <a:endParaRPr lang="en-US" sz="800" b="0" dirty="0">
              <a:solidFill>
                <a:schemeClr val="accent2"/>
              </a:solidFill>
              <a:latin typeface="Arial" charset="0"/>
            </a:endParaRPr>
          </a:p>
          <a:p>
            <a:pPr>
              <a:lnSpc>
                <a:spcPct val="105000"/>
              </a:lnSpc>
              <a:spcBef>
                <a:spcPct val="15000"/>
              </a:spcBef>
            </a:pPr>
            <a:r>
              <a:rPr lang="en-US" sz="2000" b="0" dirty="0">
                <a:solidFill>
                  <a:srgbClr val="CC0000"/>
                </a:solidFill>
                <a:latin typeface="Arial" charset="0"/>
              </a:rPr>
              <a:t> </a:t>
            </a:r>
            <a:r>
              <a:rPr lang="en-US" sz="2000" b="0" dirty="0" smtClean="0">
                <a:solidFill>
                  <a:srgbClr val="CC0000"/>
                </a:solidFill>
                <a:latin typeface="Arial" charset="0"/>
              </a:rPr>
              <a:t>Therefore, an “ideal” or “true” open midplane dipole should be preferred, if a viable design can be proven.</a:t>
            </a:r>
            <a:endParaRPr lang="en-US" sz="2000" b="0" dirty="0">
              <a:solidFill>
                <a:srgbClr val="CC0000"/>
              </a:solidFill>
              <a:latin typeface="Arial" charset="0"/>
            </a:endParaRPr>
          </a:p>
        </p:txBody>
      </p:sp>
      <p:pic>
        <p:nvPicPr>
          <p:cNvPr id="1297413" name="Picture 5" descr="pinned assy3"/>
          <p:cNvPicPr>
            <a:picLocks noChangeAspect="1" noChangeArrowheads="1"/>
          </p:cNvPicPr>
          <p:nvPr/>
        </p:nvPicPr>
        <p:blipFill>
          <a:blip r:embed="rId3" cstate="print"/>
          <a:srcRect/>
          <a:stretch>
            <a:fillRect/>
          </a:stretch>
        </p:blipFill>
        <p:spPr bwMode="auto">
          <a:xfrm>
            <a:off x="76200" y="1295400"/>
            <a:ext cx="2587625" cy="2590800"/>
          </a:xfrm>
          <a:prstGeom prst="rect">
            <a:avLst/>
          </a:prstGeom>
          <a:noFill/>
          <a:ln w="9525">
            <a:noFill/>
            <a:miter lim="800000"/>
            <a:headEnd/>
            <a:tailEnd/>
          </a:ln>
        </p:spPr>
      </p:pic>
      <p:sp>
        <p:nvSpPr>
          <p:cNvPr id="1297414" name="Rectangle 6"/>
          <p:cNvSpPr>
            <a:spLocks noChangeArrowheads="1"/>
          </p:cNvSpPr>
          <p:nvPr/>
        </p:nvSpPr>
        <p:spPr bwMode="auto">
          <a:xfrm>
            <a:off x="1371600" y="1143000"/>
            <a:ext cx="7411003"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pPr>
              <a:spcBef>
                <a:spcPct val="0"/>
              </a:spcBef>
              <a:buFontTx/>
              <a:buNone/>
            </a:pPr>
            <a:r>
              <a:rPr lang="en-US" sz="2000" b="0" dirty="0" smtClean="0">
                <a:solidFill>
                  <a:srgbClr val="FFFF00"/>
                </a:solidFill>
                <a:latin typeface="Arial" charset="0"/>
              </a:rPr>
              <a:t>An ideal open </a:t>
            </a:r>
            <a:r>
              <a:rPr lang="en-US" sz="2000" b="0" dirty="0" err="1" smtClean="0">
                <a:solidFill>
                  <a:srgbClr val="FFFF00"/>
                </a:solidFill>
                <a:latin typeface="Arial" charset="0"/>
              </a:rPr>
              <a:t>midplane</a:t>
            </a:r>
            <a:r>
              <a:rPr lang="en-US" sz="2000" b="0" dirty="0" smtClean="0">
                <a:solidFill>
                  <a:srgbClr val="FFFF00"/>
                </a:solidFill>
                <a:latin typeface="Arial" charset="0"/>
              </a:rPr>
              <a:t> design will have no structure on the axis</a:t>
            </a:r>
            <a:endParaRPr lang="en-US" sz="2000" b="0" dirty="0">
              <a:solidFill>
                <a:srgbClr val="FFFF00"/>
              </a:solidFill>
              <a:latin typeface="Arial" charset="0"/>
            </a:endParaRPr>
          </a:p>
        </p:txBody>
      </p:sp>
      <p:pic>
        <p:nvPicPr>
          <p:cNvPr id="1297415" name="Picture 7"/>
          <p:cNvPicPr>
            <a:picLocks noChangeAspect="1" noChangeArrowheads="1"/>
          </p:cNvPicPr>
          <p:nvPr/>
        </p:nvPicPr>
        <p:blipFill>
          <a:blip r:embed="rId4" cstate="print"/>
          <a:srcRect/>
          <a:stretch>
            <a:fillRect/>
          </a:stretch>
        </p:blipFill>
        <p:spPr bwMode="auto">
          <a:xfrm>
            <a:off x="76200" y="3962400"/>
            <a:ext cx="2778125" cy="2630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90488"/>
            <a:ext cx="6858000" cy="808037"/>
          </a:xfrm>
        </p:spPr>
        <p:txBody>
          <a:bodyPr/>
          <a:lstStyle/>
          <a:p>
            <a:r>
              <a:rPr lang="en-US" dirty="0" smtClean="0"/>
              <a:t>Preliminary Structure of </a:t>
            </a:r>
            <a:r>
              <a:rPr lang="en-US" dirty="0" err="1" smtClean="0"/>
              <a:t>PoP</a:t>
            </a:r>
            <a:endParaRPr lang="en-US" dirty="0"/>
          </a:p>
        </p:txBody>
      </p:sp>
      <p:pic>
        <p:nvPicPr>
          <p:cNvPr id="3" name="Picture 16"/>
          <p:cNvPicPr>
            <a:picLocks noChangeAspect="1"/>
          </p:cNvPicPr>
          <p:nvPr/>
        </p:nvPicPr>
        <p:blipFill>
          <a:blip r:embed="rId2" cstate="print"/>
          <a:srcRect/>
          <a:stretch>
            <a:fillRect/>
          </a:stretch>
        </p:blipFill>
        <p:spPr bwMode="auto">
          <a:xfrm>
            <a:off x="182880" y="1188720"/>
            <a:ext cx="5577840" cy="5399066"/>
          </a:xfrm>
          <a:prstGeom prst="rect">
            <a:avLst/>
          </a:prstGeom>
          <a:noFill/>
          <a:ln w="9525">
            <a:noFill/>
            <a:miter lim="800000"/>
            <a:headEnd/>
            <a:tailEnd/>
          </a:ln>
        </p:spPr>
      </p:pic>
      <p:sp>
        <p:nvSpPr>
          <p:cNvPr id="4" name="TextBox 3"/>
          <p:cNvSpPr txBox="1"/>
          <p:nvPr/>
        </p:nvSpPr>
        <p:spPr>
          <a:xfrm>
            <a:off x="5715000" y="1676400"/>
            <a:ext cx="3048000" cy="4401205"/>
          </a:xfrm>
          <a:prstGeom prst="rect">
            <a:avLst/>
          </a:prstGeom>
          <a:noFill/>
        </p:spPr>
        <p:txBody>
          <a:bodyPr wrap="square">
            <a:spAutoFit/>
          </a:bodyPr>
          <a:lstStyle/>
          <a:p>
            <a:pPr>
              <a:spcBef>
                <a:spcPts val="1200"/>
              </a:spcBef>
              <a:defRPr/>
            </a:pPr>
            <a:r>
              <a:rPr lang="en-US" sz="2000" dirty="0" smtClean="0">
                <a:solidFill>
                  <a:schemeClr val="accent6"/>
                </a:solidFill>
              </a:rPr>
              <a:t> Conductor </a:t>
            </a:r>
            <a:r>
              <a:rPr lang="en-US" sz="2000" dirty="0">
                <a:solidFill>
                  <a:schemeClr val="accent6"/>
                </a:solidFill>
              </a:rPr>
              <a:t>is brown; structure is grey (stainless steel) or blue (iron). </a:t>
            </a:r>
            <a:endParaRPr lang="en-US" sz="2000" dirty="0" smtClean="0">
              <a:solidFill>
                <a:schemeClr val="accent6"/>
              </a:solidFill>
            </a:endParaRPr>
          </a:p>
          <a:p>
            <a:pPr>
              <a:spcBef>
                <a:spcPts val="1200"/>
              </a:spcBef>
              <a:defRPr/>
            </a:pPr>
            <a:r>
              <a:rPr lang="en-US" sz="2000" dirty="0" smtClean="0">
                <a:solidFill>
                  <a:schemeClr val="accent6"/>
                </a:solidFill>
              </a:rPr>
              <a:t> The </a:t>
            </a:r>
            <a:r>
              <a:rPr lang="en-US" sz="2000" dirty="0">
                <a:solidFill>
                  <a:schemeClr val="accent6"/>
                </a:solidFill>
              </a:rPr>
              <a:t>four white circles are for tie rods to restrain end plates that resist end forces. </a:t>
            </a:r>
            <a:r>
              <a:rPr lang="en-US" sz="2000" dirty="0" smtClean="0">
                <a:solidFill>
                  <a:schemeClr val="accent6"/>
                </a:solidFill>
              </a:rPr>
              <a:t>Alternatively, SS shell may be used.</a:t>
            </a:r>
          </a:p>
          <a:p>
            <a:pPr>
              <a:spcBef>
                <a:spcPts val="1200"/>
              </a:spcBef>
              <a:defRPr/>
            </a:pPr>
            <a:r>
              <a:rPr lang="en-US" sz="2000" dirty="0" smtClean="0">
                <a:solidFill>
                  <a:schemeClr val="accent6"/>
                </a:solidFill>
              </a:rPr>
              <a:t> The </a:t>
            </a:r>
            <a:r>
              <a:rPr lang="en-US" sz="2000" dirty="0">
                <a:solidFill>
                  <a:schemeClr val="accent6"/>
                </a:solidFill>
              </a:rPr>
              <a:t>midplane gap would, in a </a:t>
            </a:r>
            <a:r>
              <a:rPr lang="en-US" sz="2000" dirty="0" err="1">
                <a:solidFill>
                  <a:schemeClr val="accent6"/>
                </a:solidFill>
              </a:rPr>
              <a:t>muon</a:t>
            </a:r>
            <a:r>
              <a:rPr lang="en-US" sz="2000" dirty="0">
                <a:solidFill>
                  <a:schemeClr val="accent6"/>
                </a:solidFill>
              </a:rPr>
              <a:t> collider, accommodate a beam pipe and, at its dumbbell ends, tungsten absorbers.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title"/>
          </p:nvPr>
        </p:nvSpPr>
        <p:spPr>
          <a:xfrm>
            <a:off x="2286000" y="90488"/>
            <a:ext cx="6553200" cy="900112"/>
          </a:xfrm>
          <a:ln/>
        </p:spPr>
        <p:txBody>
          <a:bodyPr/>
          <a:lstStyle/>
          <a:p>
            <a:r>
              <a:rPr lang="en-US" sz="2800"/>
              <a:t>Open Midplane Designs With HTS (High Temperature Superconductors)</a:t>
            </a:r>
          </a:p>
        </p:txBody>
      </p:sp>
      <p:sp>
        <p:nvSpPr>
          <p:cNvPr id="1317892" name="Text Box 4"/>
          <p:cNvSpPr txBox="1">
            <a:spLocks noChangeArrowheads="1"/>
          </p:cNvSpPr>
          <p:nvPr/>
        </p:nvSpPr>
        <p:spPr bwMode="auto">
          <a:xfrm>
            <a:off x="152400" y="1219200"/>
            <a:ext cx="8915400" cy="2049792"/>
          </a:xfrm>
          <a:prstGeom prst="rect">
            <a:avLst/>
          </a:prstGeom>
          <a:noFill/>
          <a:ln w="9525">
            <a:noFill/>
            <a:miter lim="800000"/>
            <a:headEnd/>
            <a:tailEnd/>
          </a:ln>
          <a:effectLst/>
        </p:spPr>
        <p:txBody>
          <a:bodyPr wrap="square">
            <a:spAutoFit/>
          </a:bodyPr>
          <a:lstStyle/>
          <a:p>
            <a:pPr>
              <a:lnSpc>
                <a:spcPct val="115000"/>
              </a:lnSpc>
              <a:spcBef>
                <a:spcPct val="35000"/>
              </a:spcBef>
            </a:pPr>
            <a:r>
              <a:rPr lang="en-US" sz="2400" dirty="0">
                <a:solidFill>
                  <a:schemeClr val="accent2"/>
                </a:solidFill>
                <a:latin typeface="Comic Sans MS" pitchFamily="66" charset="0"/>
              </a:rPr>
              <a:t> HTS </a:t>
            </a:r>
            <a:r>
              <a:rPr lang="en-US" sz="2400" dirty="0" smtClean="0">
                <a:solidFill>
                  <a:schemeClr val="accent2"/>
                </a:solidFill>
                <a:latin typeface="Comic Sans MS" pitchFamily="66" charset="0"/>
              </a:rPr>
              <a:t>could generate </a:t>
            </a:r>
            <a:r>
              <a:rPr lang="en-US" sz="2400" dirty="0">
                <a:solidFill>
                  <a:schemeClr val="accent2"/>
                </a:solidFill>
                <a:latin typeface="Comic Sans MS" pitchFamily="66" charset="0"/>
              </a:rPr>
              <a:t>very high fields (say ~20 T).</a:t>
            </a:r>
            <a:endParaRPr lang="en-US" sz="2400" dirty="0">
              <a:solidFill>
                <a:srgbClr val="CC0000"/>
              </a:solidFill>
              <a:latin typeface="Comic Sans MS" pitchFamily="66" charset="0"/>
            </a:endParaRPr>
          </a:p>
          <a:p>
            <a:pPr>
              <a:lnSpc>
                <a:spcPct val="115000"/>
              </a:lnSpc>
              <a:spcBef>
                <a:spcPct val="35000"/>
              </a:spcBef>
            </a:pPr>
            <a:r>
              <a:rPr lang="en-US" sz="2400" dirty="0">
                <a:solidFill>
                  <a:srgbClr val="CC0000"/>
                </a:solidFill>
                <a:latin typeface="Comic Sans MS" pitchFamily="66" charset="0"/>
              </a:rPr>
              <a:t> </a:t>
            </a:r>
            <a:r>
              <a:rPr lang="en-US" sz="2400" dirty="0" smtClean="0">
                <a:solidFill>
                  <a:srgbClr val="CC0000"/>
                </a:solidFill>
                <a:latin typeface="Comic Sans MS" pitchFamily="66" charset="0"/>
              </a:rPr>
              <a:t>HTS </a:t>
            </a:r>
            <a:r>
              <a:rPr lang="en-US" sz="2400" dirty="0">
                <a:solidFill>
                  <a:srgbClr val="CC0000"/>
                </a:solidFill>
                <a:latin typeface="Comic Sans MS" pitchFamily="66" charset="0"/>
              </a:rPr>
              <a:t>may be used in a hybrid </a:t>
            </a:r>
            <a:r>
              <a:rPr lang="en-US" sz="2400" dirty="0" smtClean="0">
                <a:solidFill>
                  <a:srgbClr val="CC0000"/>
                </a:solidFill>
                <a:latin typeface="Comic Sans MS" pitchFamily="66" charset="0"/>
              </a:rPr>
              <a:t>designs </a:t>
            </a:r>
            <a:r>
              <a:rPr lang="en-US" sz="2400" dirty="0">
                <a:solidFill>
                  <a:srgbClr val="CC0000"/>
                </a:solidFill>
                <a:latin typeface="Comic Sans MS" pitchFamily="66" charset="0"/>
              </a:rPr>
              <a:t>with Nb</a:t>
            </a:r>
            <a:r>
              <a:rPr lang="en-US" sz="2400" baseline="-25000" dirty="0">
                <a:solidFill>
                  <a:srgbClr val="CC0000"/>
                </a:solidFill>
                <a:latin typeface="Comic Sans MS" pitchFamily="66" charset="0"/>
              </a:rPr>
              <a:t>3</a:t>
            </a:r>
            <a:r>
              <a:rPr lang="en-US" sz="2400" dirty="0">
                <a:solidFill>
                  <a:srgbClr val="CC0000"/>
                </a:solidFill>
                <a:latin typeface="Comic Sans MS" pitchFamily="66" charset="0"/>
              </a:rPr>
              <a:t>Sn coils.</a:t>
            </a:r>
          </a:p>
          <a:p>
            <a:pPr>
              <a:lnSpc>
                <a:spcPct val="115000"/>
              </a:lnSpc>
              <a:spcBef>
                <a:spcPct val="35000"/>
              </a:spcBef>
            </a:pPr>
            <a:r>
              <a:rPr lang="en-US" sz="2400" dirty="0">
                <a:solidFill>
                  <a:schemeClr val="tx1"/>
                </a:solidFill>
                <a:latin typeface="Comic Sans MS" pitchFamily="66" charset="0"/>
              </a:rPr>
              <a:t> </a:t>
            </a:r>
            <a:r>
              <a:rPr lang="en-US" sz="2400" dirty="0" smtClean="0">
                <a:solidFill>
                  <a:schemeClr val="tx1"/>
                </a:solidFill>
                <a:latin typeface="Comic Sans MS" pitchFamily="66" charset="0"/>
              </a:rPr>
              <a:t>HTS could </a:t>
            </a:r>
            <a:r>
              <a:rPr lang="en-US" sz="2400" dirty="0">
                <a:solidFill>
                  <a:schemeClr val="tx1"/>
                </a:solidFill>
                <a:latin typeface="Comic Sans MS" pitchFamily="66" charset="0"/>
              </a:rPr>
              <a:t>tolerate </a:t>
            </a:r>
            <a:r>
              <a:rPr lang="en-US" sz="2400" dirty="0" smtClean="0">
                <a:solidFill>
                  <a:schemeClr val="tx1"/>
                </a:solidFill>
                <a:latin typeface="Comic Sans MS" pitchFamily="66" charset="0"/>
              </a:rPr>
              <a:t>large energy deposition and operate with larger increase in local or global temperature. </a:t>
            </a:r>
            <a:endParaRPr lang="en-US" sz="2400" dirty="0">
              <a:solidFill>
                <a:schemeClr val="tx1"/>
              </a:solidFill>
              <a:latin typeface="Comic Sans MS" pitchFamily="66" charset="0"/>
            </a:endParaRPr>
          </a:p>
        </p:txBody>
      </p:sp>
      <p:pic>
        <p:nvPicPr>
          <p:cNvPr id="1317893" name="Picture 5"/>
          <p:cNvPicPr>
            <a:picLocks noChangeAspect="1" noChangeArrowheads="1"/>
          </p:cNvPicPr>
          <p:nvPr/>
        </p:nvPicPr>
        <p:blipFill>
          <a:blip r:embed="rId2" cstate="print"/>
          <a:srcRect/>
          <a:stretch>
            <a:fillRect/>
          </a:stretch>
        </p:blipFill>
        <p:spPr bwMode="auto">
          <a:xfrm>
            <a:off x="533400" y="3352800"/>
            <a:ext cx="4827391" cy="3187011"/>
          </a:xfrm>
          <a:prstGeom prst="rect">
            <a:avLst/>
          </a:prstGeom>
          <a:noFill/>
          <a:ln w="9525">
            <a:noFill/>
            <a:miter lim="800000"/>
            <a:headEnd/>
            <a:tailEnd/>
          </a:ln>
          <a:effectLst/>
        </p:spPr>
      </p:pic>
      <p:sp>
        <p:nvSpPr>
          <p:cNvPr id="5" name="TextBox 4"/>
          <p:cNvSpPr txBox="1"/>
          <p:nvPr/>
        </p:nvSpPr>
        <p:spPr bwMode="auto">
          <a:xfrm>
            <a:off x="5410200" y="4876800"/>
            <a:ext cx="3505200" cy="1015663"/>
          </a:xfrm>
          <a:prstGeom prst="rect">
            <a:avLst/>
          </a:prstGeom>
          <a:solidFill>
            <a:schemeClr val="bg1"/>
          </a:solidFill>
          <a:ln w="12700">
            <a:noFill/>
            <a:miter lim="800000"/>
            <a:headEnd/>
            <a:tailEnd/>
          </a:ln>
          <a:effectLst/>
        </p:spPr>
        <p:txBody>
          <a:bodyPr wrap="square" rtlCol="0">
            <a:spAutoFit/>
          </a:bodyPr>
          <a:lstStyle/>
          <a:p>
            <a:pPr>
              <a:buNone/>
            </a:pPr>
            <a:r>
              <a:rPr lang="en-US" sz="2000" b="1" dirty="0" smtClean="0"/>
              <a:t>HTS could also remove energy more efficiently at higher temperature, as in FRIB</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90488"/>
            <a:ext cx="6858000" cy="900112"/>
          </a:xfrm>
        </p:spPr>
        <p:txBody>
          <a:bodyPr/>
          <a:lstStyle/>
          <a:p>
            <a:r>
              <a:rPr lang="en-US" sz="2800" dirty="0" smtClean="0"/>
              <a:t>Possible Demonstration of HTS Open Midplane Dipole using FRIB HTS Coils</a:t>
            </a:r>
            <a:endParaRPr lang="en-US" sz="2800" dirty="0"/>
          </a:p>
        </p:txBody>
      </p:sp>
      <p:sp>
        <p:nvSpPr>
          <p:cNvPr id="1454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54081" name="Object 1"/>
          <p:cNvGraphicFramePr>
            <a:graphicFrameLocks noChangeAspect="1"/>
          </p:cNvGraphicFramePr>
          <p:nvPr/>
        </p:nvGraphicFramePr>
        <p:xfrm>
          <a:off x="694212" y="1143000"/>
          <a:ext cx="8021280" cy="4419600"/>
        </p:xfrm>
        <a:graphic>
          <a:graphicData uri="http://schemas.openxmlformats.org/presentationml/2006/ole">
            <p:oleObj spid="_x0000_s1454081" name="Slide" r:id="rId3" imgW="4570388" imgH="3427437" progId="PowerPoint.Slide.12">
              <p:embed/>
            </p:oleObj>
          </a:graphicData>
        </a:graphic>
      </p:graphicFrame>
      <p:sp>
        <p:nvSpPr>
          <p:cNvPr id="5" name="Rectangle 4"/>
          <p:cNvSpPr/>
          <p:nvPr/>
        </p:nvSpPr>
        <p:spPr>
          <a:xfrm>
            <a:off x="685800" y="5791200"/>
            <a:ext cx="7239000" cy="461665"/>
          </a:xfrm>
          <a:prstGeom prst="rect">
            <a:avLst/>
          </a:prstGeom>
        </p:spPr>
        <p:txBody>
          <a:bodyPr wrap="square">
            <a:spAutoFit/>
          </a:bodyPr>
          <a:lstStyle/>
          <a:p>
            <a:pPr>
              <a:buNone/>
            </a:pPr>
            <a:r>
              <a:rPr lang="en-US" sz="2400" dirty="0" smtClean="0"/>
              <a:t>FRIB coil of HTS.  B</a:t>
            </a:r>
            <a:r>
              <a:rPr lang="en-US" sz="2400" baseline="-25000" dirty="0" smtClean="0"/>
              <a:t>0</a:t>
            </a:r>
            <a:r>
              <a:rPr lang="en-US" sz="2400" dirty="0" smtClean="0"/>
              <a:t> ≈ 1.4 T at 50 K and ≈ 5 T at 4 K</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Rectangle 2"/>
          <p:cNvSpPr>
            <a:spLocks noGrp="1" noChangeArrowheads="1"/>
          </p:cNvSpPr>
          <p:nvPr>
            <p:ph type="title"/>
          </p:nvPr>
        </p:nvSpPr>
        <p:spPr>
          <a:xfrm>
            <a:off x="3352800" y="90488"/>
            <a:ext cx="3962400" cy="808037"/>
          </a:xfrm>
          <a:ln/>
        </p:spPr>
        <p:txBody>
          <a:bodyPr/>
          <a:lstStyle/>
          <a:p>
            <a:r>
              <a:rPr lang="en-US" sz="3600"/>
              <a:t>Summary</a:t>
            </a:r>
          </a:p>
        </p:txBody>
      </p:sp>
      <p:sp>
        <p:nvSpPr>
          <p:cNvPr id="1394691" name="Text Box 3"/>
          <p:cNvSpPr txBox="1">
            <a:spLocks noChangeArrowheads="1"/>
          </p:cNvSpPr>
          <p:nvPr/>
        </p:nvSpPr>
        <p:spPr bwMode="auto">
          <a:xfrm>
            <a:off x="152400" y="1143000"/>
            <a:ext cx="8839200" cy="5324535"/>
          </a:xfrm>
          <a:prstGeom prst="rect">
            <a:avLst/>
          </a:prstGeom>
          <a:noFill/>
          <a:ln w="9525">
            <a:noFill/>
            <a:miter lim="800000"/>
            <a:headEnd/>
            <a:tailEnd/>
          </a:ln>
          <a:effectLst/>
        </p:spPr>
        <p:txBody>
          <a:bodyPr wrap="square">
            <a:spAutoFit/>
          </a:bodyPr>
          <a:lstStyle/>
          <a:p>
            <a:pPr>
              <a:lnSpc>
                <a:spcPct val="110000"/>
              </a:lnSpc>
              <a:spcBef>
                <a:spcPct val="40000"/>
              </a:spcBef>
            </a:pPr>
            <a:r>
              <a:rPr lang="en-US" sz="2000" dirty="0">
                <a:solidFill>
                  <a:srgbClr val="0000CC"/>
                </a:solidFill>
                <a:latin typeface="Arial" charset="0"/>
              </a:rPr>
              <a:t> </a:t>
            </a:r>
            <a:r>
              <a:rPr lang="en-US" sz="2000" dirty="0" smtClean="0">
                <a:solidFill>
                  <a:srgbClr val="0000CC"/>
                </a:solidFill>
                <a:latin typeface="Arial" charset="0"/>
              </a:rPr>
              <a:t>Open </a:t>
            </a:r>
            <a:r>
              <a:rPr lang="en-US" sz="2000" dirty="0">
                <a:solidFill>
                  <a:srgbClr val="0000CC"/>
                </a:solidFill>
                <a:latin typeface="Arial" charset="0"/>
              </a:rPr>
              <a:t>midplane </a:t>
            </a:r>
            <a:r>
              <a:rPr lang="en-US" sz="2000" dirty="0" smtClean="0">
                <a:solidFill>
                  <a:srgbClr val="0000CC"/>
                </a:solidFill>
                <a:latin typeface="Arial" charset="0"/>
              </a:rPr>
              <a:t>dipole designs could play a significant role in </a:t>
            </a:r>
            <a:r>
              <a:rPr lang="en-US" sz="2000" dirty="0" err="1" smtClean="0">
                <a:solidFill>
                  <a:srgbClr val="0000CC"/>
                </a:solidFill>
                <a:latin typeface="Symbol" pitchFamily="18" charset="2"/>
              </a:rPr>
              <a:t>m</a:t>
            </a:r>
            <a:r>
              <a:rPr lang="en-US" sz="2000" baseline="30000" dirty="0" err="1" smtClean="0">
                <a:solidFill>
                  <a:srgbClr val="0000CC"/>
                </a:solidFill>
                <a:latin typeface="Arial" charset="0"/>
              </a:rPr>
              <a:t>+</a:t>
            </a:r>
            <a:r>
              <a:rPr lang="en-US" sz="2000" dirty="0" err="1" smtClean="0">
                <a:solidFill>
                  <a:srgbClr val="0000CC"/>
                </a:solidFill>
                <a:latin typeface="Symbol" pitchFamily="18" charset="2"/>
              </a:rPr>
              <a:t>m</a:t>
            </a:r>
            <a:r>
              <a:rPr lang="en-US" sz="2000" baseline="30000" dirty="0" smtClean="0">
                <a:solidFill>
                  <a:srgbClr val="0000CC"/>
                </a:solidFill>
              </a:rPr>
              <a:t>-</a:t>
            </a:r>
            <a:r>
              <a:rPr lang="en-US" sz="2000" dirty="0" smtClean="0"/>
              <a:t> </a:t>
            </a:r>
            <a:r>
              <a:rPr lang="en-US" sz="2000" dirty="0" smtClean="0">
                <a:solidFill>
                  <a:srgbClr val="0000CC"/>
                </a:solidFill>
                <a:latin typeface="Arial" charset="0"/>
              </a:rPr>
              <a:t>collider ring magnets, </a:t>
            </a:r>
            <a:r>
              <a:rPr lang="en-US" sz="2000" dirty="0">
                <a:solidFill>
                  <a:srgbClr val="0000CC"/>
                </a:solidFill>
                <a:latin typeface="Arial" charset="0"/>
              </a:rPr>
              <a:t>as </a:t>
            </a:r>
            <a:r>
              <a:rPr lang="en-US" sz="2000" dirty="0" smtClean="0">
                <a:solidFill>
                  <a:srgbClr val="0000CC"/>
                </a:solidFill>
                <a:latin typeface="Arial" charset="0"/>
              </a:rPr>
              <a:t>energy deposition from </a:t>
            </a:r>
            <a:r>
              <a:rPr lang="en-US" sz="2000" dirty="0">
                <a:solidFill>
                  <a:srgbClr val="0000CC"/>
                </a:solidFill>
                <a:latin typeface="Arial" charset="0"/>
              </a:rPr>
              <a:t>decay particles at the midplane may limit the performance of superconducting coils and/or </a:t>
            </a:r>
            <a:r>
              <a:rPr lang="en-US" sz="2000" dirty="0" smtClean="0">
                <a:solidFill>
                  <a:srgbClr val="0000CC"/>
                </a:solidFill>
                <a:latin typeface="Arial" charset="0"/>
              </a:rPr>
              <a:t>significantly increase </a:t>
            </a:r>
            <a:r>
              <a:rPr lang="en-US" sz="2000" dirty="0">
                <a:solidFill>
                  <a:srgbClr val="0000CC"/>
                </a:solidFill>
                <a:latin typeface="Arial" charset="0"/>
              </a:rPr>
              <a:t>the operating</a:t>
            </a:r>
            <a:r>
              <a:rPr lang="en-US" sz="2000" dirty="0">
                <a:latin typeface="Arial" charset="0"/>
              </a:rPr>
              <a:t> </a:t>
            </a:r>
            <a:r>
              <a:rPr lang="en-US" sz="2000" dirty="0" smtClean="0">
                <a:solidFill>
                  <a:srgbClr val="0000CC"/>
                </a:solidFill>
                <a:latin typeface="Arial" charset="0"/>
              </a:rPr>
              <a:t>cost.</a:t>
            </a:r>
            <a:endParaRPr lang="en-US" sz="2000" dirty="0">
              <a:latin typeface="Arial" charset="0"/>
            </a:endParaRPr>
          </a:p>
          <a:p>
            <a:pPr>
              <a:lnSpc>
                <a:spcPct val="110000"/>
              </a:lnSpc>
              <a:spcBef>
                <a:spcPct val="40000"/>
              </a:spcBef>
            </a:pPr>
            <a:r>
              <a:rPr lang="en-US" sz="2000" dirty="0">
                <a:latin typeface="Arial" charset="0"/>
              </a:rPr>
              <a:t> The design concept </a:t>
            </a:r>
            <a:r>
              <a:rPr lang="en-US" sz="2000" dirty="0" smtClean="0">
                <a:latin typeface="Arial" charset="0"/>
              </a:rPr>
              <a:t>was </a:t>
            </a:r>
            <a:r>
              <a:rPr lang="en-US" sz="2000" dirty="0">
                <a:latin typeface="Arial" charset="0"/>
              </a:rPr>
              <a:t>significantly developed under LARP funding.</a:t>
            </a:r>
            <a:r>
              <a:rPr lang="en-US" sz="2000" dirty="0">
                <a:solidFill>
                  <a:srgbClr val="006600"/>
                </a:solidFill>
                <a:latin typeface="Arial" charset="0"/>
              </a:rPr>
              <a:t> </a:t>
            </a:r>
            <a:endParaRPr lang="en-US" sz="2000" dirty="0" smtClean="0">
              <a:solidFill>
                <a:srgbClr val="006600"/>
              </a:solidFill>
              <a:latin typeface="Arial" charset="0"/>
            </a:endParaRPr>
          </a:p>
          <a:p>
            <a:pPr>
              <a:lnSpc>
                <a:spcPct val="110000"/>
              </a:lnSpc>
              <a:spcBef>
                <a:spcPct val="40000"/>
              </a:spcBef>
            </a:pPr>
            <a:r>
              <a:rPr lang="en-US" sz="2000" dirty="0" smtClean="0">
                <a:solidFill>
                  <a:srgbClr val="006600"/>
                </a:solidFill>
                <a:latin typeface="Arial" charset="0"/>
              </a:rPr>
              <a:t>  A successful demonstration of open midplane dipole will be a significant technical progress for the community and will allow this design to be seriously considered for </a:t>
            </a:r>
            <a:r>
              <a:rPr lang="en-US" sz="2000" dirty="0" err="1" smtClean="0">
                <a:solidFill>
                  <a:srgbClr val="006600"/>
                </a:solidFill>
                <a:latin typeface="Arial" charset="0"/>
              </a:rPr>
              <a:t>muon</a:t>
            </a:r>
            <a:r>
              <a:rPr lang="en-US" sz="2000" dirty="0" smtClean="0">
                <a:solidFill>
                  <a:srgbClr val="006600"/>
                </a:solidFill>
                <a:latin typeface="Arial" charset="0"/>
              </a:rPr>
              <a:t> collider ring magnets.</a:t>
            </a:r>
          </a:p>
          <a:p>
            <a:pPr>
              <a:lnSpc>
                <a:spcPct val="110000"/>
              </a:lnSpc>
              <a:spcBef>
                <a:spcPct val="40000"/>
              </a:spcBef>
            </a:pPr>
            <a:r>
              <a:rPr lang="en-US" sz="2000" dirty="0" smtClean="0">
                <a:solidFill>
                  <a:srgbClr val="006600"/>
                </a:solidFill>
                <a:latin typeface="Arial" charset="0"/>
              </a:rPr>
              <a:t> It is possible to design, build and test a Proof-of-Principle magnet within the SBIR funding. A successful demonstration may open a way to build a more optimized design under a regular program.</a:t>
            </a:r>
            <a:endParaRPr lang="en-US" sz="2000" dirty="0">
              <a:solidFill>
                <a:srgbClr val="006600"/>
              </a:solidFill>
              <a:latin typeface="Arial" charset="0"/>
            </a:endParaRPr>
          </a:p>
          <a:p>
            <a:pPr>
              <a:lnSpc>
                <a:spcPct val="110000"/>
              </a:lnSpc>
              <a:spcBef>
                <a:spcPct val="40000"/>
              </a:spcBef>
            </a:pPr>
            <a:r>
              <a:rPr lang="en-US" sz="2000" dirty="0">
                <a:solidFill>
                  <a:srgbClr val="993300"/>
                </a:solidFill>
                <a:latin typeface="Arial" charset="0"/>
              </a:rPr>
              <a:t> HTS </a:t>
            </a:r>
            <a:r>
              <a:rPr lang="en-US" sz="2000" dirty="0" smtClean="0">
                <a:solidFill>
                  <a:srgbClr val="993300"/>
                </a:solidFill>
                <a:latin typeface="Arial" charset="0"/>
              </a:rPr>
              <a:t>could play </a:t>
            </a:r>
            <a:r>
              <a:rPr lang="en-US" sz="2000" dirty="0">
                <a:solidFill>
                  <a:srgbClr val="993300"/>
                </a:solidFill>
                <a:latin typeface="Arial" charset="0"/>
              </a:rPr>
              <a:t>an important role in high field open midplane design. HTS can generate very high fields and </a:t>
            </a:r>
            <a:r>
              <a:rPr lang="en-US" sz="2000" dirty="0" smtClean="0">
                <a:solidFill>
                  <a:srgbClr val="993300"/>
                </a:solidFill>
                <a:latin typeface="Arial" charset="0"/>
              </a:rPr>
              <a:t>could </a:t>
            </a:r>
            <a:r>
              <a:rPr lang="en-US" sz="2000" dirty="0">
                <a:solidFill>
                  <a:srgbClr val="993300"/>
                </a:solidFill>
                <a:latin typeface="Arial" charset="0"/>
              </a:rPr>
              <a:t>tolerate and remove large heat </a:t>
            </a:r>
            <a:r>
              <a:rPr lang="en-US" sz="2000" dirty="0" smtClean="0">
                <a:solidFill>
                  <a:srgbClr val="993300"/>
                </a:solidFill>
                <a:latin typeface="Arial" charset="0"/>
              </a:rPr>
              <a:t>loads more efficiently. </a:t>
            </a:r>
            <a:endParaRPr lang="en-US" sz="2000" dirty="0">
              <a:solidFill>
                <a:srgbClr val="006600"/>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a:xfrm>
            <a:off x="2057400" y="76200"/>
            <a:ext cx="6934200" cy="914400"/>
          </a:xfrm>
          <a:ln/>
        </p:spPr>
        <p:txBody>
          <a:bodyPr/>
          <a:lstStyle/>
          <a:p>
            <a:r>
              <a:rPr lang="en-US" sz="2800" dirty="0"/>
              <a:t>C</a:t>
            </a:r>
            <a:r>
              <a:rPr lang="en-US" sz="2800" dirty="0" smtClean="0"/>
              <a:t>hallenges associated with the “Ideal” or “True” Open </a:t>
            </a:r>
            <a:r>
              <a:rPr lang="en-US" sz="2800" dirty="0" err="1"/>
              <a:t>M</a:t>
            </a:r>
            <a:r>
              <a:rPr lang="en-US" sz="2800" dirty="0" err="1" smtClean="0"/>
              <a:t>idplane</a:t>
            </a:r>
            <a:r>
              <a:rPr lang="en-US" sz="2800" dirty="0" smtClean="0"/>
              <a:t> Dipole Design</a:t>
            </a:r>
            <a:endParaRPr lang="en-US" sz="2800" dirty="0">
              <a:solidFill>
                <a:srgbClr val="006600"/>
              </a:solidFill>
            </a:endParaRPr>
          </a:p>
        </p:txBody>
      </p:sp>
      <p:sp>
        <p:nvSpPr>
          <p:cNvPr id="1299459" name="Rectangle 3"/>
          <p:cNvSpPr>
            <a:spLocks noGrp="1" noChangeArrowheads="1"/>
          </p:cNvSpPr>
          <p:nvPr>
            <p:ph type="body" idx="1"/>
          </p:nvPr>
        </p:nvSpPr>
        <p:spPr>
          <a:xfrm>
            <a:off x="2438400" y="1371600"/>
            <a:ext cx="6629400" cy="5029200"/>
          </a:xfrm>
          <a:solidFill>
            <a:srgbClr val="FFFFFF"/>
          </a:solidFill>
          <a:ln/>
        </p:spPr>
        <p:txBody>
          <a:bodyPr/>
          <a:lstStyle/>
          <a:p>
            <a:pPr marL="609600" indent="-609600">
              <a:spcBef>
                <a:spcPct val="50000"/>
              </a:spcBef>
              <a:buFont typeface="Wingdings" pitchFamily="2" charset="2"/>
              <a:buNone/>
            </a:pPr>
            <a:r>
              <a:rPr lang="en-US" sz="2000" b="1" dirty="0">
                <a:solidFill>
                  <a:srgbClr val="FF0000"/>
                </a:solidFill>
              </a:rPr>
              <a:t>   #1</a:t>
            </a:r>
            <a:r>
              <a:rPr lang="en-US" sz="2000" dirty="0">
                <a:solidFill>
                  <a:srgbClr val="FF0000"/>
                </a:solidFill>
              </a:rPr>
              <a:t> 	In usual cosine theta or block coil designs, there are large attractive forces between upper and lower coils. How can these coils hang in air with no structure in between? </a:t>
            </a:r>
          </a:p>
          <a:p>
            <a:pPr marL="609600" indent="-609600">
              <a:spcBef>
                <a:spcPct val="50000"/>
              </a:spcBef>
              <a:buFont typeface="Wingdings" pitchFamily="2" charset="2"/>
              <a:buNone/>
            </a:pPr>
            <a:r>
              <a:rPr lang="en-US" sz="2000" b="1" dirty="0">
                <a:solidFill>
                  <a:srgbClr val="FF0000"/>
                </a:solidFill>
              </a:rPr>
              <a:t>   #2</a:t>
            </a:r>
            <a:r>
              <a:rPr lang="en-US" sz="2000" dirty="0">
                <a:solidFill>
                  <a:srgbClr val="FF0000"/>
                </a:solidFill>
              </a:rPr>
              <a:t>	The ratio of peak field in the coil to the design field appears to become large for large </a:t>
            </a:r>
            <a:r>
              <a:rPr lang="en-US" sz="2000" dirty="0" err="1">
                <a:solidFill>
                  <a:srgbClr val="FF0000"/>
                </a:solidFill>
              </a:rPr>
              <a:t>midplane</a:t>
            </a:r>
            <a:r>
              <a:rPr lang="en-US" sz="2000" dirty="0">
                <a:solidFill>
                  <a:srgbClr val="FF0000"/>
                </a:solidFill>
              </a:rPr>
              <a:t> gaps.</a:t>
            </a:r>
          </a:p>
          <a:p>
            <a:pPr marL="609600" indent="-609600">
              <a:spcBef>
                <a:spcPct val="50000"/>
              </a:spcBef>
              <a:buFont typeface="Wingdings" pitchFamily="2" charset="2"/>
              <a:buNone/>
            </a:pPr>
            <a:r>
              <a:rPr lang="en-US" sz="2000" b="1" dirty="0">
                <a:solidFill>
                  <a:srgbClr val="FF0000"/>
                </a:solidFill>
              </a:rPr>
              <a:t>   #3</a:t>
            </a:r>
            <a:r>
              <a:rPr lang="en-US" sz="2000" dirty="0">
                <a:solidFill>
                  <a:srgbClr val="FF0000"/>
                </a:solidFill>
              </a:rPr>
              <a:t>	The large gap at </a:t>
            </a:r>
            <a:r>
              <a:rPr lang="en-US" sz="2000" dirty="0" err="1">
                <a:solidFill>
                  <a:srgbClr val="FF0000"/>
                </a:solidFill>
              </a:rPr>
              <a:t>midplane</a:t>
            </a:r>
            <a:r>
              <a:rPr lang="en-US" sz="2000" dirty="0">
                <a:solidFill>
                  <a:srgbClr val="FF0000"/>
                </a:solidFill>
              </a:rPr>
              <a:t> appears to make obtaining good field quality a challenging task. Gap requirements are such that a significant portion of the cosine theta, which normally plays a major role in generating field and field quality, must be taken out from the coil structure.</a:t>
            </a:r>
            <a:endParaRPr lang="en-US" sz="2000" b="1" dirty="0">
              <a:solidFill>
                <a:srgbClr val="FF0000"/>
              </a:solidFill>
            </a:endParaRPr>
          </a:p>
          <a:p>
            <a:pPr marL="609600" indent="-609600">
              <a:spcBef>
                <a:spcPct val="50000"/>
              </a:spcBef>
              <a:buFont typeface="Wingdings" pitchFamily="2" charset="2"/>
              <a:buNone/>
            </a:pPr>
            <a:r>
              <a:rPr lang="en-US" sz="1000" b="1" dirty="0">
                <a:solidFill>
                  <a:srgbClr val="006600"/>
                </a:solidFill>
                <a:latin typeface="Tahoma" pitchFamily="34" charset="0"/>
              </a:rPr>
              <a:t>	</a:t>
            </a:r>
          </a:p>
          <a:p>
            <a:pPr marL="609600" indent="-609600">
              <a:spcBef>
                <a:spcPct val="50000"/>
              </a:spcBef>
              <a:buFont typeface="Wingdings" pitchFamily="2" charset="2"/>
              <a:buNone/>
            </a:pPr>
            <a:r>
              <a:rPr lang="en-US" sz="2000" b="1" dirty="0">
                <a:solidFill>
                  <a:srgbClr val="006600"/>
                </a:solidFill>
                <a:latin typeface="Arial" charset="0"/>
              </a:rPr>
              <a:t>	</a:t>
            </a:r>
            <a:r>
              <a:rPr lang="en-US" sz="2000" b="1" dirty="0" smtClean="0">
                <a:solidFill>
                  <a:srgbClr val="006600"/>
                </a:solidFill>
                <a:latin typeface="Arial" charset="0"/>
              </a:rPr>
              <a:t> </a:t>
            </a:r>
            <a:r>
              <a:rPr lang="en-US" sz="1800" dirty="0" smtClean="0">
                <a:solidFill>
                  <a:srgbClr val="006600"/>
                </a:solidFill>
                <a:latin typeface="Arial" charset="0"/>
              </a:rPr>
              <a:t>Several innovative solutions were developed to overcome above challenges (at least theoretically) with a significant funding from LARP. However, the funding was terminated before those solutions could be proven.</a:t>
            </a:r>
          </a:p>
        </p:txBody>
      </p:sp>
      <p:pic>
        <p:nvPicPr>
          <p:cNvPr id="1299460" name="Picture 4" descr="Water droplets"/>
          <p:cNvPicPr>
            <a:picLocks noChangeAspect="1" noChangeArrowheads="1"/>
          </p:cNvPicPr>
          <p:nvPr/>
        </p:nvPicPr>
        <p:blipFill>
          <a:blip r:embed="rId3" cstate="print"/>
          <a:srcRect l="9402" t="8475" r="29060" b="12108"/>
          <a:stretch>
            <a:fillRect/>
          </a:stretch>
        </p:blipFill>
        <p:spPr bwMode="auto">
          <a:xfrm>
            <a:off x="152400" y="4038600"/>
            <a:ext cx="2438400" cy="2222500"/>
          </a:xfrm>
          <a:prstGeom prst="rect">
            <a:avLst/>
          </a:prstGeom>
          <a:noFill/>
          <a:ln w="9525">
            <a:noFill/>
            <a:miter lim="800000"/>
            <a:headEnd/>
            <a:tailEnd/>
          </a:ln>
          <a:effectLst/>
        </p:spPr>
      </p:pic>
      <p:grpSp>
        <p:nvGrpSpPr>
          <p:cNvPr id="2" name="Group 5"/>
          <p:cNvGrpSpPr>
            <a:grpSpLocks/>
          </p:cNvGrpSpPr>
          <p:nvPr/>
        </p:nvGrpSpPr>
        <p:grpSpPr bwMode="auto">
          <a:xfrm>
            <a:off x="152400" y="1219200"/>
            <a:ext cx="2438400" cy="2514600"/>
            <a:chOff x="144" y="768"/>
            <a:chExt cx="1296" cy="1294"/>
          </a:xfrm>
        </p:grpSpPr>
        <p:pic>
          <p:nvPicPr>
            <p:cNvPr id="1299462" name="Picture 6"/>
            <p:cNvPicPr>
              <a:picLocks noChangeAspect="1" noChangeArrowheads="1"/>
            </p:cNvPicPr>
            <p:nvPr/>
          </p:nvPicPr>
          <p:blipFill>
            <a:blip r:embed="rId4" cstate="print"/>
            <a:srcRect l="3973" r="31792" b="2271"/>
            <a:stretch>
              <a:fillRect/>
            </a:stretch>
          </p:blipFill>
          <p:spPr bwMode="auto">
            <a:xfrm>
              <a:off x="144" y="768"/>
              <a:ext cx="1296" cy="1294"/>
            </a:xfrm>
            <a:prstGeom prst="rect">
              <a:avLst/>
            </a:prstGeom>
            <a:noFill/>
            <a:ln w="9525">
              <a:noFill/>
              <a:miter lim="800000"/>
              <a:headEnd/>
              <a:tailEnd/>
            </a:ln>
            <a:effectLst/>
          </p:spPr>
        </p:pic>
        <p:sp>
          <p:nvSpPr>
            <p:cNvPr id="1299463" name="AutoShape 7"/>
            <p:cNvSpPr>
              <a:spLocks noChangeArrowheads="1"/>
            </p:cNvSpPr>
            <p:nvPr/>
          </p:nvSpPr>
          <p:spPr bwMode="auto">
            <a:xfrm>
              <a:off x="288" y="1392"/>
              <a:ext cx="144" cy="144"/>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bg1"/>
            </a:solidFill>
            <a:ln w="9525">
              <a:solidFill>
                <a:srgbClr val="0000FF"/>
              </a:solidFill>
              <a:miter lim="800000"/>
              <a:headEnd/>
              <a:tailEnd/>
            </a:ln>
            <a:effectLst/>
          </p:spPr>
          <p:txBody>
            <a:bodyPr wrap="none" anchor="ctr">
              <a:spAutoFit/>
            </a:bodyPr>
            <a:lstStyle/>
            <a:p>
              <a:endParaRPr lang="en-US"/>
            </a:p>
          </p:txBody>
        </p:sp>
        <p:sp>
          <p:nvSpPr>
            <p:cNvPr id="1299464" name="AutoShape 8"/>
            <p:cNvSpPr>
              <a:spLocks noChangeArrowheads="1"/>
            </p:cNvSpPr>
            <p:nvPr/>
          </p:nvSpPr>
          <p:spPr bwMode="auto">
            <a:xfrm rot="5400000">
              <a:off x="1248" y="1392"/>
              <a:ext cx="144" cy="144"/>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bg1"/>
            </a:solidFill>
            <a:ln w="9525">
              <a:solidFill>
                <a:srgbClr val="0000FF"/>
              </a:solidFill>
              <a:miter lim="800000"/>
              <a:headEnd/>
              <a:tailEnd/>
            </a:ln>
            <a:effectLst/>
          </p:spPr>
          <p:txBody>
            <a:bodyPr wrap="none" anchor="ctr">
              <a:spAutoFit/>
            </a:bodyPr>
            <a:lstStyle/>
            <a:p>
              <a:endParaRPr lang="en-US"/>
            </a:p>
          </p:txBody>
        </p:sp>
        <p:sp>
          <p:nvSpPr>
            <p:cNvPr id="1299465" name="AutoShape 9"/>
            <p:cNvSpPr>
              <a:spLocks noChangeArrowheads="1"/>
            </p:cNvSpPr>
            <p:nvPr/>
          </p:nvSpPr>
          <p:spPr bwMode="auto">
            <a:xfrm rot="16200000">
              <a:off x="288" y="1152"/>
              <a:ext cx="144" cy="144"/>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bg1"/>
            </a:solidFill>
            <a:ln w="9525">
              <a:solidFill>
                <a:srgbClr val="0000FF"/>
              </a:solidFill>
              <a:miter lim="800000"/>
              <a:headEnd/>
              <a:tailEnd/>
            </a:ln>
            <a:effectLst/>
          </p:spPr>
          <p:txBody>
            <a:bodyPr wrap="none" anchor="ctr">
              <a:spAutoFit/>
            </a:bodyPr>
            <a:lstStyle/>
            <a:p>
              <a:endParaRPr lang="en-US"/>
            </a:p>
          </p:txBody>
        </p:sp>
        <p:sp>
          <p:nvSpPr>
            <p:cNvPr id="1299466" name="AutoShape 10"/>
            <p:cNvSpPr>
              <a:spLocks noChangeArrowheads="1"/>
            </p:cNvSpPr>
            <p:nvPr/>
          </p:nvSpPr>
          <p:spPr bwMode="auto">
            <a:xfrm rot="10800000">
              <a:off x="1248" y="1152"/>
              <a:ext cx="144" cy="144"/>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bg1"/>
            </a:solidFill>
            <a:ln w="9525">
              <a:solidFill>
                <a:srgbClr val="0000FF"/>
              </a:solidFill>
              <a:miter lim="800000"/>
              <a:headEnd/>
              <a:tailEnd/>
            </a:ln>
            <a:effectLst/>
          </p:spPr>
          <p:txBody>
            <a:bodyPr wrap="none" anchor="ctr">
              <a:spAutoFit/>
            </a:bodyPr>
            <a:lstStyle/>
            <a:p>
              <a:endParaRPr lang="en-US"/>
            </a:p>
          </p:txBody>
        </p:sp>
      </p:grpSp>
      <p:sp>
        <p:nvSpPr>
          <p:cNvPr id="1299467" name="AutoShape 11"/>
          <p:cNvSpPr>
            <a:spLocks noChangeArrowheads="1"/>
          </p:cNvSpPr>
          <p:nvPr/>
        </p:nvSpPr>
        <p:spPr bwMode="auto">
          <a:xfrm>
            <a:off x="2743200" y="5257800"/>
            <a:ext cx="304800" cy="152400"/>
          </a:xfrm>
          <a:prstGeom prst="rightArrow">
            <a:avLst>
              <a:gd name="adj1" fmla="val 50000"/>
              <a:gd name="adj2" fmla="val 50000"/>
            </a:avLst>
          </a:prstGeom>
          <a:solidFill>
            <a:srgbClr val="FFFF99"/>
          </a:solidFill>
          <a:ln w="19050" algn="ctr">
            <a:solidFill>
              <a:srgbClr val="008000"/>
            </a:solid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2"/>
          <p:cNvSpPr>
            <a:spLocks noGrp="1" noChangeArrowheads="1"/>
          </p:cNvSpPr>
          <p:nvPr>
            <p:ph type="ctrTitle"/>
          </p:nvPr>
        </p:nvSpPr>
        <p:spPr>
          <a:xfrm>
            <a:off x="304800" y="2209800"/>
            <a:ext cx="8534400" cy="2209800"/>
          </a:xfrm>
          <a:ln/>
        </p:spPr>
        <p:txBody>
          <a:bodyPr/>
          <a:lstStyle/>
          <a:p>
            <a:pPr>
              <a:lnSpc>
                <a:spcPct val="200000"/>
              </a:lnSpc>
            </a:pPr>
            <a:r>
              <a:rPr lang="en-US" sz="2800" dirty="0"/>
              <a:t>Progress </a:t>
            </a:r>
            <a:r>
              <a:rPr lang="en-US" sz="2800" dirty="0" smtClean="0"/>
              <a:t>on </a:t>
            </a:r>
            <a:r>
              <a:rPr lang="en-US" sz="2800" i="1" dirty="0"/>
              <a:t>Open Midplane Dipole </a:t>
            </a:r>
            <a:r>
              <a:rPr lang="en-US" sz="2800" dirty="0" smtClean="0"/>
              <a:t>(</a:t>
            </a:r>
            <a:r>
              <a:rPr lang="en-US" sz="2800" i="1" dirty="0" smtClean="0"/>
              <a:t>OMD</a:t>
            </a:r>
            <a:r>
              <a:rPr lang="en-US" sz="2800" dirty="0" smtClean="0"/>
              <a:t>) Design </a:t>
            </a:r>
            <a:br>
              <a:rPr lang="en-US" sz="2800" dirty="0" smtClean="0"/>
            </a:br>
            <a:r>
              <a:rPr lang="en-US" sz="2800" dirty="0" smtClean="0">
                <a:solidFill>
                  <a:srgbClr val="CC0000"/>
                </a:solidFill>
              </a:rPr>
              <a:t>(</a:t>
            </a:r>
            <a:r>
              <a:rPr lang="en-US" sz="2800" dirty="0">
                <a:solidFill>
                  <a:srgbClr val="CC0000"/>
                </a:solidFill>
              </a:rPr>
              <a:t>work performed under the auspices of LARP)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5169" name="Picture 1"/>
          <p:cNvPicPr>
            <a:picLocks noChangeAspect="1" noChangeArrowheads="1"/>
          </p:cNvPicPr>
          <p:nvPr/>
        </p:nvPicPr>
        <p:blipFill>
          <a:blip r:embed="rId2" cstate="print"/>
          <a:srcRect/>
          <a:stretch>
            <a:fillRect/>
          </a:stretch>
        </p:blipFill>
        <p:spPr bwMode="auto">
          <a:xfrm>
            <a:off x="4114800" y="1066800"/>
            <a:ext cx="4890611" cy="3686175"/>
          </a:xfrm>
          <a:prstGeom prst="rect">
            <a:avLst/>
          </a:prstGeom>
          <a:noFill/>
          <a:ln w="9525">
            <a:noFill/>
            <a:miter lim="800000"/>
            <a:headEnd/>
            <a:tailEnd/>
          </a:ln>
        </p:spPr>
      </p:pic>
      <p:sp>
        <p:nvSpPr>
          <p:cNvPr id="2" name="Title 1"/>
          <p:cNvSpPr>
            <a:spLocks noGrp="1"/>
          </p:cNvSpPr>
          <p:nvPr>
            <p:ph type="title"/>
          </p:nvPr>
        </p:nvSpPr>
        <p:spPr>
          <a:xfrm>
            <a:off x="2133600" y="90488"/>
            <a:ext cx="6858000" cy="900112"/>
          </a:xfrm>
        </p:spPr>
        <p:txBody>
          <a:bodyPr/>
          <a:lstStyle/>
          <a:p>
            <a:r>
              <a:rPr lang="en-US" dirty="0" smtClean="0"/>
              <a:t>LARP OMD Magnet R&amp;D Program </a:t>
            </a:r>
            <a:br>
              <a:rPr lang="en-US" dirty="0" smtClean="0"/>
            </a:br>
            <a:r>
              <a:rPr lang="en-US" sz="2800" dirty="0" smtClean="0">
                <a:solidFill>
                  <a:srgbClr val="006600"/>
                </a:solidFill>
              </a:rPr>
              <a:t>(first proposed in 2003)</a:t>
            </a:r>
            <a:endParaRPr lang="en-US" sz="2800" dirty="0">
              <a:solidFill>
                <a:srgbClr val="006600"/>
              </a:solidFill>
            </a:endParaRPr>
          </a:p>
        </p:txBody>
      </p:sp>
      <p:pic>
        <p:nvPicPr>
          <p:cNvPr id="1415170" name="Picture 2"/>
          <p:cNvPicPr>
            <a:picLocks noChangeAspect="1" noChangeArrowheads="1"/>
          </p:cNvPicPr>
          <p:nvPr/>
        </p:nvPicPr>
        <p:blipFill>
          <a:blip r:embed="rId3" cstate="print"/>
          <a:srcRect/>
          <a:stretch>
            <a:fillRect/>
          </a:stretch>
        </p:blipFill>
        <p:spPr bwMode="auto">
          <a:xfrm>
            <a:off x="152400" y="2971800"/>
            <a:ext cx="4847749" cy="3617595"/>
          </a:xfrm>
          <a:prstGeom prst="rect">
            <a:avLst/>
          </a:prstGeom>
          <a:noFill/>
          <a:ln w="9525">
            <a:noFill/>
            <a:miter lim="800000"/>
            <a:headEnd/>
            <a:tailEnd/>
          </a:ln>
        </p:spPr>
      </p:pic>
      <p:pic>
        <p:nvPicPr>
          <p:cNvPr id="1415171" name="Picture 3"/>
          <p:cNvPicPr>
            <a:picLocks noChangeAspect="1" noChangeArrowheads="1"/>
          </p:cNvPicPr>
          <p:nvPr/>
        </p:nvPicPr>
        <p:blipFill>
          <a:blip r:embed="rId4" cstate="print"/>
          <a:srcRect/>
          <a:stretch>
            <a:fillRect/>
          </a:stretch>
        </p:blipFill>
        <p:spPr bwMode="auto">
          <a:xfrm>
            <a:off x="152400" y="1143000"/>
            <a:ext cx="3109722" cy="2875026"/>
          </a:xfrm>
          <a:prstGeom prst="rect">
            <a:avLst/>
          </a:prstGeom>
          <a:noFill/>
          <a:ln w="9525">
            <a:noFill/>
            <a:miter lim="800000"/>
            <a:headEnd/>
            <a:tailEnd/>
          </a:ln>
        </p:spPr>
      </p:pic>
      <p:pic>
        <p:nvPicPr>
          <p:cNvPr id="1415172" name="Picture 4"/>
          <p:cNvPicPr>
            <a:picLocks noChangeAspect="1" noChangeArrowheads="1"/>
          </p:cNvPicPr>
          <p:nvPr/>
        </p:nvPicPr>
        <p:blipFill>
          <a:blip r:embed="rId5" cstate="print"/>
          <a:srcRect/>
          <a:stretch>
            <a:fillRect/>
          </a:stretch>
        </p:blipFill>
        <p:spPr bwMode="auto">
          <a:xfrm>
            <a:off x="5105400" y="4724400"/>
            <a:ext cx="3890963" cy="1838325"/>
          </a:xfrm>
          <a:prstGeom prst="rect">
            <a:avLst/>
          </a:prstGeom>
          <a:noFill/>
          <a:ln w="9525">
            <a:noFill/>
            <a:miter lim="800000"/>
            <a:headEnd/>
            <a:tailEnd/>
          </a:ln>
        </p:spPr>
      </p:pic>
      <p:sp>
        <p:nvSpPr>
          <p:cNvPr id="8" name="Left-Right Arrow 7"/>
          <p:cNvSpPr/>
          <p:nvPr/>
        </p:nvSpPr>
        <p:spPr bwMode="auto">
          <a:xfrm>
            <a:off x="5867400" y="6248400"/>
            <a:ext cx="1600200" cy="76200"/>
          </a:xfrm>
          <a:prstGeom prst="leftRightArrow">
            <a:avLst/>
          </a:prstGeom>
          <a:solidFill>
            <a:srgbClr val="FFFF99"/>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1800" b="1" i="0" u="none" strike="noStrike" cap="none" normalizeH="0" baseline="0" smtClean="0">
              <a:ln>
                <a:noFill/>
              </a:ln>
              <a:solidFill>
                <a:srgbClr val="FF0000"/>
              </a:solidFill>
              <a:effectLst/>
              <a:latin typeface="Times New Roman" pitchFamily="18" charset="0"/>
            </a:endParaRPr>
          </a:p>
        </p:txBody>
      </p:sp>
      <p:sp>
        <p:nvSpPr>
          <p:cNvPr id="9" name="TextBox 8"/>
          <p:cNvSpPr txBox="1"/>
          <p:nvPr/>
        </p:nvSpPr>
        <p:spPr bwMode="auto">
          <a:xfrm>
            <a:off x="1219200" y="1676400"/>
            <a:ext cx="1152880" cy="369332"/>
          </a:xfrm>
          <a:prstGeom prst="rect">
            <a:avLst/>
          </a:prstGeom>
          <a:solidFill>
            <a:schemeClr val="bg1"/>
          </a:solidFill>
          <a:ln w="12700">
            <a:noFill/>
            <a:miter lim="800000"/>
            <a:headEnd/>
            <a:tailEnd/>
          </a:ln>
          <a:effectLst/>
        </p:spPr>
        <p:txBody>
          <a:bodyPr wrap="none" rtlCol="0">
            <a:spAutoFit/>
          </a:bodyPr>
          <a:lstStyle/>
          <a:p>
            <a:pPr>
              <a:buNone/>
            </a:pPr>
            <a:r>
              <a:rPr lang="en-US" dirty="0" smtClean="0">
                <a:solidFill>
                  <a:srgbClr val="663300"/>
                </a:solidFill>
              </a:rPr>
              <a:t>May 2003</a:t>
            </a:r>
          </a:p>
        </p:txBody>
      </p:sp>
      <p:sp>
        <p:nvSpPr>
          <p:cNvPr id="10" name="TextBox 9"/>
          <p:cNvSpPr txBox="1"/>
          <p:nvPr/>
        </p:nvSpPr>
        <p:spPr bwMode="auto">
          <a:xfrm>
            <a:off x="5867400" y="4038600"/>
            <a:ext cx="1764266" cy="369332"/>
          </a:xfrm>
          <a:prstGeom prst="rect">
            <a:avLst/>
          </a:prstGeom>
          <a:solidFill>
            <a:schemeClr val="bg1"/>
          </a:solidFill>
          <a:ln w="12700">
            <a:noFill/>
            <a:miter lim="800000"/>
            <a:headEnd/>
            <a:tailEnd/>
          </a:ln>
          <a:effectLst/>
        </p:spPr>
        <p:txBody>
          <a:bodyPr wrap="none" rtlCol="0">
            <a:spAutoFit/>
          </a:bodyPr>
          <a:lstStyle/>
          <a:p>
            <a:pPr>
              <a:buNone/>
            </a:pPr>
            <a:r>
              <a:rPr lang="en-US" dirty="0" smtClean="0">
                <a:solidFill>
                  <a:srgbClr val="663300"/>
                </a:solidFill>
              </a:rPr>
              <a:t>September 2003</a:t>
            </a:r>
          </a:p>
        </p:txBody>
      </p:sp>
      <p:sp>
        <p:nvSpPr>
          <p:cNvPr id="11" name="TextBox 10"/>
          <p:cNvSpPr txBox="1"/>
          <p:nvPr/>
        </p:nvSpPr>
        <p:spPr bwMode="auto">
          <a:xfrm>
            <a:off x="1828800" y="5867400"/>
            <a:ext cx="1764266" cy="369332"/>
          </a:xfrm>
          <a:prstGeom prst="rect">
            <a:avLst/>
          </a:prstGeom>
          <a:solidFill>
            <a:schemeClr val="bg1"/>
          </a:solidFill>
          <a:ln w="12700">
            <a:noFill/>
            <a:miter lim="800000"/>
            <a:headEnd/>
            <a:tailEnd/>
          </a:ln>
          <a:effectLst/>
        </p:spPr>
        <p:txBody>
          <a:bodyPr wrap="none" rtlCol="0">
            <a:spAutoFit/>
          </a:bodyPr>
          <a:lstStyle/>
          <a:p>
            <a:pPr>
              <a:buNone/>
            </a:pPr>
            <a:r>
              <a:rPr lang="en-US" dirty="0" smtClean="0">
                <a:solidFill>
                  <a:srgbClr val="663300"/>
                </a:solidFill>
              </a:rPr>
              <a:t>September 2003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90488"/>
            <a:ext cx="5486399" cy="823912"/>
          </a:xfrm>
        </p:spPr>
        <p:txBody>
          <a:bodyPr/>
          <a:lstStyle/>
          <a:p>
            <a:r>
              <a:rPr lang="en-US" sz="2800" dirty="0" smtClean="0"/>
              <a:t>LARP Collaboration Meeting (Feb 2004)</a:t>
            </a:r>
            <a:endParaRPr lang="en-US" sz="2800" dirty="0"/>
          </a:p>
        </p:txBody>
      </p:sp>
      <p:pic>
        <p:nvPicPr>
          <p:cNvPr id="1462275" name="Picture 3"/>
          <p:cNvPicPr>
            <a:picLocks noChangeAspect="1" noChangeArrowheads="1"/>
          </p:cNvPicPr>
          <p:nvPr/>
        </p:nvPicPr>
        <p:blipFill>
          <a:blip r:embed="rId2" cstate="print"/>
          <a:srcRect/>
          <a:stretch>
            <a:fillRect/>
          </a:stretch>
        </p:blipFill>
        <p:spPr bwMode="auto">
          <a:xfrm>
            <a:off x="4114800" y="3048000"/>
            <a:ext cx="4834890" cy="3647599"/>
          </a:xfrm>
          <a:prstGeom prst="rect">
            <a:avLst/>
          </a:prstGeom>
          <a:noFill/>
          <a:ln w="9525">
            <a:noFill/>
            <a:miter lim="800000"/>
            <a:headEnd/>
            <a:tailEnd/>
          </a:ln>
        </p:spPr>
      </p:pic>
      <p:pic>
        <p:nvPicPr>
          <p:cNvPr id="1462274" name="Picture 2"/>
          <p:cNvPicPr>
            <a:picLocks noChangeAspect="1" noChangeArrowheads="1"/>
          </p:cNvPicPr>
          <p:nvPr/>
        </p:nvPicPr>
        <p:blipFill>
          <a:blip r:embed="rId3" cstate="print"/>
          <a:srcRect/>
          <a:stretch>
            <a:fillRect/>
          </a:stretch>
        </p:blipFill>
        <p:spPr bwMode="auto">
          <a:xfrm>
            <a:off x="152400" y="1219200"/>
            <a:ext cx="4843463" cy="366474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0488"/>
            <a:ext cx="6094413" cy="900112"/>
          </a:xfrm>
        </p:spPr>
        <p:txBody>
          <a:bodyPr/>
          <a:lstStyle/>
          <a:p>
            <a:r>
              <a:rPr lang="en-US" sz="2800" dirty="0" smtClean="0"/>
              <a:t>LAPAC Meeting</a:t>
            </a:r>
            <a:br>
              <a:rPr lang="en-US" sz="2800" dirty="0" smtClean="0"/>
            </a:br>
            <a:r>
              <a:rPr lang="en-US" sz="2800" dirty="0" smtClean="0"/>
              <a:t>(June 2004)</a:t>
            </a:r>
            <a:endParaRPr lang="en-US" sz="2800" dirty="0"/>
          </a:p>
        </p:txBody>
      </p:sp>
      <p:pic>
        <p:nvPicPr>
          <p:cNvPr id="1417217" name="Picture 1"/>
          <p:cNvPicPr>
            <a:picLocks noChangeAspect="1" noChangeArrowheads="1"/>
          </p:cNvPicPr>
          <p:nvPr/>
        </p:nvPicPr>
        <p:blipFill>
          <a:blip r:embed="rId2" cstate="print"/>
          <a:srcRect/>
          <a:stretch>
            <a:fillRect/>
          </a:stretch>
        </p:blipFill>
        <p:spPr bwMode="auto">
          <a:xfrm>
            <a:off x="228600" y="1143000"/>
            <a:ext cx="4843463" cy="3643313"/>
          </a:xfrm>
          <a:prstGeom prst="rect">
            <a:avLst/>
          </a:prstGeom>
          <a:noFill/>
          <a:ln w="9525">
            <a:noFill/>
            <a:miter lim="800000"/>
            <a:headEnd/>
            <a:tailEnd/>
          </a:ln>
        </p:spPr>
      </p:pic>
      <p:pic>
        <p:nvPicPr>
          <p:cNvPr id="1417218" name="Picture 2"/>
          <p:cNvPicPr>
            <a:picLocks noChangeAspect="1" noChangeArrowheads="1"/>
          </p:cNvPicPr>
          <p:nvPr/>
        </p:nvPicPr>
        <p:blipFill>
          <a:blip r:embed="rId3" cstate="print"/>
          <a:srcRect/>
          <a:stretch>
            <a:fillRect/>
          </a:stretch>
        </p:blipFill>
        <p:spPr bwMode="auto">
          <a:xfrm>
            <a:off x="4038600" y="2743200"/>
            <a:ext cx="4847749" cy="3681889"/>
          </a:xfrm>
          <a:prstGeom prst="rect">
            <a:avLst/>
          </a:prstGeom>
          <a:noFill/>
          <a:ln w="9525">
            <a:noFill/>
            <a:miter lim="800000"/>
            <a:headEnd/>
            <a:tailEnd/>
          </a:ln>
        </p:spPr>
      </p:pic>
      <p:pic>
        <p:nvPicPr>
          <p:cNvPr id="1417219" name="Picture 3"/>
          <p:cNvPicPr>
            <a:picLocks noChangeAspect="1" noChangeArrowheads="1"/>
          </p:cNvPicPr>
          <p:nvPr/>
        </p:nvPicPr>
        <p:blipFill>
          <a:blip r:embed="rId4" cstate="print"/>
          <a:srcRect/>
          <a:stretch>
            <a:fillRect/>
          </a:stretch>
        </p:blipFill>
        <p:spPr bwMode="auto">
          <a:xfrm>
            <a:off x="1752600" y="4191000"/>
            <a:ext cx="2286000" cy="2239911"/>
          </a:xfrm>
          <a:prstGeom prst="rect">
            <a:avLst/>
          </a:prstGeom>
          <a:noFill/>
          <a:ln w="9525">
            <a:noFill/>
            <a:miter lim="800000"/>
            <a:headEnd/>
            <a:tailEnd/>
          </a:ln>
        </p:spPr>
      </p:pic>
      <p:sp>
        <p:nvSpPr>
          <p:cNvPr id="6" name="TextBox 5"/>
          <p:cNvSpPr txBox="1"/>
          <p:nvPr/>
        </p:nvSpPr>
        <p:spPr bwMode="auto">
          <a:xfrm>
            <a:off x="6553200" y="2057400"/>
            <a:ext cx="1813317" cy="400110"/>
          </a:xfrm>
          <a:prstGeom prst="rect">
            <a:avLst/>
          </a:prstGeom>
          <a:solidFill>
            <a:schemeClr val="bg1"/>
          </a:solidFill>
          <a:ln w="12700">
            <a:noFill/>
            <a:miter lim="800000"/>
            <a:headEnd/>
            <a:tailEnd/>
          </a:ln>
          <a:effectLst/>
        </p:spPr>
        <p:txBody>
          <a:bodyPr wrap="none" rtlCol="0">
            <a:spAutoFit/>
          </a:bodyPr>
          <a:lstStyle/>
          <a:p>
            <a:pPr>
              <a:buNone/>
            </a:pPr>
            <a:r>
              <a:rPr lang="en-US" sz="2000" b="1" dirty="0" smtClean="0"/>
              <a:t>Mike Harrison</a:t>
            </a:r>
          </a:p>
        </p:txBody>
      </p:sp>
      <p:sp>
        <p:nvSpPr>
          <p:cNvPr id="7" name="Down Arrow 6"/>
          <p:cNvSpPr/>
          <p:nvPr/>
        </p:nvSpPr>
        <p:spPr bwMode="auto">
          <a:xfrm>
            <a:off x="7162800" y="2438400"/>
            <a:ext cx="228600" cy="457200"/>
          </a:xfrm>
          <a:prstGeom prst="downArrow">
            <a:avLst/>
          </a:prstGeom>
          <a:solidFill>
            <a:srgbClr val="FFFF99"/>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1800" b="1" i="0" u="none" strike="noStrike" cap="none" normalizeH="0" baseline="0" smtClean="0">
              <a:ln>
                <a:noFill/>
              </a:ln>
              <a:solidFill>
                <a:srgbClr val="FF0000"/>
              </a:solidFill>
              <a:effectLst/>
              <a:latin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18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rgbClr val="FFFF99"/>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1800" b="1" i="0" u="none" strike="noStrike" cap="none" normalizeH="0" baseline="0" smtClean="0">
            <a:ln>
              <a:noFill/>
            </a:ln>
            <a:solidFill>
              <a:srgbClr val="FF0000"/>
            </a:solidFill>
            <a:effectLst/>
            <a:latin typeface="Times New Roman" pitchFamily="18" charset="0"/>
          </a:defRPr>
        </a:defPPr>
      </a:lstStyle>
    </a:lnDef>
    <a:txDef>
      <a:spPr bwMode="auto">
        <a:solidFill>
          <a:schemeClr val="bg1"/>
        </a:solidFill>
        <a:ln w="12700">
          <a:noFill/>
          <a:miter lim="800000"/>
          <a:headEnd/>
          <a:tailEnd/>
        </a:ln>
        <a:effectLst/>
      </a:spPr>
      <a:bodyPr wrap="none" rtlCol="0">
        <a:spAutoFit/>
      </a:bodyPr>
      <a:lstStyle>
        <a:defPPr>
          <a:buNone/>
          <a:defRPr sz="2000" b="1" dirty="0" smtClean="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29980</TotalTime>
  <Words>2109</Words>
  <Application>Microsoft Office PowerPoint</Application>
  <PresentationFormat>On-screen Show (4:3)</PresentationFormat>
  <Paragraphs>198</Paragraphs>
  <Slides>43</Slides>
  <Notes>11</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43</vt:i4>
      </vt:variant>
    </vt:vector>
  </HeadingPairs>
  <TitlesOfParts>
    <vt:vector size="48" baseType="lpstr">
      <vt:lpstr>Default Design</vt:lpstr>
      <vt:lpstr>Document</vt:lpstr>
      <vt:lpstr>Worksheet</vt:lpstr>
      <vt:lpstr>Acrobat Document</vt:lpstr>
      <vt:lpstr>Slide</vt:lpstr>
      <vt:lpstr>Open Midplane Dipole Design and  Proof-of-Principle Demonstration for Muon Collider Ring Dipole</vt:lpstr>
      <vt:lpstr>Overview</vt:lpstr>
      <vt:lpstr>Motivation for  Open Midplane Dipole Design</vt:lpstr>
      <vt:lpstr>An Ideal Open Midplane Design</vt:lpstr>
      <vt:lpstr>Challenges associated with the “Ideal” or “True” Open Midplane Dipole Design</vt:lpstr>
      <vt:lpstr>Progress on Open Midplane Dipole (OMD) Design  (work performed under the auspices of LARP)</vt:lpstr>
      <vt:lpstr>LARP OMD Magnet R&amp;D Program  (first proposed in 2003)</vt:lpstr>
      <vt:lpstr>LARP Collaboration Meeting (Feb 2004)</vt:lpstr>
      <vt:lpstr>LAPAC Meeting (June 2004)</vt:lpstr>
      <vt:lpstr>LARP Collaboration Meeting (October 2004)</vt:lpstr>
      <vt:lpstr>LARP OMD Review - Dec. 2004 (arrows points to issues &amp; SBIR related to MAP)</vt:lpstr>
      <vt:lpstr>~15 T OMD Design Presented at Dec 2004 LARP Review</vt:lpstr>
      <vt:lpstr>LARP Task Conceived</vt:lpstr>
      <vt:lpstr>LARP Collaboration Meeting (April 2005)</vt:lpstr>
      <vt:lpstr>LARP Task Terminated  (decision made April 2005)</vt:lpstr>
      <vt:lpstr>A Brief Summary of  Significant Technical Progress  on  Open Midplane Dipole Design  During 2 Years of LARP R&amp;D  </vt:lpstr>
      <vt:lpstr>Overcoming Challenges</vt:lpstr>
      <vt:lpstr>Challenge #1: Lorentz Forces between coils A new and major consideration in design optimization</vt:lpstr>
      <vt:lpstr>Vertical Forces at 15 T  (design optimized to first order)</vt:lpstr>
      <vt:lpstr>Horizontal Forces at 15 T</vt:lpstr>
      <vt:lpstr>Mechanical Design and Analysis (1)   J. Schmalzle (12/04)</vt:lpstr>
      <vt:lpstr>Mechanical Design and Analysis (2)   J. Schmalzle (12/04)</vt:lpstr>
      <vt:lpstr>Mechanical Analysis  (J. Schmalzle) </vt:lpstr>
      <vt:lpstr>Challenge #2: Peak Field</vt:lpstr>
      <vt:lpstr>Challenge #3: Field Quality</vt:lpstr>
      <vt:lpstr>Field Harmonics and Relative Field Errors in an Optimized Design</vt:lpstr>
      <vt:lpstr>Field Uniformity in an Optimized 15 T Open Midplane Dipole Design</vt:lpstr>
      <vt:lpstr>Energy Deposition Summary (Nikolai Mokhov 04/05)</vt:lpstr>
      <vt:lpstr>Summary of Optimized Open Midplane Nb3Sn Dipole Designs for LARP</vt:lpstr>
      <vt:lpstr>Open Midplane Dipole Design for Muon Collider (several presentations)</vt:lpstr>
      <vt:lpstr>BNL Request to Perform R&amp;D on Open Midplane Dipole for Muon Collider</vt:lpstr>
      <vt:lpstr>Open Midplane SBIR with PBL</vt:lpstr>
      <vt:lpstr>Importance of Proof-of-Principle Demonstration of Open Midplane Dipole</vt:lpstr>
      <vt:lpstr>Proof-of-Principle (PoP) Structure for Open Midplane Dipole</vt:lpstr>
      <vt:lpstr>A Significant Goal of the PBL/BNL Phase 2 SBIR</vt:lpstr>
      <vt:lpstr>Navigation of Lorentz Forces in the Preliminary Design of PoP</vt:lpstr>
      <vt:lpstr>Preliminary Magnetic Model of PoP</vt:lpstr>
      <vt:lpstr>Preliminary Mechanical Analysis of PoP</vt:lpstr>
      <vt:lpstr>Cost-effective Program to fit SBIR Budget</vt:lpstr>
      <vt:lpstr>Preliminary Structure of PoP</vt:lpstr>
      <vt:lpstr>Open Midplane Designs With HTS (High Temperature Superconductors)</vt:lpstr>
      <vt:lpstr>Possible Demonstration of HTS Open Midplane Dipole using FRIB HTS Coils</vt:lpstr>
      <vt:lpstr>Summary</vt:lpstr>
    </vt:vector>
  </TitlesOfParts>
  <Company>LBL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rgupta</dc:creator>
  <cp:lastModifiedBy>jct</cp:lastModifiedBy>
  <cp:revision>1370</cp:revision>
  <cp:lastPrinted>2006-03-03T00:14:53Z</cp:lastPrinted>
  <dcterms:created xsi:type="dcterms:W3CDTF">1998-04-29T18:04:00Z</dcterms:created>
  <dcterms:modified xsi:type="dcterms:W3CDTF">2011-05-19T15:02:01Z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gupta@bnl.gov</vt:lpwstr>
  </property>
  <property fmtid="{D5CDD505-2E9C-101B-9397-08002B2CF9AE}" pid="8" name="HomePage">
    <vt:lpwstr>http://magnets.rhic.bnl.gov/gupta/</vt:lpwstr>
  </property>
  <property fmtid="{D5CDD505-2E9C-101B-9397-08002B2CF9AE}" pid="9" name="Other">
    <vt:lpwstr>Applied Superconductivity Conference 2000 at Virginia Beach, VA, September 17-2000.</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I:\Talks</vt:lpwstr>
  </property>
</Properties>
</file>