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4"/>
  </p:notesMasterIdLst>
  <p:handoutMasterIdLst>
    <p:handoutMasterId r:id="rId45"/>
  </p:handoutMasterIdLst>
  <p:sldIdLst>
    <p:sldId id="515" r:id="rId2"/>
    <p:sldId id="300" r:id="rId3"/>
    <p:sldId id="390" r:id="rId4"/>
    <p:sldId id="552" r:id="rId5"/>
    <p:sldId id="389" r:id="rId6"/>
    <p:sldId id="498" r:id="rId7"/>
    <p:sldId id="549" r:id="rId8"/>
    <p:sldId id="507" r:id="rId9"/>
    <p:sldId id="274" r:id="rId10"/>
    <p:sldId id="387" r:id="rId11"/>
    <p:sldId id="259" r:id="rId12"/>
    <p:sldId id="546" r:id="rId13"/>
    <p:sldId id="489" r:id="rId14"/>
    <p:sldId id="261" r:id="rId15"/>
    <p:sldId id="537" r:id="rId16"/>
    <p:sldId id="524" r:id="rId17"/>
    <p:sldId id="525" r:id="rId18"/>
    <p:sldId id="503" r:id="rId19"/>
    <p:sldId id="351" r:id="rId20"/>
    <p:sldId id="367" r:id="rId21"/>
    <p:sldId id="281" r:id="rId22"/>
    <p:sldId id="478" r:id="rId23"/>
    <p:sldId id="511" r:id="rId24"/>
    <p:sldId id="543" r:id="rId25"/>
    <p:sldId id="296" r:id="rId26"/>
    <p:sldId id="514" r:id="rId27"/>
    <p:sldId id="533" r:id="rId28"/>
    <p:sldId id="544" r:id="rId29"/>
    <p:sldId id="553" r:id="rId30"/>
    <p:sldId id="551" r:id="rId31"/>
    <p:sldId id="529" r:id="rId32"/>
    <p:sldId id="499" r:id="rId33"/>
    <p:sldId id="520" r:id="rId34"/>
    <p:sldId id="534" r:id="rId35"/>
    <p:sldId id="258" r:id="rId36"/>
    <p:sldId id="538" r:id="rId37"/>
    <p:sldId id="283" r:id="rId38"/>
    <p:sldId id="277" r:id="rId39"/>
    <p:sldId id="297" r:id="rId40"/>
    <p:sldId id="256" r:id="rId41"/>
    <p:sldId id="512" r:id="rId42"/>
    <p:sldId id="536" r:id="rId4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43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608"/>
    <p:restoredTop sz="91564"/>
  </p:normalViewPr>
  <p:slideViewPr>
    <p:cSldViewPr snapToGrid="0" snapToObjects="1">
      <p:cViewPr varScale="1">
        <p:scale>
          <a:sx n="89" d="100"/>
          <a:sy n="89" d="100"/>
        </p:scale>
        <p:origin x="1336" y="1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444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6C0E6F-7663-E545-8DBF-E6211CF32372}" type="datetimeFigureOut">
              <a:rPr lang="en-US" smtClean="0"/>
              <a:t>7/29/20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8AA917-F5E2-3E48-B878-B1E33D8C2C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35880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3C047B-6FD2-A74B-AA96-4055A18F6967}" type="datetimeFigureOut">
              <a:rPr lang="en-US" smtClean="0"/>
              <a:t>7/29/20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55FBBB-C263-614C-8131-FAAE25CD00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9360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55FBBB-C263-614C-8131-FAAE25CD0098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1617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78847-DFF7-D04B-AC72-F6B47AD85351}" type="datetime1">
              <a:rPr lang="fr-FR" smtClean="0"/>
              <a:t>29/07/2020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Mike Albrow       Forward Multiparticle Spectrometer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D28CA-AB00-074F-B7EB-9B0005E7E4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3856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9FCE6F-AFD9-6B4A-BF66-C527FFF3C981}" type="datetime1">
              <a:rPr lang="fr-FR" smtClean="0"/>
              <a:t>29/07/2020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Mike Albrow       Forward Multiparticle Spectrometer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D28CA-AB00-074F-B7EB-9B0005E7E4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1853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C4244-3D7E-4047-9278-168DC9C4217C}" type="datetime1">
              <a:rPr lang="fr-FR" smtClean="0"/>
              <a:t>29/07/2020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Mike Albrow       Forward Multiparticle Spectrometer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D28CA-AB00-074F-B7EB-9B0005E7E4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12084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A4220-FC28-2342-BDA5-4DD889867CF2}" type="datetime1">
              <a:rPr lang="fr-FR" smtClean="0"/>
              <a:t>29/07/2020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Mike Albrow       Forward Multiparticle Spectrometer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D28CA-AB00-074F-B7EB-9B0005E7E4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3133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E7773-90E4-BF47-B300-964DE99B18FE}" type="datetime1">
              <a:rPr lang="fr-FR" smtClean="0"/>
              <a:t>29/07/2020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Mike Albrow       Forward Multiparticle Spectrometer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D28CA-AB00-074F-B7EB-9B0005E7E4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2953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3DD16-1C0E-B449-8E2C-E135B00CB726}" type="datetime1">
              <a:rPr lang="fr-FR" smtClean="0"/>
              <a:t>29/07/2020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Mike Albrow       Forward Multiparticle Spectrometer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D28CA-AB00-074F-B7EB-9B0005E7E4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2418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DD631-5918-1645-9791-63B4577ED489}" type="datetime1">
              <a:rPr lang="fr-FR" smtClean="0"/>
              <a:t>29/07/2020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Mike Albrow       Forward Multiparticle Spectrometer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D28CA-AB00-074F-B7EB-9B0005E7E4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5568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556667-8CE5-894A-B194-827ABF8DCDD5}" type="datetime1">
              <a:rPr lang="fr-FR" smtClean="0"/>
              <a:t>29/07/2020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Mike Albrow       Forward Multiparticle Spectrometer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D28CA-AB00-074F-B7EB-9B0005E7E4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83654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039F6-23E0-EE46-92DC-26384A9CBD13}" type="datetime1">
              <a:rPr lang="fr-FR" smtClean="0"/>
              <a:t>29/07/2020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Mike Albrow       Forward Multiparticle Spectrometer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D28CA-AB00-074F-B7EB-9B0005E7E4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3481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A1AC4-71D0-4441-AC36-DAEDE92A93B8}" type="datetime1">
              <a:rPr lang="fr-FR" smtClean="0"/>
              <a:t>29/07/2020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Mike Albrow       Forward Multiparticle Spectrometer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D28CA-AB00-074F-B7EB-9B0005E7E4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0488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2C7EF-D5CA-8442-BCD3-4EF8F87A1FAF}" type="datetime1">
              <a:rPr lang="fr-FR" smtClean="0"/>
              <a:t>29/07/2020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Mike Albrow       Forward Multiparticle Spectrometer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D28CA-AB00-074F-B7EB-9B0005E7E4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666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6293A5-8DC9-1C47-8626-E714C2F8EFAA}" type="datetime1">
              <a:rPr lang="fr-FR" smtClean="0"/>
              <a:t>29/07/2020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Mike Albrow       Forward Multiparticle Spectrometer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D28CA-AB00-074F-B7EB-9B0005E7E4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17778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4.png"/><Relationship Id="rId4" Type="http://schemas.openxmlformats.org/officeDocument/2006/relationships/image" Target="../media/image23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4.emf"/><Relationship Id="rId4" Type="http://schemas.openxmlformats.org/officeDocument/2006/relationships/image" Target="../media/image4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6118" y="784225"/>
            <a:ext cx="8202455" cy="526297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A new subsystem for CMS Run 4 (HL-LHC)</a:t>
            </a:r>
          </a:p>
          <a:p>
            <a:pPr algn="ctr"/>
            <a:r>
              <a:rPr lang="en-US" sz="2800" b="1" dirty="0">
                <a:solidFill>
                  <a:srgbClr val="FF0000"/>
                </a:solidFill>
              </a:rPr>
              <a:t>~ 90– 125m downstream of IR-5 </a:t>
            </a:r>
            <a:r>
              <a:rPr lang="en-US" sz="2400" dirty="0"/>
              <a:t>(IR-1 option)</a:t>
            </a:r>
          </a:p>
          <a:p>
            <a:pPr algn="ctr"/>
            <a:endParaRPr lang="en-US" sz="2800" dirty="0">
              <a:solidFill>
                <a:srgbClr val="0000FF"/>
              </a:solidFill>
            </a:endParaRPr>
          </a:p>
          <a:p>
            <a:r>
              <a:rPr lang="en-US" sz="2400" dirty="0"/>
              <a:t>Two operational modes </a:t>
            </a:r>
            <a:r>
              <a:rPr lang="en-US" dirty="0"/>
              <a:t>(distinct physics – some common elements)</a:t>
            </a:r>
            <a:r>
              <a:rPr lang="en-US" sz="2400" dirty="0"/>
              <a:t>:</a:t>
            </a:r>
          </a:p>
          <a:p>
            <a:endParaRPr lang="en-US" sz="2400" dirty="0"/>
          </a:p>
          <a:p>
            <a:r>
              <a:rPr lang="en-US" sz="2400" dirty="0"/>
              <a:t>A) Charged and neutral </a:t>
            </a:r>
            <a:r>
              <a:rPr lang="en-US" sz="2400" dirty="0" err="1"/>
              <a:t>TeV</a:t>
            </a:r>
            <a:r>
              <a:rPr lang="en-US" sz="2400" dirty="0"/>
              <a:t> hadron production spectra</a:t>
            </a:r>
          </a:p>
          <a:p>
            <a:r>
              <a:rPr lang="en-US" sz="2400" dirty="0"/>
              <a:t>in p + p, p + O, O + O low pileup short runs.</a:t>
            </a:r>
          </a:p>
          <a:p>
            <a:r>
              <a:rPr lang="en-US" sz="2000" dirty="0"/>
              <a:t>Read out with full CMS detectors </a:t>
            </a:r>
          </a:p>
          <a:p>
            <a:r>
              <a:rPr lang="en-US" sz="2000" dirty="0">
                <a:solidFill>
                  <a:srgbClr val="0432FF"/>
                </a:solidFill>
              </a:rPr>
              <a:t>35 Tm spectrometer magnet D1 (will be) already there!</a:t>
            </a:r>
          </a:p>
          <a:p>
            <a:endParaRPr lang="en-US" sz="2800" dirty="0"/>
          </a:p>
          <a:p>
            <a:r>
              <a:rPr lang="en-US" sz="2000" dirty="0"/>
              <a:t>B) Search for new light long-lived decaying neutrals</a:t>
            </a:r>
          </a:p>
          <a:p>
            <a:r>
              <a:rPr lang="en-US" sz="2000" dirty="0"/>
              <a:t>in p + p at high luminosity (LLPs) or interacting DM?</a:t>
            </a:r>
          </a:p>
          <a:p>
            <a:r>
              <a:rPr lang="en-US" sz="2000" dirty="0"/>
              <a:t>Independent trigger &amp; read out</a:t>
            </a:r>
          </a:p>
          <a:p>
            <a:r>
              <a:rPr lang="en-US" sz="2000" dirty="0">
                <a:solidFill>
                  <a:srgbClr val="0432FF"/>
                </a:solidFill>
              </a:rPr>
              <a:t>Steel absorber and 35 Tm sweeping magnet D1 (will be) already there!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71092E-3631-3242-82A7-9AEA34E33EF6}" type="datetime1">
              <a:rPr lang="fr-FR" smtClean="0"/>
              <a:t>29/07/2020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Mike </a:t>
            </a:r>
            <a:r>
              <a:rPr lang="en-US" dirty="0" err="1"/>
              <a:t>Albrow</a:t>
            </a:r>
            <a:r>
              <a:rPr lang="en-US" dirty="0"/>
              <a:t>       Forward Multiparticle Spectrometer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D28CA-AB00-074F-B7EB-9B0005E7E498}" type="slidenum">
              <a:rPr lang="en-US" smtClean="0"/>
              <a:t>1</a:t>
            </a:fld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9471B09-7DF9-5840-849A-DBD506F6E27A}"/>
              </a:ext>
            </a:extLst>
          </p:cNvPr>
          <p:cNvSpPr txBox="1"/>
          <p:nvPr/>
        </p:nvSpPr>
        <p:spPr>
          <a:xfrm>
            <a:off x="1155744" y="136525"/>
            <a:ext cx="67267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u="sng" dirty="0" err="1">
                <a:solidFill>
                  <a:srgbClr val="0432FF"/>
                </a:solidFill>
              </a:rPr>
              <a:t>Forward</a:t>
            </a:r>
            <a:r>
              <a:rPr lang="fr-FR" sz="2800" b="1" u="sng" dirty="0">
                <a:solidFill>
                  <a:srgbClr val="0432FF"/>
                </a:solidFill>
              </a:rPr>
              <a:t> </a:t>
            </a:r>
            <a:r>
              <a:rPr lang="fr-FR" sz="2800" b="1" u="sng" dirty="0" err="1">
                <a:solidFill>
                  <a:srgbClr val="0432FF"/>
                </a:solidFill>
              </a:rPr>
              <a:t>Multiparticle</a:t>
            </a:r>
            <a:r>
              <a:rPr lang="fr-FR" sz="2800" b="1" u="sng" dirty="0">
                <a:solidFill>
                  <a:srgbClr val="0432FF"/>
                </a:solidFill>
              </a:rPr>
              <a:t> </a:t>
            </a:r>
            <a:r>
              <a:rPr lang="fr-FR" sz="2800" b="1" u="sng" dirty="0" err="1">
                <a:solidFill>
                  <a:srgbClr val="0432FF"/>
                </a:solidFill>
              </a:rPr>
              <a:t>Spectrometer</a:t>
            </a:r>
            <a:r>
              <a:rPr lang="fr-FR" sz="2800" b="1" u="sng" dirty="0">
                <a:solidFill>
                  <a:srgbClr val="0432FF"/>
                </a:solidFill>
              </a:rPr>
              <a:t> for LHC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A15EFE8-2227-6147-B53C-9C86DE67B7C0}"/>
              </a:ext>
            </a:extLst>
          </p:cNvPr>
          <p:cNvSpPr txBox="1"/>
          <p:nvPr/>
        </p:nvSpPr>
        <p:spPr>
          <a:xfrm>
            <a:off x="6415718" y="3278231"/>
            <a:ext cx="2187715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FR" sz="1600" dirty="0"/>
              <a:t>SMP-HAD 03.20</a:t>
            </a:r>
          </a:p>
          <a:p>
            <a:r>
              <a:rPr lang="en-FR" sz="1600" b="1" dirty="0">
                <a:solidFill>
                  <a:srgbClr val="FF0000"/>
                </a:solidFill>
              </a:rPr>
              <a:t>Guaranteed physics in</a:t>
            </a:r>
          </a:p>
          <a:p>
            <a:r>
              <a:rPr lang="en-GB" sz="1600" b="1" dirty="0">
                <a:solidFill>
                  <a:srgbClr val="FF0000"/>
                </a:solidFill>
              </a:rPr>
              <a:t>u</a:t>
            </a:r>
            <a:r>
              <a:rPr lang="en-FR" sz="1600" b="1" dirty="0">
                <a:solidFill>
                  <a:srgbClr val="FF0000"/>
                </a:solidFill>
              </a:rPr>
              <a:t>nexpored phase space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D32AC60-3216-9849-9590-1C7FC55EF0F3}"/>
              </a:ext>
            </a:extLst>
          </p:cNvPr>
          <p:cNvSpPr txBox="1"/>
          <p:nvPr/>
        </p:nvSpPr>
        <p:spPr>
          <a:xfrm>
            <a:off x="7043455" y="4692202"/>
            <a:ext cx="1490355" cy="73866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FR" sz="1400" dirty="0"/>
              <a:t>EXO – LLP 03.27</a:t>
            </a:r>
          </a:p>
          <a:p>
            <a:r>
              <a:rPr lang="en-FR" sz="1400" b="1" dirty="0">
                <a:solidFill>
                  <a:srgbClr val="FF0000"/>
                </a:solidFill>
              </a:rPr>
              <a:t>BSM discovery potential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A128C68-13BF-DE4F-B4A8-515BA379BC0B}"/>
              </a:ext>
            </a:extLst>
          </p:cNvPr>
          <p:cNvSpPr txBox="1"/>
          <p:nvPr/>
        </p:nvSpPr>
        <p:spPr>
          <a:xfrm>
            <a:off x="7359974" y="2738252"/>
            <a:ext cx="1044966" cy="461665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r>
              <a:rPr lang="en-FR" sz="2400" b="1" dirty="0">
                <a:solidFill>
                  <a:srgbClr val="00B050"/>
                </a:solidFill>
              </a:rPr>
              <a:t>TODAY</a:t>
            </a:r>
          </a:p>
        </p:txBody>
      </p:sp>
    </p:spTree>
    <p:extLst>
      <p:ext uri="{BB962C8B-B14F-4D97-AF65-F5344CB8AC3E}">
        <p14:creationId xmlns:p14="http://schemas.microsoft.com/office/powerpoint/2010/main" val="10663645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63E877-74C6-6B46-9B29-70378E435F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28C1F-103A-344E-987C-C630DDCC15C4}" type="datetime1">
              <a:rPr lang="fr-FR" smtClean="0"/>
              <a:t>29/07/2020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6A2388-33F1-6044-A95B-C00ED75071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Mike Albrow       Forward Multiparticle Spectrometer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8A2F20-5F51-5942-B8F8-2BFE2D086C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D28CA-AB00-074F-B7EB-9B0005E7E498}" type="slidenum">
              <a:rPr lang="en-US" smtClean="0"/>
              <a:t>10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8C76E7B-7C27-C14E-8D52-A8B7F9AEA2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5516" y="1651176"/>
            <a:ext cx="7152968" cy="3888992"/>
          </a:xfrm>
          <a:prstGeom prst="rect">
            <a:avLst/>
          </a:prstGeom>
          <a:ln w="38100">
            <a:solidFill>
              <a:srgbClr val="0432FF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1F2DDB4-E27D-3D47-9076-16F6215808B4}"/>
              </a:ext>
            </a:extLst>
          </p:cNvPr>
          <p:cNvSpPr txBox="1"/>
          <p:nvPr/>
        </p:nvSpPr>
        <p:spPr>
          <a:xfrm>
            <a:off x="258082" y="136525"/>
            <a:ext cx="807503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Region</a:t>
            </a:r>
            <a:r>
              <a:rPr lang="fr-FR" dirty="0"/>
              <a:t> </a:t>
            </a:r>
            <a:r>
              <a:rPr lang="fr-FR" dirty="0" err="1"/>
              <a:t>looking</a:t>
            </a:r>
            <a:r>
              <a:rPr lang="fr-FR" dirty="0"/>
              <a:t> </a:t>
            </a:r>
            <a:r>
              <a:rPr lang="fr-FR" b="1" dirty="0" err="1">
                <a:solidFill>
                  <a:srgbClr val="FF0000"/>
                </a:solidFill>
              </a:rPr>
              <a:t>along</a:t>
            </a:r>
            <a:r>
              <a:rPr lang="fr-FR" b="1" dirty="0">
                <a:solidFill>
                  <a:srgbClr val="FF0000"/>
                </a:solidFill>
              </a:rPr>
              <a:t> LHC tunnel</a:t>
            </a:r>
            <a:r>
              <a:rPr lang="fr-FR" dirty="0"/>
              <a:t>, </a:t>
            </a:r>
            <a:r>
              <a:rPr lang="fr-FR" dirty="0" err="1"/>
              <a:t>beam</a:t>
            </a:r>
            <a:r>
              <a:rPr lang="fr-FR" dirty="0"/>
              <a:t> </a:t>
            </a:r>
            <a:r>
              <a:rPr lang="fr-FR" dirty="0" err="1"/>
              <a:t>separation</a:t>
            </a:r>
            <a:r>
              <a:rPr lang="fr-FR" dirty="0"/>
              <a:t> </a:t>
            </a:r>
            <a:r>
              <a:rPr lang="fr-FR" dirty="0" err="1"/>
              <a:t>dipoles</a:t>
            </a:r>
            <a:r>
              <a:rPr lang="fr-FR" dirty="0"/>
              <a:t> &amp; CMS </a:t>
            </a:r>
            <a:r>
              <a:rPr lang="fr-FR" dirty="0" err="1"/>
              <a:t>way</a:t>
            </a:r>
            <a:r>
              <a:rPr lang="fr-FR" dirty="0"/>
              <a:t> </a:t>
            </a:r>
            <a:r>
              <a:rPr lang="fr-FR" dirty="0" err="1"/>
              <a:t>behind</a:t>
            </a:r>
            <a:r>
              <a:rPr lang="fr-FR" dirty="0"/>
              <a:t> me.</a:t>
            </a:r>
          </a:p>
          <a:p>
            <a:r>
              <a:rPr lang="fr-FR" dirty="0"/>
              <a:t>20 cm </a:t>
            </a:r>
            <a:r>
              <a:rPr lang="fr-FR" dirty="0" err="1"/>
              <a:t>diameter</a:t>
            </a:r>
            <a:r>
              <a:rPr lang="fr-FR" dirty="0"/>
              <a:t> straight pipe </a:t>
            </a:r>
            <a:r>
              <a:rPr lang="fr-FR" dirty="0" err="1"/>
              <a:t>with</a:t>
            </a:r>
            <a:r>
              <a:rPr lang="fr-FR" dirty="0"/>
              <a:t> </a:t>
            </a:r>
            <a:r>
              <a:rPr lang="fr-FR" dirty="0" err="1"/>
              <a:t>both</a:t>
            </a:r>
            <a:r>
              <a:rPr lang="fr-FR" dirty="0"/>
              <a:t> </a:t>
            </a:r>
            <a:r>
              <a:rPr lang="fr-FR" dirty="0" err="1"/>
              <a:t>beams</a:t>
            </a:r>
            <a:r>
              <a:rPr lang="fr-FR" dirty="0"/>
              <a:t> for 50 m. (</a:t>
            </a:r>
            <a:r>
              <a:rPr lang="fr-FR" dirty="0" err="1"/>
              <a:t>Cladding</a:t>
            </a:r>
            <a:r>
              <a:rPr lang="fr-FR" dirty="0"/>
              <a:t>)</a:t>
            </a:r>
          </a:p>
          <a:p>
            <a:r>
              <a:rPr lang="fr-FR" b="1" dirty="0" err="1">
                <a:solidFill>
                  <a:srgbClr val="FF0000"/>
                </a:solidFill>
              </a:rPr>
              <a:t>Make</a:t>
            </a:r>
            <a:r>
              <a:rPr lang="fr-FR" b="1" dirty="0">
                <a:solidFill>
                  <a:srgbClr val="FF0000"/>
                </a:solidFill>
              </a:rPr>
              <a:t> </a:t>
            </a:r>
            <a:r>
              <a:rPr lang="fr-FR" b="1" dirty="0" err="1">
                <a:solidFill>
                  <a:srgbClr val="FF0000"/>
                </a:solidFill>
              </a:rPr>
              <a:t>this</a:t>
            </a:r>
            <a:r>
              <a:rPr lang="fr-FR" b="1" dirty="0">
                <a:solidFill>
                  <a:srgbClr val="FF0000"/>
                </a:solidFill>
              </a:rPr>
              <a:t> pipe </a:t>
            </a:r>
            <a:r>
              <a:rPr lang="fr-FR" b="1" dirty="0" err="1">
                <a:solidFill>
                  <a:srgbClr val="FF0000"/>
                </a:solidFill>
              </a:rPr>
              <a:t>larger</a:t>
            </a:r>
            <a:r>
              <a:rPr lang="fr-FR" b="1" dirty="0">
                <a:solidFill>
                  <a:srgbClr val="FF0000"/>
                </a:solidFill>
              </a:rPr>
              <a:t> </a:t>
            </a:r>
            <a:r>
              <a:rPr lang="fr-FR" b="1" dirty="0" err="1">
                <a:solidFill>
                  <a:srgbClr val="FF0000"/>
                </a:solidFill>
              </a:rPr>
              <a:t>diameter</a:t>
            </a:r>
            <a:r>
              <a:rPr lang="fr-FR" b="1" dirty="0">
                <a:solidFill>
                  <a:srgbClr val="FF0000"/>
                </a:solidFill>
              </a:rPr>
              <a:t>: 20 cm </a:t>
            </a:r>
            <a:r>
              <a:rPr lang="fr-FR" b="1" dirty="0">
                <a:solidFill>
                  <a:srgbClr val="FF0000"/>
                </a:solidFill>
                <a:sym typeface="Wingdings" pitchFamily="2" charset="2"/>
              </a:rPr>
              <a:t> 80 or 100</a:t>
            </a:r>
            <a:r>
              <a:rPr lang="fr-FR" b="1" dirty="0">
                <a:solidFill>
                  <a:srgbClr val="FF0000"/>
                </a:solidFill>
              </a:rPr>
              <a:t> cm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017285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1C475EEF-19E1-B749-8685-4F7CCE6BAD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504" y="883883"/>
            <a:ext cx="8102991" cy="509023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C81B3FE-445F-D94B-BEB5-18BDF2CB5D2A}"/>
              </a:ext>
            </a:extLst>
          </p:cNvPr>
          <p:cNvSpPr txBox="1"/>
          <p:nvPr/>
        </p:nvSpPr>
        <p:spPr>
          <a:xfrm>
            <a:off x="267286" y="239151"/>
            <a:ext cx="27056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dirty="0"/>
              <a:t>Vincent Baglin (CERN, LHC)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63F866D-33CD-6848-9B4A-FF29E43F43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1D5EA-DE75-8246-9F6D-DA1660FE9064}" type="datetime1">
              <a:rPr lang="fr-FR" smtClean="0"/>
              <a:t>29/07/2020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B38215-5EF9-A149-B598-F61546984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Mike Albrow       Forward Multiparticle Spectrometer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1FC0B9-7370-154E-9D3E-6D7FB0ADEB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D28CA-AB00-074F-B7EB-9B0005E7E498}" type="slidenum">
              <a:rPr lang="en-US" smtClean="0"/>
              <a:t>11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19E7FA4-FB25-5549-BD8B-5A088402A7C2}"/>
              </a:ext>
            </a:extLst>
          </p:cNvPr>
          <p:cNvSpPr txBox="1"/>
          <p:nvPr/>
        </p:nvSpPr>
        <p:spPr>
          <a:xfrm>
            <a:off x="3405846" y="501650"/>
            <a:ext cx="23323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dirty="0"/>
              <a:t>Present plan for Run 4:</a:t>
            </a:r>
          </a:p>
        </p:txBody>
      </p:sp>
      <p:sp>
        <p:nvSpPr>
          <p:cNvPr id="8" name="Right Brace 7">
            <a:extLst>
              <a:ext uri="{FF2B5EF4-FFF2-40B4-BE49-F238E27FC236}">
                <a16:creationId xmlns:a16="http://schemas.microsoft.com/office/drawing/2014/main" id="{16477DE7-EE8C-A04E-A2E1-881F589151EB}"/>
              </a:ext>
            </a:extLst>
          </p:cNvPr>
          <p:cNvSpPr/>
          <p:nvPr/>
        </p:nvSpPr>
        <p:spPr>
          <a:xfrm>
            <a:off x="4043363" y="2771775"/>
            <a:ext cx="342900" cy="471487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92A101B-51B8-544E-A929-D9BC9EED31C6}"/>
              </a:ext>
            </a:extLst>
          </p:cNvPr>
          <p:cNvSpPr txBox="1"/>
          <p:nvPr/>
        </p:nvSpPr>
        <p:spPr>
          <a:xfrm>
            <a:off x="4476748" y="2468909"/>
            <a:ext cx="2265685" cy="1077218"/>
          </a:xfrm>
          <a:prstGeom prst="rect">
            <a:avLst/>
          </a:prstGeom>
          <a:noFill/>
          <a:ln>
            <a:solidFill>
              <a:srgbClr val="0432FF"/>
            </a:solidFill>
          </a:ln>
        </p:spPr>
        <p:txBody>
          <a:bodyPr wrap="none" rtlCol="0">
            <a:spAutoFit/>
          </a:bodyPr>
          <a:lstStyle/>
          <a:p>
            <a:r>
              <a:rPr lang="en-FR" sz="1600" dirty="0">
                <a:solidFill>
                  <a:srgbClr val="0432FF"/>
                </a:solidFill>
              </a:rPr>
              <a:t>Propose e.g. :</a:t>
            </a:r>
          </a:p>
          <a:p>
            <a:r>
              <a:rPr lang="en-FR" sz="1600" dirty="0">
                <a:solidFill>
                  <a:srgbClr val="0432FF"/>
                </a:solidFill>
              </a:rPr>
              <a:t>212 mm over 12 m long</a:t>
            </a:r>
          </a:p>
          <a:p>
            <a:r>
              <a:rPr lang="en-FR" sz="1600" dirty="0">
                <a:solidFill>
                  <a:srgbClr val="0432FF"/>
                </a:solidFill>
              </a:rPr>
              <a:t>1000 mm over 20 m long</a:t>
            </a:r>
          </a:p>
          <a:p>
            <a:r>
              <a:rPr lang="en-FR" sz="1600" dirty="0">
                <a:solidFill>
                  <a:srgbClr val="0432FF"/>
                </a:solidFill>
              </a:rPr>
              <a:t>250 mm over 10 m long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5B13542-75BA-9843-91E7-7AF916B7EEF9}"/>
              </a:ext>
            </a:extLst>
          </p:cNvPr>
          <p:cNvSpPr txBox="1"/>
          <p:nvPr/>
        </p:nvSpPr>
        <p:spPr>
          <a:xfrm>
            <a:off x="290255" y="566055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dirty="0"/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40277885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773729-0312-B348-BCFD-58C44C8DAC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18EFF-3BE7-5D42-A52C-1C1F214BAA06}" type="datetime1">
              <a:rPr lang="fr-FR" smtClean="0"/>
              <a:t>29/07/2020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39B03D-8520-E34E-9F77-60E05B3E8A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Mike Albrow       Forward Multiparticle Spectrometer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A625FB-0AE9-C348-9F3D-B341B5C43D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D28CA-AB00-074F-B7EB-9B0005E7E498}" type="slidenum">
              <a:rPr lang="en-US" smtClean="0"/>
              <a:t>12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790D464-BAF2-9C41-BF98-EAE156F52D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190" y="868179"/>
            <a:ext cx="5438119" cy="439505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850E94B-6FA9-AA42-8A61-1EA594F4843A}"/>
              </a:ext>
            </a:extLst>
          </p:cNvPr>
          <p:cNvSpPr/>
          <p:nvPr/>
        </p:nvSpPr>
        <p:spPr>
          <a:xfrm>
            <a:off x="3855025" y="248803"/>
            <a:ext cx="30257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FR" sz="1600" dirty="0">
                <a:solidFill>
                  <a:srgbClr val="FF0000"/>
                </a:solidFill>
              </a:rPr>
              <a:t>POSITIVE particles 1 - 2 TeV</a:t>
            </a:r>
          </a:p>
          <a:p>
            <a:r>
              <a:rPr lang="en-FR" sz="1600" dirty="0">
                <a:solidFill>
                  <a:srgbClr val="FF0000"/>
                </a:solidFill>
              </a:rPr>
              <a:t>(through D1 aperture)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3F2C3C4-717A-C141-BDF7-C31E2996E942}"/>
              </a:ext>
            </a:extLst>
          </p:cNvPr>
          <p:cNvSpPr txBox="1"/>
          <p:nvPr/>
        </p:nvSpPr>
        <p:spPr>
          <a:xfrm>
            <a:off x="1191924" y="226431"/>
            <a:ext cx="266310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sz="1600" dirty="0"/>
              <a:t> </a:t>
            </a:r>
            <a:r>
              <a:rPr lang="en-FR" sz="1600" dirty="0">
                <a:solidFill>
                  <a:srgbClr val="0432FF"/>
                </a:solidFill>
              </a:rPr>
              <a:t>NEGATIVE particles 1 – 2  TeV</a:t>
            </a:r>
          </a:p>
          <a:p>
            <a:r>
              <a:rPr lang="en-FR" sz="1600" dirty="0">
                <a:solidFill>
                  <a:srgbClr val="0432FF"/>
                </a:solidFill>
              </a:rPr>
              <a:t>(through D1 aperture)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A140A53-21A8-C94F-B794-B445589256A6}"/>
              </a:ext>
            </a:extLst>
          </p:cNvPr>
          <p:cNvSpPr txBox="1"/>
          <p:nvPr/>
        </p:nvSpPr>
        <p:spPr>
          <a:xfrm>
            <a:off x="6553200" y="535058"/>
            <a:ext cx="13426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At z</a:t>
            </a:r>
            <a:r>
              <a:rPr lang="en-FR" dirty="0"/>
              <a:t> = 126 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C9E7902-1753-7E41-B8F0-2EF4170E9598}"/>
              </a:ext>
            </a:extLst>
          </p:cNvPr>
          <p:cNvSpPr txBox="1"/>
          <p:nvPr/>
        </p:nvSpPr>
        <p:spPr>
          <a:xfrm>
            <a:off x="5989279" y="1338590"/>
            <a:ext cx="2776401" cy="73866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FR" sz="1400" dirty="0">
                <a:solidFill>
                  <a:srgbClr val="FF0000"/>
                </a:solidFill>
              </a:rPr>
              <a:t>No primary charged</a:t>
            </a:r>
          </a:p>
          <a:p>
            <a:r>
              <a:rPr lang="en-GB" sz="1400" dirty="0">
                <a:solidFill>
                  <a:srgbClr val="FF0000"/>
                </a:solidFill>
              </a:rPr>
              <a:t>P</a:t>
            </a:r>
            <a:r>
              <a:rPr lang="en-FR" sz="1400" dirty="0">
                <a:solidFill>
                  <a:srgbClr val="FF0000"/>
                </a:solidFill>
              </a:rPr>
              <a:t>articles UP &amp; DOWN</a:t>
            </a:r>
          </a:p>
          <a:p>
            <a:r>
              <a:rPr lang="en-FR" sz="1400" dirty="0">
                <a:solidFill>
                  <a:srgbClr val="FF0000"/>
                </a:solidFill>
              </a:rPr>
              <a:t>&amp; no direct neutrals (35-50m steel)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D718EF1-7312-2043-AFA8-67DC4B63F52F}"/>
              </a:ext>
            </a:extLst>
          </p:cNvPr>
          <p:cNvSpPr txBox="1"/>
          <p:nvPr/>
        </p:nvSpPr>
        <p:spPr>
          <a:xfrm>
            <a:off x="1776602" y="5504597"/>
            <a:ext cx="4049314" cy="646331"/>
          </a:xfrm>
          <a:prstGeom prst="rect">
            <a:avLst/>
          </a:prstGeom>
          <a:solidFill>
            <a:schemeClr val="bg1"/>
          </a:solidFill>
          <a:ln>
            <a:solidFill>
              <a:srgbClr val="0432FF"/>
            </a:solidFill>
          </a:ln>
        </p:spPr>
        <p:txBody>
          <a:bodyPr wrap="none" rtlCol="0">
            <a:spAutoFit/>
          </a:bodyPr>
          <a:lstStyle/>
          <a:p>
            <a:r>
              <a:rPr lang="en-FR" b="1" dirty="0">
                <a:solidFill>
                  <a:srgbClr val="0432FF"/>
                </a:solidFill>
              </a:rPr>
              <a:t>HADRON spectroscopy in L&amp;R quadrants</a:t>
            </a:r>
          </a:p>
          <a:p>
            <a:r>
              <a:rPr lang="en-GB" b="1" dirty="0">
                <a:solidFill>
                  <a:srgbClr val="0432FF"/>
                </a:solidFill>
              </a:rPr>
              <a:t>in</a:t>
            </a:r>
            <a:r>
              <a:rPr lang="en-FR" b="1" dirty="0">
                <a:solidFill>
                  <a:srgbClr val="0432FF"/>
                </a:solidFill>
              </a:rPr>
              <a:t> low pile-up short runs (Mode A)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B58BC78-7A5F-544B-866E-AC21E1C273D7}"/>
              </a:ext>
            </a:extLst>
          </p:cNvPr>
          <p:cNvSpPr txBox="1"/>
          <p:nvPr/>
        </p:nvSpPr>
        <p:spPr>
          <a:xfrm>
            <a:off x="5883433" y="2439920"/>
            <a:ext cx="2877711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dirty="0"/>
              <a:t>R = 30 cm (40 cm is possible)</a:t>
            </a:r>
          </a:p>
          <a:p>
            <a:r>
              <a:rPr lang="en-FR" dirty="0"/>
              <a:t>Thin back window between</a:t>
            </a:r>
          </a:p>
          <a:p>
            <a:r>
              <a:rPr lang="en-GB" dirty="0"/>
              <a:t>12.5 cm and 40 cm (perp.)</a:t>
            </a:r>
          </a:p>
          <a:p>
            <a:r>
              <a:rPr lang="en-GB" sz="1400" dirty="0"/>
              <a:t>1 mm steel (Be better?)</a:t>
            </a:r>
            <a:endParaRPr lang="en-FR" sz="1400" dirty="0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85E909CF-82C6-6A4B-94B2-20A44D0008EC}"/>
              </a:ext>
            </a:extLst>
          </p:cNvPr>
          <p:cNvCxnSpPr>
            <a:cxnSpLocks/>
            <a:stCxn id="3" idx="1"/>
          </p:cNvCxnSpPr>
          <p:nvPr/>
        </p:nvCxnSpPr>
        <p:spPr>
          <a:xfrm flipH="1" flipV="1">
            <a:off x="5367897" y="2593953"/>
            <a:ext cx="515536" cy="41535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00C1921C-E83B-FF49-A003-12B6E908D5CE}"/>
              </a:ext>
            </a:extLst>
          </p:cNvPr>
          <p:cNvCxnSpPr>
            <a:cxnSpLocks/>
          </p:cNvCxnSpPr>
          <p:nvPr/>
        </p:nvCxnSpPr>
        <p:spPr>
          <a:xfrm flipH="1">
            <a:off x="5367895" y="2776986"/>
            <a:ext cx="667938" cy="65201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26E03345-504C-F84E-B367-A8C4463C3A07}"/>
              </a:ext>
            </a:extLst>
          </p:cNvPr>
          <p:cNvSpPr txBox="1"/>
          <p:nvPr/>
        </p:nvSpPr>
        <p:spPr>
          <a:xfrm>
            <a:off x="6946335" y="0"/>
            <a:ext cx="2149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dirty="0">
                <a:sym typeface="Wingdings" pitchFamily="2" charset="2"/>
              </a:rPr>
              <a:t>Marta Sabate-Gilarte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1D78039-2C95-CF47-8524-291E9CF533E2}"/>
              </a:ext>
            </a:extLst>
          </p:cNvPr>
          <p:cNvSpPr txBox="1"/>
          <p:nvPr/>
        </p:nvSpPr>
        <p:spPr>
          <a:xfrm>
            <a:off x="6372766" y="3730316"/>
            <a:ext cx="1932837" cy="830997"/>
          </a:xfrm>
          <a:prstGeom prst="rect">
            <a:avLst/>
          </a:prstGeom>
          <a:noFill/>
          <a:ln>
            <a:solidFill>
              <a:srgbClr val="0432FF"/>
            </a:solidFill>
          </a:ln>
        </p:spPr>
        <p:txBody>
          <a:bodyPr wrap="none" rtlCol="0">
            <a:spAutoFit/>
          </a:bodyPr>
          <a:lstStyle/>
          <a:p>
            <a:r>
              <a:rPr lang="en-FR" sz="1600" dirty="0"/>
              <a:t>Beam pipe into TAXN</a:t>
            </a:r>
          </a:p>
          <a:p>
            <a:r>
              <a:rPr lang="en-FR" sz="1600" dirty="0"/>
              <a:t>12.5 cm radius</a:t>
            </a:r>
          </a:p>
          <a:p>
            <a:r>
              <a:rPr lang="en-GB" sz="1600" dirty="0" err="1"/>
              <a:t>p</a:t>
            </a:r>
            <a:r>
              <a:rPr lang="en-GB" sz="1600" baseline="-25000" dirty="0" err="1"/>
              <a:t>z</a:t>
            </a:r>
            <a:r>
              <a:rPr lang="en-FR" sz="1600" dirty="0"/>
              <a:t> &gt; ~ 3 TeV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03640665-26C4-8148-81A6-17E929D5E984}"/>
              </a:ext>
            </a:extLst>
          </p:cNvPr>
          <p:cNvCxnSpPr>
            <a:cxnSpLocks/>
          </p:cNvCxnSpPr>
          <p:nvPr/>
        </p:nvCxnSpPr>
        <p:spPr>
          <a:xfrm flipH="1">
            <a:off x="4729163" y="3820058"/>
            <a:ext cx="1626706" cy="28160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156564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67679" y="1179515"/>
            <a:ext cx="8378704" cy="5078313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/>
              <a:t>Use new superconducting </a:t>
            </a:r>
            <a:r>
              <a:rPr lang="en-US" b="1" dirty="0">
                <a:solidFill>
                  <a:srgbClr val="0000FF"/>
                </a:solidFill>
              </a:rPr>
              <a:t>D1 dipole </a:t>
            </a:r>
            <a:r>
              <a:rPr lang="en-US" dirty="0"/>
              <a:t>(Integral </a:t>
            </a:r>
            <a:r>
              <a:rPr lang="en-US" dirty="0" err="1"/>
              <a:t>B.dL</a:t>
            </a:r>
            <a:r>
              <a:rPr lang="en-US" dirty="0"/>
              <a:t> = 35 Tm) as a  </a:t>
            </a:r>
            <a:r>
              <a:rPr lang="en-US" b="1" dirty="0">
                <a:solidFill>
                  <a:srgbClr val="0000FF"/>
                </a:solidFill>
              </a:rPr>
              <a:t>spectrometer magnet</a:t>
            </a:r>
            <a:r>
              <a:rPr lang="en-US" dirty="0"/>
              <a:t>.</a:t>
            </a:r>
          </a:p>
          <a:p>
            <a:r>
              <a:rPr lang="en-US" dirty="0"/>
              <a:t>Downstream of IR 5 as </a:t>
            </a:r>
            <a:r>
              <a:rPr lang="en-US" b="1" dirty="0">
                <a:solidFill>
                  <a:srgbClr val="FF0000"/>
                </a:solidFill>
              </a:rPr>
              <a:t>extension of CMS </a:t>
            </a:r>
            <a:r>
              <a:rPr lang="en-US" dirty="0"/>
              <a:t>in Run 4 (2027+)</a:t>
            </a:r>
          </a:p>
          <a:p>
            <a:endParaRPr lang="en-US" dirty="0"/>
          </a:p>
          <a:p>
            <a:r>
              <a:rPr lang="en-US" dirty="0"/>
              <a:t>Straight section in vacuum from ~ </a:t>
            </a:r>
            <a:r>
              <a:rPr lang="en-US" b="1" dirty="0">
                <a:solidFill>
                  <a:srgbClr val="0000FF"/>
                </a:solidFill>
              </a:rPr>
              <a:t>80 m to ~ 127 m</a:t>
            </a:r>
            <a:r>
              <a:rPr lang="en-US" dirty="0"/>
              <a:t>.</a:t>
            </a:r>
          </a:p>
          <a:p>
            <a:r>
              <a:rPr lang="en-US" b="1" dirty="0">
                <a:solidFill>
                  <a:srgbClr val="0000FF"/>
                </a:solidFill>
              </a:rPr>
              <a:t>Larger beam pipe R = 40 cm</a:t>
            </a:r>
            <a:r>
              <a:rPr lang="en-US" dirty="0"/>
              <a:t> (</a:t>
            </a:r>
            <a:r>
              <a:rPr lang="en-US" dirty="0" err="1"/>
              <a:t>cf</a:t>
            </a:r>
            <a:r>
              <a:rPr lang="en-US" dirty="0"/>
              <a:t> R = 12 cm now)</a:t>
            </a:r>
          </a:p>
          <a:p>
            <a:r>
              <a:rPr lang="en-US" dirty="0"/>
              <a:t>for charged particles to emerge through thin windows: + &amp; - sides -   Low pile-up only</a:t>
            </a:r>
          </a:p>
          <a:p>
            <a:endParaRPr lang="en-US" dirty="0"/>
          </a:p>
          <a:p>
            <a:r>
              <a:rPr lang="en-US" b="1" dirty="0">
                <a:solidFill>
                  <a:srgbClr val="FF0000"/>
                </a:solidFill>
              </a:rPr>
              <a:t>Detectors over 10 – 12 m in front of TAXN at 127 m: </a:t>
            </a:r>
          </a:p>
          <a:p>
            <a:endParaRPr lang="en-US" dirty="0"/>
          </a:p>
          <a:p>
            <a:r>
              <a:rPr lang="en-US" b="1" dirty="0">
                <a:solidFill>
                  <a:srgbClr val="0000FF"/>
                </a:solidFill>
              </a:rPr>
              <a:t>Precision tracking </a:t>
            </a:r>
            <a:r>
              <a:rPr lang="en-US" dirty="0"/>
              <a:t>(silicon strips or pixels) over ~ 2 m (</a:t>
            </a:r>
            <a:r>
              <a:rPr lang="en-US" dirty="0" err="1"/>
              <a:t>θ</a:t>
            </a:r>
            <a:r>
              <a:rPr lang="en-US" baseline="-25000" dirty="0" err="1"/>
              <a:t>x</a:t>
            </a:r>
            <a:r>
              <a:rPr lang="en-US" dirty="0"/>
              <a:t>, </a:t>
            </a:r>
            <a:r>
              <a:rPr lang="en-US" dirty="0" err="1"/>
              <a:t>θ</a:t>
            </a:r>
            <a:r>
              <a:rPr lang="en-US" baseline="-25000" dirty="0" err="1"/>
              <a:t>y</a:t>
            </a:r>
            <a:r>
              <a:rPr lang="en-US" dirty="0"/>
              <a:t> to a few </a:t>
            </a:r>
            <a:r>
              <a:rPr lang="en-US" dirty="0" err="1"/>
              <a:t>μrad</a:t>
            </a:r>
            <a:r>
              <a:rPr lang="en-US" dirty="0"/>
              <a:t>)</a:t>
            </a:r>
            <a:endParaRPr lang="en-US" dirty="0">
              <a:solidFill>
                <a:srgbClr val="0432FF"/>
              </a:solidFill>
            </a:endParaRPr>
          </a:p>
          <a:p>
            <a:endParaRPr lang="en-US" dirty="0"/>
          </a:p>
          <a:p>
            <a:r>
              <a:rPr lang="en-US" b="1" dirty="0">
                <a:solidFill>
                  <a:schemeClr val="accent3">
                    <a:lumMod val="50000"/>
                  </a:schemeClr>
                </a:solidFill>
              </a:rPr>
              <a:t>[Possible targets + tracking to study multi-</a:t>
            </a:r>
            <a:r>
              <a:rPr lang="en-US" b="1" dirty="0" err="1">
                <a:solidFill>
                  <a:schemeClr val="accent3">
                    <a:lumMod val="50000"/>
                  </a:schemeClr>
                </a:solidFill>
              </a:rPr>
              <a:t>TeV</a:t>
            </a:r>
            <a:r>
              <a:rPr lang="en-US" b="1" dirty="0">
                <a:solidFill>
                  <a:schemeClr val="accent3">
                    <a:lumMod val="50000"/>
                  </a:schemeClr>
                </a:solidFill>
              </a:rPr>
              <a:t> π, K, p, p interactions]. --- bonus!</a:t>
            </a:r>
          </a:p>
          <a:p>
            <a:endParaRPr lang="en-US" b="1" dirty="0">
              <a:solidFill>
                <a:srgbClr val="0000FF"/>
              </a:solidFill>
            </a:endParaRPr>
          </a:p>
          <a:p>
            <a:r>
              <a:rPr lang="en-US" b="1" dirty="0">
                <a:solidFill>
                  <a:srgbClr val="0000FF"/>
                </a:solidFill>
              </a:rPr>
              <a:t>Imaging Hadron Calorimeter</a:t>
            </a:r>
            <a:r>
              <a:rPr lang="en-US" dirty="0"/>
              <a:t> for energy measurement and muon filter</a:t>
            </a:r>
          </a:p>
          <a:p>
            <a:endParaRPr lang="en-US" b="1" dirty="0">
              <a:solidFill>
                <a:srgbClr val="0000FF"/>
              </a:solidFill>
            </a:endParaRPr>
          </a:p>
          <a:p>
            <a:r>
              <a:rPr lang="en-US" b="1" dirty="0">
                <a:solidFill>
                  <a:srgbClr val="0000FF"/>
                </a:solidFill>
              </a:rPr>
              <a:t>Muon tracking </a:t>
            </a:r>
            <a:r>
              <a:rPr lang="en-US" dirty="0"/>
              <a:t>behind calorimeter (and behind D1)</a:t>
            </a:r>
          </a:p>
          <a:p>
            <a:endParaRPr lang="en-US" dirty="0"/>
          </a:p>
          <a:p>
            <a:r>
              <a:rPr lang="en-US" b="1" dirty="0">
                <a:solidFill>
                  <a:srgbClr val="0000FF"/>
                </a:solidFill>
              </a:rPr>
              <a:t>Transition Radiation Detectors </a:t>
            </a:r>
            <a:r>
              <a:rPr lang="en-US" dirty="0"/>
              <a:t>for </a:t>
            </a:r>
            <a:r>
              <a:rPr lang="en-US" dirty="0" err="1"/>
              <a:t>γ</a:t>
            </a:r>
            <a:r>
              <a:rPr lang="en-US" dirty="0"/>
              <a:t> = E/m in 10</a:t>
            </a:r>
            <a:r>
              <a:rPr lang="en-US" baseline="30000" dirty="0"/>
              <a:t>3</a:t>
            </a:r>
            <a:r>
              <a:rPr lang="en-US" dirty="0"/>
              <a:t> – 3. 10</a:t>
            </a:r>
            <a:r>
              <a:rPr lang="en-US" baseline="30000" dirty="0"/>
              <a:t>4</a:t>
            </a:r>
            <a:r>
              <a:rPr lang="en-US" dirty="0"/>
              <a:t> region    (novel)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70205"/>
            <a:ext cx="2133600" cy="365125"/>
          </a:xfrm>
        </p:spPr>
        <p:txBody>
          <a:bodyPr/>
          <a:lstStyle/>
          <a:p>
            <a:fld id="{42A4C5AE-E991-3641-B20A-8D9DDD7E6974}" type="datetime1">
              <a:rPr lang="fr-FR" smtClean="0"/>
              <a:t>29/07/2020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Mike Albrow       Forward Multiparticle Spectrometer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D28CA-AB00-074F-B7EB-9B0005E7E498}" type="slidenum">
              <a:rPr lang="en-US" smtClean="0"/>
              <a:t>13</a:t>
            </a:fld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036F709-4662-B74A-90E3-88E68BF9284D}"/>
              </a:ext>
            </a:extLst>
          </p:cNvPr>
          <p:cNvCxnSpPr>
            <a:cxnSpLocks/>
          </p:cNvCxnSpPr>
          <p:nvPr/>
        </p:nvCxnSpPr>
        <p:spPr>
          <a:xfrm>
            <a:off x="5410612" y="4281539"/>
            <a:ext cx="20647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56350BE5-CF79-2D49-B811-0E9FB37009FE}"/>
              </a:ext>
            </a:extLst>
          </p:cNvPr>
          <p:cNvSpPr txBox="1"/>
          <p:nvPr/>
        </p:nvSpPr>
        <p:spPr>
          <a:xfrm>
            <a:off x="2141559" y="145245"/>
            <a:ext cx="49707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>
                <a:solidFill>
                  <a:srgbClr val="0432FF"/>
                </a:solidFill>
              </a:rPr>
              <a:t>FMS – </a:t>
            </a:r>
            <a:r>
              <a:rPr lang="fr-FR" sz="2400" b="1" dirty="0" err="1">
                <a:solidFill>
                  <a:srgbClr val="0432FF"/>
                </a:solidFill>
              </a:rPr>
              <a:t>Charged</a:t>
            </a:r>
            <a:r>
              <a:rPr lang="fr-FR" sz="2400" b="1" dirty="0">
                <a:solidFill>
                  <a:srgbClr val="0432FF"/>
                </a:solidFill>
              </a:rPr>
              <a:t> L&amp;R </a:t>
            </a:r>
            <a:r>
              <a:rPr lang="fr-FR" sz="2400" b="1" dirty="0" err="1">
                <a:solidFill>
                  <a:srgbClr val="0432FF"/>
                </a:solidFill>
              </a:rPr>
              <a:t>arms</a:t>
            </a:r>
            <a:r>
              <a:rPr lang="fr-FR" sz="2400" b="1" dirty="0">
                <a:solidFill>
                  <a:srgbClr val="0432FF"/>
                </a:solidFill>
              </a:rPr>
              <a:t> - </a:t>
            </a:r>
            <a:r>
              <a:rPr lang="fr-FR" sz="2400" dirty="0">
                <a:solidFill>
                  <a:srgbClr val="0432FF"/>
                </a:solidFill>
              </a:rPr>
              <a:t>OVERVIEW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40F1477-0BAC-104E-82C1-69A2A86651A9}"/>
              </a:ext>
            </a:extLst>
          </p:cNvPr>
          <p:cNvSpPr txBox="1"/>
          <p:nvPr/>
        </p:nvSpPr>
        <p:spPr>
          <a:xfrm>
            <a:off x="1269166" y="623535"/>
            <a:ext cx="60842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/>
              <a:t>Very</a:t>
            </a:r>
            <a:r>
              <a:rPr lang="fr-FR" b="1" dirty="0"/>
              <a:t> </a:t>
            </a:r>
            <a:r>
              <a:rPr lang="fr-FR" b="1" dirty="0" err="1"/>
              <a:t>forward</a:t>
            </a:r>
            <a:r>
              <a:rPr lang="fr-FR" b="1" dirty="0"/>
              <a:t> </a:t>
            </a:r>
            <a:r>
              <a:rPr lang="fr-FR" b="1" dirty="0" err="1"/>
              <a:t>charged</a:t>
            </a:r>
            <a:r>
              <a:rPr lang="fr-FR" b="1" dirty="0"/>
              <a:t> </a:t>
            </a:r>
            <a:r>
              <a:rPr lang="fr-FR" b="1" dirty="0" err="1"/>
              <a:t>particle</a:t>
            </a:r>
            <a:r>
              <a:rPr lang="fr-FR" b="1" dirty="0"/>
              <a:t> production – how to </a:t>
            </a:r>
            <a:r>
              <a:rPr lang="fr-FR" b="1" dirty="0" err="1"/>
              <a:t>measure</a:t>
            </a:r>
            <a:r>
              <a:rPr lang="fr-FR" b="1" dirty="0"/>
              <a:t> </a:t>
            </a:r>
            <a:r>
              <a:rPr lang="fr-FR" b="1" dirty="0" err="1"/>
              <a:t>it</a:t>
            </a:r>
            <a:endParaRPr lang="fr-FR" b="1" dirty="0"/>
          </a:p>
        </p:txBody>
      </p:sp>
      <p:sp>
        <p:nvSpPr>
          <p:cNvPr id="9" name="Left Brace 8">
            <a:extLst>
              <a:ext uri="{FF2B5EF4-FFF2-40B4-BE49-F238E27FC236}">
                <a16:creationId xmlns:a16="http://schemas.microsoft.com/office/drawing/2014/main" id="{651EDE2D-6CD9-C14D-9E96-2A411070FB0F}"/>
              </a:ext>
            </a:extLst>
          </p:cNvPr>
          <p:cNvSpPr/>
          <p:nvPr/>
        </p:nvSpPr>
        <p:spPr>
          <a:xfrm rot="10800000">
            <a:off x="7759700" y="3162308"/>
            <a:ext cx="520700" cy="2427253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0B269B0-3C22-F249-9A1D-018537BE2C9D}"/>
              </a:ext>
            </a:extLst>
          </p:cNvPr>
          <p:cNvSpPr txBox="1"/>
          <p:nvPr/>
        </p:nvSpPr>
        <p:spPr>
          <a:xfrm rot="16200000">
            <a:off x="6897604" y="4191269"/>
            <a:ext cx="3216778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FR" dirty="0">
                <a:solidFill>
                  <a:srgbClr val="FF0000"/>
                </a:solidFill>
              </a:rPr>
              <a:t>As developed for CMS at HL-LHC</a:t>
            </a:r>
          </a:p>
        </p:txBody>
      </p:sp>
    </p:spTree>
    <p:extLst>
      <p:ext uri="{BB962C8B-B14F-4D97-AF65-F5344CB8AC3E}">
        <p14:creationId xmlns:p14="http://schemas.microsoft.com/office/powerpoint/2010/main" val="5003052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D4D74B5-B99B-BF41-A8D7-3A149B61E852}"/>
              </a:ext>
            </a:extLst>
          </p:cNvPr>
          <p:cNvCxnSpPr>
            <a:cxnSpLocks/>
          </p:cNvCxnSpPr>
          <p:nvPr/>
        </p:nvCxnSpPr>
        <p:spPr>
          <a:xfrm>
            <a:off x="337625" y="2912013"/>
            <a:ext cx="772316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DE1F27FA-AD21-4E41-BDF7-99F9CF5D6234}"/>
              </a:ext>
            </a:extLst>
          </p:cNvPr>
          <p:cNvSpPr/>
          <p:nvPr/>
        </p:nvSpPr>
        <p:spPr>
          <a:xfrm>
            <a:off x="831894" y="2081523"/>
            <a:ext cx="540000" cy="72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3B34507-F537-B84D-B9A7-2374F9569C6E}"/>
              </a:ext>
            </a:extLst>
          </p:cNvPr>
          <p:cNvSpPr/>
          <p:nvPr/>
        </p:nvSpPr>
        <p:spPr>
          <a:xfrm>
            <a:off x="844265" y="3050129"/>
            <a:ext cx="540000" cy="720000"/>
          </a:xfrm>
          <a:prstGeom prst="rect">
            <a:avLst/>
          </a:prstGeom>
          <a:solidFill>
            <a:srgbClr val="265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47D3603-6191-C948-B0C6-58C0E02BDFDF}"/>
              </a:ext>
            </a:extLst>
          </p:cNvPr>
          <p:cNvSpPr/>
          <p:nvPr/>
        </p:nvSpPr>
        <p:spPr>
          <a:xfrm>
            <a:off x="1353903" y="2067951"/>
            <a:ext cx="180000" cy="720000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00C2578-AD9F-D048-8658-AC6B7B1971F7}"/>
              </a:ext>
            </a:extLst>
          </p:cNvPr>
          <p:cNvSpPr/>
          <p:nvPr/>
        </p:nvSpPr>
        <p:spPr>
          <a:xfrm>
            <a:off x="7005821" y="2053883"/>
            <a:ext cx="523469" cy="6497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6E8601E-999E-A541-9A47-0EAB18A6EE31}"/>
              </a:ext>
            </a:extLst>
          </p:cNvPr>
          <p:cNvSpPr/>
          <p:nvPr/>
        </p:nvSpPr>
        <p:spPr>
          <a:xfrm>
            <a:off x="7005821" y="3098660"/>
            <a:ext cx="523469" cy="65620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A031A1D-1551-2F4F-B9EA-CE0A4DA84AF3}"/>
              </a:ext>
            </a:extLst>
          </p:cNvPr>
          <p:cNvSpPr/>
          <p:nvPr/>
        </p:nvSpPr>
        <p:spPr>
          <a:xfrm>
            <a:off x="5553634" y="2060858"/>
            <a:ext cx="412249" cy="64975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B1F082F-EF0B-1F41-AE31-F543255EDFF4}"/>
              </a:ext>
            </a:extLst>
          </p:cNvPr>
          <p:cNvCxnSpPr>
            <a:cxnSpLocks/>
          </p:cNvCxnSpPr>
          <p:nvPr/>
        </p:nvCxnSpPr>
        <p:spPr>
          <a:xfrm flipV="1">
            <a:off x="487680" y="2814402"/>
            <a:ext cx="1062193" cy="15257"/>
          </a:xfrm>
          <a:prstGeom prst="line">
            <a:avLst/>
          </a:prstGeom>
          <a:ln w="28575">
            <a:solidFill>
              <a:srgbClr val="C0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E96C8EB6-BA20-7A4F-8328-490E49EE0919}"/>
              </a:ext>
            </a:extLst>
          </p:cNvPr>
          <p:cNvSpPr/>
          <p:nvPr/>
        </p:nvSpPr>
        <p:spPr>
          <a:xfrm>
            <a:off x="5553634" y="3092136"/>
            <a:ext cx="411067" cy="64975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FE5FC3C-F91E-0344-BE60-A2E0FA87A5E7}"/>
              </a:ext>
            </a:extLst>
          </p:cNvPr>
          <p:cNvSpPr/>
          <p:nvPr/>
        </p:nvSpPr>
        <p:spPr>
          <a:xfrm flipH="1">
            <a:off x="5989977" y="2050477"/>
            <a:ext cx="427452" cy="649756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73E657A-BD81-1B46-A202-FFF4F788EE7D}"/>
              </a:ext>
            </a:extLst>
          </p:cNvPr>
          <p:cNvSpPr/>
          <p:nvPr/>
        </p:nvSpPr>
        <p:spPr>
          <a:xfrm flipH="1">
            <a:off x="5989978" y="3088712"/>
            <a:ext cx="421178" cy="649756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DF98586-32E7-6F46-86A0-AC9C0FF7977D}"/>
              </a:ext>
            </a:extLst>
          </p:cNvPr>
          <p:cNvSpPr/>
          <p:nvPr/>
        </p:nvSpPr>
        <p:spPr>
          <a:xfrm flipH="1">
            <a:off x="6457648" y="2060858"/>
            <a:ext cx="507954" cy="649756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01E1C77-7545-274C-AE02-6109CFE5B74B}"/>
              </a:ext>
            </a:extLst>
          </p:cNvPr>
          <p:cNvSpPr/>
          <p:nvPr/>
        </p:nvSpPr>
        <p:spPr>
          <a:xfrm flipH="1">
            <a:off x="6452265" y="3098660"/>
            <a:ext cx="507954" cy="649756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8DDF756A-BAC0-5442-9AE1-1A0D4AF98EA4}"/>
              </a:ext>
            </a:extLst>
          </p:cNvPr>
          <p:cNvCxnSpPr/>
          <p:nvPr/>
        </p:nvCxnSpPr>
        <p:spPr>
          <a:xfrm flipV="1">
            <a:off x="1685777" y="3812333"/>
            <a:ext cx="3828757" cy="14168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92366738-247B-5746-A4FF-879205E967CD}"/>
              </a:ext>
            </a:extLst>
          </p:cNvPr>
          <p:cNvCxnSpPr/>
          <p:nvPr/>
        </p:nvCxnSpPr>
        <p:spPr>
          <a:xfrm flipV="1">
            <a:off x="1723536" y="2009422"/>
            <a:ext cx="3828757" cy="14168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D7130CA0-7E2E-F941-830A-1DB95DDD5840}"/>
              </a:ext>
            </a:extLst>
          </p:cNvPr>
          <p:cNvCxnSpPr>
            <a:cxnSpLocks/>
          </p:cNvCxnSpPr>
          <p:nvPr/>
        </p:nvCxnSpPr>
        <p:spPr>
          <a:xfrm flipH="1" flipV="1">
            <a:off x="5291697" y="1991248"/>
            <a:ext cx="277190" cy="738371"/>
          </a:xfrm>
          <a:prstGeom prst="line">
            <a:avLst/>
          </a:prstGeom>
          <a:ln w="19050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BEC68BE5-EB4C-0244-A006-1C292D946D92}"/>
              </a:ext>
            </a:extLst>
          </p:cNvPr>
          <p:cNvCxnSpPr>
            <a:cxnSpLocks/>
          </p:cNvCxnSpPr>
          <p:nvPr/>
        </p:nvCxnSpPr>
        <p:spPr>
          <a:xfrm flipV="1">
            <a:off x="5538225" y="2009422"/>
            <a:ext cx="6039" cy="750091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D9EE3973-385B-6A4B-B455-0217804A6BC8}"/>
              </a:ext>
            </a:extLst>
          </p:cNvPr>
          <p:cNvCxnSpPr>
            <a:cxnSpLocks/>
          </p:cNvCxnSpPr>
          <p:nvPr/>
        </p:nvCxnSpPr>
        <p:spPr>
          <a:xfrm flipH="1" flipV="1">
            <a:off x="5513323" y="3084715"/>
            <a:ext cx="14574" cy="727618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BF2A5E60-562C-D544-8B54-8E214B84CA2E}"/>
              </a:ext>
            </a:extLst>
          </p:cNvPr>
          <p:cNvCxnSpPr>
            <a:cxnSpLocks/>
          </p:cNvCxnSpPr>
          <p:nvPr/>
        </p:nvCxnSpPr>
        <p:spPr>
          <a:xfrm flipV="1">
            <a:off x="1533903" y="2040807"/>
            <a:ext cx="199379" cy="747044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F67BC0C3-A94B-614E-8F7C-E463D05019FF}"/>
              </a:ext>
            </a:extLst>
          </p:cNvPr>
          <p:cNvCxnSpPr>
            <a:cxnSpLocks/>
          </p:cNvCxnSpPr>
          <p:nvPr/>
        </p:nvCxnSpPr>
        <p:spPr>
          <a:xfrm flipH="1" flipV="1">
            <a:off x="1549873" y="3022009"/>
            <a:ext cx="167376" cy="804492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86AB0EB1-A2D4-AF4A-A997-957B38A154F8}"/>
              </a:ext>
            </a:extLst>
          </p:cNvPr>
          <p:cNvCxnSpPr>
            <a:cxnSpLocks/>
          </p:cNvCxnSpPr>
          <p:nvPr/>
        </p:nvCxnSpPr>
        <p:spPr>
          <a:xfrm flipV="1">
            <a:off x="5291697" y="3062942"/>
            <a:ext cx="216105" cy="749391"/>
          </a:xfrm>
          <a:prstGeom prst="line">
            <a:avLst/>
          </a:prstGeom>
          <a:ln w="19050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D2AF9557-61AC-EA42-8A48-85E4AE6CECB3}"/>
              </a:ext>
            </a:extLst>
          </p:cNvPr>
          <p:cNvSpPr txBox="1"/>
          <p:nvPr/>
        </p:nvSpPr>
        <p:spPr>
          <a:xfrm rot="16200000">
            <a:off x="539750" y="2224609"/>
            <a:ext cx="100270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FR" sz="1100" dirty="0">
                <a:solidFill>
                  <a:schemeClr val="bg1"/>
                </a:solidFill>
              </a:rPr>
              <a:t>Fe TOROID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76FE2E50-D6DD-354B-B007-275E0BC361F6}"/>
              </a:ext>
            </a:extLst>
          </p:cNvPr>
          <p:cNvSpPr txBox="1"/>
          <p:nvPr/>
        </p:nvSpPr>
        <p:spPr>
          <a:xfrm rot="16200000">
            <a:off x="6943280" y="2168620"/>
            <a:ext cx="80502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FR" sz="1100" dirty="0">
                <a:solidFill>
                  <a:srgbClr val="FFFF00"/>
                </a:solidFill>
              </a:rPr>
              <a:t>Fe TOROID</a:t>
            </a:r>
          </a:p>
          <a:p>
            <a:pPr algn="ctr"/>
            <a:r>
              <a:rPr lang="en-FR" sz="1100" dirty="0">
                <a:solidFill>
                  <a:srgbClr val="FFFF00"/>
                </a:solidFill>
              </a:rPr>
              <a:t>&amp; GEMs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9DD9006E-C77C-1F4D-BD64-FE8DDBD3C32D}"/>
              </a:ext>
            </a:extLst>
          </p:cNvPr>
          <p:cNvSpPr txBox="1"/>
          <p:nvPr/>
        </p:nvSpPr>
        <p:spPr>
          <a:xfrm rot="16200000">
            <a:off x="6430807" y="2053782"/>
            <a:ext cx="579005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FR" sz="1100" dirty="0">
                <a:solidFill>
                  <a:schemeClr val="bg1"/>
                </a:solidFill>
              </a:rPr>
              <a:t>EM</a:t>
            </a:r>
          </a:p>
          <a:p>
            <a:pPr algn="ctr"/>
            <a:r>
              <a:rPr lang="en-FR" sz="1100" dirty="0">
                <a:solidFill>
                  <a:schemeClr val="bg1"/>
                </a:solidFill>
              </a:rPr>
              <a:t>HGCAL</a:t>
            </a:r>
          </a:p>
          <a:p>
            <a:pPr algn="ctr"/>
            <a:r>
              <a:rPr lang="en-FR" sz="1100" dirty="0">
                <a:solidFill>
                  <a:schemeClr val="bg1"/>
                </a:solidFill>
              </a:rPr>
              <a:t>HAD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5B15FE89-7F1B-9D48-83A1-AB378F7FBF8D}"/>
              </a:ext>
            </a:extLst>
          </p:cNvPr>
          <p:cNvSpPr txBox="1"/>
          <p:nvPr/>
        </p:nvSpPr>
        <p:spPr>
          <a:xfrm rot="16200000">
            <a:off x="5333048" y="2239190"/>
            <a:ext cx="83548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sz="1050" dirty="0"/>
              <a:t>Si TRACKER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0BC4900C-023A-394E-877F-BFE1C8584DFE}"/>
              </a:ext>
            </a:extLst>
          </p:cNvPr>
          <p:cNvSpPr txBox="1"/>
          <p:nvPr/>
        </p:nvSpPr>
        <p:spPr>
          <a:xfrm rot="16200000">
            <a:off x="5858165" y="2181375"/>
            <a:ext cx="68480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FR" sz="1050" dirty="0"/>
              <a:t>TRD +</a:t>
            </a:r>
          </a:p>
          <a:p>
            <a:pPr algn="ctr"/>
            <a:r>
              <a:rPr lang="en-FR" sz="1050" dirty="0"/>
              <a:t>TRACKER</a:t>
            </a:r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CAAB11BA-F8A3-4E4C-BD67-E6502ECE5535}"/>
              </a:ext>
            </a:extLst>
          </p:cNvPr>
          <p:cNvCxnSpPr>
            <a:cxnSpLocks/>
          </p:cNvCxnSpPr>
          <p:nvPr/>
        </p:nvCxnSpPr>
        <p:spPr>
          <a:xfrm flipV="1">
            <a:off x="510006" y="3021414"/>
            <a:ext cx="1062193" cy="15257"/>
          </a:xfrm>
          <a:prstGeom prst="line">
            <a:avLst/>
          </a:prstGeom>
          <a:ln w="28575">
            <a:solidFill>
              <a:srgbClr val="C0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936B61BC-BFBE-9040-96AD-70D9569D69F1}"/>
              </a:ext>
            </a:extLst>
          </p:cNvPr>
          <p:cNvCxnSpPr>
            <a:cxnSpLocks/>
          </p:cNvCxnSpPr>
          <p:nvPr/>
        </p:nvCxnSpPr>
        <p:spPr>
          <a:xfrm flipV="1">
            <a:off x="5573500" y="3066727"/>
            <a:ext cx="2212802" cy="10121"/>
          </a:xfrm>
          <a:prstGeom prst="line">
            <a:avLst/>
          </a:prstGeom>
          <a:ln w="28575">
            <a:solidFill>
              <a:srgbClr val="C0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E539523D-B4A2-7F49-B520-FFE6E889F5A9}"/>
              </a:ext>
            </a:extLst>
          </p:cNvPr>
          <p:cNvCxnSpPr>
            <a:cxnSpLocks/>
          </p:cNvCxnSpPr>
          <p:nvPr/>
        </p:nvCxnSpPr>
        <p:spPr>
          <a:xfrm flipV="1">
            <a:off x="5571530" y="2725980"/>
            <a:ext cx="2212802" cy="10121"/>
          </a:xfrm>
          <a:prstGeom prst="line">
            <a:avLst/>
          </a:prstGeom>
          <a:ln w="28575">
            <a:solidFill>
              <a:srgbClr val="C0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Rectangle 68">
            <a:extLst>
              <a:ext uri="{FF2B5EF4-FFF2-40B4-BE49-F238E27FC236}">
                <a16:creationId xmlns:a16="http://schemas.microsoft.com/office/drawing/2014/main" id="{77D697AB-0B7C-C649-9E31-B661A4EFDB4E}"/>
              </a:ext>
            </a:extLst>
          </p:cNvPr>
          <p:cNvSpPr/>
          <p:nvPr/>
        </p:nvSpPr>
        <p:spPr>
          <a:xfrm>
            <a:off x="1381178" y="3050129"/>
            <a:ext cx="180000" cy="720000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C7343450-BFEF-0B49-896A-FEE384765C66}"/>
              </a:ext>
            </a:extLst>
          </p:cNvPr>
          <p:cNvSpPr txBox="1"/>
          <p:nvPr/>
        </p:nvSpPr>
        <p:spPr>
          <a:xfrm rot="16200000">
            <a:off x="1072930" y="2291210"/>
            <a:ext cx="71846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sz="1050" dirty="0"/>
              <a:t>HOD+TRK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5BF32C8C-B2B9-3745-B26A-46353CD0009C}"/>
              </a:ext>
            </a:extLst>
          </p:cNvPr>
          <p:cNvSpPr txBox="1"/>
          <p:nvPr/>
        </p:nvSpPr>
        <p:spPr>
          <a:xfrm>
            <a:off x="951051" y="3826501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dirty="0"/>
              <a:t>3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244CAD12-F5C9-004C-B107-1775EA72BF15}"/>
              </a:ext>
            </a:extLst>
          </p:cNvPr>
          <p:cNvSpPr txBox="1"/>
          <p:nvPr/>
        </p:nvSpPr>
        <p:spPr>
          <a:xfrm>
            <a:off x="6049723" y="3756061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dirty="0"/>
              <a:t>3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A02C18AC-1A46-334B-836A-F5897B14CF65}"/>
              </a:ext>
            </a:extLst>
          </p:cNvPr>
          <p:cNvSpPr txBox="1"/>
          <p:nvPr/>
        </p:nvSpPr>
        <p:spPr>
          <a:xfrm>
            <a:off x="1293060" y="3826501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dirty="0"/>
              <a:t>1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6D05B0F7-3E9C-B04A-9A53-8851EDEDAFDD}"/>
              </a:ext>
            </a:extLst>
          </p:cNvPr>
          <p:cNvSpPr txBox="1"/>
          <p:nvPr/>
        </p:nvSpPr>
        <p:spPr>
          <a:xfrm>
            <a:off x="3094278" y="3830161"/>
            <a:ext cx="6559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dirty="0"/>
              <a:t>20 m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C9A063F5-532E-6D41-A276-C55A2931E3A7}"/>
              </a:ext>
            </a:extLst>
          </p:cNvPr>
          <p:cNvSpPr txBox="1"/>
          <p:nvPr/>
        </p:nvSpPr>
        <p:spPr>
          <a:xfrm>
            <a:off x="1472877" y="3826501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dirty="0"/>
              <a:t>1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67295C4C-966B-B64D-908A-024ADE432087}"/>
              </a:ext>
            </a:extLst>
          </p:cNvPr>
          <p:cNvSpPr txBox="1"/>
          <p:nvPr/>
        </p:nvSpPr>
        <p:spPr>
          <a:xfrm>
            <a:off x="5606080" y="3756061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dirty="0"/>
              <a:t>2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27B79BD0-EB07-D64F-9789-693522F2B787}"/>
              </a:ext>
            </a:extLst>
          </p:cNvPr>
          <p:cNvSpPr txBox="1"/>
          <p:nvPr/>
        </p:nvSpPr>
        <p:spPr>
          <a:xfrm>
            <a:off x="6497875" y="3756061"/>
            <a:ext cx="476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dirty="0"/>
              <a:t>2.5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28912006-1EC1-A240-BD59-294B975AD871}"/>
              </a:ext>
            </a:extLst>
          </p:cNvPr>
          <p:cNvSpPr txBox="1"/>
          <p:nvPr/>
        </p:nvSpPr>
        <p:spPr>
          <a:xfrm>
            <a:off x="7042733" y="3756251"/>
            <a:ext cx="476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dirty="0"/>
              <a:t>2.5</a:t>
            </a:r>
          </a:p>
        </p:txBody>
      </p:sp>
      <p:cxnSp>
        <p:nvCxnSpPr>
          <p:cNvPr id="85" name="Straight Arrow Connector 84">
            <a:extLst>
              <a:ext uri="{FF2B5EF4-FFF2-40B4-BE49-F238E27FC236}">
                <a16:creationId xmlns:a16="http://schemas.microsoft.com/office/drawing/2014/main" id="{9B3A8483-7155-3E48-A34E-48DF8EDECB7C}"/>
              </a:ext>
            </a:extLst>
          </p:cNvPr>
          <p:cNvCxnSpPr>
            <a:cxnSpLocks/>
          </p:cNvCxnSpPr>
          <p:nvPr/>
        </p:nvCxnSpPr>
        <p:spPr>
          <a:xfrm flipV="1">
            <a:off x="7529290" y="4011168"/>
            <a:ext cx="6887" cy="36388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8" name="Straight Arrow Connector 87">
            <a:extLst>
              <a:ext uri="{FF2B5EF4-FFF2-40B4-BE49-F238E27FC236}">
                <a16:creationId xmlns:a16="http://schemas.microsoft.com/office/drawing/2014/main" id="{930EDE09-7CB7-CD4E-A5B2-B994E401B2F6}"/>
              </a:ext>
            </a:extLst>
          </p:cNvPr>
          <p:cNvCxnSpPr>
            <a:cxnSpLocks/>
          </p:cNvCxnSpPr>
          <p:nvPr/>
        </p:nvCxnSpPr>
        <p:spPr>
          <a:xfrm flipV="1">
            <a:off x="830927" y="3992828"/>
            <a:ext cx="6887" cy="36388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9" name="Straight Arrow Connector 88">
            <a:extLst>
              <a:ext uri="{FF2B5EF4-FFF2-40B4-BE49-F238E27FC236}">
                <a16:creationId xmlns:a16="http://schemas.microsoft.com/office/drawing/2014/main" id="{5E352C8A-BF4B-E248-8808-1B4C1BEDAF86}"/>
              </a:ext>
            </a:extLst>
          </p:cNvPr>
          <p:cNvCxnSpPr>
            <a:cxnSpLocks/>
          </p:cNvCxnSpPr>
          <p:nvPr/>
        </p:nvCxnSpPr>
        <p:spPr>
          <a:xfrm flipV="1">
            <a:off x="5527897" y="4034090"/>
            <a:ext cx="6887" cy="36388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1" name="TextBox 90">
            <a:extLst>
              <a:ext uri="{FF2B5EF4-FFF2-40B4-BE49-F238E27FC236}">
                <a16:creationId xmlns:a16="http://schemas.microsoft.com/office/drawing/2014/main" id="{AA8BF2DE-13D4-1047-B9FB-607E37EB8C77}"/>
              </a:ext>
            </a:extLst>
          </p:cNvPr>
          <p:cNvSpPr txBox="1"/>
          <p:nvPr/>
        </p:nvSpPr>
        <p:spPr>
          <a:xfrm>
            <a:off x="513525" y="4356623"/>
            <a:ext cx="8034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Z</a:t>
            </a:r>
            <a:r>
              <a:rPr lang="en-FR" sz="1400" dirty="0"/>
              <a:t> = 91 m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F08B40DF-0913-8D4A-91BE-601A8A79F888}"/>
              </a:ext>
            </a:extLst>
          </p:cNvPr>
          <p:cNvSpPr txBox="1"/>
          <p:nvPr/>
        </p:nvSpPr>
        <p:spPr>
          <a:xfrm>
            <a:off x="5121488" y="4367610"/>
            <a:ext cx="8947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Z</a:t>
            </a:r>
            <a:r>
              <a:rPr lang="en-FR" sz="1400" dirty="0"/>
              <a:t> = 116 m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2FC89D3B-19FE-4840-9A47-A8FCC6313A54}"/>
              </a:ext>
            </a:extLst>
          </p:cNvPr>
          <p:cNvSpPr txBox="1"/>
          <p:nvPr/>
        </p:nvSpPr>
        <p:spPr>
          <a:xfrm>
            <a:off x="7042733" y="4373025"/>
            <a:ext cx="8947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Z</a:t>
            </a:r>
            <a:r>
              <a:rPr lang="en-FR" sz="1400" dirty="0"/>
              <a:t> = 126 m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C56C785B-2D63-A54E-9DB7-E047CC39A207}"/>
              </a:ext>
            </a:extLst>
          </p:cNvPr>
          <p:cNvSpPr txBox="1"/>
          <p:nvPr/>
        </p:nvSpPr>
        <p:spPr>
          <a:xfrm>
            <a:off x="7508647" y="3769886"/>
            <a:ext cx="13774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FR" sz="1200" dirty="0"/>
              <a:t>= LENGTH (m)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CF6D0956-CC8A-2344-B678-B182D3E59482}"/>
              </a:ext>
            </a:extLst>
          </p:cNvPr>
          <p:cNvSpPr txBox="1"/>
          <p:nvPr/>
        </p:nvSpPr>
        <p:spPr>
          <a:xfrm>
            <a:off x="191832" y="1535438"/>
            <a:ext cx="7184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sz="1200" dirty="0"/>
              <a:t>R = 8 cm</a:t>
            </a:r>
          </a:p>
        </p:txBody>
      </p:sp>
      <p:cxnSp>
        <p:nvCxnSpPr>
          <p:cNvPr id="96" name="Straight Arrow Connector 95">
            <a:extLst>
              <a:ext uri="{FF2B5EF4-FFF2-40B4-BE49-F238E27FC236}">
                <a16:creationId xmlns:a16="http://schemas.microsoft.com/office/drawing/2014/main" id="{A4A7BE48-523E-1645-9D45-7CF9E65795D2}"/>
              </a:ext>
            </a:extLst>
          </p:cNvPr>
          <p:cNvCxnSpPr>
            <a:cxnSpLocks/>
          </p:cNvCxnSpPr>
          <p:nvPr/>
        </p:nvCxnSpPr>
        <p:spPr>
          <a:xfrm>
            <a:off x="551065" y="1854060"/>
            <a:ext cx="0" cy="92366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9" name="TextBox 98">
            <a:extLst>
              <a:ext uri="{FF2B5EF4-FFF2-40B4-BE49-F238E27FC236}">
                <a16:creationId xmlns:a16="http://schemas.microsoft.com/office/drawing/2014/main" id="{C808FEB7-D7F1-AB4A-B404-AD8AC2568B6C}"/>
              </a:ext>
            </a:extLst>
          </p:cNvPr>
          <p:cNvSpPr txBox="1"/>
          <p:nvPr/>
        </p:nvSpPr>
        <p:spPr>
          <a:xfrm>
            <a:off x="2703786" y="1376988"/>
            <a:ext cx="8931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sz="1400" dirty="0"/>
              <a:t>R = 40 cm</a:t>
            </a:r>
          </a:p>
        </p:txBody>
      </p:sp>
      <p:cxnSp>
        <p:nvCxnSpPr>
          <p:cNvPr id="100" name="Straight Arrow Connector 99">
            <a:extLst>
              <a:ext uri="{FF2B5EF4-FFF2-40B4-BE49-F238E27FC236}">
                <a16:creationId xmlns:a16="http://schemas.microsoft.com/office/drawing/2014/main" id="{BCB4A524-ACE1-FA47-A0CB-74BF26711105}"/>
              </a:ext>
            </a:extLst>
          </p:cNvPr>
          <p:cNvCxnSpPr>
            <a:cxnSpLocks/>
          </p:cNvCxnSpPr>
          <p:nvPr/>
        </p:nvCxnSpPr>
        <p:spPr>
          <a:xfrm>
            <a:off x="3094278" y="1648403"/>
            <a:ext cx="0" cy="33314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02" name="TextBox 101">
            <a:extLst>
              <a:ext uri="{FF2B5EF4-FFF2-40B4-BE49-F238E27FC236}">
                <a16:creationId xmlns:a16="http://schemas.microsoft.com/office/drawing/2014/main" id="{93FDFBEF-B755-0D4D-80B6-0F33A2F1DE70}"/>
              </a:ext>
            </a:extLst>
          </p:cNvPr>
          <p:cNvSpPr txBox="1"/>
          <p:nvPr/>
        </p:nvSpPr>
        <p:spPr>
          <a:xfrm>
            <a:off x="7476753" y="1673937"/>
            <a:ext cx="9140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sz="1200" dirty="0"/>
              <a:t>R = 12.5 cm</a:t>
            </a:r>
          </a:p>
        </p:txBody>
      </p:sp>
      <p:cxnSp>
        <p:nvCxnSpPr>
          <p:cNvPr id="103" name="Straight Arrow Connector 102">
            <a:extLst>
              <a:ext uri="{FF2B5EF4-FFF2-40B4-BE49-F238E27FC236}">
                <a16:creationId xmlns:a16="http://schemas.microsoft.com/office/drawing/2014/main" id="{8DC10A0F-63A2-4B4E-9741-0AC0E88FB8C8}"/>
              </a:ext>
            </a:extLst>
          </p:cNvPr>
          <p:cNvCxnSpPr>
            <a:cxnSpLocks/>
          </p:cNvCxnSpPr>
          <p:nvPr/>
        </p:nvCxnSpPr>
        <p:spPr>
          <a:xfrm>
            <a:off x="7671869" y="1892032"/>
            <a:ext cx="0" cy="81858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05" name="TextBox 104">
            <a:extLst>
              <a:ext uri="{FF2B5EF4-FFF2-40B4-BE49-F238E27FC236}">
                <a16:creationId xmlns:a16="http://schemas.microsoft.com/office/drawing/2014/main" id="{4436868A-2B2B-2446-A4C9-5F923D9DBFA2}"/>
              </a:ext>
            </a:extLst>
          </p:cNvPr>
          <p:cNvSpPr txBox="1"/>
          <p:nvPr/>
        </p:nvSpPr>
        <p:spPr>
          <a:xfrm>
            <a:off x="4935893" y="1321554"/>
            <a:ext cx="9887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sz="1200" dirty="0"/>
              <a:t>1 mm SS</a:t>
            </a:r>
          </a:p>
          <a:p>
            <a:r>
              <a:rPr lang="en-GB" sz="1200" dirty="0"/>
              <a:t>T</a:t>
            </a:r>
            <a:r>
              <a:rPr lang="en-FR" sz="1200" dirty="0"/>
              <a:t>hin window</a:t>
            </a:r>
          </a:p>
        </p:txBody>
      </p:sp>
      <p:cxnSp>
        <p:nvCxnSpPr>
          <p:cNvPr id="106" name="Straight Arrow Connector 105">
            <a:extLst>
              <a:ext uri="{FF2B5EF4-FFF2-40B4-BE49-F238E27FC236}">
                <a16:creationId xmlns:a16="http://schemas.microsoft.com/office/drawing/2014/main" id="{86106644-DBBA-0946-B3AE-F34D0906E057}"/>
              </a:ext>
            </a:extLst>
          </p:cNvPr>
          <p:cNvCxnSpPr>
            <a:cxnSpLocks/>
          </p:cNvCxnSpPr>
          <p:nvPr/>
        </p:nvCxnSpPr>
        <p:spPr>
          <a:xfrm>
            <a:off x="5135636" y="1730282"/>
            <a:ext cx="433250" cy="46427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08" name="TextBox 107">
            <a:extLst>
              <a:ext uri="{FF2B5EF4-FFF2-40B4-BE49-F238E27FC236}">
                <a16:creationId xmlns:a16="http://schemas.microsoft.com/office/drawing/2014/main" id="{C473A875-D09A-B949-A622-F8969F7E9CFB}"/>
              </a:ext>
            </a:extLst>
          </p:cNvPr>
          <p:cNvSpPr txBox="1"/>
          <p:nvPr/>
        </p:nvSpPr>
        <p:spPr>
          <a:xfrm>
            <a:off x="4051495" y="1461145"/>
            <a:ext cx="72487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sz="1100" dirty="0"/>
              <a:t>Wire grid</a:t>
            </a:r>
          </a:p>
          <a:p>
            <a:r>
              <a:rPr lang="en-GB" sz="1100" dirty="0"/>
              <a:t>i</a:t>
            </a:r>
            <a:r>
              <a:rPr lang="en-FR" sz="1100" dirty="0"/>
              <a:t>f needed</a:t>
            </a:r>
          </a:p>
        </p:txBody>
      </p:sp>
      <p:cxnSp>
        <p:nvCxnSpPr>
          <p:cNvPr id="109" name="Straight Arrow Connector 108">
            <a:extLst>
              <a:ext uri="{FF2B5EF4-FFF2-40B4-BE49-F238E27FC236}">
                <a16:creationId xmlns:a16="http://schemas.microsoft.com/office/drawing/2014/main" id="{B37DEE5D-1B28-9F4A-9606-EECE13053759}"/>
              </a:ext>
            </a:extLst>
          </p:cNvPr>
          <p:cNvCxnSpPr>
            <a:cxnSpLocks/>
          </p:cNvCxnSpPr>
          <p:nvPr/>
        </p:nvCxnSpPr>
        <p:spPr>
          <a:xfrm>
            <a:off x="4460158" y="1854060"/>
            <a:ext cx="845644" cy="34050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1" name="Straight Arrow Connector 110">
            <a:extLst>
              <a:ext uri="{FF2B5EF4-FFF2-40B4-BE49-F238E27FC236}">
                <a16:creationId xmlns:a16="http://schemas.microsoft.com/office/drawing/2014/main" id="{168FF60E-7834-074F-84BD-34FB1E3603D6}"/>
              </a:ext>
            </a:extLst>
          </p:cNvPr>
          <p:cNvCxnSpPr>
            <a:cxnSpLocks/>
            <a:stCxn id="76" idx="3"/>
          </p:cNvCxnSpPr>
          <p:nvPr/>
        </p:nvCxnSpPr>
        <p:spPr>
          <a:xfrm flipV="1">
            <a:off x="3750227" y="3992829"/>
            <a:ext cx="1757575" cy="2199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4" name="Straight Arrow Connector 113">
            <a:extLst>
              <a:ext uri="{FF2B5EF4-FFF2-40B4-BE49-F238E27FC236}">
                <a16:creationId xmlns:a16="http://schemas.microsoft.com/office/drawing/2014/main" id="{1920AFD5-73C5-AB42-BF52-4DFEB33BE497}"/>
              </a:ext>
            </a:extLst>
          </p:cNvPr>
          <p:cNvCxnSpPr>
            <a:cxnSpLocks/>
            <a:stCxn id="76" idx="1"/>
          </p:cNvCxnSpPr>
          <p:nvPr/>
        </p:nvCxnSpPr>
        <p:spPr>
          <a:xfrm flipH="1" flipV="1">
            <a:off x="1756324" y="4009857"/>
            <a:ext cx="1337954" cy="497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17" name="TextBox 116">
            <a:extLst>
              <a:ext uri="{FF2B5EF4-FFF2-40B4-BE49-F238E27FC236}">
                <a16:creationId xmlns:a16="http://schemas.microsoft.com/office/drawing/2014/main" id="{43497074-A96F-584F-8A28-0289BF4393A7}"/>
              </a:ext>
            </a:extLst>
          </p:cNvPr>
          <p:cNvSpPr txBox="1"/>
          <p:nvPr/>
        </p:nvSpPr>
        <p:spPr>
          <a:xfrm>
            <a:off x="2727627" y="2250988"/>
            <a:ext cx="14705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FR" dirty="0">
                <a:solidFill>
                  <a:srgbClr val="FF0000"/>
                </a:solidFill>
              </a:rPr>
              <a:t>LHC VACUUM</a:t>
            </a:r>
          </a:p>
          <a:p>
            <a:pPr algn="ctr"/>
            <a:r>
              <a:rPr lang="en-FR" sz="1400" dirty="0">
                <a:solidFill>
                  <a:srgbClr val="FF0000"/>
                </a:solidFill>
              </a:rPr>
              <a:t>DECAY VOLUME</a:t>
            </a: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487571E7-69AB-814B-BDE6-E38DDDAE7F4D}"/>
              </a:ext>
            </a:extLst>
          </p:cNvPr>
          <p:cNvSpPr txBox="1"/>
          <p:nvPr/>
        </p:nvSpPr>
        <p:spPr>
          <a:xfrm>
            <a:off x="7548474" y="3221463"/>
            <a:ext cx="6812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dirty="0"/>
              <a:t>TAXN</a:t>
            </a: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68721396-BF1F-5444-9C66-613712F9D346}"/>
              </a:ext>
            </a:extLst>
          </p:cNvPr>
          <p:cNvSpPr txBox="1"/>
          <p:nvPr/>
        </p:nvSpPr>
        <p:spPr>
          <a:xfrm>
            <a:off x="478101" y="1012894"/>
            <a:ext cx="774636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FR" sz="1200" dirty="0"/>
              <a:t>D1 35 Tm</a:t>
            </a:r>
          </a:p>
          <a:p>
            <a:pPr algn="ctr"/>
            <a:r>
              <a:rPr lang="en-FR" sz="1200" dirty="0"/>
              <a:t>DIPOLE</a:t>
            </a:r>
          </a:p>
        </p:txBody>
      </p:sp>
      <p:sp>
        <p:nvSpPr>
          <p:cNvPr id="122" name="Left Arrow 121">
            <a:extLst>
              <a:ext uri="{FF2B5EF4-FFF2-40B4-BE49-F238E27FC236}">
                <a16:creationId xmlns:a16="http://schemas.microsoft.com/office/drawing/2014/main" id="{8B81FAC0-5FAA-F744-8B19-35A8E9930E19}"/>
              </a:ext>
            </a:extLst>
          </p:cNvPr>
          <p:cNvSpPr/>
          <p:nvPr/>
        </p:nvSpPr>
        <p:spPr>
          <a:xfrm>
            <a:off x="23585" y="1107958"/>
            <a:ext cx="436098" cy="33161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172D341C-214A-FD40-BAD2-ACA8A0622FA3}"/>
              </a:ext>
            </a:extLst>
          </p:cNvPr>
          <p:cNvSpPr txBox="1"/>
          <p:nvPr/>
        </p:nvSpPr>
        <p:spPr>
          <a:xfrm>
            <a:off x="438731" y="4655391"/>
            <a:ext cx="1024639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FR" sz="1400" dirty="0"/>
              <a:t>IR 5 / CMS</a:t>
            </a:r>
          </a:p>
          <a:p>
            <a:pPr algn="ctr"/>
            <a:r>
              <a:rPr lang="en-FR" sz="1400" dirty="0"/>
              <a:t>COLLISIONs</a:t>
            </a:r>
          </a:p>
        </p:txBody>
      </p:sp>
      <p:sp>
        <p:nvSpPr>
          <p:cNvPr id="124" name="Left Arrow 123">
            <a:extLst>
              <a:ext uri="{FF2B5EF4-FFF2-40B4-BE49-F238E27FC236}">
                <a16:creationId xmlns:a16="http://schemas.microsoft.com/office/drawing/2014/main" id="{8B1CED85-FBD3-244B-8756-03BD66B7578B}"/>
              </a:ext>
            </a:extLst>
          </p:cNvPr>
          <p:cNvSpPr/>
          <p:nvPr/>
        </p:nvSpPr>
        <p:spPr>
          <a:xfrm>
            <a:off x="2633" y="4718617"/>
            <a:ext cx="436098" cy="33161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EF23C7F0-380B-BF47-AC23-7B7DE3113379}"/>
              </a:ext>
            </a:extLst>
          </p:cNvPr>
          <p:cNvSpPr txBox="1"/>
          <p:nvPr/>
        </p:nvSpPr>
        <p:spPr>
          <a:xfrm>
            <a:off x="1927404" y="403085"/>
            <a:ext cx="44290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FR" dirty="0"/>
              <a:t>FORWARD MULTIPARTICLE SPECTROMETER </a:t>
            </a:r>
          </a:p>
          <a:p>
            <a:pPr algn="ctr"/>
            <a:r>
              <a:rPr lang="en-FR" sz="1400" dirty="0"/>
              <a:t>TOP VIEW (bending) SCHEMATIC (provisonal dimensions)</a:t>
            </a:r>
          </a:p>
        </p:txBody>
      </p:sp>
      <p:cxnSp>
        <p:nvCxnSpPr>
          <p:cNvPr id="127" name="Straight Connector 126">
            <a:extLst>
              <a:ext uri="{FF2B5EF4-FFF2-40B4-BE49-F238E27FC236}">
                <a16:creationId xmlns:a16="http://schemas.microsoft.com/office/drawing/2014/main" id="{A5045CD9-BB59-B343-B0B4-60BFF6C59ED2}"/>
              </a:ext>
            </a:extLst>
          </p:cNvPr>
          <p:cNvCxnSpPr>
            <a:cxnSpLocks/>
          </p:cNvCxnSpPr>
          <p:nvPr/>
        </p:nvCxnSpPr>
        <p:spPr>
          <a:xfrm>
            <a:off x="7086738" y="3098660"/>
            <a:ext cx="0" cy="727841"/>
          </a:xfrm>
          <a:prstGeom prst="line">
            <a:avLst/>
          </a:prstGeom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Straight Connector 128">
            <a:extLst>
              <a:ext uri="{FF2B5EF4-FFF2-40B4-BE49-F238E27FC236}">
                <a16:creationId xmlns:a16="http://schemas.microsoft.com/office/drawing/2014/main" id="{7FFBBB90-B783-9F45-8FF4-0EBAE5348942}"/>
              </a:ext>
            </a:extLst>
          </p:cNvPr>
          <p:cNvCxnSpPr>
            <a:cxnSpLocks/>
          </p:cNvCxnSpPr>
          <p:nvPr/>
        </p:nvCxnSpPr>
        <p:spPr>
          <a:xfrm>
            <a:off x="7239138" y="3082244"/>
            <a:ext cx="0" cy="727841"/>
          </a:xfrm>
          <a:prstGeom prst="line">
            <a:avLst/>
          </a:prstGeom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6DE390A6-D973-B640-A747-3C91C1FBD1AF}"/>
              </a:ext>
            </a:extLst>
          </p:cNvPr>
          <p:cNvCxnSpPr>
            <a:cxnSpLocks/>
          </p:cNvCxnSpPr>
          <p:nvPr/>
        </p:nvCxnSpPr>
        <p:spPr>
          <a:xfrm>
            <a:off x="7386096" y="3084492"/>
            <a:ext cx="0" cy="727841"/>
          </a:xfrm>
          <a:prstGeom prst="line">
            <a:avLst/>
          </a:prstGeom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Straight Connector 130">
            <a:extLst>
              <a:ext uri="{FF2B5EF4-FFF2-40B4-BE49-F238E27FC236}">
                <a16:creationId xmlns:a16="http://schemas.microsoft.com/office/drawing/2014/main" id="{14F82C01-5481-BB44-A49A-AA389F2D2F56}"/>
              </a:ext>
            </a:extLst>
          </p:cNvPr>
          <p:cNvCxnSpPr>
            <a:cxnSpLocks/>
          </p:cNvCxnSpPr>
          <p:nvPr/>
        </p:nvCxnSpPr>
        <p:spPr>
          <a:xfrm>
            <a:off x="7543938" y="3555860"/>
            <a:ext cx="0" cy="727841"/>
          </a:xfrm>
          <a:prstGeom prst="line">
            <a:avLst/>
          </a:prstGeom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2" name="Rectangle 131">
            <a:extLst>
              <a:ext uri="{FF2B5EF4-FFF2-40B4-BE49-F238E27FC236}">
                <a16:creationId xmlns:a16="http://schemas.microsoft.com/office/drawing/2014/main" id="{3E71C1FF-9F23-F249-9A95-D2464D1712FD}"/>
              </a:ext>
            </a:extLst>
          </p:cNvPr>
          <p:cNvSpPr/>
          <p:nvPr/>
        </p:nvSpPr>
        <p:spPr>
          <a:xfrm>
            <a:off x="1733282" y="3766604"/>
            <a:ext cx="3774520" cy="45719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133" name="Rectangle 132">
            <a:extLst>
              <a:ext uri="{FF2B5EF4-FFF2-40B4-BE49-F238E27FC236}">
                <a16:creationId xmlns:a16="http://schemas.microsoft.com/office/drawing/2014/main" id="{64FEEF59-DAC0-4F42-AAF2-35EEDA287EA9}"/>
              </a:ext>
            </a:extLst>
          </p:cNvPr>
          <p:cNvSpPr/>
          <p:nvPr/>
        </p:nvSpPr>
        <p:spPr>
          <a:xfrm>
            <a:off x="1743929" y="2019588"/>
            <a:ext cx="3774520" cy="45719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8AAB0865-2473-AC44-8F64-51A57E2CAED3}"/>
              </a:ext>
            </a:extLst>
          </p:cNvPr>
          <p:cNvSpPr txBox="1"/>
          <p:nvPr/>
        </p:nvSpPr>
        <p:spPr>
          <a:xfrm>
            <a:off x="1866262" y="2038893"/>
            <a:ext cx="86209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sz="1200" b="1" dirty="0">
                <a:solidFill>
                  <a:schemeClr val="accent2"/>
                </a:solidFill>
              </a:rPr>
              <a:t>NEG LINER</a:t>
            </a:r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id="{D2DFBB08-DAD9-3D4A-86B1-668DE7D49F85}"/>
              </a:ext>
            </a:extLst>
          </p:cNvPr>
          <p:cNvSpPr txBox="1"/>
          <p:nvPr/>
        </p:nvSpPr>
        <p:spPr>
          <a:xfrm>
            <a:off x="5960956" y="1769187"/>
            <a:ext cx="11046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sz="1400" dirty="0"/>
              <a:t>R</a:t>
            </a:r>
            <a:r>
              <a:rPr lang="en-FR" sz="1400" baseline="-25000" dirty="0"/>
              <a:t>OUT</a:t>
            </a:r>
            <a:r>
              <a:rPr lang="en-FR" sz="1400" dirty="0"/>
              <a:t> = 35 cm</a:t>
            </a:r>
          </a:p>
        </p:txBody>
      </p:sp>
      <p:pic>
        <p:nvPicPr>
          <p:cNvPr id="136" name="Picture 135">
            <a:extLst>
              <a:ext uri="{FF2B5EF4-FFF2-40B4-BE49-F238E27FC236}">
                <a16:creationId xmlns:a16="http://schemas.microsoft.com/office/drawing/2014/main" id="{47E4BBAC-456D-884B-ABF3-B1E9481E7F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3360" t="11403" r="30910" b="15889"/>
          <a:stretch/>
        </p:blipFill>
        <p:spPr>
          <a:xfrm rot="5400000">
            <a:off x="6298586" y="3659643"/>
            <a:ext cx="308645" cy="266284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2949FA47-1811-4D49-922B-F1892CDB61CD}"/>
              </a:ext>
            </a:extLst>
          </p:cNvPr>
          <p:cNvCxnSpPr>
            <a:cxnSpLocks/>
          </p:cNvCxnSpPr>
          <p:nvPr/>
        </p:nvCxnSpPr>
        <p:spPr>
          <a:xfrm flipH="1">
            <a:off x="5096693" y="3781153"/>
            <a:ext cx="1345534" cy="1078459"/>
          </a:xfrm>
          <a:prstGeom prst="line">
            <a:avLst/>
          </a:prstGeom>
          <a:ln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Straight Connector 138">
            <a:extLst>
              <a:ext uri="{FF2B5EF4-FFF2-40B4-BE49-F238E27FC236}">
                <a16:creationId xmlns:a16="http://schemas.microsoft.com/office/drawing/2014/main" id="{B15862FC-2931-DA44-9C9E-039D9A85509E}"/>
              </a:ext>
            </a:extLst>
          </p:cNvPr>
          <p:cNvCxnSpPr>
            <a:cxnSpLocks/>
          </p:cNvCxnSpPr>
          <p:nvPr/>
        </p:nvCxnSpPr>
        <p:spPr>
          <a:xfrm>
            <a:off x="6960219" y="3789463"/>
            <a:ext cx="824112" cy="1035544"/>
          </a:xfrm>
          <a:prstGeom prst="line">
            <a:avLst/>
          </a:prstGeom>
          <a:ln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3" name="Picture 142" descr="A screenshot of a cell phone&#10;&#10;Description automatically generated">
            <a:extLst>
              <a:ext uri="{FF2B5EF4-FFF2-40B4-BE49-F238E27FC236}">
                <a16:creationId xmlns:a16="http://schemas.microsoft.com/office/drawing/2014/main" id="{C40E8644-613D-3143-86A8-017F5E9DD3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8164" y="5200384"/>
            <a:ext cx="2478529" cy="826176"/>
          </a:xfrm>
          <a:prstGeom prst="rect">
            <a:avLst/>
          </a:prstGeom>
        </p:spPr>
      </p:pic>
      <p:sp>
        <p:nvSpPr>
          <p:cNvPr id="146" name="TextBox 145">
            <a:extLst>
              <a:ext uri="{FF2B5EF4-FFF2-40B4-BE49-F238E27FC236}">
                <a16:creationId xmlns:a16="http://schemas.microsoft.com/office/drawing/2014/main" id="{D6ABD506-17B3-AF47-9B5B-7361EDBFB251}"/>
              </a:ext>
            </a:extLst>
          </p:cNvPr>
          <p:cNvSpPr txBox="1"/>
          <p:nvPr/>
        </p:nvSpPr>
        <p:spPr>
          <a:xfrm>
            <a:off x="6079150" y="4500823"/>
            <a:ext cx="8290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dirty="0"/>
              <a:t>HGCAL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CF5DB6A2-BB4D-134A-9A61-9BC26070D9E9}"/>
              </a:ext>
            </a:extLst>
          </p:cNvPr>
          <p:cNvCxnSpPr>
            <a:cxnSpLocks/>
          </p:cNvCxnSpPr>
          <p:nvPr/>
        </p:nvCxnSpPr>
        <p:spPr>
          <a:xfrm>
            <a:off x="438731" y="2865172"/>
            <a:ext cx="4852966" cy="35629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22B465BB-C308-0147-A366-F575C7C70BCF}"/>
              </a:ext>
            </a:extLst>
          </p:cNvPr>
          <p:cNvSpPr txBox="1"/>
          <p:nvPr/>
        </p:nvSpPr>
        <p:spPr>
          <a:xfrm>
            <a:off x="2872142" y="3155302"/>
            <a:ext cx="10359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sz="1400" dirty="0">
                <a:solidFill>
                  <a:srgbClr val="FF0000"/>
                </a:solidFill>
              </a:rPr>
              <a:t>1 – 3 TeV h</a:t>
            </a:r>
            <a:r>
              <a:rPr lang="en-FR" sz="1400" baseline="30000" dirty="0">
                <a:solidFill>
                  <a:srgbClr val="FF0000"/>
                </a:solidFill>
              </a:rPr>
              <a:t>+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95492C5-2C5E-4046-8C05-E00F205AFEB6}"/>
              </a:ext>
            </a:extLst>
          </p:cNvPr>
          <p:cNvSpPr txBox="1"/>
          <p:nvPr/>
        </p:nvSpPr>
        <p:spPr>
          <a:xfrm>
            <a:off x="337625" y="5540771"/>
            <a:ext cx="411260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dirty="0"/>
              <a:t>Idea: Use only CMS detector technology</a:t>
            </a:r>
          </a:p>
          <a:p>
            <a:r>
              <a:rPr lang="en-FR" dirty="0"/>
              <a:t>Run 4 (or reuse/recycle some Run 3?)</a:t>
            </a:r>
          </a:p>
          <a:p>
            <a:r>
              <a:rPr lang="en-FR" dirty="0"/>
              <a:t>Plus TRD for π/K/p ID in TeV region – new.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705BAB5-8C3C-B04B-9061-799D6A37B2B4}"/>
              </a:ext>
            </a:extLst>
          </p:cNvPr>
          <p:cNvSpPr txBox="1"/>
          <p:nvPr/>
        </p:nvSpPr>
        <p:spPr>
          <a:xfrm>
            <a:off x="8114884" y="2231847"/>
            <a:ext cx="7216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sz="1400" dirty="0"/>
              <a:t>LEFT (-)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AE511FA2-90BA-164D-AB33-4BB54159C8F8}"/>
              </a:ext>
            </a:extLst>
          </p:cNvPr>
          <p:cNvSpPr txBox="1"/>
          <p:nvPr/>
        </p:nvSpPr>
        <p:spPr>
          <a:xfrm>
            <a:off x="8116627" y="3444412"/>
            <a:ext cx="8803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sz="1400" dirty="0"/>
              <a:t>RIGHT (+)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CE00AB5-A090-E54E-B3DA-3E86818934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3C1D7-01BA-F948-9AB5-BDA5AB3175C3}" type="datetime1">
              <a:rPr lang="fr-FR" smtClean="0"/>
              <a:t>29/07/2020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21B823A-A656-C449-81CA-9921F9D59C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Mike Albrow       Forward Multiparticle Spectrometer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7FCB0F-EC37-764B-9CB1-9871EBCC31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D28CA-AB00-074F-B7EB-9B0005E7E49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3208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680BB6-F81A-E846-BF1C-3A4A814086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2F5E2-BFB0-A14A-A3BF-6D4A57B66195}" type="datetime1">
              <a:rPr lang="fr-FR" smtClean="0"/>
              <a:t>29/07/2020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C09CD6-7CC3-3746-B0A1-AB64F6CE58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Mike Albrow       Forward Multiparticle Spectrometer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FE321F-36B7-7F4A-9D37-C3B283733F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D28CA-AB00-074F-B7EB-9B0005E7E498}" type="slidenum">
              <a:rPr lang="en-US" smtClean="0"/>
              <a:t>15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64A1E4F-D986-1543-91A6-9C5462EBF4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3099" y="1635125"/>
            <a:ext cx="3979090" cy="372903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0F07A11-4097-3A48-B6D4-5280635DC8F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004" t="32472" r="15955" b="33764"/>
          <a:stretch/>
        </p:blipFill>
        <p:spPr>
          <a:xfrm>
            <a:off x="0" y="2300146"/>
            <a:ext cx="4464737" cy="295765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A772E76-9E78-3740-9418-B117363B2C03}"/>
              </a:ext>
            </a:extLst>
          </p:cNvPr>
          <p:cNvSpPr txBox="1"/>
          <p:nvPr/>
        </p:nvSpPr>
        <p:spPr>
          <a:xfrm>
            <a:off x="764990" y="1099817"/>
            <a:ext cx="374750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dirty="0"/>
              <a:t>After D1 &amp; before enlarged pipe</a:t>
            </a:r>
          </a:p>
          <a:p>
            <a:r>
              <a:rPr lang="en-FR" dirty="0"/>
              <a:t>Limiting aperture for charged hadrons</a:t>
            </a:r>
          </a:p>
          <a:p>
            <a:r>
              <a:rPr lang="en-FR" dirty="0"/>
              <a:t>Extra shielding and muon deflector</a:t>
            </a:r>
          </a:p>
          <a:p>
            <a:r>
              <a:rPr lang="en-GB" dirty="0"/>
              <a:t>Especially f</a:t>
            </a:r>
            <a:r>
              <a:rPr lang="en-FR" dirty="0"/>
              <a:t>or LLP search</a:t>
            </a:r>
          </a:p>
        </p:txBody>
      </p:sp>
    </p:spTree>
    <p:extLst>
      <p:ext uri="{BB962C8B-B14F-4D97-AF65-F5344CB8AC3E}">
        <p14:creationId xmlns:p14="http://schemas.microsoft.com/office/powerpoint/2010/main" val="15955523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20516" y="42045"/>
            <a:ext cx="14157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u="sng" dirty="0">
                <a:solidFill>
                  <a:srgbClr val="0000FF"/>
                </a:solidFill>
              </a:rPr>
              <a:t>Tracking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38965" y="644996"/>
            <a:ext cx="82478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Precision tracking immediately behind vacuum pipe window – as thin as allowed (ribs)</a:t>
            </a:r>
          </a:p>
          <a:p>
            <a:r>
              <a:rPr lang="en-US" dirty="0"/>
              <a:t>No field behind D1 so straight tracks. </a:t>
            </a: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62014897"/>
              </p:ext>
            </p:extLst>
          </p:nvPr>
        </p:nvGraphicFramePr>
        <p:xfrm>
          <a:off x="4527550" y="3346450"/>
          <a:ext cx="889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2" name="Equation" r:id="rId3" imgW="88900" imgH="165100" progId="Equation.3">
                  <p:embed/>
                </p:oleObj>
              </mc:Choice>
              <mc:Fallback>
                <p:oleObj name="Equation" r:id="rId3" imgW="88900" imgH="165100" progId="Equation.3">
                  <p:embed/>
                  <p:pic>
                    <p:nvPicPr>
                      <p:cNvPr id="5" name="Object 4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527550" y="3346450"/>
                        <a:ext cx="889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FBBD3-5902-8D49-B89B-5448A1CEE158}" type="datetime1">
              <a:rPr lang="fr-FR" smtClean="0"/>
              <a:t>29/07/2020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Mike Albrow       Forward Multiparticle Spectrometer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D28CA-AB00-074F-B7EB-9B0005E7E498}" type="slidenum">
              <a:rPr lang="en-US" smtClean="0"/>
              <a:t>16</a:t>
            </a:fld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CE248E1-A212-1C46-A25D-E786F7532AF2}"/>
              </a:ext>
            </a:extLst>
          </p:cNvPr>
          <p:cNvSpPr txBox="1"/>
          <p:nvPr/>
        </p:nvSpPr>
        <p:spPr>
          <a:xfrm>
            <a:off x="3444782" y="2804927"/>
            <a:ext cx="45396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sz="2400" b="1" dirty="0">
                <a:solidFill>
                  <a:srgbClr val="0432FF"/>
                </a:solidFill>
              </a:rPr>
              <a:t>CALORIMETER </a:t>
            </a:r>
            <a:r>
              <a:rPr lang="en-FR" sz="2000" dirty="0"/>
              <a:t>(toroid for μ deflection)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CD56983-042F-D649-8541-E3BA2A9BFC36}"/>
              </a:ext>
            </a:extLst>
          </p:cNvPr>
          <p:cNvSpPr txBox="1"/>
          <p:nvPr/>
        </p:nvSpPr>
        <p:spPr>
          <a:xfrm>
            <a:off x="1180669" y="5669258"/>
            <a:ext cx="68715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b="1" dirty="0">
                <a:solidFill>
                  <a:srgbClr val="FF0000"/>
                </a:solidFill>
              </a:rPr>
              <a:t>TO DO: Layout a detector combination with Run 4 detectors as default</a:t>
            </a:r>
          </a:p>
          <a:p>
            <a:r>
              <a:rPr lang="en-GB" b="1" dirty="0">
                <a:solidFill>
                  <a:srgbClr val="FF0000"/>
                </a:solidFill>
              </a:rPr>
              <a:t>a</a:t>
            </a:r>
            <a:r>
              <a:rPr lang="en-FR" b="1" dirty="0">
                <a:solidFill>
                  <a:srgbClr val="FF0000"/>
                </a:solidFill>
              </a:rPr>
              <a:t>nd simulate.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E8E769A-10B9-8B42-BD1F-67CB545F9DDF}"/>
              </a:ext>
            </a:extLst>
          </p:cNvPr>
          <p:cNvSpPr txBox="1"/>
          <p:nvPr/>
        </p:nvSpPr>
        <p:spPr>
          <a:xfrm>
            <a:off x="3309297" y="3263492"/>
            <a:ext cx="4306820" cy="175432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FR" dirty="0"/>
              <a:t>        FH.                     FMS</a:t>
            </a:r>
          </a:p>
          <a:p>
            <a:r>
              <a:rPr lang="en-FR" dirty="0">
                <a:solidFill>
                  <a:srgbClr val="0432FF"/>
                </a:solidFill>
              </a:rPr>
              <a:t>Imaging: readout with Si pads/cells ~ 1 cm</a:t>
            </a:r>
            <a:r>
              <a:rPr lang="en-FR" baseline="30000" dirty="0">
                <a:solidFill>
                  <a:srgbClr val="0432FF"/>
                </a:solidFill>
              </a:rPr>
              <a:t>2</a:t>
            </a:r>
          </a:p>
          <a:p>
            <a:r>
              <a:rPr lang="en-FR" dirty="0"/>
              <a:t>R</a:t>
            </a:r>
            <a:r>
              <a:rPr lang="en-FR" baseline="-25000" dirty="0"/>
              <a:t>inn</a:t>
            </a:r>
            <a:r>
              <a:rPr lang="en-FR" dirty="0"/>
              <a:t> ~ 40 cm.        </a:t>
            </a:r>
            <a:r>
              <a:rPr lang="en-GB" dirty="0"/>
              <a:t>C</a:t>
            </a:r>
            <a:r>
              <a:rPr lang="en-FR" dirty="0"/>
              <a:t>f  FHS 10 cm</a:t>
            </a:r>
          </a:p>
          <a:p>
            <a:r>
              <a:rPr lang="en-FR" dirty="0"/>
              <a:t>R</a:t>
            </a:r>
            <a:r>
              <a:rPr lang="en-FR" baseline="-25000" dirty="0"/>
              <a:t>out</a:t>
            </a:r>
            <a:r>
              <a:rPr lang="en-FR" dirty="0"/>
              <a:t> ~ 180 cm.     Cf. FHS 30 cm</a:t>
            </a:r>
          </a:p>
          <a:p>
            <a:r>
              <a:rPr lang="en-FR" dirty="0"/>
              <a:t>Angled                  Not angled</a:t>
            </a:r>
          </a:p>
          <a:p>
            <a:r>
              <a:rPr lang="en-FR" dirty="0"/>
              <a:t>Area ~ 10 m</a:t>
            </a:r>
            <a:r>
              <a:rPr lang="en-FR" baseline="30000" dirty="0"/>
              <a:t>2</a:t>
            </a:r>
            <a:r>
              <a:rPr lang="en-FR" dirty="0"/>
              <a:t>.       Area ~ 0.25 m</a:t>
            </a:r>
            <a:r>
              <a:rPr lang="en-FR" baseline="30000" dirty="0"/>
              <a:t>2</a:t>
            </a:r>
          </a:p>
        </p:txBody>
      </p:sp>
      <p:pic>
        <p:nvPicPr>
          <p:cNvPr id="19" name="Picture 18" descr="A picture containing accessory, umbrella&#10;&#10;Description automatically generated">
            <a:extLst>
              <a:ext uri="{FF2B5EF4-FFF2-40B4-BE49-F238E27FC236}">
                <a16:creationId xmlns:a16="http://schemas.microsoft.com/office/drawing/2014/main" id="{A3EB33C4-6D72-B346-A8D6-E039D39900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850" y="2923192"/>
            <a:ext cx="2209350" cy="238503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E1325292-2DA2-D34E-8C08-09FB5B6B4916}"/>
              </a:ext>
            </a:extLst>
          </p:cNvPr>
          <p:cNvSpPr txBox="1"/>
          <p:nvPr/>
        </p:nvSpPr>
        <p:spPr>
          <a:xfrm>
            <a:off x="1481457" y="4265236"/>
            <a:ext cx="1109343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FR" sz="1200" dirty="0"/>
              <a:t>FHS &lt; hole size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FACDC4D-443E-BA4B-8904-94C677ED4F6F}"/>
              </a:ext>
            </a:extLst>
          </p:cNvPr>
          <p:cNvSpPr txBox="1"/>
          <p:nvPr/>
        </p:nvSpPr>
        <p:spPr>
          <a:xfrm>
            <a:off x="855260" y="1743235"/>
            <a:ext cx="7196970" cy="707886"/>
          </a:xfrm>
          <a:prstGeom prst="rect">
            <a:avLst/>
          </a:prstGeom>
          <a:noFill/>
          <a:ln>
            <a:solidFill>
              <a:srgbClr val="0432FF"/>
            </a:solidFill>
          </a:ln>
        </p:spPr>
        <p:txBody>
          <a:bodyPr wrap="none" rtlCol="0">
            <a:spAutoFit/>
          </a:bodyPr>
          <a:lstStyle/>
          <a:p>
            <a:r>
              <a:rPr lang="en-FR" dirty="0"/>
              <a:t>Hadron identification : π, K, p, d, .. </a:t>
            </a:r>
            <a:r>
              <a:rPr lang="en-FR" sz="2000" b="1" dirty="0">
                <a:solidFill>
                  <a:srgbClr val="0432FF"/>
                </a:solidFill>
              </a:rPr>
              <a:t>TRANSITION RADIATION DETECTOR</a:t>
            </a:r>
          </a:p>
          <a:p>
            <a:r>
              <a:rPr lang="en-FR" sz="2000" dirty="0"/>
              <a:t>- incorporates tracking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0D73873-3B13-6B4A-B84A-8BA8E189BC9D}"/>
              </a:ext>
            </a:extLst>
          </p:cNvPr>
          <p:cNvSpPr txBox="1"/>
          <p:nvPr/>
        </p:nvSpPr>
        <p:spPr>
          <a:xfrm>
            <a:off x="4527550" y="5153234"/>
            <a:ext cx="21859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sz="2000" b="1" dirty="0">
                <a:solidFill>
                  <a:srgbClr val="0432FF"/>
                </a:solidFill>
              </a:rPr>
              <a:t>MUON CHAMBERS</a:t>
            </a:r>
          </a:p>
        </p:txBody>
      </p:sp>
    </p:spTree>
    <p:extLst>
      <p:ext uri="{BB962C8B-B14F-4D97-AF65-F5344CB8AC3E}">
        <p14:creationId xmlns:p14="http://schemas.microsoft.com/office/powerpoint/2010/main" val="24386738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AEB2E9-FFD3-4A46-B69D-28DB8FD54ED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70864"/>
            <a:ext cx="2133600" cy="365125"/>
          </a:xfrm>
        </p:spPr>
        <p:txBody>
          <a:bodyPr/>
          <a:lstStyle/>
          <a:p>
            <a:fld id="{86381F48-9593-4B45-AD02-8A7DF89E5661}" type="datetime1">
              <a:rPr lang="fr-FR" smtClean="0"/>
              <a:t>29/07/2020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A5C807-E9C6-964F-944B-7DC7C2768C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Mike </a:t>
            </a:r>
            <a:r>
              <a:rPr lang="en-US" dirty="0" err="1"/>
              <a:t>Albrow</a:t>
            </a:r>
            <a:r>
              <a:rPr lang="en-US" dirty="0"/>
              <a:t>       Forward Multiparticle Spectrometer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0FD125-3F94-DE41-89DD-3A1F854C34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D28CA-AB00-074F-B7EB-9B0005E7E498}" type="slidenum">
              <a:rPr lang="en-US" smtClean="0"/>
              <a:t>17</a:t>
            </a:fld>
            <a:endParaRPr lang="en-US" dirty="0"/>
          </a:p>
        </p:txBody>
      </p:sp>
      <p:pic>
        <p:nvPicPr>
          <p:cNvPr id="13" name="Picture 12" descr="A close up of a map&#10;&#10;Description automatically generated">
            <a:extLst>
              <a:ext uri="{FF2B5EF4-FFF2-40B4-BE49-F238E27FC236}">
                <a16:creationId xmlns:a16="http://schemas.microsoft.com/office/drawing/2014/main" id="{4EAD6128-3954-D841-A0BF-EF2BEC55A5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3271" y="844273"/>
            <a:ext cx="4851930" cy="3205214"/>
          </a:xfrm>
          <a:prstGeom prst="rect">
            <a:avLst/>
          </a:prstGeom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B45470FA-063E-4B4A-AA94-796513A88FEB}"/>
              </a:ext>
            </a:extLst>
          </p:cNvPr>
          <p:cNvCxnSpPr>
            <a:cxnSpLocks/>
          </p:cNvCxnSpPr>
          <p:nvPr/>
        </p:nvCxnSpPr>
        <p:spPr>
          <a:xfrm>
            <a:off x="7547428" y="2917372"/>
            <a:ext cx="740229" cy="0"/>
          </a:xfrm>
          <a:prstGeom prst="straightConnector1">
            <a:avLst/>
          </a:prstGeom>
          <a:ln w="28575" cap="flat" cmpd="sng" algn="ctr">
            <a:solidFill>
              <a:schemeClr val="accent2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88125A26-92EC-7D47-B9FD-B8BF4E193E12}"/>
              </a:ext>
            </a:extLst>
          </p:cNvPr>
          <p:cNvSpPr txBox="1"/>
          <p:nvPr/>
        </p:nvSpPr>
        <p:spPr>
          <a:xfrm>
            <a:off x="4995720" y="474940"/>
            <a:ext cx="34502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dirty="0"/>
              <a:t>Total signal of μ-track through Calo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1324063-9C3E-2E4E-9752-CFDA2C815E30}"/>
              </a:ext>
            </a:extLst>
          </p:cNvPr>
          <p:cNvSpPr txBox="1"/>
          <p:nvPr/>
        </p:nvSpPr>
        <p:spPr>
          <a:xfrm>
            <a:off x="4484888" y="4264200"/>
            <a:ext cx="4368696" cy="187743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Several possible </a:t>
            </a:r>
            <a:r>
              <a:rPr lang="en-FR" sz="2000" dirty="0">
                <a:solidFill>
                  <a:srgbClr val="FF0000"/>
                </a:solidFill>
                <a:sym typeface="Wingdings" pitchFamily="2" charset="2"/>
              </a:rPr>
              <a:t>μ-tracking</a:t>
            </a:r>
            <a:r>
              <a:rPr lang="en-US" sz="2000" dirty="0">
                <a:solidFill>
                  <a:srgbClr val="FF0000"/>
                </a:solidFill>
              </a:rPr>
              <a:t> technologies</a:t>
            </a:r>
          </a:p>
          <a:p>
            <a:r>
              <a:rPr lang="en-US" sz="2000" dirty="0">
                <a:solidFill>
                  <a:srgbClr val="FF0000"/>
                </a:solidFill>
              </a:rPr>
              <a:t>0.25 m</a:t>
            </a:r>
            <a:r>
              <a:rPr lang="en-US" sz="2000" baseline="30000" dirty="0">
                <a:solidFill>
                  <a:srgbClr val="FF0000"/>
                </a:solidFill>
              </a:rPr>
              <a:t>2</a:t>
            </a:r>
            <a:r>
              <a:rPr lang="en-US" sz="2000" dirty="0">
                <a:solidFill>
                  <a:srgbClr val="FF0000"/>
                </a:solidFill>
              </a:rPr>
              <a:t> x N (~4?) layers</a:t>
            </a:r>
          </a:p>
          <a:p>
            <a:r>
              <a:rPr lang="en-US" sz="2000" dirty="0"/>
              <a:t> GEMs suitable, and</a:t>
            </a:r>
          </a:p>
          <a:p>
            <a:r>
              <a:rPr lang="en-US" sz="2000" dirty="0"/>
              <a:t>almost “off-the-shelf” now.</a:t>
            </a:r>
          </a:p>
          <a:p>
            <a:endParaRPr lang="en-US" sz="2000" dirty="0"/>
          </a:p>
          <a:p>
            <a:r>
              <a:rPr lang="en-US" sz="1600" dirty="0"/>
              <a:t>Note: shielded by TAXN at back</a:t>
            </a:r>
          </a:p>
        </p:txBody>
      </p:sp>
      <p:pic>
        <p:nvPicPr>
          <p:cNvPr id="9" name="Picture 8" descr="A close up of a map&#10;&#10;Description automatically generated">
            <a:extLst>
              <a:ext uri="{FF2B5EF4-FFF2-40B4-BE49-F238E27FC236}">
                <a16:creationId xmlns:a16="http://schemas.microsoft.com/office/drawing/2014/main" id="{2BEA8C7B-A510-C341-9EEB-982BAE706E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485" y="817616"/>
            <a:ext cx="4077691" cy="4123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4649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8270E5-8CC7-AC47-8851-9C17498FBF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53520C-0004-D940-B2CF-DE7F622D4D63}" type="datetime1">
              <a:rPr lang="fr-FR" smtClean="0"/>
              <a:t>29/07/2020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CE9B0B-2384-494E-A110-C7F3F2D72D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Mike Albrow       Forward Multiparticle Spectrometer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C99ABD-7D0C-674E-8BB2-CB06B5F6C2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D28CA-AB00-074F-B7EB-9B0005E7E498}" type="slidenum">
              <a:rPr lang="en-US" smtClean="0"/>
              <a:t>18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B272E59-3CD6-0345-8E29-B87E755560DB}"/>
              </a:ext>
            </a:extLst>
          </p:cNvPr>
          <p:cNvSpPr txBox="1"/>
          <p:nvPr/>
        </p:nvSpPr>
        <p:spPr>
          <a:xfrm>
            <a:off x="1047209" y="523343"/>
            <a:ext cx="74656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u="sng" dirty="0" err="1">
                <a:solidFill>
                  <a:srgbClr val="0432FF"/>
                </a:solidFill>
              </a:rPr>
              <a:t>Inelastic</a:t>
            </a:r>
            <a:r>
              <a:rPr lang="fr-FR" sz="2400" u="sng" dirty="0">
                <a:solidFill>
                  <a:srgbClr val="0432FF"/>
                </a:solidFill>
              </a:rPr>
              <a:t> (&amp; </a:t>
            </a:r>
            <a:r>
              <a:rPr lang="fr-FR" sz="2400" u="sng" dirty="0" err="1">
                <a:solidFill>
                  <a:srgbClr val="0432FF"/>
                </a:solidFill>
              </a:rPr>
              <a:t>elastic</a:t>
            </a:r>
            <a:r>
              <a:rPr lang="fr-FR" sz="2400" u="sng" dirty="0">
                <a:solidFill>
                  <a:srgbClr val="0432FF"/>
                </a:solidFill>
              </a:rPr>
              <a:t>?) cross sections of multi-</a:t>
            </a:r>
            <a:r>
              <a:rPr lang="fr-FR" sz="2400" u="sng" dirty="0" err="1">
                <a:solidFill>
                  <a:srgbClr val="0432FF"/>
                </a:solidFill>
              </a:rPr>
              <a:t>TeV</a:t>
            </a:r>
            <a:r>
              <a:rPr lang="fr-FR" sz="2400" u="sng" dirty="0">
                <a:solidFill>
                  <a:srgbClr val="0432FF"/>
                </a:solidFill>
              </a:rPr>
              <a:t> π</a:t>
            </a:r>
            <a:r>
              <a:rPr lang="fr-FR" sz="2400" u="sng" baseline="30000" dirty="0">
                <a:solidFill>
                  <a:srgbClr val="0432FF"/>
                </a:solidFill>
              </a:rPr>
              <a:t>±</a:t>
            </a:r>
            <a:r>
              <a:rPr lang="fr-FR" sz="2400" u="sng" dirty="0">
                <a:solidFill>
                  <a:srgbClr val="0432FF"/>
                </a:solidFill>
              </a:rPr>
              <a:t>, K</a:t>
            </a:r>
            <a:r>
              <a:rPr lang="fr-FR" sz="2400" u="sng" baseline="30000" dirty="0">
                <a:solidFill>
                  <a:srgbClr val="0432FF"/>
                </a:solidFill>
              </a:rPr>
              <a:t>±,</a:t>
            </a:r>
            <a:r>
              <a:rPr lang="fr-FR" sz="2400" u="sng" dirty="0">
                <a:solidFill>
                  <a:srgbClr val="0432FF"/>
                </a:solidFill>
              </a:rPr>
              <a:t> etc.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0FE9A33-7510-B94F-A939-C5116D84C3C1}"/>
              </a:ext>
            </a:extLst>
          </p:cNvPr>
          <p:cNvSpPr txBox="1"/>
          <p:nvPr/>
        </p:nvSpPr>
        <p:spPr>
          <a:xfrm>
            <a:off x="766916" y="1135626"/>
            <a:ext cx="663829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IDEA:</a:t>
            </a:r>
          </a:p>
          <a:p>
            <a:r>
              <a:rPr lang="fr-FR" dirty="0" err="1"/>
              <a:t>Behind</a:t>
            </a:r>
            <a:r>
              <a:rPr lang="fr-FR" dirty="0"/>
              <a:t> TRD-</a:t>
            </a:r>
            <a:r>
              <a:rPr lang="fr-FR" dirty="0" err="1"/>
              <a:t>Tracker</a:t>
            </a:r>
            <a:r>
              <a:rPr lang="fr-FR" dirty="0"/>
              <a:t> have multi-</a:t>
            </a:r>
            <a:r>
              <a:rPr lang="fr-FR" dirty="0" err="1"/>
              <a:t>TeV</a:t>
            </a:r>
            <a:r>
              <a:rPr lang="fr-FR" dirty="0"/>
              <a:t> </a:t>
            </a:r>
            <a:r>
              <a:rPr lang="fr-FR" dirty="0" err="1"/>
              <a:t>identified</a:t>
            </a:r>
            <a:r>
              <a:rPr lang="fr-FR" dirty="0"/>
              <a:t> </a:t>
            </a:r>
            <a:r>
              <a:rPr lang="fr-FR" dirty="0">
                <a:solidFill>
                  <a:srgbClr val="0432FF"/>
                </a:solidFill>
              </a:rPr>
              <a:t>π</a:t>
            </a:r>
            <a:r>
              <a:rPr lang="fr-FR" baseline="30000" dirty="0">
                <a:solidFill>
                  <a:srgbClr val="0432FF"/>
                </a:solidFill>
              </a:rPr>
              <a:t>±</a:t>
            </a:r>
            <a:r>
              <a:rPr lang="fr-FR" dirty="0">
                <a:solidFill>
                  <a:srgbClr val="0432FF"/>
                </a:solidFill>
              </a:rPr>
              <a:t>, K</a:t>
            </a:r>
            <a:r>
              <a:rPr lang="fr-FR" baseline="30000" dirty="0">
                <a:solidFill>
                  <a:srgbClr val="0432FF"/>
                </a:solidFill>
              </a:rPr>
              <a:t>± </a:t>
            </a:r>
            <a:r>
              <a:rPr lang="fr-FR" dirty="0">
                <a:solidFill>
                  <a:srgbClr val="0432FF"/>
                </a:solidFill>
              </a:rPr>
              <a:t> </a:t>
            </a:r>
          </a:p>
          <a:p>
            <a:r>
              <a:rPr lang="fr-FR" dirty="0"/>
              <a:t>Can put in front of </a:t>
            </a:r>
            <a:r>
              <a:rPr lang="fr-FR" dirty="0" err="1"/>
              <a:t>calorimeter</a:t>
            </a:r>
            <a:r>
              <a:rPr lang="fr-FR" dirty="0"/>
              <a:t> a </a:t>
            </a:r>
            <a:r>
              <a:rPr lang="fr-FR" dirty="0" err="1"/>
              <a:t>thin</a:t>
            </a:r>
            <a:r>
              <a:rPr lang="fr-FR" dirty="0"/>
              <a:t> </a:t>
            </a:r>
            <a:r>
              <a:rPr lang="fr-FR" dirty="0" err="1"/>
              <a:t>target</a:t>
            </a:r>
            <a:r>
              <a:rPr lang="fr-FR" dirty="0"/>
              <a:t> </a:t>
            </a:r>
            <a:r>
              <a:rPr lang="fr-FR" dirty="0" err="1"/>
              <a:t>followed</a:t>
            </a:r>
            <a:r>
              <a:rPr lang="fr-FR" dirty="0"/>
              <a:t> by short </a:t>
            </a:r>
            <a:r>
              <a:rPr lang="fr-FR" dirty="0" err="1"/>
              <a:t>tracker</a:t>
            </a:r>
            <a:r>
              <a:rPr lang="fr-FR" dirty="0"/>
              <a:t>: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3E218E29-553D-0E4C-9983-C1E04090DD6B}"/>
              </a:ext>
            </a:extLst>
          </p:cNvPr>
          <p:cNvCxnSpPr>
            <a:cxnSpLocks/>
          </p:cNvCxnSpPr>
          <p:nvPr/>
        </p:nvCxnSpPr>
        <p:spPr>
          <a:xfrm>
            <a:off x="1293460" y="2792361"/>
            <a:ext cx="2347452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917D7C1D-11B3-514A-99E4-7318C6D40545}"/>
              </a:ext>
            </a:extLst>
          </p:cNvPr>
          <p:cNvCxnSpPr>
            <a:cxnSpLocks/>
          </p:cNvCxnSpPr>
          <p:nvPr/>
        </p:nvCxnSpPr>
        <p:spPr>
          <a:xfrm flipV="1">
            <a:off x="3765755" y="2654710"/>
            <a:ext cx="1233948" cy="11798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A8D9D4B-2829-8248-AD1A-F0A4164675AF}"/>
              </a:ext>
            </a:extLst>
          </p:cNvPr>
          <p:cNvCxnSpPr>
            <a:cxnSpLocks/>
          </p:cNvCxnSpPr>
          <p:nvPr/>
        </p:nvCxnSpPr>
        <p:spPr>
          <a:xfrm>
            <a:off x="3765755" y="2807110"/>
            <a:ext cx="1386348" cy="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C1552D78-0604-4C49-BEBF-1AA26A2DE5EB}"/>
              </a:ext>
            </a:extLst>
          </p:cNvPr>
          <p:cNvCxnSpPr>
            <a:cxnSpLocks/>
          </p:cNvCxnSpPr>
          <p:nvPr/>
        </p:nvCxnSpPr>
        <p:spPr>
          <a:xfrm>
            <a:off x="3765755" y="2821858"/>
            <a:ext cx="1538748" cy="15240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1DAF5B75-D95F-7248-AD8C-42C0EA45AE10}"/>
              </a:ext>
            </a:extLst>
          </p:cNvPr>
          <p:cNvSpPr/>
          <p:nvPr/>
        </p:nvSpPr>
        <p:spPr>
          <a:xfrm>
            <a:off x="3645310" y="2396613"/>
            <a:ext cx="240890" cy="100289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1673196-7919-404F-B03F-8DDB431849C1}"/>
              </a:ext>
            </a:extLst>
          </p:cNvPr>
          <p:cNvSpPr txBox="1"/>
          <p:nvPr/>
        </p:nvSpPr>
        <p:spPr>
          <a:xfrm>
            <a:off x="1622396" y="2430404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0432FF"/>
                </a:solidFill>
              </a:rPr>
              <a:t>π</a:t>
            </a:r>
            <a:r>
              <a:rPr lang="fr-FR" baseline="30000" dirty="0">
                <a:solidFill>
                  <a:srgbClr val="0432FF"/>
                </a:solidFill>
              </a:rPr>
              <a:t>±</a:t>
            </a:r>
            <a:r>
              <a:rPr lang="fr-FR" dirty="0">
                <a:solidFill>
                  <a:srgbClr val="0432FF"/>
                </a:solidFill>
              </a:rPr>
              <a:t>, K</a:t>
            </a:r>
            <a:r>
              <a:rPr lang="fr-FR" baseline="30000" dirty="0">
                <a:solidFill>
                  <a:srgbClr val="0432FF"/>
                </a:solidFill>
              </a:rPr>
              <a:t>±</a:t>
            </a:r>
            <a:endParaRPr lang="fr-FR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40B51C5-B541-9546-BC56-E69AE7BCC2CA}"/>
              </a:ext>
            </a:extLst>
          </p:cNvPr>
          <p:cNvSpPr txBox="1"/>
          <p:nvPr/>
        </p:nvSpPr>
        <p:spPr>
          <a:xfrm>
            <a:off x="1097877" y="2145451"/>
            <a:ext cx="23540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Known</a:t>
            </a:r>
            <a:r>
              <a:rPr lang="fr-FR" dirty="0"/>
              <a:t> </a:t>
            </a:r>
            <a:r>
              <a:rPr lang="fr-FR" dirty="0" err="1"/>
              <a:t>momenta</a:t>
            </a:r>
            <a:r>
              <a:rPr lang="fr-FR" dirty="0"/>
              <a:t> ~ </a:t>
            </a:r>
            <a:r>
              <a:rPr lang="fr-FR" dirty="0" err="1"/>
              <a:t>TeV</a:t>
            </a:r>
            <a:endParaRPr lang="fr-FR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F70402D-1301-9647-8805-83AB9CC7BBAD}"/>
              </a:ext>
            </a:extLst>
          </p:cNvPr>
          <p:cNvSpPr txBox="1"/>
          <p:nvPr/>
        </p:nvSpPr>
        <p:spPr>
          <a:xfrm>
            <a:off x="356493" y="2608962"/>
            <a:ext cx="936967" cy="369332"/>
          </a:xfrm>
          <a:prstGeom prst="rect">
            <a:avLst/>
          </a:prstGeom>
          <a:noFill/>
          <a:ln>
            <a:solidFill>
              <a:srgbClr val="0432FF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/>
              <a:t>TRD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78183BE-7AA6-204C-94E2-D63E9EF5AB70}"/>
              </a:ext>
            </a:extLst>
          </p:cNvPr>
          <p:cNvCxnSpPr/>
          <p:nvPr/>
        </p:nvCxnSpPr>
        <p:spPr>
          <a:xfrm>
            <a:off x="4640862" y="2359742"/>
            <a:ext cx="0" cy="110612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A7711A56-F3F4-3441-BDFE-AAD5AF100AFC}"/>
              </a:ext>
            </a:extLst>
          </p:cNvPr>
          <p:cNvCxnSpPr/>
          <p:nvPr/>
        </p:nvCxnSpPr>
        <p:spPr>
          <a:xfrm>
            <a:off x="4382729" y="2359742"/>
            <a:ext cx="0" cy="110612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CB6AED97-B86F-CF40-B27C-DA5D91F8EB57}"/>
              </a:ext>
            </a:extLst>
          </p:cNvPr>
          <p:cNvCxnSpPr/>
          <p:nvPr/>
        </p:nvCxnSpPr>
        <p:spPr>
          <a:xfrm>
            <a:off x="4115559" y="2344994"/>
            <a:ext cx="0" cy="110612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545571AA-21A9-2749-906A-FA046D2093E3}"/>
              </a:ext>
            </a:extLst>
          </p:cNvPr>
          <p:cNvSpPr/>
          <p:nvPr/>
        </p:nvSpPr>
        <p:spPr>
          <a:xfrm>
            <a:off x="5362111" y="2320413"/>
            <a:ext cx="1537731" cy="100289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999A723-383D-924A-BB6D-D0C809711CB0}"/>
              </a:ext>
            </a:extLst>
          </p:cNvPr>
          <p:cNvSpPr txBox="1"/>
          <p:nvPr/>
        </p:nvSpPr>
        <p:spPr>
          <a:xfrm>
            <a:off x="5381635" y="2625214"/>
            <a:ext cx="15277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CALORIMETER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264C5E0-DF8E-8F41-BD66-EFCB8E63CFDE}"/>
              </a:ext>
            </a:extLst>
          </p:cNvPr>
          <p:cNvSpPr txBox="1"/>
          <p:nvPr/>
        </p:nvSpPr>
        <p:spPr>
          <a:xfrm>
            <a:off x="3030517" y="3862878"/>
            <a:ext cx="17113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Thin</a:t>
            </a:r>
            <a:r>
              <a:rPr lang="fr-FR" dirty="0"/>
              <a:t> </a:t>
            </a:r>
            <a:r>
              <a:rPr lang="fr-FR" dirty="0" err="1"/>
              <a:t>TARGETs</a:t>
            </a:r>
            <a:endParaRPr lang="fr-FR" dirty="0"/>
          </a:p>
          <a:p>
            <a:r>
              <a:rPr lang="fr-FR" dirty="0"/>
              <a:t>CH</a:t>
            </a:r>
            <a:r>
              <a:rPr lang="fr-FR" baseline="-25000" dirty="0"/>
              <a:t>4</a:t>
            </a:r>
            <a:r>
              <a:rPr lang="fr-FR" dirty="0"/>
              <a:t>, C - </a:t>
            </a:r>
            <a:r>
              <a:rPr lang="fr-FR" dirty="0" err="1"/>
              <a:t>subtract</a:t>
            </a:r>
            <a:endParaRPr lang="fr-FR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DEDF210-7EAE-4548-9E90-CB77A72142FD}"/>
              </a:ext>
            </a:extLst>
          </p:cNvPr>
          <p:cNvSpPr txBox="1"/>
          <p:nvPr/>
        </p:nvSpPr>
        <p:spPr>
          <a:xfrm>
            <a:off x="457200" y="101940"/>
            <a:ext cx="33990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ANOTHER POTENTIAL USE OF FHS: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F22A4EE3-3D64-F340-8E0D-4440634121ED}"/>
              </a:ext>
            </a:extLst>
          </p:cNvPr>
          <p:cNvCxnSpPr/>
          <p:nvPr/>
        </p:nvCxnSpPr>
        <p:spPr>
          <a:xfrm flipV="1">
            <a:off x="3775429" y="3429000"/>
            <a:ext cx="0" cy="43388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48DBE3AC-7A61-5448-B3CE-9861BF63DD05}"/>
              </a:ext>
            </a:extLst>
          </p:cNvPr>
          <p:cNvSpPr txBox="1"/>
          <p:nvPr/>
        </p:nvSpPr>
        <p:spPr>
          <a:xfrm>
            <a:off x="766916" y="4616245"/>
            <a:ext cx="21716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Very</a:t>
            </a:r>
            <a:r>
              <a:rPr lang="fr-FR" dirty="0"/>
              <a:t> simple addition:</a:t>
            </a:r>
          </a:p>
          <a:p>
            <a:r>
              <a:rPr lang="fr-FR" dirty="0"/>
              <a:t>𝜎</a:t>
            </a:r>
            <a:r>
              <a:rPr lang="fr-FR" baseline="-25000" dirty="0" err="1"/>
              <a:t>inel</a:t>
            </a:r>
            <a:r>
              <a:rPr lang="fr-FR" dirty="0"/>
              <a:t>, </a:t>
            </a:r>
            <a:r>
              <a:rPr lang="fr-FR" dirty="0" err="1"/>
              <a:t>N</a:t>
            </a:r>
            <a:r>
              <a:rPr lang="fr-FR" baseline="-25000" dirty="0" err="1"/>
              <a:t>ch</a:t>
            </a:r>
            <a:r>
              <a:rPr lang="fr-FR" dirty="0"/>
              <a:t>, 𝜎</a:t>
            </a:r>
            <a:r>
              <a:rPr lang="fr-FR" baseline="-25000" dirty="0"/>
              <a:t>el</a:t>
            </a:r>
            <a:r>
              <a:rPr lang="fr-FR" dirty="0"/>
              <a:t>, 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1C6596DD-0C10-5C4C-9B1C-FE95209B514D}"/>
              </a:ext>
            </a:extLst>
          </p:cNvPr>
          <p:cNvCxnSpPr>
            <a:cxnSpLocks/>
          </p:cNvCxnSpPr>
          <p:nvPr/>
        </p:nvCxnSpPr>
        <p:spPr>
          <a:xfrm>
            <a:off x="3322592" y="2654710"/>
            <a:ext cx="0" cy="41049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AAEC9C5B-31DF-434A-A86D-02F0F79D68BE}"/>
              </a:ext>
            </a:extLst>
          </p:cNvPr>
          <p:cNvCxnSpPr>
            <a:cxnSpLocks/>
          </p:cNvCxnSpPr>
          <p:nvPr/>
        </p:nvCxnSpPr>
        <p:spPr>
          <a:xfrm>
            <a:off x="3451919" y="2608962"/>
            <a:ext cx="0" cy="47194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734218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D5D13-6C7A-B24B-B6C4-AB8F4A9A7AB5}" type="datetime1">
              <a:rPr lang="fr-FR" smtClean="0"/>
              <a:t>29/07/2020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Mike Albrow       Forward Multiparticle Spectrometer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D28CA-AB00-074F-B7EB-9B0005E7E498}" type="slidenum">
              <a:rPr lang="en-US" smtClean="0"/>
              <a:t>19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558FF3A-5C76-2D48-B122-0F2CA4385042}"/>
              </a:ext>
            </a:extLst>
          </p:cNvPr>
          <p:cNvSpPr txBox="1"/>
          <p:nvPr/>
        </p:nvSpPr>
        <p:spPr>
          <a:xfrm>
            <a:off x="1254396" y="280220"/>
            <a:ext cx="57655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u="sng" dirty="0" err="1">
                <a:solidFill>
                  <a:srgbClr val="0432FF"/>
                </a:solidFill>
              </a:rPr>
              <a:t>Forward</a:t>
            </a:r>
            <a:r>
              <a:rPr lang="fr-FR" b="1" u="sng" dirty="0">
                <a:solidFill>
                  <a:srgbClr val="0432FF"/>
                </a:solidFill>
              </a:rPr>
              <a:t> production of </a:t>
            </a:r>
            <a:r>
              <a:rPr lang="fr-FR" b="1" u="sng" dirty="0" err="1">
                <a:solidFill>
                  <a:srgbClr val="0432FF"/>
                </a:solidFill>
              </a:rPr>
              <a:t>antinuclei</a:t>
            </a:r>
            <a:r>
              <a:rPr lang="fr-FR" b="1" u="sng" dirty="0">
                <a:solidFill>
                  <a:srgbClr val="0432FF"/>
                </a:solidFill>
              </a:rPr>
              <a:t> : </a:t>
            </a:r>
            <a:r>
              <a:rPr lang="fr-FR" b="1" u="sng" dirty="0" err="1">
                <a:solidFill>
                  <a:srgbClr val="0432FF"/>
                </a:solidFill>
              </a:rPr>
              <a:t>antideuterons</a:t>
            </a:r>
            <a:r>
              <a:rPr lang="fr-FR" b="1" u="sng" dirty="0">
                <a:solidFill>
                  <a:srgbClr val="0432FF"/>
                </a:solidFill>
              </a:rPr>
              <a:t>, </a:t>
            </a:r>
            <a:r>
              <a:rPr lang="fr-FR" b="1" u="sng" dirty="0" err="1">
                <a:solidFill>
                  <a:srgbClr val="0432FF"/>
                </a:solidFill>
              </a:rPr>
              <a:t>anti-He</a:t>
            </a:r>
            <a:r>
              <a:rPr lang="fr-FR" b="1" u="sng" dirty="0">
                <a:solidFill>
                  <a:srgbClr val="0432FF"/>
                </a:solidFill>
              </a:rPr>
              <a:t>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65BD87F-E320-314D-BCDC-A8ED2254713D}"/>
              </a:ext>
            </a:extLst>
          </p:cNvPr>
          <p:cNvSpPr txBox="1"/>
          <p:nvPr/>
        </p:nvSpPr>
        <p:spPr>
          <a:xfrm>
            <a:off x="342213" y="814268"/>
            <a:ext cx="7915116" cy="38779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baseline="30000" dirty="0"/>
          </a:p>
          <a:p>
            <a:r>
              <a:rPr lang="fr-FR" b="1" dirty="0">
                <a:solidFill>
                  <a:srgbClr val="0432FF"/>
                </a:solidFill>
              </a:rPr>
              <a:t>How </a:t>
            </a:r>
            <a:r>
              <a:rPr lang="fr-FR" b="1" dirty="0" err="1">
                <a:solidFill>
                  <a:srgbClr val="0432FF"/>
                </a:solidFill>
              </a:rPr>
              <a:t>produced</a:t>
            </a:r>
            <a:r>
              <a:rPr lang="fr-FR" b="1" dirty="0">
                <a:solidFill>
                  <a:srgbClr val="0432FF"/>
                </a:solidFill>
              </a:rPr>
              <a:t> in pp? </a:t>
            </a:r>
            <a:r>
              <a:rPr lang="fr-FR" dirty="0"/>
              <a:t>Coalescence model. </a:t>
            </a:r>
          </a:p>
          <a:p>
            <a:r>
              <a:rPr lang="fr-FR" dirty="0" err="1"/>
              <a:t>pbar</a:t>
            </a:r>
            <a:r>
              <a:rPr lang="fr-FR" dirty="0"/>
              <a:t> + </a:t>
            </a:r>
            <a:r>
              <a:rPr lang="fr-FR" dirty="0" err="1"/>
              <a:t>nbar</a:t>
            </a:r>
            <a:r>
              <a:rPr lang="fr-FR" dirty="0"/>
              <a:t> close in phase </a:t>
            </a:r>
            <a:r>
              <a:rPr lang="fr-FR" dirty="0" err="1"/>
              <a:t>space</a:t>
            </a:r>
            <a:r>
              <a:rPr lang="fr-FR" dirty="0"/>
              <a:t>  (&lt; p</a:t>
            </a:r>
            <a:r>
              <a:rPr lang="fr-FR" baseline="-25000" dirty="0"/>
              <a:t>0</a:t>
            </a:r>
            <a:r>
              <a:rPr lang="fr-FR" dirty="0"/>
              <a:t> </a:t>
            </a:r>
            <a:r>
              <a:rPr lang="fr-FR" dirty="0" err="1"/>
              <a:t>parameter</a:t>
            </a:r>
            <a:r>
              <a:rPr lang="fr-FR" dirty="0"/>
              <a:t> ~ 25 MeV?) stick </a:t>
            </a:r>
            <a:r>
              <a:rPr lang="fr-FR" dirty="0" err="1"/>
              <a:t>together</a:t>
            </a:r>
            <a:r>
              <a:rPr lang="fr-FR" dirty="0"/>
              <a:t>.</a:t>
            </a:r>
          </a:p>
          <a:p>
            <a:r>
              <a:rPr lang="fr-FR" dirty="0"/>
              <a:t>(In Small Angle </a:t>
            </a:r>
            <a:r>
              <a:rPr lang="fr-FR" dirty="0" err="1"/>
              <a:t>Spectrometer</a:t>
            </a:r>
            <a:r>
              <a:rPr lang="fr-FR" dirty="0"/>
              <a:t> at ISR </a:t>
            </a:r>
            <a:r>
              <a:rPr lang="fr-FR" dirty="0" err="1"/>
              <a:t>we</a:t>
            </a:r>
            <a:r>
              <a:rPr lang="fr-FR" dirty="0"/>
              <a:t> </a:t>
            </a:r>
            <a:r>
              <a:rPr lang="fr-FR" dirty="0" err="1"/>
              <a:t>measured</a:t>
            </a:r>
            <a:r>
              <a:rPr lang="fr-FR" dirty="0"/>
              <a:t> high </a:t>
            </a:r>
            <a:r>
              <a:rPr lang="fr-FR" dirty="0" err="1"/>
              <a:t>x</a:t>
            </a:r>
            <a:r>
              <a:rPr lang="fr-FR" baseline="-25000" dirty="0" err="1"/>
              <a:t>F</a:t>
            </a:r>
            <a:r>
              <a:rPr lang="fr-FR" dirty="0"/>
              <a:t> </a:t>
            </a:r>
            <a:r>
              <a:rPr lang="fr-FR" dirty="0" err="1"/>
              <a:t>antideuteron</a:t>
            </a:r>
            <a:r>
              <a:rPr lang="fr-FR" dirty="0"/>
              <a:t> production)</a:t>
            </a:r>
          </a:p>
          <a:p>
            <a:endParaRPr lang="fr-FR" dirty="0"/>
          </a:p>
          <a:p>
            <a:r>
              <a:rPr lang="fr-FR" dirty="0" err="1"/>
              <a:t>Renewed</a:t>
            </a:r>
            <a:r>
              <a:rPr lang="fr-FR" dirty="0"/>
              <a:t> </a:t>
            </a:r>
            <a:r>
              <a:rPr lang="fr-FR" dirty="0" err="1"/>
              <a:t>interest</a:t>
            </a:r>
            <a:r>
              <a:rPr lang="fr-FR" dirty="0"/>
              <a:t> for </a:t>
            </a:r>
            <a:r>
              <a:rPr lang="fr-FR" b="1" dirty="0" err="1">
                <a:solidFill>
                  <a:srgbClr val="0432FF"/>
                </a:solidFill>
              </a:rPr>
              <a:t>dark</a:t>
            </a:r>
            <a:r>
              <a:rPr lang="fr-FR" b="1" dirty="0">
                <a:solidFill>
                  <a:srgbClr val="0432FF"/>
                </a:solidFill>
              </a:rPr>
              <a:t> </a:t>
            </a:r>
            <a:r>
              <a:rPr lang="fr-FR" b="1" dirty="0" err="1">
                <a:solidFill>
                  <a:srgbClr val="0432FF"/>
                </a:solidFill>
              </a:rPr>
              <a:t>matter</a:t>
            </a:r>
            <a:r>
              <a:rPr lang="fr-FR" b="1" dirty="0">
                <a:solidFill>
                  <a:srgbClr val="0432FF"/>
                </a:solidFill>
              </a:rPr>
              <a:t> annihilations in </a:t>
            </a:r>
            <a:r>
              <a:rPr lang="fr-FR" b="1" dirty="0" err="1">
                <a:solidFill>
                  <a:srgbClr val="0432FF"/>
                </a:solidFill>
              </a:rPr>
              <a:t>galaxy</a:t>
            </a:r>
            <a:r>
              <a:rPr lang="fr-FR" b="1" dirty="0">
                <a:solidFill>
                  <a:srgbClr val="0432FF"/>
                </a:solidFill>
              </a:rPr>
              <a:t> center</a:t>
            </a:r>
            <a:endParaRPr lang="fr-FR" dirty="0"/>
          </a:p>
          <a:p>
            <a:r>
              <a:rPr lang="fr-FR" dirty="0" err="1"/>
              <a:t>Need</a:t>
            </a:r>
            <a:r>
              <a:rPr lang="fr-FR" dirty="0"/>
              <a:t> to know Standard Model production. (</a:t>
            </a:r>
            <a:r>
              <a:rPr lang="fr-FR" dirty="0" err="1"/>
              <a:t>Cholin’s</a:t>
            </a:r>
            <a:r>
              <a:rPr lang="fr-FR" dirty="0"/>
              <a:t> talk at Dublin 2019)</a:t>
            </a:r>
          </a:p>
          <a:p>
            <a:endParaRPr lang="fr-FR" dirty="0"/>
          </a:p>
          <a:p>
            <a:r>
              <a:rPr lang="fr-FR" b="1" dirty="0" err="1">
                <a:solidFill>
                  <a:srgbClr val="0432FF"/>
                </a:solidFill>
              </a:rPr>
              <a:t>Very</a:t>
            </a:r>
            <a:r>
              <a:rPr lang="fr-FR" b="1" dirty="0">
                <a:solidFill>
                  <a:srgbClr val="0432FF"/>
                </a:solidFill>
              </a:rPr>
              <a:t> clean signature in SAS: </a:t>
            </a:r>
          </a:p>
          <a:p>
            <a:r>
              <a:rPr lang="fr-FR" b="1" dirty="0" err="1">
                <a:solidFill>
                  <a:srgbClr val="FF0000"/>
                </a:solidFill>
              </a:rPr>
              <a:t>Negative</a:t>
            </a:r>
            <a:r>
              <a:rPr lang="fr-FR" b="1" dirty="0">
                <a:solidFill>
                  <a:srgbClr val="FF0000"/>
                </a:solidFill>
              </a:rPr>
              <a:t> </a:t>
            </a:r>
            <a:r>
              <a:rPr lang="fr-FR" b="1" dirty="0" err="1">
                <a:solidFill>
                  <a:srgbClr val="FF0000"/>
                </a:solidFill>
              </a:rPr>
              <a:t>curvature</a:t>
            </a:r>
            <a:r>
              <a:rPr lang="fr-FR" b="1" dirty="0">
                <a:solidFill>
                  <a:srgbClr val="FF0000"/>
                </a:solidFill>
              </a:rPr>
              <a:t> </a:t>
            </a:r>
            <a:r>
              <a:rPr lang="fr-FR" b="1" dirty="0">
                <a:solidFill>
                  <a:srgbClr val="FF0000"/>
                </a:solidFill>
                <a:sym typeface="Wingdings" pitchFamily="2" charset="2"/>
              </a:rPr>
              <a:t></a:t>
            </a:r>
            <a:r>
              <a:rPr lang="fr-FR" b="1" dirty="0">
                <a:solidFill>
                  <a:srgbClr val="FF0000"/>
                </a:solidFill>
              </a:rPr>
              <a:t> p/Q, </a:t>
            </a:r>
            <a:r>
              <a:rPr lang="fr-FR" b="1" dirty="0" err="1">
                <a:solidFill>
                  <a:srgbClr val="FF0000"/>
                </a:solidFill>
              </a:rPr>
              <a:t>dE</a:t>
            </a:r>
            <a:r>
              <a:rPr lang="fr-FR" b="1" dirty="0">
                <a:solidFill>
                  <a:srgbClr val="FF0000"/>
                </a:solidFill>
              </a:rPr>
              <a:t>/dx </a:t>
            </a:r>
            <a:r>
              <a:rPr lang="fr-FR" b="1" dirty="0">
                <a:solidFill>
                  <a:srgbClr val="FF0000"/>
                </a:solidFill>
                <a:sym typeface="Wingdings" pitchFamily="2" charset="2"/>
              </a:rPr>
              <a:t></a:t>
            </a:r>
            <a:r>
              <a:rPr lang="fr-FR" b="1" dirty="0">
                <a:solidFill>
                  <a:srgbClr val="FF0000"/>
                </a:solidFill>
              </a:rPr>
              <a:t> |Q|, </a:t>
            </a:r>
            <a:r>
              <a:rPr lang="fr-FR" b="1" dirty="0" err="1">
                <a:solidFill>
                  <a:srgbClr val="FF0000"/>
                </a:solidFill>
              </a:rPr>
              <a:t>Calorimeter</a:t>
            </a:r>
            <a:r>
              <a:rPr lang="fr-FR" b="1" dirty="0">
                <a:solidFill>
                  <a:srgbClr val="FF0000"/>
                </a:solidFill>
              </a:rPr>
              <a:t> </a:t>
            </a:r>
            <a:r>
              <a:rPr lang="fr-FR" b="1" dirty="0">
                <a:solidFill>
                  <a:srgbClr val="FF0000"/>
                </a:solidFill>
                <a:sym typeface="Wingdings" pitchFamily="2" charset="2"/>
              </a:rPr>
              <a:t></a:t>
            </a:r>
            <a:r>
              <a:rPr lang="fr-FR" b="1" dirty="0">
                <a:solidFill>
                  <a:srgbClr val="FF0000"/>
                </a:solidFill>
              </a:rPr>
              <a:t> E, TRD </a:t>
            </a:r>
            <a:r>
              <a:rPr lang="fr-FR" b="1" dirty="0">
                <a:solidFill>
                  <a:srgbClr val="FF0000"/>
                </a:solidFill>
                <a:sym typeface="Wingdings" pitchFamily="2" charset="2"/>
              </a:rPr>
              <a:t></a:t>
            </a:r>
            <a:r>
              <a:rPr lang="fr-FR" b="1" dirty="0">
                <a:solidFill>
                  <a:srgbClr val="FF0000"/>
                </a:solidFill>
              </a:rPr>
              <a:t>  E/m, </a:t>
            </a:r>
            <a:r>
              <a:rPr lang="fr-FR" b="1" dirty="0" err="1">
                <a:solidFill>
                  <a:srgbClr val="FF0000"/>
                </a:solidFill>
              </a:rPr>
              <a:t>ToF</a:t>
            </a:r>
            <a:r>
              <a:rPr lang="fr-FR" b="1" dirty="0">
                <a:solidFill>
                  <a:srgbClr val="FF0000"/>
                </a:solidFill>
              </a:rPr>
              <a:t> </a:t>
            </a:r>
            <a:r>
              <a:rPr lang="fr-FR" b="1" dirty="0">
                <a:solidFill>
                  <a:srgbClr val="FF0000"/>
                </a:solidFill>
                <a:sym typeface="Wingdings" pitchFamily="2" charset="2"/>
              </a:rPr>
              <a:t>β</a:t>
            </a:r>
            <a:endParaRPr lang="fr-FR" b="1" dirty="0">
              <a:solidFill>
                <a:srgbClr val="FF0000"/>
              </a:solidFill>
            </a:endParaRPr>
          </a:p>
          <a:p>
            <a:endParaRPr lang="fr-FR" dirty="0"/>
          </a:p>
          <a:p>
            <a:r>
              <a:rPr lang="fr-FR" b="1" dirty="0" err="1">
                <a:solidFill>
                  <a:srgbClr val="0432FF"/>
                </a:solidFill>
              </a:rPr>
              <a:t>Anything</a:t>
            </a:r>
            <a:r>
              <a:rPr lang="fr-FR" b="1" dirty="0">
                <a:solidFill>
                  <a:srgbClr val="0432FF"/>
                </a:solidFill>
              </a:rPr>
              <a:t> </a:t>
            </a:r>
            <a:r>
              <a:rPr lang="fr-FR" b="1" dirty="0" err="1">
                <a:solidFill>
                  <a:srgbClr val="0432FF"/>
                </a:solidFill>
              </a:rPr>
              <a:t>novel</a:t>
            </a:r>
            <a:r>
              <a:rPr lang="fr-FR" b="1" dirty="0">
                <a:solidFill>
                  <a:srgbClr val="0432FF"/>
                </a:solidFill>
              </a:rPr>
              <a:t>? </a:t>
            </a:r>
            <a:r>
              <a:rPr lang="fr-FR" dirty="0" err="1"/>
              <a:t>E.g</a:t>
            </a:r>
            <a:r>
              <a:rPr lang="fr-FR" dirty="0"/>
              <a:t>. </a:t>
            </a:r>
            <a:r>
              <a:rPr lang="fr-FR" dirty="0" err="1"/>
              <a:t>strangelets</a:t>
            </a:r>
            <a:r>
              <a:rPr lang="fr-FR" dirty="0"/>
              <a:t> in </a:t>
            </a:r>
            <a:r>
              <a:rPr lang="fr-FR" dirty="0" err="1"/>
              <a:t>heavy</a:t>
            </a:r>
            <a:r>
              <a:rPr lang="fr-FR" dirty="0"/>
              <a:t> ion (</a:t>
            </a:r>
            <a:r>
              <a:rPr lang="fr-FR" dirty="0" err="1"/>
              <a:t>pO</a:t>
            </a:r>
            <a:r>
              <a:rPr lang="fr-FR" dirty="0"/>
              <a:t> and OO) fragmentation </a:t>
            </a:r>
            <a:r>
              <a:rPr lang="fr-FR" dirty="0" err="1"/>
              <a:t>region</a:t>
            </a:r>
            <a:r>
              <a:rPr lang="fr-FR" dirty="0"/>
              <a:t>?</a:t>
            </a:r>
          </a:p>
          <a:p>
            <a:r>
              <a:rPr lang="fr-FR" dirty="0"/>
              <a:t>(Light quasi-stable </a:t>
            </a:r>
            <a:r>
              <a:rPr lang="fr-FR" dirty="0" err="1"/>
              <a:t>nuclei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s-quarks </a:t>
            </a:r>
            <a:r>
              <a:rPr lang="fr-FR" dirty="0" err="1"/>
              <a:t>replacing</a:t>
            </a:r>
            <a:r>
              <a:rPr lang="fr-FR" dirty="0"/>
              <a:t> d-quarks -</a:t>
            </a:r>
            <a:r>
              <a:rPr lang="fr-FR" dirty="0" err="1"/>
              <a:t>unusual</a:t>
            </a:r>
            <a:r>
              <a:rPr lang="fr-FR" dirty="0"/>
              <a:t> Q/M)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029027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7C40C8A-211D-C442-9F07-B66E5DF0E8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92147"/>
            <a:ext cx="9144000" cy="4873706"/>
          </a:xfrm>
          <a:prstGeom prst="rect">
            <a:avLst/>
          </a:prstGeom>
        </p:spPr>
      </p:pic>
      <p:sp>
        <p:nvSpPr>
          <p:cNvPr id="2" name="Right Arrow 1">
            <a:extLst>
              <a:ext uri="{FF2B5EF4-FFF2-40B4-BE49-F238E27FC236}">
                <a16:creationId xmlns:a16="http://schemas.microsoft.com/office/drawing/2014/main" id="{453743A5-19FE-A74B-A875-3CC763DC5DE0}"/>
              </a:ext>
            </a:extLst>
          </p:cNvPr>
          <p:cNvSpPr/>
          <p:nvPr/>
        </p:nvSpPr>
        <p:spPr>
          <a:xfrm>
            <a:off x="114300" y="1943101"/>
            <a:ext cx="428625" cy="200025"/>
          </a:xfrm>
          <a:prstGeom prst="righ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4" name="Right Arrow 3">
            <a:extLst>
              <a:ext uri="{FF2B5EF4-FFF2-40B4-BE49-F238E27FC236}">
                <a16:creationId xmlns:a16="http://schemas.microsoft.com/office/drawing/2014/main" id="{F3D6CCF7-6E23-924E-BFA2-786154B4CE1D}"/>
              </a:ext>
            </a:extLst>
          </p:cNvPr>
          <p:cNvSpPr/>
          <p:nvPr/>
        </p:nvSpPr>
        <p:spPr>
          <a:xfrm>
            <a:off x="114300" y="2409826"/>
            <a:ext cx="428625" cy="200025"/>
          </a:xfrm>
          <a:prstGeom prst="righ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5" name="Right Arrow 4">
            <a:extLst>
              <a:ext uri="{FF2B5EF4-FFF2-40B4-BE49-F238E27FC236}">
                <a16:creationId xmlns:a16="http://schemas.microsoft.com/office/drawing/2014/main" id="{9A6E6D5E-3858-4642-81CA-5A63FC9EDEA7}"/>
              </a:ext>
            </a:extLst>
          </p:cNvPr>
          <p:cNvSpPr/>
          <p:nvPr/>
        </p:nvSpPr>
        <p:spPr>
          <a:xfrm>
            <a:off x="114300" y="5338764"/>
            <a:ext cx="428625" cy="200025"/>
          </a:xfrm>
          <a:prstGeom prst="righ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6" name="Right Arrow 5">
            <a:extLst>
              <a:ext uri="{FF2B5EF4-FFF2-40B4-BE49-F238E27FC236}">
                <a16:creationId xmlns:a16="http://schemas.microsoft.com/office/drawing/2014/main" id="{36ADEE19-8ED0-0C4C-B7D2-BC6012138580}"/>
              </a:ext>
            </a:extLst>
          </p:cNvPr>
          <p:cNvSpPr/>
          <p:nvPr/>
        </p:nvSpPr>
        <p:spPr>
          <a:xfrm flipV="1">
            <a:off x="114300" y="4248150"/>
            <a:ext cx="428625" cy="233361"/>
          </a:xfrm>
          <a:prstGeom prst="righ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7" name="Right Arrow 6">
            <a:extLst>
              <a:ext uri="{FF2B5EF4-FFF2-40B4-BE49-F238E27FC236}">
                <a16:creationId xmlns:a16="http://schemas.microsoft.com/office/drawing/2014/main" id="{86432671-B14B-9346-953C-3682C5AAA245}"/>
              </a:ext>
            </a:extLst>
          </p:cNvPr>
          <p:cNvSpPr/>
          <p:nvPr/>
        </p:nvSpPr>
        <p:spPr>
          <a:xfrm>
            <a:off x="114299" y="4710112"/>
            <a:ext cx="428625" cy="200025"/>
          </a:xfrm>
          <a:prstGeom prst="righ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8" name="Bent Arrow 7">
            <a:extLst>
              <a:ext uri="{FF2B5EF4-FFF2-40B4-BE49-F238E27FC236}">
                <a16:creationId xmlns:a16="http://schemas.microsoft.com/office/drawing/2014/main" id="{83158828-D757-D040-9F00-1705B2C2A91C}"/>
              </a:ext>
            </a:extLst>
          </p:cNvPr>
          <p:cNvSpPr/>
          <p:nvPr/>
        </p:nvSpPr>
        <p:spPr>
          <a:xfrm rot="16200000">
            <a:off x="157162" y="5759633"/>
            <a:ext cx="600075" cy="542925"/>
          </a:xfrm>
          <a:prstGeom prst="ben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>
              <a:solidFill>
                <a:schemeClr val="tx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79BCF45-6C67-7345-A684-8D490B83753B}"/>
              </a:ext>
            </a:extLst>
          </p:cNvPr>
          <p:cNvSpPr txBox="1"/>
          <p:nvPr/>
        </p:nvSpPr>
        <p:spPr>
          <a:xfrm>
            <a:off x="805167" y="6043874"/>
            <a:ext cx="46380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dirty="0"/>
              <a:t>Issues addressed by this Expression of Interest 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D3C86FBF-7D18-2047-A56C-4753C1DBA8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49CCC-AA05-8B45-96C1-65AEAF907DFE}" type="datetime1">
              <a:rPr lang="fr-FR" smtClean="0"/>
              <a:t>29/07/2020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61B69A1F-A7A0-4B46-9FC6-C5FF93EA6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Mike Albrow       Forward Multiparticle Spectrometer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2DB52D5D-E64F-6E49-8967-E30E3B12F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D28CA-AB00-074F-B7EB-9B0005E7E49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0305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490793-5074-DD48-B0B9-B590AA7862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A33A8-A1D0-3544-A0D7-D98658B8E168}" type="datetime1">
              <a:rPr lang="fr-FR" smtClean="0"/>
              <a:t>29/07/2020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4E91B1-AFCE-9E43-B365-9DCB46DF20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Mike Albrow       Forward Multiparticle Spectrometer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1E77B7-AC01-0A41-9D79-4AA4F978DE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D28CA-AB00-074F-B7EB-9B0005E7E498}" type="slidenum">
              <a:rPr lang="en-US" smtClean="0"/>
              <a:t>20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C5A0B32-C1D3-E044-9A29-D4E44FEECE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333" y="975583"/>
            <a:ext cx="4431667" cy="313715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B6FA0CAD-E5A7-8640-80B9-2E8C69911C3F}"/>
                  </a:ext>
                </a:extLst>
              </p:cNvPr>
              <p:cNvSpPr txBox="1"/>
              <p:nvPr/>
            </p:nvSpPr>
            <p:spPr>
              <a:xfrm>
                <a:off x="206477" y="43742"/>
                <a:ext cx="8415189" cy="37234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/>
                  <a:t>ALICE has  best LHC data on </a:t>
                </a:r>
                <a:r>
                  <a:rPr lang="fr-FR" dirty="0" err="1"/>
                  <a:t>antinuclei</a:t>
                </a:r>
                <a:r>
                  <a:rPr lang="fr-FR" dirty="0"/>
                  <a:t> </a:t>
                </a:r>
                <a:r>
                  <a:rPr lang="fr-FR" dirty="0" err="1"/>
                  <a:t>so</a:t>
                </a:r>
                <a:r>
                  <a:rPr lang="fr-FR" dirty="0"/>
                  <a:t> far: Central </a:t>
                </a:r>
                <a:r>
                  <a:rPr lang="fr-FR" dirty="0" err="1"/>
                  <a:t>region</a:t>
                </a:r>
                <a:r>
                  <a:rPr lang="fr-FR" dirty="0"/>
                  <a:t>: |y|&lt; 0.5 at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</m:t>
                        </m:r>
                      </m:e>
                    </m:rad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 </m:t>
                    </m:r>
                  </m:oMath>
                </a14:m>
                <a:r>
                  <a:rPr lang="fr-FR" dirty="0"/>
                  <a:t>7 </a:t>
                </a:r>
                <a:r>
                  <a:rPr lang="fr-FR" dirty="0" err="1"/>
                  <a:t>TeV</a:t>
                </a:r>
                <a:r>
                  <a:rPr lang="fr-FR" dirty="0"/>
                  <a:t>  pp.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B6FA0CAD-E5A7-8640-80B9-2E8C69911C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6477" y="43742"/>
                <a:ext cx="8415189" cy="372346"/>
              </a:xfrm>
              <a:prstGeom prst="rect">
                <a:avLst/>
              </a:prstGeom>
              <a:blipFill>
                <a:blip r:embed="rId3"/>
                <a:stretch>
                  <a:fillRect l="-452" t="-3226" b="-2258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C006C714-FB4A-9E4F-A893-9C045969BBF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84828"/>
          <a:stretch/>
        </p:blipFill>
        <p:spPr>
          <a:xfrm>
            <a:off x="3581400" y="376532"/>
            <a:ext cx="5562600" cy="24226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AAD656A-6D18-4C43-ABFF-9AF8E30FB4A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2789" b="26051"/>
          <a:stretch/>
        </p:blipFill>
        <p:spPr>
          <a:xfrm>
            <a:off x="3374923" y="664808"/>
            <a:ext cx="5562600" cy="49756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4D9977A-A56B-514A-93DB-5A41B8EB4C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23613" y="3927680"/>
            <a:ext cx="4893507" cy="2265512"/>
          </a:xfrm>
          <a:prstGeom prst="rect">
            <a:avLst/>
          </a:prstGeom>
          <a:ln>
            <a:solidFill>
              <a:srgbClr val="0432FF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F3B77C7-C3A6-2F4B-973B-4B2A16C3FE80}"/>
              </a:ext>
            </a:extLst>
          </p:cNvPr>
          <p:cNvSpPr txBox="1"/>
          <p:nvPr/>
        </p:nvSpPr>
        <p:spPr>
          <a:xfrm>
            <a:off x="206477" y="4691299"/>
            <a:ext cx="3519169" cy="923330"/>
          </a:xfrm>
          <a:prstGeom prst="rect">
            <a:avLst/>
          </a:prstGeom>
          <a:noFill/>
          <a:ln>
            <a:solidFill>
              <a:srgbClr val="0432FF"/>
            </a:solidFill>
          </a:ln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0432FF"/>
                </a:solidFill>
              </a:rPr>
              <a:t>Can </a:t>
            </a:r>
            <a:r>
              <a:rPr lang="fr-FR" dirty="0" err="1">
                <a:solidFill>
                  <a:srgbClr val="0432FF"/>
                </a:solidFill>
              </a:rPr>
              <a:t>probably</a:t>
            </a:r>
            <a:r>
              <a:rPr lang="fr-FR" dirty="0">
                <a:solidFill>
                  <a:srgbClr val="0432FF"/>
                </a:solidFill>
              </a:rPr>
              <a:t> </a:t>
            </a:r>
            <a:r>
              <a:rPr lang="fr-FR" dirty="0" err="1">
                <a:solidFill>
                  <a:srgbClr val="0432FF"/>
                </a:solidFill>
              </a:rPr>
              <a:t>make</a:t>
            </a:r>
            <a:r>
              <a:rPr lang="fr-FR" dirty="0">
                <a:solidFill>
                  <a:srgbClr val="0432FF"/>
                </a:solidFill>
              </a:rPr>
              <a:t> a </a:t>
            </a:r>
            <a:r>
              <a:rPr lang="fr-FR" dirty="0" err="1">
                <a:solidFill>
                  <a:srgbClr val="0432FF"/>
                </a:solidFill>
              </a:rPr>
              <a:t>special</a:t>
            </a:r>
            <a:r>
              <a:rPr lang="fr-FR" dirty="0">
                <a:solidFill>
                  <a:srgbClr val="0432FF"/>
                </a:solidFill>
              </a:rPr>
              <a:t> trigger</a:t>
            </a:r>
          </a:p>
          <a:p>
            <a:r>
              <a:rPr lang="fr-FR" dirty="0">
                <a:solidFill>
                  <a:srgbClr val="0432FF"/>
                </a:solidFill>
              </a:rPr>
              <a:t>for « </a:t>
            </a:r>
            <a:r>
              <a:rPr lang="fr-FR" dirty="0" err="1">
                <a:solidFill>
                  <a:srgbClr val="0432FF"/>
                </a:solidFill>
              </a:rPr>
              <a:t>heavier</a:t>
            </a:r>
            <a:r>
              <a:rPr lang="fr-FR" dirty="0">
                <a:solidFill>
                  <a:srgbClr val="0432FF"/>
                </a:solidFill>
              </a:rPr>
              <a:t> </a:t>
            </a:r>
            <a:r>
              <a:rPr lang="fr-FR" dirty="0" err="1">
                <a:solidFill>
                  <a:srgbClr val="0432FF"/>
                </a:solidFill>
              </a:rPr>
              <a:t>than</a:t>
            </a:r>
            <a:r>
              <a:rPr lang="fr-FR" dirty="0">
                <a:solidFill>
                  <a:srgbClr val="0432FF"/>
                </a:solidFill>
              </a:rPr>
              <a:t> protons »</a:t>
            </a:r>
          </a:p>
          <a:p>
            <a:r>
              <a:rPr lang="fr-FR" dirty="0">
                <a:solidFill>
                  <a:srgbClr val="0432FF"/>
                </a:solidFill>
              </a:rPr>
              <a:t>&amp; </a:t>
            </a:r>
            <a:r>
              <a:rPr lang="fr-FR" dirty="0" err="1">
                <a:solidFill>
                  <a:srgbClr val="0432FF"/>
                </a:solidFill>
              </a:rPr>
              <a:t>get</a:t>
            </a:r>
            <a:r>
              <a:rPr lang="fr-FR" dirty="0">
                <a:solidFill>
                  <a:srgbClr val="0432FF"/>
                </a:solidFill>
              </a:rPr>
              <a:t> high </a:t>
            </a:r>
            <a:r>
              <a:rPr lang="fr-FR" dirty="0" err="1">
                <a:solidFill>
                  <a:srgbClr val="0432FF"/>
                </a:solidFill>
              </a:rPr>
              <a:t>statistics</a:t>
            </a:r>
            <a:r>
              <a:rPr lang="fr-FR" dirty="0">
                <a:solidFill>
                  <a:srgbClr val="0432FF"/>
                </a:solidFill>
              </a:rPr>
              <a:t>.    ??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DDD59C5-2D51-A740-BABF-BDE746153B19}"/>
              </a:ext>
            </a:extLst>
          </p:cNvPr>
          <p:cNvSpPr txBox="1"/>
          <p:nvPr/>
        </p:nvSpPr>
        <p:spPr>
          <a:xfrm>
            <a:off x="4972452" y="2482708"/>
            <a:ext cx="3655360" cy="6463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fr-FR" dirty="0" err="1">
                <a:solidFill>
                  <a:srgbClr val="FF0000"/>
                </a:solidFill>
              </a:rPr>
              <a:t>Topical</a:t>
            </a:r>
            <a:r>
              <a:rPr lang="fr-FR" dirty="0">
                <a:solidFill>
                  <a:srgbClr val="FF0000"/>
                </a:solidFill>
              </a:rPr>
              <a:t> </a:t>
            </a:r>
            <a:r>
              <a:rPr lang="fr-FR" dirty="0" err="1">
                <a:solidFill>
                  <a:srgbClr val="FF0000"/>
                </a:solidFill>
              </a:rPr>
              <a:t>interest</a:t>
            </a:r>
            <a:r>
              <a:rPr lang="fr-FR" dirty="0">
                <a:solidFill>
                  <a:srgbClr val="FF0000"/>
                </a:solidFill>
              </a:rPr>
              <a:t>, possible </a:t>
            </a:r>
            <a:r>
              <a:rPr lang="fr-FR" dirty="0" err="1">
                <a:solidFill>
                  <a:srgbClr val="FF0000"/>
                </a:solidFill>
              </a:rPr>
              <a:t>signals</a:t>
            </a:r>
            <a:endParaRPr lang="fr-FR" dirty="0">
              <a:solidFill>
                <a:srgbClr val="FF0000"/>
              </a:solidFill>
            </a:endParaRPr>
          </a:p>
          <a:p>
            <a:r>
              <a:rPr lang="fr-FR" dirty="0">
                <a:solidFill>
                  <a:srgbClr val="FF0000"/>
                </a:solidFill>
              </a:rPr>
              <a:t>of </a:t>
            </a:r>
            <a:r>
              <a:rPr lang="fr-FR" dirty="0" err="1">
                <a:solidFill>
                  <a:srgbClr val="FF0000"/>
                </a:solidFill>
              </a:rPr>
              <a:t>dark</a:t>
            </a:r>
            <a:r>
              <a:rPr lang="fr-FR" dirty="0">
                <a:solidFill>
                  <a:srgbClr val="FF0000"/>
                </a:solidFill>
              </a:rPr>
              <a:t> </a:t>
            </a:r>
            <a:r>
              <a:rPr lang="fr-FR" dirty="0" err="1">
                <a:solidFill>
                  <a:srgbClr val="FF0000"/>
                </a:solidFill>
              </a:rPr>
              <a:t>matter</a:t>
            </a:r>
            <a:r>
              <a:rPr lang="fr-FR" dirty="0">
                <a:solidFill>
                  <a:srgbClr val="FF0000"/>
                </a:solidFill>
              </a:rPr>
              <a:t> annihilation in </a:t>
            </a:r>
            <a:r>
              <a:rPr lang="fr-FR" dirty="0" err="1">
                <a:solidFill>
                  <a:srgbClr val="FF0000"/>
                </a:solidFill>
              </a:rPr>
              <a:t>galaxy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12" name="Down Arrow 11">
            <a:extLst>
              <a:ext uri="{FF2B5EF4-FFF2-40B4-BE49-F238E27FC236}">
                <a16:creationId xmlns:a16="http://schemas.microsoft.com/office/drawing/2014/main" id="{636AE12F-8CB6-7343-9B83-8B5B322BABD1}"/>
              </a:ext>
            </a:extLst>
          </p:cNvPr>
          <p:cNvSpPr/>
          <p:nvPr/>
        </p:nvSpPr>
        <p:spPr>
          <a:xfrm>
            <a:off x="6553200" y="3185654"/>
            <a:ext cx="246932" cy="668286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373407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61038" y="607758"/>
            <a:ext cx="8312532" cy="33855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Acceptance for 2 or more particles from same event. (If pile-up, ~ 20ps timing can help)</a:t>
            </a:r>
          </a:p>
          <a:p>
            <a:r>
              <a:rPr lang="en-US" dirty="0"/>
              <a:t>Positive and negative particles on R &amp; L sides of pipe, near horizontal plane.</a:t>
            </a:r>
          </a:p>
          <a:p>
            <a:endParaRPr lang="en-US" dirty="0"/>
          </a:p>
          <a:p>
            <a:r>
              <a:rPr lang="en-US" dirty="0">
                <a:solidFill>
                  <a:srgbClr val="FF0000"/>
                </a:solidFill>
              </a:rPr>
              <a:t>Acceptances calculated by M. </a:t>
            </a:r>
            <a:r>
              <a:rPr lang="en-US" dirty="0" err="1">
                <a:solidFill>
                  <a:srgbClr val="FF0000"/>
                </a:solidFill>
              </a:rPr>
              <a:t>Sabate-Gilarte</a:t>
            </a:r>
            <a:r>
              <a:rPr lang="en-US" dirty="0">
                <a:solidFill>
                  <a:srgbClr val="FF0000"/>
                </a:solidFill>
              </a:rPr>
              <a:t> for some channels …</a:t>
            </a:r>
          </a:p>
          <a:p>
            <a:r>
              <a:rPr lang="en-US" dirty="0"/>
              <a:t>Details will need to be calculated for real design of system – and backgrounds</a:t>
            </a:r>
          </a:p>
          <a:p>
            <a:endParaRPr lang="en-US" dirty="0"/>
          </a:p>
          <a:p>
            <a:r>
              <a:rPr lang="en-US" dirty="0"/>
              <a:t>Potentially:</a:t>
            </a:r>
          </a:p>
          <a:p>
            <a:r>
              <a:rPr lang="en-US" sz="2000" dirty="0">
                <a:solidFill>
                  <a:srgbClr val="0000FF"/>
                </a:solidFill>
              </a:rPr>
              <a:t>J/</a:t>
            </a:r>
            <a:r>
              <a:rPr lang="en-US" sz="2000" dirty="0" err="1">
                <a:solidFill>
                  <a:srgbClr val="0000FF"/>
                </a:solidFill>
              </a:rPr>
              <a:t>ψ</a:t>
            </a:r>
            <a:r>
              <a:rPr lang="en-US" sz="2000" dirty="0">
                <a:solidFill>
                  <a:srgbClr val="0000FF"/>
                </a:solidFill>
              </a:rPr>
              <a:t>, </a:t>
            </a:r>
            <a:r>
              <a:rPr lang="en-US" sz="2000" dirty="0" err="1">
                <a:solidFill>
                  <a:srgbClr val="0000FF"/>
                </a:solidFill>
              </a:rPr>
              <a:t>ψ</a:t>
            </a:r>
            <a:r>
              <a:rPr lang="en-US" sz="2000" dirty="0">
                <a:solidFill>
                  <a:srgbClr val="0000FF"/>
                </a:solidFill>
              </a:rPr>
              <a:t>(2S) </a:t>
            </a:r>
            <a:r>
              <a:rPr lang="en-US" sz="2000" dirty="0">
                <a:solidFill>
                  <a:srgbClr val="0000FF"/>
                </a:solidFill>
                <a:sym typeface="Wingdings"/>
              </a:rPr>
              <a:t> </a:t>
            </a:r>
            <a:r>
              <a:rPr lang="en-US" sz="2000" dirty="0" err="1">
                <a:solidFill>
                  <a:srgbClr val="0000FF"/>
                </a:solidFill>
              </a:rPr>
              <a:t>μ+μ</a:t>
            </a:r>
            <a:r>
              <a:rPr lang="en-US" sz="2000" dirty="0">
                <a:solidFill>
                  <a:srgbClr val="0000FF"/>
                </a:solidFill>
              </a:rPr>
              <a:t>-,  </a:t>
            </a:r>
            <a:r>
              <a:rPr lang="en-US" sz="2400" dirty="0" err="1">
                <a:solidFill>
                  <a:srgbClr val="0000FF"/>
                </a:solidFill>
              </a:rPr>
              <a:t>χ</a:t>
            </a:r>
            <a:r>
              <a:rPr lang="en-US" sz="2000" baseline="-25000" dirty="0" err="1">
                <a:solidFill>
                  <a:srgbClr val="0000FF"/>
                </a:solidFill>
              </a:rPr>
              <a:t>c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>
                <a:solidFill>
                  <a:srgbClr val="0000FF"/>
                </a:solidFill>
                <a:sym typeface="Wingdings"/>
              </a:rPr>
              <a:t> </a:t>
            </a:r>
            <a:r>
              <a:rPr lang="en-US" sz="2000" dirty="0">
                <a:solidFill>
                  <a:srgbClr val="0000FF"/>
                </a:solidFill>
              </a:rPr>
              <a:t>J/</a:t>
            </a:r>
            <a:r>
              <a:rPr lang="en-US" sz="2000" dirty="0" err="1">
                <a:solidFill>
                  <a:srgbClr val="0000FF"/>
                </a:solidFill>
              </a:rPr>
              <a:t>ψ</a:t>
            </a:r>
            <a:r>
              <a:rPr lang="en-US" sz="2000" dirty="0">
                <a:solidFill>
                  <a:srgbClr val="0000FF"/>
                </a:solidFill>
              </a:rPr>
              <a:t> + </a:t>
            </a:r>
            <a:r>
              <a:rPr lang="en-US" sz="2000" dirty="0" err="1">
                <a:solidFill>
                  <a:srgbClr val="0000FF"/>
                </a:solidFill>
              </a:rPr>
              <a:t>γ</a:t>
            </a:r>
            <a:r>
              <a:rPr lang="en-US" sz="2000" dirty="0">
                <a:solidFill>
                  <a:srgbClr val="0000FF"/>
                </a:solidFill>
              </a:rPr>
              <a:t>, </a:t>
            </a:r>
            <a:r>
              <a:rPr lang="en-US" sz="2000" dirty="0" err="1">
                <a:solidFill>
                  <a:srgbClr val="0000FF"/>
                </a:solidFill>
              </a:rPr>
              <a:t>Drell</a:t>
            </a:r>
            <a:r>
              <a:rPr lang="en-US" sz="2000" dirty="0">
                <a:solidFill>
                  <a:srgbClr val="0000FF"/>
                </a:solidFill>
              </a:rPr>
              <a:t>-Yan</a:t>
            </a:r>
            <a:r>
              <a:rPr lang="en-US" sz="2000" dirty="0">
                <a:solidFill>
                  <a:srgbClr val="0000FF"/>
                </a:solidFill>
                <a:sym typeface="Wingdings"/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μ+μ</a:t>
            </a:r>
            <a:r>
              <a:rPr lang="en-US" sz="2000" dirty="0">
                <a:solidFill>
                  <a:srgbClr val="0000FF"/>
                </a:solidFill>
              </a:rPr>
              <a:t>-</a:t>
            </a:r>
            <a:r>
              <a:rPr lang="en-US" sz="2000" dirty="0">
                <a:solidFill>
                  <a:srgbClr val="0000FF"/>
                </a:solidFill>
                <a:sym typeface="Wingdings"/>
              </a:rPr>
              <a:t> </a:t>
            </a:r>
            <a:endParaRPr lang="en-US" sz="2000" dirty="0">
              <a:solidFill>
                <a:srgbClr val="0000FF"/>
              </a:solidFill>
            </a:endParaRPr>
          </a:p>
          <a:p>
            <a:r>
              <a:rPr lang="en-US" sz="2000" dirty="0">
                <a:solidFill>
                  <a:srgbClr val="0000FF"/>
                </a:solidFill>
              </a:rPr>
              <a:t>K</a:t>
            </a:r>
            <a:r>
              <a:rPr lang="en-US" sz="2000" baseline="30000" dirty="0">
                <a:solidFill>
                  <a:srgbClr val="0000FF"/>
                </a:solidFill>
              </a:rPr>
              <a:t>0</a:t>
            </a:r>
            <a:r>
              <a:rPr lang="en-US" sz="2000" baseline="-25000" dirty="0">
                <a:solidFill>
                  <a:srgbClr val="0000FF"/>
                </a:solidFill>
              </a:rPr>
              <a:t>s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>
                <a:solidFill>
                  <a:srgbClr val="0000FF"/>
                </a:solidFill>
                <a:sym typeface="Wingdings"/>
              </a:rPr>
              <a:t> π</a:t>
            </a:r>
            <a:r>
              <a:rPr lang="en-US" sz="2000" baseline="30000" dirty="0">
                <a:solidFill>
                  <a:srgbClr val="0000FF"/>
                </a:solidFill>
                <a:sym typeface="Wingdings"/>
              </a:rPr>
              <a:t>+</a:t>
            </a:r>
            <a:r>
              <a:rPr lang="en-US" sz="2000" dirty="0">
                <a:solidFill>
                  <a:srgbClr val="0000FF"/>
                </a:solidFill>
                <a:sym typeface="Wingdings"/>
              </a:rPr>
              <a:t>π</a:t>
            </a:r>
            <a:r>
              <a:rPr lang="en-US" sz="2000" baseline="30000" dirty="0">
                <a:solidFill>
                  <a:srgbClr val="0000FF"/>
                </a:solidFill>
                <a:sym typeface="Wingdings"/>
              </a:rPr>
              <a:t>-</a:t>
            </a:r>
            <a:r>
              <a:rPr lang="en-US" sz="2000" dirty="0">
                <a:solidFill>
                  <a:srgbClr val="0000FF"/>
                </a:solidFill>
                <a:sym typeface="Wingdings"/>
              </a:rPr>
              <a:t>,   </a:t>
            </a:r>
            <a:r>
              <a:rPr lang="en-US" sz="2000" dirty="0" err="1">
                <a:solidFill>
                  <a:srgbClr val="0000FF"/>
                </a:solidFill>
                <a:sym typeface="Wingdings"/>
              </a:rPr>
              <a:t>Λ</a:t>
            </a:r>
            <a:r>
              <a:rPr lang="en-US" sz="2000" dirty="0">
                <a:solidFill>
                  <a:srgbClr val="0000FF"/>
                </a:solidFill>
                <a:sym typeface="Wingdings"/>
              </a:rPr>
              <a:t>  p π.      P* </a:t>
            </a:r>
            <a:r>
              <a:rPr lang="en-US" sz="2000" dirty="0">
                <a:solidFill>
                  <a:srgbClr val="0000FF"/>
                </a:solidFill>
                <a:sym typeface="Wingdings" pitchFamily="2" charset="2"/>
              </a:rPr>
              <a:t> n</a:t>
            </a:r>
            <a:r>
              <a:rPr lang="en-US" sz="2000" dirty="0">
                <a:solidFill>
                  <a:srgbClr val="0000FF"/>
                </a:solidFill>
                <a:sym typeface="Wingdings"/>
              </a:rPr>
              <a:t> π+ </a:t>
            </a:r>
            <a:r>
              <a:rPr lang="en-US" sz="1600" dirty="0">
                <a:sym typeface="Wingdings"/>
              </a:rPr>
              <a:t>(with ZDC)</a:t>
            </a:r>
            <a:r>
              <a:rPr lang="en-US" sz="2000" dirty="0">
                <a:solidFill>
                  <a:srgbClr val="0000FF"/>
                </a:solidFill>
                <a:sym typeface="Wingdings"/>
              </a:rPr>
              <a:t>?</a:t>
            </a:r>
            <a:r>
              <a:rPr lang="en-US" sz="2000" dirty="0">
                <a:solidFill>
                  <a:srgbClr val="0000FF"/>
                </a:solidFill>
                <a:sym typeface="Wingdings" pitchFamily="2" charset="2"/>
              </a:rPr>
              <a:t> </a:t>
            </a:r>
            <a:endParaRPr lang="en-US" sz="2000" dirty="0">
              <a:solidFill>
                <a:srgbClr val="0000FF"/>
              </a:solidFill>
              <a:sym typeface="Wingdings"/>
            </a:endParaRPr>
          </a:p>
          <a:p>
            <a:r>
              <a:rPr lang="en-US" sz="2000" dirty="0">
                <a:solidFill>
                  <a:srgbClr val="0000FF"/>
                </a:solidFill>
                <a:sym typeface="Wingdings"/>
              </a:rPr>
              <a:t>D</a:t>
            </a:r>
            <a:r>
              <a:rPr lang="en-US" sz="2000" baseline="30000" dirty="0">
                <a:solidFill>
                  <a:srgbClr val="0000FF"/>
                </a:solidFill>
                <a:sym typeface="Wingdings"/>
              </a:rPr>
              <a:t>0</a:t>
            </a:r>
            <a:r>
              <a:rPr lang="en-US" sz="2000" dirty="0">
                <a:solidFill>
                  <a:srgbClr val="0000FF"/>
                </a:solidFill>
                <a:sym typeface="Wingdings"/>
              </a:rPr>
              <a:t>  K</a:t>
            </a:r>
            <a:r>
              <a:rPr lang="en-US" sz="2000" baseline="30000" dirty="0">
                <a:solidFill>
                  <a:srgbClr val="0000FF"/>
                </a:solidFill>
                <a:sym typeface="Wingdings"/>
              </a:rPr>
              <a:t>+</a:t>
            </a:r>
            <a:r>
              <a:rPr lang="en-US" sz="2000" dirty="0">
                <a:solidFill>
                  <a:srgbClr val="0000FF"/>
                </a:solidFill>
                <a:sym typeface="Wingdings"/>
              </a:rPr>
              <a:t>π</a:t>
            </a:r>
            <a:r>
              <a:rPr lang="en-US" sz="2000" baseline="30000" dirty="0">
                <a:solidFill>
                  <a:srgbClr val="0000FF"/>
                </a:solidFill>
                <a:sym typeface="Wingdings"/>
              </a:rPr>
              <a:t>-  </a:t>
            </a:r>
            <a:r>
              <a:rPr lang="en-US" sz="2000" dirty="0">
                <a:solidFill>
                  <a:srgbClr val="0000FF"/>
                </a:solidFill>
                <a:sym typeface="Wingdings"/>
              </a:rPr>
              <a:t>… </a:t>
            </a:r>
            <a:r>
              <a:rPr lang="en-US" sz="2400" dirty="0" err="1">
                <a:solidFill>
                  <a:srgbClr val="0000FF"/>
                </a:solidFill>
              </a:rPr>
              <a:t>χ</a:t>
            </a:r>
            <a:r>
              <a:rPr lang="en-US" sz="2000" baseline="-25000" dirty="0" err="1">
                <a:solidFill>
                  <a:srgbClr val="0000FF"/>
                </a:solidFill>
              </a:rPr>
              <a:t>c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>
                <a:solidFill>
                  <a:srgbClr val="0000FF"/>
                </a:solidFill>
                <a:sym typeface="Wingdings"/>
              </a:rPr>
              <a:t> π</a:t>
            </a:r>
            <a:r>
              <a:rPr lang="en-US" sz="2000" baseline="30000" dirty="0">
                <a:solidFill>
                  <a:srgbClr val="0000FF"/>
                </a:solidFill>
                <a:sym typeface="Wingdings"/>
              </a:rPr>
              <a:t>+</a:t>
            </a:r>
            <a:r>
              <a:rPr lang="en-US" sz="2000" dirty="0">
                <a:solidFill>
                  <a:srgbClr val="0000FF"/>
                </a:solidFill>
                <a:sym typeface="Wingdings"/>
              </a:rPr>
              <a:t>π, K</a:t>
            </a:r>
            <a:r>
              <a:rPr lang="en-US" sz="2000" baseline="30000" dirty="0">
                <a:solidFill>
                  <a:srgbClr val="0000FF"/>
                </a:solidFill>
                <a:sym typeface="Wingdings"/>
              </a:rPr>
              <a:t>+</a:t>
            </a:r>
            <a:r>
              <a:rPr lang="en-US" sz="2000" dirty="0">
                <a:solidFill>
                  <a:srgbClr val="0000FF"/>
                </a:solidFill>
                <a:sym typeface="Wingdings"/>
              </a:rPr>
              <a:t>K</a:t>
            </a:r>
            <a:r>
              <a:rPr lang="en-US" sz="2000" baseline="30000" dirty="0">
                <a:solidFill>
                  <a:srgbClr val="0000FF"/>
                </a:solidFill>
                <a:sym typeface="Wingdings"/>
              </a:rPr>
              <a:t>-</a:t>
            </a:r>
            <a:r>
              <a:rPr lang="en-US" sz="2000" dirty="0">
                <a:solidFill>
                  <a:srgbClr val="0000FF"/>
                </a:solidFill>
                <a:sym typeface="Wingdings"/>
              </a:rPr>
              <a:t>, etc.</a:t>
            </a:r>
          </a:p>
          <a:p>
            <a:r>
              <a:rPr lang="en-US" sz="2000" dirty="0" err="1">
                <a:solidFill>
                  <a:srgbClr val="0000FF"/>
                </a:solidFill>
                <a:sym typeface="Wingdings"/>
              </a:rPr>
              <a:t>Λ</a:t>
            </a:r>
            <a:r>
              <a:rPr lang="en-US" sz="2000" baseline="-25000" dirty="0" err="1">
                <a:solidFill>
                  <a:srgbClr val="0000FF"/>
                </a:solidFill>
                <a:sym typeface="Wingdings"/>
              </a:rPr>
              <a:t>c</a:t>
            </a:r>
            <a:r>
              <a:rPr lang="en-US" sz="2000" dirty="0">
                <a:solidFill>
                  <a:srgbClr val="0000FF"/>
                </a:solidFill>
                <a:sym typeface="Wingdings"/>
              </a:rPr>
              <a:t> </a:t>
            </a:r>
            <a:r>
              <a:rPr lang="en-US" sz="2000" dirty="0">
                <a:solidFill>
                  <a:srgbClr val="0000FF"/>
                </a:solidFill>
                <a:sym typeface="Wingdings" pitchFamily="2" charset="2"/>
              </a:rPr>
              <a:t></a:t>
            </a:r>
            <a:r>
              <a:rPr lang="en-US" sz="2000" dirty="0">
                <a:solidFill>
                  <a:srgbClr val="0000FF"/>
                </a:solidFill>
                <a:sym typeface="Wingdings"/>
              </a:rPr>
              <a:t> </a:t>
            </a:r>
            <a:r>
              <a:rPr lang="en-US" sz="2000" dirty="0" err="1">
                <a:solidFill>
                  <a:srgbClr val="0000FF"/>
                </a:solidFill>
                <a:sym typeface="Wingdings"/>
              </a:rPr>
              <a:t>pK</a:t>
            </a:r>
            <a:r>
              <a:rPr lang="en-US" sz="2000" dirty="0">
                <a:solidFill>
                  <a:srgbClr val="0000FF"/>
                </a:solidFill>
                <a:sym typeface="Wingdings"/>
              </a:rPr>
              <a:t>π ?</a:t>
            </a:r>
            <a:endParaRPr lang="en-US" sz="2000" dirty="0">
              <a:solidFill>
                <a:srgbClr val="0000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85074" y="0"/>
            <a:ext cx="50051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sng" dirty="0">
                <a:solidFill>
                  <a:srgbClr val="0000FF"/>
                </a:solidFill>
              </a:rPr>
              <a:t>FHS as a Multi-particle Spectrometer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61038" y="3993300"/>
            <a:ext cx="8458982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Very forward charm and beauty also inferred from single leading e or μ</a:t>
            </a:r>
          </a:p>
          <a:p>
            <a:r>
              <a:rPr lang="en-US" dirty="0"/>
              <a:t>Leptons can be identified : Track + EM calorimeter &amp; muon chambers behind HCAL</a:t>
            </a:r>
          </a:p>
          <a:p>
            <a:endParaRPr lang="en-US" dirty="0"/>
          </a:p>
          <a:p>
            <a:r>
              <a:rPr lang="en-US" dirty="0"/>
              <a:t>Muons from π, K decay will be known, and their decay lengths are very long!</a:t>
            </a:r>
          </a:p>
          <a:p>
            <a:r>
              <a:rPr lang="en-US" dirty="0">
                <a:solidFill>
                  <a:srgbClr val="0000FF"/>
                </a:solidFill>
              </a:rPr>
              <a:t> </a:t>
            </a:r>
          </a:p>
          <a:p>
            <a:r>
              <a:rPr lang="en-US" dirty="0" err="1">
                <a:solidFill>
                  <a:srgbClr val="0000FF"/>
                </a:solidFill>
              </a:rPr>
              <a:t>γcτ</a:t>
            </a:r>
            <a:r>
              <a:rPr lang="en-US" dirty="0">
                <a:solidFill>
                  <a:srgbClr val="0000FF"/>
                </a:solidFill>
              </a:rPr>
              <a:t> (π) = 139 km at 2.5 </a:t>
            </a:r>
            <a:r>
              <a:rPr lang="en-US" dirty="0" err="1">
                <a:solidFill>
                  <a:srgbClr val="0000FF"/>
                </a:solidFill>
              </a:rPr>
              <a:t>TeV</a:t>
            </a:r>
            <a:r>
              <a:rPr lang="en-US" dirty="0">
                <a:solidFill>
                  <a:srgbClr val="0000FF"/>
                </a:solidFill>
              </a:rPr>
              <a:t> !       </a:t>
            </a:r>
            <a:r>
              <a:rPr lang="en-US" b="1" dirty="0">
                <a:solidFill>
                  <a:srgbClr val="FF0000"/>
                </a:solidFill>
              </a:rPr>
              <a:t>But abundant and - &gt; forward HE </a:t>
            </a:r>
            <a:r>
              <a:rPr lang="en-US" b="1" dirty="0" err="1">
                <a:solidFill>
                  <a:srgbClr val="FF0000"/>
                </a:solidFill>
              </a:rPr>
              <a:t>μ</a:t>
            </a:r>
            <a:r>
              <a:rPr lang="en-US" b="1" dirty="0">
                <a:solidFill>
                  <a:srgbClr val="FF0000"/>
                </a:solidFill>
              </a:rPr>
              <a:t>-neutrinos! (</a:t>
            </a:r>
            <a:r>
              <a:rPr lang="en-US" b="1" dirty="0" err="1">
                <a:solidFill>
                  <a:srgbClr val="FF0000"/>
                </a:solidFill>
              </a:rPr>
              <a:t>FASERν</a:t>
            </a:r>
            <a:r>
              <a:rPr lang="en-US" dirty="0">
                <a:solidFill>
                  <a:srgbClr val="0000FF"/>
                </a:solidFill>
              </a:rPr>
              <a:t>)</a:t>
            </a:r>
          </a:p>
          <a:p>
            <a:r>
              <a:rPr lang="en-US" dirty="0" err="1">
                <a:solidFill>
                  <a:srgbClr val="0000FF"/>
                </a:solidFill>
              </a:rPr>
              <a:t>γcτ</a:t>
            </a:r>
            <a:r>
              <a:rPr lang="en-US" dirty="0">
                <a:solidFill>
                  <a:srgbClr val="0000FF"/>
                </a:solidFill>
              </a:rPr>
              <a:t> (K+) = 18.5 km at 2.5 </a:t>
            </a:r>
            <a:r>
              <a:rPr lang="en-US" dirty="0" err="1">
                <a:solidFill>
                  <a:srgbClr val="0000FF"/>
                </a:solidFill>
              </a:rPr>
              <a:t>TeV</a:t>
            </a:r>
            <a:r>
              <a:rPr lang="en-US" dirty="0">
                <a:solidFill>
                  <a:srgbClr val="0000FF"/>
                </a:solidFill>
              </a:rPr>
              <a:t> !</a:t>
            </a:r>
            <a:endParaRPr lang="en-US" dirty="0"/>
          </a:p>
          <a:p>
            <a:r>
              <a:rPr lang="en-US" dirty="0" err="1">
                <a:solidFill>
                  <a:srgbClr val="0000FF"/>
                </a:solidFill>
              </a:rPr>
              <a:t>γcτ</a:t>
            </a:r>
            <a:r>
              <a:rPr lang="en-US" dirty="0">
                <a:solidFill>
                  <a:srgbClr val="0000FF"/>
                </a:solidFill>
              </a:rPr>
              <a:t> (D</a:t>
            </a:r>
            <a:r>
              <a:rPr lang="en-US" baseline="30000" dirty="0">
                <a:solidFill>
                  <a:srgbClr val="0000FF"/>
                </a:solidFill>
              </a:rPr>
              <a:t>0</a:t>
            </a:r>
            <a:r>
              <a:rPr lang="en-US" dirty="0">
                <a:solidFill>
                  <a:srgbClr val="0000FF"/>
                </a:solidFill>
              </a:rPr>
              <a:t>) = 16.5 cm at 2.5 </a:t>
            </a:r>
            <a:r>
              <a:rPr lang="en-US" dirty="0" err="1">
                <a:solidFill>
                  <a:srgbClr val="0000FF"/>
                </a:solidFill>
              </a:rPr>
              <a:t>TeV</a:t>
            </a:r>
            <a:r>
              <a:rPr lang="en-US" dirty="0">
                <a:solidFill>
                  <a:srgbClr val="0000FF"/>
                </a:solidFill>
              </a:rPr>
              <a:t> !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81C40-6A6A-E14C-B825-384D190BE8B5}" type="datetime1">
              <a:rPr lang="fr-FR" smtClean="0"/>
              <a:t>29/07/2020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Mike Albrow       Forward Multiparticle Spectrometer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D28CA-AB00-074F-B7EB-9B0005E7E498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34084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92C8EE-DAEA-F649-B7EA-8391C81422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0E8027-C88B-7240-8645-54050E1EAD9B}" type="datetime1">
              <a:rPr lang="fr-FR" smtClean="0"/>
              <a:t>29/07/2020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2D3603-EBED-FC42-AA61-E988CEE478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Mike Albrow       Forward Multiparticle Spectrometer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4FC8D9-A13A-B94E-A50B-C44C0F2722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D28CA-AB00-074F-B7EB-9B0005E7E498}" type="slidenum">
              <a:rPr lang="en-US" smtClean="0"/>
              <a:t>22</a:t>
            </a:fld>
            <a:endParaRPr lang="en-US"/>
          </a:p>
        </p:txBody>
      </p:sp>
      <p:pic>
        <p:nvPicPr>
          <p:cNvPr id="8" name="Picture 7" descr="A screenshot of a cell phone&#10;&#10;Description automatically generated">
            <a:extLst>
              <a:ext uri="{FF2B5EF4-FFF2-40B4-BE49-F238E27FC236}">
                <a16:creationId xmlns:a16="http://schemas.microsoft.com/office/drawing/2014/main" id="{A8E2F057-CC39-8E4A-8F08-B9CA69409C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4832" y="1125276"/>
            <a:ext cx="5455343" cy="491480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603DBE9-6B91-9A40-96AB-250396978A9E}"/>
              </a:ext>
            </a:extLst>
          </p:cNvPr>
          <p:cNvSpPr txBox="1"/>
          <p:nvPr/>
        </p:nvSpPr>
        <p:spPr>
          <a:xfrm>
            <a:off x="1210815" y="64063"/>
            <a:ext cx="69926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dirty="0">
                <a:solidFill>
                  <a:srgbClr val="0432FF"/>
                </a:solidFill>
              </a:rPr>
              <a:t>We have acceptance for D</a:t>
            </a:r>
            <a:r>
              <a:rPr lang="en-FR" baseline="30000" dirty="0">
                <a:solidFill>
                  <a:srgbClr val="0432FF"/>
                </a:solidFill>
              </a:rPr>
              <a:t>0</a:t>
            </a:r>
            <a:r>
              <a:rPr lang="en-FR" dirty="0">
                <a:solidFill>
                  <a:srgbClr val="0432FF"/>
                </a:solidFill>
              </a:rPr>
              <a:t> </a:t>
            </a:r>
            <a:r>
              <a:rPr lang="en-FR" dirty="0">
                <a:solidFill>
                  <a:srgbClr val="0432FF"/>
                </a:solidFill>
                <a:sym typeface="Wingdings" pitchFamily="2" charset="2"/>
              </a:rPr>
              <a:t> K+ π-  </a:t>
            </a:r>
            <a:r>
              <a:rPr lang="en-FR" dirty="0">
                <a:sym typeface="Wingdings" pitchFamily="2" charset="2"/>
              </a:rPr>
              <a:t>Plot from M. Sabarte-Gilarte (CERN)</a:t>
            </a:r>
            <a:endParaRPr lang="en-FR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AC1501A-BA68-6C49-BC41-E0BCFDCA58A5}"/>
              </a:ext>
            </a:extLst>
          </p:cNvPr>
          <p:cNvSpPr/>
          <p:nvPr/>
        </p:nvSpPr>
        <p:spPr>
          <a:xfrm>
            <a:off x="4077500" y="3006611"/>
            <a:ext cx="1236795" cy="110613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54DC1DD-C73A-3D48-BAE8-FC6C53C00C6C}"/>
              </a:ext>
            </a:extLst>
          </p:cNvPr>
          <p:cNvSpPr txBox="1"/>
          <p:nvPr/>
        </p:nvSpPr>
        <p:spPr>
          <a:xfrm>
            <a:off x="6524279" y="5973806"/>
            <a:ext cx="15135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dirty="0"/>
              <a:t>Outgoing pipe</a:t>
            </a:r>
          </a:p>
          <a:p>
            <a:r>
              <a:rPr lang="en-FR" dirty="0"/>
              <a:t>R ~ 12.5 cm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CD28D29D-C8CC-664E-A3E1-ECD40C14F4C1}"/>
              </a:ext>
            </a:extLst>
          </p:cNvPr>
          <p:cNvCxnSpPr>
            <a:cxnSpLocks/>
          </p:cNvCxnSpPr>
          <p:nvPr/>
        </p:nvCxnSpPr>
        <p:spPr>
          <a:xfrm flipH="1" flipV="1">
            <a:off x="4922238" y="4079859"/>
            <a:ext cx="1630962" cy="206966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BF0D183C-D02C-8641-84EE-94449A8B0775}"/>
              </a:ext>
            </a:extLst>
          </p:cNvPr>
          <p:cNvSpPr txBox="1"/>
          <p:nvPr/>
        </p:nvSpPr>
        <p:spPr>
          <a:xfrm>
            <a:off x="7281057" y="2360280"/>
            <a:ext cx="142378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dirty="0"/>
              <a:t>Back big pipe</a:t>
            </a:r>
          </a:p>
          <a:p>
            <a:r>
              <a:rPr lang="en-FR" dirty="0"/>
              <a:t>Thin window</a:t>
            </a:r>
          </a:p>
          <a:p>
            <a:r>
              <a:rPr lang="en-FR" dirty="0"/>
              <a:t>R ~ 40 cm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4477A5E7-5AB6-8E4F-8724-C3149C69C7CD}"/>
              </a:ext>
            </a:extLst>
          </p:cNvPr>
          <p:cNvCxnSpPr>
            <a:cxnSpLocks/>
          </p:cNvCxnSpPr>
          <p:nvPr/>
        </p:nvCxnSpPr>
        <p:spPr>
          <a:xfrm flipH="1">
            <a:off x="6415088" y="2578756"/>
            <a:ext cx="855087" cy="243189"/>
          </a:xfrm>
          <a:prstGeom prst="straightConnector1">
            <a:avLst/>
          </a:prstGeom>
          <a:ln w="28575">
            <a:solidFill>
              <a:srgbClr val="0432FF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5" name="Oval 24">
            <a:extLst>
              <a:ext uri="{FF2B5EF4-FFF2-40B4-BE49-F238E27FC236}">
                <a16:creationId xmlns:a16="http://schemas.microsoft.com/office/drawing/2014/main" id="{FC92F488-EC01-EC44-A619-4AAF6D53EDBE}"/>
              </a:ext>
            </a:extLst>
          </p:cNvPr>
          <p:cNvSpPr/>
          <p:nvPr/>
        </p:nvSpPr>
        <p:spPr>
          <a:xfrm>
            <a:off x="2803350" y="1842302"/>
            <a:ext cx="3732337" cy="3480747"/>
          </a:xfrm>
          <a:prstGeom prst="ellipse">
            <a:avLst/>
          </a:prstGeom>
          <a:noFill/>
          <a:ln>
            <a:solidFill>
              <a:srgbClr val="0432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41BE2AF-ADAD-6E43-8D69-0BEDA895A6ED}"/>
              </a:ext>
            </a:extLst>
          </p:cNvPr>
          <p:cNvCxnSpPr>
            <a:stCxn id="25" idx="3"/>
            <a:endCxn id="25" idx="7"/>
          </p:cNvCxnSpPr>
          <p:nvPr/>
        </p:nvCxnSpPr>
        <p:spPr>
          <a:xfrm flipV="1">
            <a:off x="3349938" y="2352046"/>
            <a:ext cx="2639161" cy="2461259"/>
          </a:xfrm>
          <a:prstGeom prst="line">
            <a:avLst/>
          </a:prstGeom>
          <a:ln w="12700"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D2BA472-A611-F748-865C-2A9617326765}"/>
              </a:ext>
            </a:extLst>
          </p:cNvPr>
          <p:cNvCxnSpPr>
            <a:cxnSpLocks/>
            <a:stCxn id="25" idx="5"/>
            <a:endCxn id="25" idx="1"/>
          </p:cNvCxnSpPr>
          <p:nvPr/>
        </p:nvCxnSpPr>
        <p:spPr>
          <a:xfrm flipH="1" flipV="1">
            <a:off x="3349938" y="2352046"/>
            <a:ext cx="2639161" cy="2461259"/>
          </a:xfrm>
          <a:prstGeom prst="line">
            <a:avLst/>
          </a:prstGeom>
          <a:ln w="12700"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DDB8BC7C-0E82-F742-9A83-535C8942A775}"/>
              </a:ext>
            </a:extLst>
          </p:cNvPr>
          <p:cNvSpPr txBox="1"/>
          <p:nvPr/>
        </p:nvSpPr>
        <p:spPr>
          <a:xfrm>
            <a:off x="5741072" y="490235"/>
            <a:ext cx="3176191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FR" sz="1600" dirty="0"/>
              <a:t>UP &amp; DOWN : LLP search at HL</a:t>
            </a:r>
          </a:p>
          <a:p>
            <a:r>
              <a:rPr lang="en-FR" sz="1600" dirty="0"/>
              <a:t>LEFT &amp; RIGHT : Hadrons at Low lumi</a:t>
            </a:r>
          </a:p>
        </p:txBody>
      </p:sp>
    </p:spTree>
    <p:extLst>
      <p:ext uri="{BB962C8B-B14F-4D97-AF65-F5344CB8AC3E}">
        <p14:creationId xmlns:p14="http://schemas.microsoft.com/office/powerpoint/2010/main" val="13244119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map&#10;&#10;Description automatically generated">
            <a:extLst>
              <a:ext uri="{FF2B5EF4-FFF2-40B4-BE49-F238E27FC236}">
                <a16:creationId xmlns:a16="http://schemas.microsoft.com/office/drawing/2014/main" id="{C1F17FBD-2A10-E84E-B912-0813AE2AC0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41" y="471951"/>
            <a:ext cx="5804171" cy="5661562"/>
          </a:xfrm>
          <a:prstGeom prst="rect">
            <a:avLst/>
          </a:prstGeom>
        </p:spPr>
      </p:pic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698DAEBB-F5CF-6F41-A045-EF3F043754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8512" y="400327"/>
            <a:ext cx="3120808" cy="2905580"/>
          </a:xfrm>
          <a:prstGeom prst="rect">
            <a:avLst/>
          </a:prstGeom>
        </p:spPr>
      </p:pic>
      <p:pic>
        <p:nvPicPr>
          <p:cNvPr id="7" name="Picture 6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CB172701-93D9-8C41-96E5-4D041094BC7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364" r="94102"/>
          <a:stretch/>
        </p:blipFill>
        <p:spPr>
          <a:xfrm>
            <a:off x="5669230" y="3387140"/>
            <a:ext cx="522286" cy="2822347"/>
          </a:xfrm>
          <a:prstGeom prst="rect">
            <a:avLst/>
          </a:prstGeom>
        </p:spPr>
      </p:pic>
      <p:pic>
        <p:nvPicPr>
          <p:cNvPr id="8" name="Picture 7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B2BE6577-FAC2-CE41-991B-CF8E4FB7CDD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957" r="50404"/>
          <a:stretch/>
        </p:blipFill>
        <p:spPr>
          <a:xfrm>
            <a:off x="6205583" y="3384332"/>
            <a:ext cx="2961921" cy="2822347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2B02773-6BEA-F244-9FD0-2DE54A0476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89E00-3F74-BF44-80FE-5ACEB64F8C97}" type="datetime1">
              <a:rPr lang="fr-FR" smtClean="0"/>
              <a:t>29/07/2020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7E8EE14-8360-B542-A3F8-416ADCE035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Mike Albrow       Forward Multiparticle Spectrometer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A4DF65-A793-AD4B-ADE5-1B4D2ED9D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D28CA-AB00-074F-B7EB-9B0005E7E49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3325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6B194BA-EBD3-654F-8D52-04B7FB8791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7582" y="1743151"/>
            <a:ext cx="2856236" cy="34350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4B61688-11A0-794F-8AAE-CE0546657C1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21" t="29778" r="91793" b="32666"/>
          <a:stretch/>
        </p:blipFill>
        <p:spPr>
          <a:xfrm>
            <a:off x="583045" y="1648644"/>
            <a:ext cx="352986" cy="331415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B19A3A1-D31F-164E-BBC2-99DC97FD00A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569" t="48444" b="1"/>
          <a:stretch/>
        </p:blipFill>
        <p:spPr>
          <a:xfrm>
            <a:off x="936031" y="2002256"/>
            <a:ext cx="3538720" cy="343507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85E7DA9-496D-B547-9E0F-4A31364FA51F}"/>
              </a:ext>
            </a:extLst>
          </p:cNvPr>
          <p:cNvSpPr txBox="1"/>
          <p:nvPr/>
        </p:nvSpPr>
        <p:spPr>
          <a:xfrm>
            <a:off x="5299602" y="1510145"/>
            <a:ext cx="3113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sz="1200" dirty="0"/>
              <a:t>b)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5C884BB-A60D-2443-8DC6-546527BCCE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797AC-41BB-C144-8DD1-1FFB080B2C76}" type="datetime1">
              <a:rPr lang="fr-FR" smtClean="0"/>
              <a:t>29/07/2020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5DD8969-6F2E-C74C-B68F-EA28783A94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Mike Albrow       Forward Multiparticle Spectrometer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16AA62-CC48-7147-8CB0-9B3F172FC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D28CA-AB00-074F-B7EB-9B0005E7E498}" type="slidenum">
              <a:rPr lang="en-US" smtClean="0"/>
              <a:t>24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2F81E4B-DA51-7140-84F9-B7F47A165935}"/>
              </a:ext>
            </a:extLst>
          </p:cNvPr>
          <p:cNvSpPr txBox="1"/>
          <p:nvPr/>
        </p:nvSpPr>
        <p:spPr>
          <a:xfrm>
            <a:off x="132146" y="192750"/>
            <a:ext cx="49173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dirty="0"/>
              <a:t>Λ</a:t>
            </a:r>
            <a:r>
              <a:rPr lang="en-FR" baseline="-25000" dirty="0"/>
              <a:t>c</a:t>
            </a:r>
            <a:r>
              <a:rPr lang="en-FR" baseline="30000" dirty="0"/>
              <a:t>+</a:t>
            </a:r>
            <a:r>
              <a:rPr lang="en-FR" dirty="0"/>
              <a:t> (udc) </a:t>
            </a:r>
            <a:r>
              <a:rPr lang="en-FR" dirty="0">
                <a:sym typeface="Wingdings" pitchFamily="2" charset="2"/>
              </a:rPr>
              <a:t> p K- π+ signals at ISR – high x</a:t>
            </a:r>
            <a:r>
              <a:rPr lang="en-FR" baseline="-25000" dirty="0">
                <a:sym typeface="Wingdings" pitchFamily="2" charset="2"/>
              </a:rPr>
              <a:t>F</a:t>
            </a:r>
          </a:p>
          <a:p>
            <a:r>
              <a:rPr lang="en-FR" dirty="0">
                <a:sym typeface="Wingdings" pitchFamily="2" charset="2"/>
              </a:rPr>
              <a:t>Leading ud picks up c (enhanced if intrinsic charm)</a:t>
            </a:r>
            <a:endParaRPr lang="en-FR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3B73494-028F-8443-B4CA-7C55645416A0}"/>
              </a:ext>
            </a:extLst>
          </p:cNvPr>
          <p:cNvSpPr txBox="1"/>
          <p:nvPr/>
        </p:nvSpPr>
        <p:spPr>
          <a:xfrm>
            <a:off x="1053312" y="5582622"/>
            <a:ext cx="70373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dirty="0">
                <a:solidFill>
                  <a:srgbClr val="0432FF"/>
                </a:solidFill>
              </a:rPr>
              <a:t>FMS has acceptance : require excellent tracking and </a:t>
            </a:r>
            <a:r>
              <a:rPr lang="en-FR" dirty="0">
                <a:solidFill>
                  <a:srgbClr val="0432FF"/>
                </a:solidFill>
                <a:sym typeface="Wingdings" pitchFamily="2" charset="2"/>
              </a:rPr>
              <a:t>p K- π+ identification</a:t>
            </a:r>
            <a:endParaRPr lang="en-FR" dirty="0">
              <a:solidFill>
                <a:srgbClr val="0432FF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6392143-4C31-9540-A388-782275F742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97582" y="140987"/>
            <a:ext cx="4241800" cy="1168400"/>
          </a:xfrm>
          <a:prstGeom prst="rect">
            <a:avLst/>
          </a:prstGeom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DC1F4177-EA37-594B-A773-69E76A9C57FB}"/>
              </a:ext>
            </a:extLst>
          </p:cNvPr>
          <p:cNvCxnSpPr/>
          <p:nvPr/>
        </p:nvCxnSpPr>
        <p:spPr>
          <a:xfrm>
            <a:off x="583045" y="1000125"/>
            <a:ext cx="2122346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D01AC09C-C9AE-DB4D-B204-D020B676E850}"/>
              </a:ext>
            </a:extLst>
          </p:cNvPr>
          <p:cNvCxnSpPr/>
          <p:nvPr/>
        </p:nvCxnSpPr>
        <p:spPr>
          <a:xfrm>
            <a:off x="583045" y="1138238"/>
            <a:ext cx="2122346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ABE2D53C-A6EB-AD46-BB68-3E474E764D57}"/>
              </a:ext>
            </a:extLst>
          </p:cNvPr>
          <p:cNvCxnSpPr/>
          <p:nvPr/>
        </p:nvCxnSpPr>
        <p:spPr>
          <a:xfrm>
            <a:off x="631825" y="1299862"/>
            <a:ext cx="2122346" cy="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93F363F1-B143-E34E-B066-54D75766F079}"/>
              </a:ext>
            </a:extLst>
          </p:cNvPr>
          <p:cNvCxnSpPr>
            <a:cxnSpLocks/>
          </p:cNvCxnSpPr>
          <p:nvPr/>
        </p:nvCxnSpPr>
        <p:spPr>
          <a:xfrm>
            <a:off x="631825" y="1495857"/>
            <a:ext cx="1621993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1C6D1504-3838-9A4F-B530-8884CB6FCF13}"/>
              </a:ext>
            </a:extLst>
          </p:cNvPr>
          <p:cNvCxnSpPr>
            <a:cxnSpLocks/>
          </p:cNvCxnSpPr>
          <p:nvPr/>
        </p:nvCxnSpPr>
        <p:spPr>
          <a:xfrm>
            <a:off x="631825" y="1648644"/>
            <a:ext cx="1621993" cy="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B7B4AB8C-E94C-EE47-BA0E-E012240873CC}"/>
              </a:ext>
            </a:extLst>
          </p:cNvPr>
          <p:cNvSpPr txBox="1"/>
          <p:nvPr/>
        </p:nvSpPr>
        <p:spPr>
          <a:xfrm>
            <a:off x="2705391" y="785942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dirty="0"/>
              <a:t>u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B210E1A-0769-1F45-96BC-C07BA22154FD}"/>
              </a:ext>
            </a:extLst>
          </p:cNvPr>
          <p:cNvSpPr txBox="1"/>
          <p:nvPr/>
        </p:nvSpPr>
        <p:spPr>
          <a:xfrm>
            <a:off x="2700623" y="981206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dirty="0"/>
              <a:t>d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0B803FD-BE82-0441-80FA-2003ECADC362}"/>
              </a:ext>
            </a:extLst>
          </p:cNvPr>
          <p:cNvSpPr txBox="1"/>
          <p:nvPr/>
        </p:nvSpPr>
        <p:spPr>
          <a:xfrm flipH="1">
            <a:off x="2695855" y="1171645"/>
            <a:ext cx="3064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FR" dirty="0"/>
              <a:t>c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8083498-42F7-CD46-8876-D065F48D8110}"/>
              </a:ext>
            </a:extLst>
          </p:cNvPr>
          <p:cNvSpPr txBox="1"/>
          <p:nvPr/>
        </p:nvSpPr>
        <p:spPr>
          <a:xfrm>
            <a:off x="2188090" y="1309387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dirty="0"/>
              <a:t>u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E03297A-A73E-7942-B7E2-ECD2779548BE}"/>
              </a:ext>
            </a:extLst>
          </p:cNvPr>
          <p:cNvSpPr txBox="1"/>
          <p:nvPr/>
        </p:nvSpPr>
        <p:spPr>
          <a:xfrm flipH="1">
            <a:off x="2188090" y="1467280"/>
            <a:ext cx="4677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FR" dirty="0"/>
              <a:t>c</a:t>
            </a:r>
          </a:p>
        </p:txBody>
      </p:sp>
      <p:sp>
        <p:nvSpPr>
          <p:cNvPr id="27" name="Left Brace 26">
            <a:extLst>
              <a:ext uri="{FF2B5EF4-FFF2-40B4-BE49-F238E27FC236}">
                <a16:creationId xmlns:a16="http://schemas.microsoft.com/office/drawing/2014/main" id="{6309ED04-FCFF-0B4A-B27D-F2EB2387280D}"/>
              </a:ext>
            </a:extLst>
          </p:cNvPr>
          <p:cNvSpPr/>
          <p:nvPr/>
        </p:nvSpPr>
        <p:spPr>
          <a:xfrm>
            <a:off x="457200" y="970608"/>
            <a:ext cx="125845" cy="708111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746131B-A913-474F-9C7C-2DDF7CEBE524}"/>
              </a:ext>
            </a:extLst>
          </p:cNvPr>
          <p:cNvSpPr txBox="1"/>
          <p:nvPr/>
        </p:nvSpPr>
        <p:spPr>
          <a:xfrm flipH="1">
            <a:off x="199833" y="1115196"/>
            <a:ext cx="3064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FR" dirty="0"/>
              <a:t>p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F9E7393-B55D-E641-B98F-CF59ED76E911}"/>
              </a:ext>
            </a:extLst>
          </p:cNvPr>
          <p:cNvSpPr txBox="1"/>
          <p:nvPr/>
        </p:nvSpPr>
        <p:spPr>
          <a:xfrm>
            <a:off x="3165847" y="981206"/>
            <a:ext cx="4587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dirty="0"/>
              <a:t>Λ</a:t>
            </a:r>
            <a:r>
              <a:rPr lang="en-FR" baseline="-25000" dirty="0"/>
              <a:t>c</a:t>
            </a:r>
            <a:r>
              <a:rPr lang="en-FR" baseline="30000" dirty="0"/>
              <a:t>+</a:t>
            </a:r>
            <a:endParaRPr lang="en-FR" dirty="0"/>
          </a:p>
        </p:txBody>
      </p:sp>
      <p:sp>
        <p:nvSpPr>
          <p:cNvPr id="30" name="Right Brace 29">
            <a:extLst>
              <a:ext uri="{FF2B5EF4-FFF2-40B4-BE49-F238E27FC236}">
                <a16:creationId xmlns:a16="http://schemas.microsoft.com/office/drawing/2014/main" id="{39DE2245-13AE-BE4C-AB4E-EF8B61181350}"/>
              </a:ext>
            </a:extLst>
          </p:cNvPr>
          <p:cNvSpPr/>
          <p:nvPr/>
        </p:nvSpPr>
        <p:spPr>
          <a:xfrm>
            <a:off x="3011885" y="970608"/>
            <a:ext cx="112315" cy="379930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00BFC26-6641-0F47-A539-1729DE92FD2E}"/>
              </a:ext>
            </a:extLst>
          </p:cNvPr>
          <p:cNvSpPr txBox="1"/>
          <p:nvPr/>
        </p:nvSpPr>
        <p:spPr>
          <a:xfrm>
            <a:off x="2511535" y="1428080"/>
            <a:ext cx="4058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dirty="0"/>
              <a:t>D</a:t>
            </a:r>
            <a:r>
              <a:rPr lang="en-FR" baseline="30000" dirty="0"/>
              <a:t>0</a:t>
            </a:r>
          </a:p>
        </p:txBody>
      </p:sp>
      <p:sp>
        <p:nvSpPr>
          <p:cNvPr id="32" name="Right Brace 31">
            <a:extLst>
              <a:ext uri="{FF2B5EF4-FFF2-40B4-BE49-F238E27FC236}">
                <a16:creationId xmlns:a16="http://schemas.microsoft.com/office/drawing/2014/main" id="{0ABDD939-1F6B-5A45-872C-11BE5F91E585}"/>
              </a:ext>
            </a:extLst>
          </p:cNvPr>
          <p:cNvSpPr/>
          <p:nvPr/>
        </p:nvSpPr>
        <p:spPr>
          <a:xfrm>
            <a:off x="2492296" y="1418556"/>
            <a:ext cx="69920" cy="284414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89162435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DF62FB1-2602-0D4F-BFB0-86A0510DF1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" y="101600"/>
            <a:ext cx="8953500" cy="6654800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10A5ED2-F799-6449-B354-03E477A5A7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02FD89-F72E-574F-871D-B7602CF3F532}" type="datetime1">
              <a:rPr lang="fr-FR" smtClean="0"/>
              <a:t>29/07/2020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E4B599C-A884-154D-9FB5-B5FF40C439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Mike Albrow       Forward Multiparticle Spectrometer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A7111D-F021-054A-B58A-DBA3C2A262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D28CA-AB00-074F-B7EB-9B0005E7E498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68803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43B88B-6A7F-4642-912D-4140DC64E8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33B3F-16FA-7A4C-90D0-CF979623F292}" type="datetime1">
              <a:rPr lang="fr-FR" smtClean="0"/>
              <a:t>29/07/2020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1F6CA2-E8B2-594D-81D2-CFDC33212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Mike Albrow       Forward Multiparticle Spectrometer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80171D-D242-1C44-AB9A-B7F0981EAC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D28CA-AB00-074F-B7EB-9B0005E7E498}" type="slidenum">
              <a:rPr lang="en-US" smtClean="0"/>
              <a:t>26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8F3A418-B82F-F94B-AF0D-44B5D81BF8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007" y="188209"/>
            <a:ext cx="5372100" cy="304800"/>
          </a:xfrm>
          <a:prstGeom prst="rect">
            <a:avLst/>
          </a:prstGeom>
        </p:spPr>
      </p:pic>
      <p:pic>
        <p:nvPicPr>
          <p:cNvPr id="9" name="Picture 8" descr="A close up of a map&#10;&#10;Description automatically generated">
            <a:extLst>
              <a:ext uri="{FF2B5EF4-FFF2-40B4-BE49-F238E27FC236}">
                <a16:creationId xmlns:a16="http://schemas.microsoft.com/office/drawing/2014/main" id="{3EEB623B-235F-C64F-9F67-5A6E5A24D2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4909" y="2729434"/>
            <a:ext cx="5529035" cy="3441085"/>
          </a:xfrm>
          <a:prstGeom prst="rect">
            <a:avLst/>
          </a:prstGeom>
        </p:spPr>
      </p:pic>
      <p:pic>
        <p:nvPicPr>
          <p:cNvPr id="11" name="Picture 10" descr="A close up of a map&#10;&#10;Description automatically generated">
            <a:extLst>
              <a:ext uri="{FF2B5EF4-FFF2-40B4-BE49-F238E27FC236}">
                <a16:creationId xmlns:a16="http://schemas.microsoft.com/office/drawing/2014/main" id="{A4FF022A-53F4-5842-BCD6-B36F9266F6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8622" y="2766811"/>
            <a:ext cx="3047307" cy="309517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A2BD2F5-5D90-6E40-8A6A-35901036E2E7}"/>
              </a:ext>
            </a:extLst>
          </p:cNvPr>
          <p:cNvSpPr txBox="1"/>
          <p:nvPr/>
        </p:nvSpPr>
        <p:spPr>
          <a:xfrm>
            <a:off x="218622" y="604612"/>
            <a:ext cx="8996117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sz="2000" dirty="0"/>
              <a:t>Some acceptance for </a:t>
            </a:r>
            <a:r>
              <a:rPr lang="en-FR" sz="2000" dirty="0">
                <a:solidFill>
                  <a:srgbClr val="FF0000"/>
                </a:solidFill>
              </a:rPr>
              <a:t>D</a:t>
            </a:r>
            <a:r>
              <a:rPr lang="en-FR" sz="2000" baseline="30000" dirty="0">
                <a:solidFill>
                  <a:srgbClr val="FF0000"/>
                </a:solidFill>
              </a:rPr>
              <a:t>0</a:t>
            </a:r>
            <a:r>
              <a:rPr lang="en-FR" sz="2000" dirty="0">
                <a:solidFill>
                  <a:srgbClr val="FF0000"/>
                </a:solidFill>
              </a:rPr>
              <a:t> </a:t>
            </a:r>
            <a:r>
              <a:rPr lang="en-FR" sz="2000" dirty="0">
                <a:solidFill>
                  <a:srgbClr val="FF0000"/>
                </a:solidFill>
                <a:sym typeface="Wingdings" pitchFamily="2" charset="2"/>
              </a:rPr>
              <a:t> K π </a:t>
            </a:r>
            <a:r>
              <a:rPr lang="en-FR" sz="2000" dirty="0">
                <a:sym typeface="Wingdings" pitchFamily="2" charset="2"/>
              </a:rPr>
              <a:t>but it is very challenging:</a:t>
            </a:r>
          </a:p>
          <a:p>
            <a:r>
              <a:rPr lang="en-GB" sz="2000" dirty="0">
                <a:sym typeface="Wingdings" pitchFamily="2" charset="2"/>
              </a:rPr>
              <a:t>Acceptance small – OK if very well known – signal could be much bigger (Brodsky)</a:t>
            </a:r>
          </a:p>
          <a:p>
            <a:r>
              <a:rPr lang="en-GB" sz="2000" dirty="0">
                <a:solidFill>
                  <a:srgbClr val="FF0000"/>
                </a:solidFill>
                <a:sym typeface="Wingdings" pitchFamily="2" charset="2"/>
              </a:rPr>
              <a:t>p</a:t>
            </a:r>
            <a:r>
              <a:rPr lang="en-FR" sz="2000" dirty="0">
                <a:solidFill>
                  <a:srgbClr val="FF0000"/>
                </a:solidFill>
                <a:sym typeface="Wingdings" pitchFamily="2" charset="2"/>
              </a:rPr>
              <a:t> &gt;&gt; π+ &gt;&gt; K+ </a:t>
            </a:r>
            <a:r>
              <a:rPr lang="en-FR" sz="2000" dirty="0">
                <a:sym typeface="Wingdings" pitchFamily="2" charset="2"/>
              </a:rPr>
              <a:t>so mis-identification critical … TRD challenge</a:t>
            </a:r>
          </a:p>
          <a:p>
            <a:r>
              <a:rPr lang="en-FR" sz="2000" dirty="0">
                <a:sym typeface="Wingdings" pitchFamily="2" charset="2"/>
              </a:rPr>
              <a:t>Even with perfect identification, irremovable K π continuum is large.</a:t>
            </a:r>
          </a:p>
          <a:p>
            <a:r>
              <a:rPr lang="en-FR" sz="2000" dirty="0">
                <a:sym typeface="Wingdings" pitchFamily="2" charset="2"/>
              </a:rPr>
              <a:t>Unlike central production, do not see decay vertex and </a:t>
            </a:r>
            <a:r>
              <a:rPr lang="en-US" sz="2000" dirty="0" err="1">
                <a:solidFill>
                  <a:srgbClr val="0000FF"/>
                </a:solidFill>
              </a:rPr>
              <a:t>γcτ</a:t>
            </a:r>
            <a:r>
              <a:rPr lang="en-US" sz="2000" dirty="0">
                <a:solidFill>
                  <a:srgbClr val="0000FF"/>
                </a:solidFill>
              </a:rPr>
              <a:t> (D</a:t>
            </a:r>
            <a:r>
              <a:rPr lang="en-US" sz="2000" baseline="30000" dirty="0">
                <a:solidFill>
                  <a:srgbClr val="0000FF"/>
                </a:solidFill>
              </a:rPr>
              <a:t>0</a:t>
            </a:r>
            <a:r>
              <a:rPr lang="en-US" sz="2000" dirty="0">
                <a:solidFill>
                  <a:srgbClr val="0000FF"/>
                </a:solidFill>
              </a:rPr>
              <a:t>) = 16.5 cm at 2.5 </a:t>
            </a:r>
            <a:r>
              <a:rPr lang="en-US" sz="2000" dirty="0" err="1">
                <a:solidFill>
                  <a:srgbClr val="0000FF"/>
                </a:solidFill>
              </a:rPr>
              <a:t>TeV</a:t>
            </a:r>
            <a:r>
              <a:rPr lang="en-US" sz="2000" dirty="0">
                <a:solidFill>
                  <a:srgbClr val="0000FF"/>
                </a:solidFill>
              </a:rPr>
              <a:t> !</a:t>
            </a:r>
          </a:p>
          <a:p>
            <a:r>
              <a:rPr lang="en-FR" sz="2000" dirty="0">
                <a:sym typeface="Wingdings" pitchFamily="2" charset="2"/>
              </a:rPr>
              <a:t>… which smears mass resolution from </a:t>
            </a:r>
            <a:r>
              <a:rPr lang="en-FR" sz="2000" dirty="0">
                <a:solidFill>
                  <a:srgbClr val="0432FF"/>
                </a:solidFill>
                <a:sym typeface="Wingdings" pitchFamily="2" charset="2"/>
              </a:rPr>
              <a:t>~ 6 MeV to ~ 16 MeV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6F76CEF-B383-E549-8202-D101D48F9D33}"/>
              </a:ext>
            </a:extLst>
          </p:cNvPr>
          <p:cNvSpPr txBox="1"/>
          <p:nvPr/>
        </p:nvSpPr>
        <p:spPr>
          <a:xfrm>
            <a:off x="6469834" y="1235554"/>
            <a:ext cx="2455544" cy="33855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FR" sz="1600" dirty="0">
                <a:solidFill>
                  <a:srgbClr val="FF0000"/>
                </a:solidFill>
              </a:rPr>
              <a:t>A. Romaniouk, Mike Cherry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85F2953-D6B2-9446-BBC3-466431E4A2B9}"/>
              </a:ext>
            </a:extLst>
          </p:cNvPr>
          <p:cNvSpPr txBox="1"/>
          <p:nvPr/>
        </p:nvSpPr>
        <p:spPr>
          <a:xfrm>
            <a:off x="6553200" y="196739"/>
            <a:ext cx="18653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b="1" dirty="0"/>
              <a:t>Preliminary study</a:t>
            </a:r>
          </a:p>
        </p:txBody>
      </p:sp>
    </p:spTree>
    <p:extLst>
      <p:ext uri="{BB962C8B-B14F-4D97-AF65-F5344CB8AC3E}">
        <p14:creationId xmlns:p14="http://schemas.microsoft.com/office/powerpoint/2010/main" val="94841671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994F53-26D1-6640-B131-22DEF5253B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67B74-EEC1-A042-87F3-EE65CC8C5737}" type="datetime1">
              <a:rPr lang="fr-FR" smtClean="0"/>
              <a:t>29/07/2020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50082C-691F-3344-9ADC-563D120E09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Mike Albrow       Forward Multiparticle Spectrometer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257926-17BD-A84A-8DB6-F1E8E142E0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D28CA-AB00-074F-B7EB-9B0005E7E498}" type="slidenum">
              <a:rPr lang="en-US" smtClean="0"/>
              <a:t>27</a:t>
            </a:fld>
            <a:endParaRPr lang="en-US"/>
          </a:p>
        </p:txBody>
      </p:sp>
      <p:pic>
        <p:nvPicPr>
          <p:cNvPr id="3" name="Picture 2" descr="A picture containing text, map&#10;&#10;Description automatically generated">
            <a:extLst>
              <a:ext uri="{FF2B5EF4-FFF2-40B4-BE49-F238E27FC236}">
                <a16:creationId xmlns:a16="http://schemas.microsoft.com/office/drawing/2014/main" id="{21FC365B-8908-2D41-B40D-A7E21D4079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394350"/>
            <a:ext cx="8333754" cy="6327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75976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2DD1401-7111-8C40-884B-8443BB9479E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8312"/>
          <a:stretch/>
        </p:blipFill>
        <p:spPr>
          <a:xfrm rot="5400000">
            <a:off x="2797905" y="-1446507"/>
            <a:ext cx="3548189" cy="8249229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EE183CB1-72D4-864D-A548-E7FF687132B7}"/>
              </a:ext>
            </a:extLst>
          </p:cNvPr>
          <p:cNvCxnSpPr>
            <a:cxnSpLocks/>
          </p:cNvCxnSpPr>
          <p:nvPr/>
        </p:nvCxnSpPr>
        <p:spPr>
          <a:xfrm>
            <a:off x="568036" y="3297382"/>
            <a:ext cx="6303819" cy="249382"/>
          </a:xfrm>
          <a:prstGeom prst="straightConnector1">
            <a:avLst/>
          </a:prstGeom>
          <a:ln w="28575">
            <a:solidFill>
              <a:srgbClr val="FF000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100D246C-799D-0744-B992-220324B807E3}"/>
              </a:ext>
            </a:extLst>
          </p:cNvPr>
          <p:cNvCxnSpPr>
            <a:cxnSpLocks/>
          </p:cNvCxnSpPr>
          <p:nvPr/>
        </p:nvCxnSpPr>
        <p:spPr>
          <a:xfrm>
            <a:off x="447385" y="3075709"/>
            <a:ext cx="4243389" cy="103909"/>
          </a:xfrm>
          <a:prstGeom prst="straightConnector1">
            <a:avLst/>
          </a:prstGeom>
          <a:ln w="28575">
            <a:solidFill>
              <a:srgbClr val="3C4FFF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A0DA03C0-05D4-874B-921E-051E70FF56D1}"/>
              </a:ext>
            </a:extLst>
          </p:cNvPr>
          <p:cNvCxnSpPr>
            <a:cxnSpLocks/>
          </p:cNvCxnSpPr>
          <p:nvPr/>
        </p:nvCxnSpPr>
        <p:spPr>
          <a:xfrm>
            <a:off x="4736234" y="3184098"/>
            <a:ext cx="2112819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BE910D68-ACF1-E340-90E7-3D682B2BD130}"/>
              </a:ext>
            </a:extLst>
          </p:cNvPr>
          <p:cNvCxnSpPr>
            <a:cxnSpLocks/>
          </p:cNvCxnSpPr>
          <p:nvPr/>
        </p:nvCxnSpPr>
        <p:spPr>
          <a:xfrm>
            <a:off x="4599709" y="3179618"/>
            <a:ext cx="2192410" cy="169721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08DE288C-47F3-9741-B863-1585EB7710B4}"/>
              </a:ext>
            </a:extLst>
          </p:cNvPr>
          <p:cNvCxnSpPr>
            <a:cxnSpLocks/>
          </p:cNvCxnSpPr>
          <p:nvPr/>
        </p:nvCxnSpPr>
        <p:spPr>
          <a:xfrm>
            <a:off x="4674900" y="3169442"/>
            <a:ext cx="2265218" cy="1143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1E9D45F9-E369-C44F-BBEA-A25D525FFA21}"/>
              </a:ext>
            </a:extLst>
          </p:cNvPr>
          <p:cNvCxnSpPr>
            <a:cxnSpLocks/>
          </p:cNvCxnSpPr>
          <p:nvPr/>
        </p:nvCxnSpPr>
        <p:spPr>
          <a:xfrm flipV="1">
            <a:off x="4690774" y="3109734"/>
            <a:ext cx="2158279" cy="49103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B820C4E6-8F8C-8B4F-B08A-DA479141F1B4}"/>
              </a:ext>
            </a:extLst>
          </p:cNvPr>
          <p:cNvSpPr txBox="1"/>
          <p:nvPr/>
        </p:nvSpPr>
        <p:spPr>
          <a:xfrm>
            <a:off x="207819" y="3370606"/>
            <a:ext cx="1291636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FR" sz="1400" dirty="0"/>
              <a:t>35 – 50 m steel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D2153EF-DCC8-EB45-BF9D-45D991FB2B75}"/>
              </a:ext>
            </a:extLst>
          </p:cNvPr>
          <p:cNvSpPr txBox="1"/>
          <p:nvPr/>
        </p:nvSpPr>
        <p:spPr>
          <a:xfrm>
            <a:off x="2709630" y="3394856"/>
            <a:ext cx="18623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sz="1200" dirty="0">
                <a:solidFill>
                  <a:srgbClr val="FF0000"/>
                </a:solidFill>
              </a:rPr>
              <a:t>STABLE DM - INTERACTING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A5F0F67-34FA-1E44-9830-F82EF96317F7}"/>
              </a:ext>
            </a:extLst>
          </p:cNvPr>
          <p:cNvSpPr txBox="1"/>
          <p:nvPr/>
        </p:nvSpPr>
        <p:spPr>
          <a:xfrm>
            <a:off x="3065466" y="2916930"/>
            <a:ext cx="1067665" cy="276999"/>
          </a:xfrm>
          <a:prstGeom prst="rect">
            <a:avLst/>
          </a:prstGeom>
          <a:noFill/>
          <a:ln>
            <a:solidFill>
              <a:srgbClr val="3C4FFF"/>
            </a:solidFill>
          </a:ln>
        </p:spPr>
        <p:txBody>
          <a:bodyPr wrap="none" rtlCol="0">
            <a:spAutoFit/>
          </a:bodyPr>
          <a:lstStyle/>
          <a:p>
            <a:r>
              <a:rPr lang="en-FR" sz="1200" dirty="0">
                <a:solidFill>
                  <a:srgbClr val="3C4FFF"/>
                </a:solidFill>
              </a:rPr>
              <a:t>DECAYING LLP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0D69426-625E-8F46-A3F3-B84277B138E8}"/>
              </a:ext>
            </a:extLst>
          </p:cNvPr>
          <p:cNvSpPr txBox="1"/>
          <p:nvPr/>
        </p:nvSpPr>
        <p:spPr>
          <a:xfrm>
            <a:off x="62668" y="99115"/>
            <a:ext cx="9081332" cy="70788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FR" sz="2000" dirty="0">
                <a:solidFill>
                  <a:srgbClr val="3C4FFF"/>
                </a:solidFill>
              </a:rPr>
              <a:t>Long Straight Sections downstream of IR1 (ATLAS) and IR5 (CMS) for LLP/DM searches</a:t>
            </a:r>
          </a:p>
          <a:p>
            <a:r>
              <a:rPr lang="en-FR" sz="2000" b="1" dirty="0">
                <a:solidFill>
                  <a:srgbClr val="3C4FFF"/>
                </a:solidFill>
              </a:rPr>
              <a:t>Beam pipe (high vacuum) </a:t>
            </a:r>
            <a:r>
              <a:rPr lang="en-FR" sz="2000" dirty="0"/>
              <a:t>can be enlarged to </a:t>
            </a:r>
            <a:r>
              <a:rPr lang="en-FR" sz="2000" b="1" dirty="0">
                <a:solidFill>
                  <a:srgbClr val="3C4FFF"/>
                </a:solidFill>
              </a:rPr>
              <a:t>R ~ 40 cm over &gt; = 20 m length</a:t>
            </a:r>
            <a:r>
              <a:rPr lang="en-FR" sz="2000" dirty="0">
                <a:solidFill>
                  <a:srgbClr val="3C4FFF"/>
                </a:solidFill>
              </a:rPr>
              <a:t> 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070ED5C-14F9-F14A-8686-07566F563938}"/>
              </a:ext>
            </a:extLst>
          </p:cNvPr>
          <p:cNvSpPr txBox="1"/>
          <p:nvPr/>
        </p:nvSpPr>
        <p:spPr>
          <a:xfrm>
            <a:off x="106723" y="4530346"/>
            <a:ext cx="683097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sz="1600" dirty="0"/>
              <a:t>At R &gt; 8 cm straight path from collisions through </a:t>
            </a:r>
            <a:r>
              <a:rPr lang="en-FR" sz="1600" b="1" dirty="0">
                <a:solidFill>
                  <a:srgbClr val="3C4FFF"/>
                </a:solidFill>
              </a:rPr>
              <a:t>30 – 50 m steel (200 - 320 λ</a:t>
            </a:r>
            <a:r>
              <a:rPr lang="en-FR" sz="1600" b="1" baseline="-25000" dirty="0">
                <a:solidFill>
                  <a:srgbClr val="3C4FFF"/>
                </a:solidFill>
              </a:rPr>
              <a:t>INT</a:t>
            </a:r>
            <a:r>
              <a:rPr lang="en-FR" sz="1600" b="1" dirty="0">
                <a:solidFill>
                  <a:srgbClr val="3C4FFF"/>
                </a:solidFill>
              </a:rPr>
              <a:t>)</a:t>
            </a:r>
          </a:p>
          <a:p>
            <a:r>
              <a:rPr lang="en-FR" sz="1600" dirty="0"/>
              <a:t>Charged particles </a:t>
            </a:r>
            <a:r>
              <a:rPr lang="en-FR" sz="1600" dirty="0">
                <a:sym typeface="Wingdings" pitchFamily="2" charset="2"/>
              </a:rPr>
              <a:t> Left and Right quadrants, swept away from </a:t>
            </a:r>
            <a:r>
              <a:rPr lang="en-FR" sz="1600" b="1" dirty="0">
                <a:sym typeface="Wingdings" pitchFamily="2" charset="2"/>
              </a:rPr>
              <a:t>Up and Down</a:t>
            </a:r>
          </a:p>
          <a:p>
            <a:r>
              <a:rPr lang="en-FR" sz="1600" dirty="0">
                <a:sym typeface="Wingdings" pitchFamily="2" charset="2"/>
              </a:rPr>
              <a:t>Decays in vacuum </a:t>
            </a:r>
          </a:p>
          <a:p>
            <a:r>
              <a:rPr lang="en-FR" sz="1600" dirty="0">
                <a:sym typeface="Wingdings" pitchFamily="2" charset="2"/>
              </a:rPr>
              <a:t>Search for DM interacting in VF-HGCAL : </a:t>
            </a:r>
            <a:r>
              <a:rPr lang="en-FR" sz="1400" dirty="0">
                <a:solidFill>
                  <a:srgbClr val="FF0000"/>
                </a:solidFill>
                <a:sym typeface="Wingdings" pitchFamily="2" charset="2"/>
              </a:rPr>
              <a:t>energy, shower start, direction, time-of-flight</a:t>
            </a:r>
            <a:endParaRPr lang="en-FR" sz="1400" dirty="0">
              <a:solidFill>
                <a:srgbClr val="FF0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5C4CF7B-1427-1F45-813F-47077CE5F7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0118" y="4697569"/>
            <a:ext cx="2203882" cy="206538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980D4A-7912-644A-BFE8-800EFD2BBE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1038" y="5059214"/>
            <a:ext cx="2895600" cy="2921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44421B0-220A-754A-833D-A8D1C1D9A093}"/>
              </a:ext>
            </a:extLst>
          </p:cNvPr>
          <p:cNvSpPr txBox="1"/>
          <p:nvPr/>
        </p:nvSpPr>
        <p:spPr>
          <a:xfrm>
            <a:off x="4761433" y="5015401"/>
            <a:ext cx="9530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err="1"/>
              <a:t>h</a:t>
            </a:r>
            <a:r>
              <a:rPr lang="en-GB" sz="1600" baseline="30000" dirty="0" err="1"/>
              <a:t>+</a:t>
            </a:r>
            <a:r>
              <a:rPr lang="en-GB" sz="1600" dirty="0" err="1"/>
              <a:t>h</a:t>
            </a:r>
            <a:r>
              <a:rPr lang="en-GB" sz="1600" baseline="30000" dirty="0"/>
              <a:t>-</a:t>
            </a:r>
            <a:r>
              <a:rPr lang="en-GB" sz="1600" dirty="0"/>
              <a:t> , jets</a:t>
            </a:r>
            <a:endParaRPr lang="en-FR" sz="16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476A79C-F202-EA40-A225-CF4F48953137}"/>
              </a:ext>
            </a:extLst>
          </p:cNvPr>
          <p:cNvSpPr txBox="1"/>
          <p:nvPr/>
        </p:nvSpPr>
        <p:spPr>
          <a:xfrm>
            <a:off x="599182" y="5708154"/>
            <a:ext cx="6000232" cy="646331"/>
          </a:xfrm>
          <a:prstGeom prst="rect">
            <a:avLst/>
          </a:prstGeom>
          <a:noFill/>
          <a:ln>
            <a:solidFill>
              <a:srgbClr val="3C4FFF"/>
            </a:solidFill>
          </a:ln>
        </p:spPr>
        <p:txBody>
          <a:bodyPr wrap="none" rtlCol="0">
            <a:spAutoFit/>
          </a:bodyPr>
          <a:lstStyle/>
          <a:p>
            <a:r>
              <a:rPr lang="en-FR" dirty="0">
                <a:solidFill>
                  <a:srgbClr val="3C4FFF"/>
                </a:solidFill>
              </a:rPr>
              <a:t>Letter of Intent to be submitted to Snowmass WGs EF09, EF10</a:t>
            </a:r>
          </a:p>
          <a:p>
            <a:r>
              <a:rPr lang="en-FR" dirty="0">
                <a:solidFill>
                  <a:srgbClr val="3C4FFF"/>
                </a:solidFill>
              </a:rPr>
              <a:t>Expression of Interest to be submitted to CMS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C86C1833-BE1B-474F-BC1C-4AE6446186FD}"/>
              </a:ext>
            </a:extLst>
          </p:cNvPr>
          <p:cNvSpPr/>
          <p:nvPr/>
        </p:nvSpPr>
        <p:spPr>
          <a:xfrm>
            <a:off x="7310724" y="5220899"/>
            <a:ext cx="1280160" cy="1209822"/>
          </a:xfrm>
          <a:prstGeom prst="ellipse">
            <a:avLst/>
          </a:pr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34" name="Trapezium 33">
            <a:extLst>
              <a:ext uri="{FF2B5EF4-FFF2-40B4-BE49-F238E27FC236}">
                <a16:creationId xmlns:a16="http://schemas.microsoft.com/office/drawing/2014/main" id="{27A1BB7A-726A-AF41-B6F1-83794BBBE598}"/>
              </a:ext>
            </a:extLst>
          </p:cNvPr>
          <p:cNvSpPr/>
          <p:nvPr/>
        </p:nvSpPr>
        <p:spPr>
          <a:xfrm>
            <a:off x="7667852" y="6037656"/>
            <a:ext cx="655801" cy="393065"/>
          </a:xfrm>
          <a:prstGeom prst="trapezoid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35" name="Trapezium 34">
            <a:extLst>
              <a:ext uri="{FF2B5EF4-FFF2-40B4-BE49-F238E27FC236}">
                <a16:creationId xmlns:a16="http://schemas.microsoft.com/office/drawing/2014/main" id="{285A4ED8-BB14-AF4E-8E7E-CE539DC8E3F2}"/>
              </a:ext>
            </a:extLst>
          </p:cNvPr>
          <p:cNvSpPr/>
          <p:nvPr/>
        </p:nvSpPr>
        <p:spPr>
          <a:xfrm rot="10800000">
            <a:off x="7651541" y="5220487"/>
            <a:ext cx="655801" cy="393065"/>
          </a:xfrm>
          <a:prstGeom prst="trapezoid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4A9089C3-D6C7-6B4F-8700-C0D2038A69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48100" y="3187700"/>
            <a:ext cx="1447800" cy="482600"/>
          </a:xfrm>
          <a:prstGeom prst="rect">
            <a:avLst/>
          </a:prstGeom>
        </p:spPr>
      </p:pic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5A881777-9974-4744-AFAC-CE318D116246}"/>
              </a:ext>
            </a:extLst>
          </p:cNvPr>
          <p:cNvCxnSpPr>
            <a:cxnSpLocks/>
          </p:cNvCxnSpPr>
          <p:nvPr/>
        </p:nvCxnSpPr>
        <p:spPr>
          <a:xfrm>
            <a:off x="6649659" y="4980651"/>
            <a:ext cx="1301145" cy="43636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912D287-7C8B-284E-BCF8-30E15C9770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C843C-3F08-A548-8E3D-9BECBCCAE410}" type="datetime1">
              <a:rPr lang="fr-FR" smtClean="0"/>
              <a:t>29/07/2020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29A6427-6B4D-E649-9570-C5993ECEB8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Mike Albrow       Forward Multiparticle Spectrometer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3F892E-FDB1-B445-B9B6-B58F396CD7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D28CA-AB00-074F-B7EB-9B0005E7E498}" type="slidenum">
              <a:rPr lang="en-US" smtClean="0"/>
              <a:t>28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87A6FF4-D14D-8C45-BB75-CBB0A443711C}"/>
              </a:ext>
            </a:extLst>
          </p:cNvPr>
          <p:cNvSpPr txBox="1"/>
          <p:nvPr/>
        </p:nvSpPr>
        <p:spPr>
          <a:xfrm rot="20526276">
            <a:off x="89393" y="710398"/>
            <a:ext cx="1436419" cy="40011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FR" sz="2000" b="1" dirty="0">
                <a:solidFill>
                  <a:srgbClr val="FF0000"/>
                </a:solidFill>
              </a:rPr>
              <a:t>LLP SEARCH</a:t>
            </a:r>
          </a:p>
        </p:txBody>
      </p:sp>
    </p:spTree>
    <p:extLst>
      <p:ext uri="{BB962C8B-B14F-4D97-AF65-F5344CB8AC3E}">
        <p14:creationId xmlns:p14="http://schemas.microsoft.com/office/powerpoint/2010/main" val="93403343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994F53-26D1-6640-B131-22DEF5253B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67B74-EEC1-A042-87F3-EE65CC8C5737}" type="datetime1">
              <a:rPr lang="fr-FR" smtClean="0"/>
              <a:t>29/07/2020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50082C-691F-3344-9ADC-563D120E09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Mike Albrow       Forward Multiparticle Spectrometer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257926-17BD-A84A-8DB6-F1E8E142E0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D28CA-AB00-074F-B7EB-9B0005E7E498}" type="slidenum">
              <a:rPr lang="en-US" smtClean="0"/>
              <a:t>29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DDA36CD-9E98-834F-84EC-A5E1C2665E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6380" y="0"/>
            <a:ext cx="5113639" cy="67214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B8BE38E-DEF7-834E-B972-1943F0A93A93}"/>
              </a:ext>
            </a:extLst>
          </p:cNvPr>
          <p:cNvSpPr txBox="1"/>
          <p:nvPr/>
        </p:nvSpPr>
        <p:spPr>
          <a:xfrm>
            <a:off x="238300" y="136525"/>
            <a:ext cx="3758080" cy="18774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dirty="0">
                <a:solidFill>
                  <a:srgbClr val="0432FF"/>
                </a:solidFill>
              </a:rPr>
              <a:t>Skeleton of eventual EoI FMS-Hadrons</a:t>
            </a:r>
          </a:p>
          <a:p>
            <a:r>
              <a:rPr lang="en-FR" dirty="0">
                <a:solidFill>
                  <a:srgbClr val="0432FF"/>
                </a:solidFill>
              </a:rPr>
              <a:t>Draft contents – to be developed</a:t>
            </a:r>
          </a:p>
          <a:p>
            <a:endParaRPr lang="en-FR" sz="1600" dirty="0"/>
          </a:p>
          <a:p>
            <a:r>
              <a:rPr lang="en-FR" sz="1600" dirty="0"/>
              <a:t>Not expected to submit until:</a:t>
            </a:r>
          </a:p>
          <a:p>
            <a:r>
              <a:rPr lang="en-FR" sz="1600" dirty="0"/>
              <a:t>&gt; LLP search at HL is agreed</a:t>
            </a:r>
          </a:p>
          <a:p>
            <a:r>
              <a:rPr lang="en-FR" sz="1600" dirty="0"/>
              <a:t>&gt; TRD system implemention understood</a:t>
            </a:r>
          </a:p>
          <a:p>
            <a:r>
              <a:rPr lang="en-FR" sz="1600" dirty="0"/>
              <a:t>(Instrumentation frontier WG)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9A486EC-CEF1-8D4F-82FD-CA06CF350CD5}"/>
              </a:ext>
            </a:extLst>
          </p:cNvPr>
          <p:cNvSpPr/>
          <p:nvPr/>
        </p:nvSpPr>
        <p:spPr>
          <a:xfrm>
            <a:off x="4243388" y="4043363"/>
            <a:ext cx="4700587" cy="257175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D7E8BFF-6EDD-E448-BD15-C87BF8D5FD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025" y="2949931"/>
            <a:ext cx="3758080" cy="325972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CF91AC2-8C9F-F548-9E98-561ADDA6C649}"/>
              </a:ext>
            </a:extLst>
          </p:cNvPr>
          <p:cNvSpPr txBox="1"/>
          <p:nvPr/>
        </p:nvSpPr>
        <p:spPr>
          <a:xfrm>
            <a:off x="700634" y="2396546"/>
            <a:ext cx="29268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sz="1600" dirty="0">
                <a:solidFill>
                  <a:srgbClr val="0432FF"/>
                </a:solidFill>
              </a:rPr>
              <a:t>Skeleton of  EoI FMS-LLP &gt; CMS</a:t>
            </a:r>
          </a:p>
          <a:p>
            <a:r>
              <a:rPr lang="en-FR" sz="1600" dirty="0">
                <a:solidFill>
                  <a:srgbClr val="0432FF"/>
                </a:solidFill>
              </a:rPr>
              <a:t>Draft contents – to be developed</a:t>
            </a:r>
          </a:p>
        </p:txBody>
      </p:sp>
      <p:sp>
        <p:nvSpPr>
          <p:cNvPr id="14" name="Right Arrow 13">
            <a:extLst>
              <a:ext uri="{FF2B5EF4-FFF2-40B4-BE49-F238E27FC236}">
                <a16:creationId xmlns:a16="http://schemas.microsoft.com/office/drawing/2014/main" id="{2E4268EF-0FAE-3E4C-858F-BA010CF3ABDA}"/>
              </a:ext>
            </a:extLst>
          </p:cNvPr>
          <p:cNvSpPr/>
          <p:nvPr/>
        </p:nvSpPr>
        <p:spPr>
          <a:xfrm>
            <a:off x="3220267" y="997810"/>
            <a:ext cx="814388" cy="328613"/>
          </a:xfrm>
          <a:prstGeom prst="righ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34551318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0B9A4F-7E67-EF42-8FE3-22D56F8F36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9EE428-B3C6-534C-85E7-B934FEF1E7BE}" type="datetime1">
              <a:rPr lang="fr-FR" smtClean="0"/>
              <a:t>29/07/2020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E0808A-B856-3147-97A5-B11DDD02DB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Mike Albrow       Forward Multiparticle Spectrometer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ABC2AA-9A91-8A45-B851-6882C7CC70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D28CA-AB00-074F-B7EB-9B0005E7E498}" type="slidenum">
              <a:rPr lang="en-US" smtClean="0"/>
              <a:t>3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8423719-A9E8-8C41-8577-3DEFDCB483EE}"/>
              </a:ext>
            </a:extLst>
          </p:cNvPr>
          <p:cNvSpPr txBox="1"/>
          <p:nvPr/>
        </p:nvSpPr>
        <p:spPr>
          <a:xfrm>
            <a:off x="1414258" y="98008"/>
            <a:ext cx="67497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>
                <a:solidFill>
                  <a:srgbClr val="0432FF"/>
                </a:solidFill>
              </a:rPr>
              <a:t>PHYSICS GOALS for FMS L&amp;R </a:t>
            </a:r>
            <a:r>
              <a:rPr lang="fr-FR" sz="2000" b="1" dirty="0" err="1">
                <a:solidFill>
                  <a:srgbClr val="0432FF"/>
                </a:solidFill>
              </a:rPr>
              <a:t>Charged</a:t>
            </a:r>
            <a:r>
              <a:rPr lang="fr-FR" sz="2000" b="1" dirty="0">
                <a:solidFill>
                  <a:srgbClr val="0432FF"/>
                </a:solidFill>
              </a:rPr>
              <a:t> </a:t>
            </a:r>
            <a:r>
              <a:rPr lang="fr-FR" sz="2000" b="1" dirty="0" err="1">
                <a:solidFill>
                  <a:srgbClr val="0432FF"/>
                </a:solidFill>
              </a:rPr>
              <a:t>particles</a:t>
            </a:r>
            <a:r>
              <a:rPr lang="fr-FR" sz="2000" b="1" dirty="0">
                <a:solidFill>
                  <a:srgbClr val="0432FF"/>
                </a:solidFill>
              </a:rPr>
              <a:t> </a:t>
            </a:r>
            <a:r>
              <a:rPr lang="fr-FR" sz="2000" dirty="0"/>
              <a:t>(not </a:t>
            </a:r>
            <a:r>
              <a:rPr lang="fr-FR" sz="2000" dirty="0" err="1"/>
              <a:t>complete</a:t>
            </a:r>
            <a:r>
              <a:rPr lang="fr-FR" sz="2000" dirty="0"/>
              <a:t>!)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1C0DCD6-C4C9-2045-AB2C-B6F562CC7801}"/>
              </a:ext>
            </a:extLst>
          </p:cNvPr>
          <p:cNvSpPr txBox="1"/>
          <p:nvPr/>
        </p:nvSpPr>
        <p:spPr>
          <a:xfrm>
            <a:off x="210336" y="653144"/>
            <a:ext cx="9004196" cy="53860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err="1"/>
              <a:t>Precise</a:t>
            </a:r>
            <a:r>
              <a:rPr lang="fr-FR" sz="2000" dirty="0"/>
              <a:t> </a:t>
            </a:r>
            <a:r>
              <a:rPr lang="fr-FR" sz="2000" dirty="0" err="1"/>
              <a:t>measurements</a:t>
            </a:r>
            <a:r>
              <a:rPr lang="fr-FR" sz="2000" dirty="0"/>
              <a:t> of Feynman-x (</a:t>
            </a:r>
            <a:r>
              <a:rPr lang="fr-FR" sz="2000" dirty="0" err="1"/>
              <a:t>x</a:t>
            </a:r>
            <a:r>
              <a:rPr lang="fr-FR" sz="2000" baseline="-25000" dirty="0" err="1"/>
              <a:t>F</a:t>
            </a:r>
            <a:r>
              <a:rPr lang="fr-FR" sz="2000" dirty="0"/>
              <a:t>) </a:t>
            </a:r>
            <a:r>
              <a:rPr lang="fr-FR" sz="2000" dirty="0" err="1"/>
              <a:t>spectra</a:t>
            </a:r>
            <a:r>
              <a:rPr lang="fr-FR" sz="2000" dirty="0"/>
              <a:t> at </a:t>
            </a:r>
            <a:r>
              <a:rPr lang="fr-FR" sz="2000" dirty="0" err="1"/>
              <a:t>small</a:t>
            </a:r>
            <a:r>
              <a:rPr lang="fr-FR" sz="2000" dirty="0"/>
              <a:t> </a:t>
            </a:r>
            <a:r>
              <a:rPr lang="fr-FR" sz="2000" dirty="0" err="1"/>
              <a:t>p</a:t>
            </a:r>
            <a:r>
              <a:rPr lang="fr-FR" sz="2000" baseline="-25000" dirty="0" err="1"/>
              <a:t>T</a:t>
            </a:r>
            <a:r>
              <a:rPr lang="fr-FR" sz="2000" dirty="0"/>
              <a:t> (&lt; ~2 </a:t>
            </a:r>
            <a:r>
              <a:rPr lang="fr-FR" sz="2000" dirty="0" err="1"/>
              <a:t>GeV</a:t>
            </a:r>
            <a:r>
              <a:rPr lang="fr-FR" sz="2000" dirty="0"/>
              <a:t>) of:</a:t>
            </a:r>
          </a:p>
          <a:p>
            <a:r>
              <a:rPr lang="en-US" sz="2000" dirty="0">
                <a:solidFill>
                  <a:srgbClr val="FF0000"/>
                </a:solidFill>
              </a:rPr>
              <a:t>π+, π-</a:t>
            </a:r>
            <a:r>
              <a:rPr lang="fr-FR" sz="2000" dirty="0">
                <a:solidFill>
                  <a:srgbClr val="FF0000"/>
                </a:solidFill>
              </a:rPr>
              <a:t>, K+, K-, p, p, d, d, </a:t>
            </a:r>
            <a:r>
              <a:rPr lang="fr-FR" sz="2000" dirty="0" err="1">
                <a:solidFill>
                  <a:srgbClr val="FF0000"/>
                </a:solidFill>
              </a:rPr>
              <a:t>t</a:t>
            </a:r>
            <a:r>
              <a:rPr lang="fr-FR" sz="2000" dirty="0">
                <a:solidFill>
                  <a:srgbClr val="FF0000"/>
                </a:solidFill>
              </a:rPr>
              <a:t>, </a:t>
            </a:r>
            <a:r>
              <a:rPr lang="fr-FR" sz="2000" dirty="0" err="1">
                <a:solidFill>
                  <a:srgbClr val="FF0000"/>
                </a:solidFill>
              </a:rPr>
              <a:t>t</a:t>
            </a:r>
            <a:r>
              <a:rPr lang="fr-FR" sz="2000" dirty="0">
                <a:solidFill>
                  <a:srgbClr val="FF0000"/>
                </a:solidFill>
              </a:rPr>
              <a:t>,   … </a:t>
            </a:r>
            <a:r>
              <a:rPr lang="fr-FR" sz="2000" dirty="0" err="1">
                <a:solidFill>
                  <a:srgbClr val="FF0000"/>
                </a:solidFill>
              </a:rPr>
              <a:t>possibly</a:t>
            </a:r>
            <a:r>
              <a:rPr lang="fr-FR" sz="2000" dirty="0">
                <a:solidFill>
                  <a:srgbClr val="FF0000"/>
                </a:solidFill>
              </a:rPr>
              <a:t> K</a:t>
            </a:r>
            <a:r>
              <a:rPr lang="fr-FR" sz="2000" baseline="30000" dirty="0">
                <a:solidFill>
                  <a:srgbClr val="FF0000"/>
                </a:solidFill>
              </a:rPr>
              <a:t>0</a:t>
            </a:r>
            <a:r>
              <a:rPr lang="fr-FR" sz="2000" baseline="-25000" dirty="0">
                <a:solidFill>
                  <a:srgbClr val="FF0000"/>
                </a:solidFill>
              </a:rPr>
              <a:t>s </a:t>
            </a:r>
            <a:r>
              <a:rPr lang="fr-FR" sz="2000" dirty="0">
                <a:solidFill>
                  <a:srgbClr val="FF0000"/>
                </a:solidFill>
              </a:rPr>
              <a:t>→ </a:t>
            </a:r>
            <a:r>
              <a:rPr lang="en-US" sz="2000" dirty="0">
                <a:solidFill>
                  <a:srgbClr val="FF0000"/>
                </a:solidFill>
              </a:rPr>
              <a:t>π+π- , </a:t>
            </a:r>
            <a:r>
              <a:rPr lang="fr-FR" sz="2000" dirty="0">
                <a:solidFill>
                  <a:srgbClr val="FF0000"/>
                </a:solidFill>
              </a:rPr>
              <a:t>Λ</a:t>
            </a:r>
            <a:r>
              <a:rPr lang="fr-FR" sz="2000" baseline="30000" dirty="0">
                <a:solidFill>
                  <a:srgbClr val="FF0000"/>
                </a:solidFill>
              </a:rPr>
              <a:t>0 </a:t>
            </a:r>
            <a:r>
              <a:rPr lang="fr-FR" sz="2000" dirty="0">
                <a:solidFill>
                  <a:srgbClr val="FF0000"/>
                </a:solidFill>
              </a:rPr>
              <a:t>→ </a:t>
            </a:r>
            <a:r>
              <a:rPr lang="en-US" sz="2000" dirty="0">
                <a:solidFill>
                  <a:srgbClr val="FF0000"/>
                </a:solidFill>
              </a:rPr>
              <a:t>pπ</a:t>
            </a:r>
            <a:r>
              <a:rPr lang="en-US" sz="2000" dirty="0"/>
              <a:t> </a:t>
            </a:r>
            <a:r>
              <a:rPr lang="fr-FR" dirty="0"/>
              <a:t>(</a:t>
            </a:r>
            <a:r>
              <a:rPr lang="fr-FR" dirty="0" err="1"/>
              <a:t>acceptance</a:t>
            </a:r>
            <a:r>
              <a:rPr lang="fr-FR" dirty="0"/>
              <a:t> </a:t>
            </a:r>
            <a:r>
              <a:rPr lang="fr-FR" dirty="0" err="1"/>
              <a:t>under</a:t>
            </a:r>
            <a:r>
              <a:rPr lang="fr-FR" dirty="0"/>
              <a:t> </a:t>
            </a:r>
            <a:r>
              <a:rPr lang="fr-FR" dirty="0" err="1"/>
              <a:t>study</a:t>
            </a:r>
            <a:r>
              <a:rPr lang="fr-FR" dirty="0"/>
              <a:t>).</a:t>
            </a:r>
          </a:p>
          <a:p>
            <a:endParaRPr lang="fr-FR" sz="2000" dirty="0"/>
          </a:p>
          <a:p>
            <a:r>
              <a:rPr lang="fr-FR" sz="2000" dirty="0"/>
              <a:t>In </a:t>
            </a:r>
            <a:r>
              <a:rPr lang="fr-FR" sz="2000" dirty="0" err="1">
                <a:solidFill>
                  <a:srgbClr val="0432FF"/>
                </a:solidFill>
              </a:rPr>
              <a:t>p+p</a:t>
            </a:r>
            <a:r>
              <a:rPr lang="fr-FR" sz="2000" dirty="0">
                <a:solidFill>
                  <a:srgbClr val="0432FF"/>
                </a:solidFill>
              </a:rPr>
              <a:t> and </a:t>
            </a:r>
            <a:r>
              <a:rPr lang="fr-FR" sz="2000" dirty="0" err="1">
                <a:solidFill>
                  <a:srgbClr val="0432FF"/>
                </a:solidFill>
              </a:rPr>
              <a:t>p+O</a:t>
            </a:r>
            <a:r>
              <a:rPr lang="fr-FR" sz="2000" dirty="0">
                <a:solidFill>
                  <a:srgbClr val="0432FF"/>
                </a:solidFill>
              </a:rPr>
              <a:t> and O+O </a:t>
            </a:r>
            <a:r>
              <a:rPr lang="fr-FR" sz="2000" dirty="0"/>
              <a:t>collisions (for </a:t>
            </a:r>
            <a:r>
              <a:rPr lang="fr-FR" sz="2000" dirty="0" err="1"/>
              <a:t>cosmic</a:t>
            </a:r>
            <a:r>
              <a:rPr lang="fr-FR" sz="2000" dirty="0"/>
              <a:t> ray </a:t>
            </a:r>
            <a:r>
              <a:rPr lang="fr-FR" sz="2000" dirty="0" err="1"/>
              <a:t>showers</a:t>
            </a:r>
            <a:r>
              <a:rPr lang="fr-FR" sz="2000" dirty="0"/>
              <a:t> in </a:t>
            </a:r>
            <a:r>
              <a:rPr lang="fr-FR" sz="2000" dirty="0" err="1"/>
              <a:t>atmosphere</a:t>
            </a:r>
            <a:r>
              <a:rPr lang="fr-FR" sz="2000" dirty="0"/>
              <a:t>)</a:t>
            </a:r>
          </a:p>
          <a:p>
            <a:endParaRPr lang="fr-FR" sz="2000" dirty="0"/>
          </a:p>
          <a:p>
            <a:r>
              <a:rPr lang="fr-FR" sz="2000" dirty="0" err="1">
                <a:solidFill>
                  <a:srgbClr val="0432FF"/>
                </a:solidFill>
              </a:rPr>
              <a:t>Intrinsic</a:t>
            </a:r>
            <a:r>
              <a:rPr lang="fr-FR" sz="2000" dirty="0">
                <a:solidFill>
                  <a:srgbClr val="0432FF"/>
                </a:solidFill>
              </a:rPr>
              <a:t> </a:t>
            </a:r>
            <a:r>
              <a:rPr lang="fr-FR" sz="2000" dirty="0" err="1">
                <a:solidFill>
                  <a:srgbClr val="0432FF"/>
                </a:solidFill>
              </a:rPr>
              <a:t>charm</a:t>
            </a:r>
            <a:r>
              <a:rPr lang="fr-FR" sz="2000" dirty="0">
                <a:solidFill>
                  <a:srgbClr val="0432FF"/>
                </a:solidFill>
              </a:rPr>
              <a:t>: p = {</a:t>
            </a:r>
            <a:r>
              <a:rPr lang="fr-FR" sz="2000" dirty="0" err="1">
                <a:solidFill>
                  <a:srgbClr val="0432FF"/>
                </a:solidFill>
              </a:rPr>
              <a:t>uudcc</a:t>
            </a:r>
            <a:r>
              <a:rPr lang="fr-FR" sz="2000" dirty="0">
                <a:solidFill>
                  <a:srgbClr val="0432FF"/>
                </a:solidFill>
              </a:rPr>
              <a:t>} </a:t>
            </a:r>
            <a:r>
              <a:rPr lang="fr-FR" sz="2000" dirty="0" err="1">
                <a:solidFill>
                  <a:srgbClr val="0432FF"/>
                </a:solidFill>
              </a:rPr>
              <a:t>giving</a:t>
            </a:r>
            <a:r>
              <a:rPr lang="fr-FR" sz="2000" dirty="0">
                <a:solidFill>
                  <a:srgbClr val="0432FF"/>
                </a:solidFill>
              </a:rPr>
              <a:t> </a:t>
            </a:r>
            <a:r>
              <a:rPr lang="fr-FR" sz="2000" dirty="0" err="1">
                <a:solidFill>
                  <a:srgbClr val="0432FF"/>
                </a:solidFill>
              </a:rPr>
              <a:t>leading</a:t>
            </a:r>
            <a:r>
              <a:rPr lang="en-US" sz="2000" dirty="0">
                <a:solidFill>
                  <a:srgbClr val="0432FF"/>
                </a:solidFill>
              </a:rPr>
              <a:t> D</a:t>
            </a:r>
            <a:r>
              <a:rPr lang="en-US" sz="2000" baseline="30000" dirty="0">
                <a:solidFill>
                  <a:srgbClr val="0432FF"/>
                </a:solidFill>
              </a:rPr>
              <a:t>0</a:t>
            </a:r>
            <a:r>
              <a:rPr lang="en-US" sz="2000" dirty="0">
                <a:solidFill>
                  <a:srgbClr val="0432FF"/>
                </a:solidFill>
              </a:rPr>
              <a:t> </a:t>
            </a:r>
            <a:r>
              <a:rPr lang="fr-FR" sz="2000" dirty="0">
                <a:solidFill>
                  <a:srgbClr val="0432FF"/>
                </a:solidFill>
              </a:rPr>
              <a:t>→ </a:t>
            </a:r>
            <a:r>
              <a:rPr lang="en-US" sz="2000" dirty="0">
                <a:solidFill>
                  <a:srgbClr val="0432FF"/>
                </a:solidFill>
              </a:rPr>
              <a:t>K</a:t>
            </a:r>
            <a:r>
              <a:rPr lang="en-US" sz="2000" baseline="30000" dirty="0">
                <a:solidFill>
                  <a:srgbClr val="0432FF"/>
                </a:solidFill>
              </a:rPr>
              <a:t>+</a:t>
            </a:r>
            <a:r>
              <a:rPr lang="en-US" sz="2000" dirty="0">
                <a:solidFill>
                  <a:srgbClr val="0432FF"/>
                </a:solidFill>
              </a:rPr>
              <a:t>π</a:t>
            </a:r>
            <a:r>
              <a:rPr lang="en-US" sz="2000" baseline="30000" dirty="0">
                <a:solidFill>
                  <a:srgbClr val="0432FF"/>
                </a:solidFill>
              </a:rPr>
              <a:t>-</a:t>
            </a:r>
            <a:r>
              <a:rPr lang="en-US" sz="2000" dirty="0">
                <a:solidFill>
                  <a:srgbClr val="0432FF"/>
                </a:solidFill>
              </a:rPr>
              <a:t> &amp; K</a:t>
            </a:r>
            <a:r>
              <a:rPr lang="en-US" sz="2000" baseline="30000" dirty="0">
                <a:solidFill>
                  <a:srgbClr val="0432FF"/>
                </a:solidFill>
              </a:rPr>
              <a:t>-</a:t>
            </a:r>
            <a:r>
              <a:rPr lang="en-US" sz="2000" dirty="0">
                <a:solidFill>
                  <a:srgbClr val="0432FF"/>
                </a:solidFill>
              </a:rPr>
              <a:t>π</a:t>
            </a:r>
            <a:r>
              <a:rPr lang="en-US" sz="2000" baseline="30000" dirty="0">
                <a:solidFill>
                  <a:srgbClr val="0432FF"/>
                </a:solidFill>
              </a:rPr>
              <a:t>+</a:t>
            </a:r>
            <a:r>
              <a:rPr lang="en-US" sz="2000" dirty="0">
                <a:solidFill>
                  <a:srgbClr val="0432FF"/>
                </a:solidFill>
              </a:rPr>
              <a:t> </a:t>
            </a:r>
          </a:p>
          <a:p>
            <a:r>
              <a:rPr lang="en-US" sz="2000" dirty="0"/>
              <a:t>Full reconstruction challenging but </a:t>
            </a:r>
            <a:r>
              <a:rPr lang="en-US" sz="2000" dirty="0">
                <a:sym typeface="Wingdings" pitchFamily="2" charset="2"/>
              </a:rPr>
              <a:t> forward muons</a:t>
            </a:r>
          </a:p>
          <a:p>
            <a:r>
              <a:rPr lang="en-US" sz="2000" dirty="0">
                <a:sym typeface="Wingdings" pitchFamily="2" charset="2"/>
              </a:rPr>
              <a:t>Other reconstruct-able particles: J/</a:t>
            </a:r>
            <a:r>
              <a:rPr lang="en-US" sz="2000" dirty="0" err="1">
                <a:sym typeface="Wingdings" pitchFamily="2" charset="2"/>
              </a:rPr>
              <a:t>ѱ</a:t>
            </a:r>
            <a:r>
              <a:rPr lang="en-US" sz="2000" dirty="0">
                <a:sym typeface="Wingdings" pitchFamily="2" charset="2"/>
              </a:rPr>
              <a:t>  </a:t>
            </a:r>
            <a:r>
              <a:rPr lang="en-US" sz="2000" dirty="0" err="1">
                <a:sym typeface="Wingdings" pitchFamily="2" charset="2"/>
              </a:rPr>
              <a:t>μ</a:t>
            </a:r>
            <a:r>
              <a:rPr lang="en-US" sz="2000" baseline="30000" dirty="0" err="1">
                <a:sym typeface="Wingdings" pitchFamily="2" charset="2"/>
              </a:rPr>
              <a:t>+</a:t>
            </a:r>
            <a:r>
              <a:rPr lang="en-US" sz="2000" dirty="0" err="1">
                <a:sym typeface="Wingdings" pitchFamily="2" charset="2"/>
              </a:rPr>
              <a:t>μ</a:t>
            </a:r>
            <a:r>
              <a:rPr lang="en-US" sz="2000" baseline="30000" dirty="0">
                <a:sym typeface="Wingdings" pitchFamily="2" charset="2"/>
              </a:rPr>
              <a:t>-</a:t>
            </a:r>
            <a:r>
              <a:rPr lang="en-US" sz="2000" dirty="0">
                <a:sym typeface="Wingdings" pitchFamily="2" charset="2"/>
              </a:rPr>
              <a:t> (6%) ; 𝛶(1S)  </a:t>
            </a:r>
            <a:r>
              <a:rPr lang="en-US" sz="2000" dirty="0" err="1">
                <a:sym typeface="Wingdings" pitchFamily="2" charset="2"/>
              </a:rPr>
              <a:t>μ</a:t>
            </a:r>
            <a:r>
              <a:rPr lang="en-US" sz="2000" baseline="30000" dirty="0" err="1">
                <a:sym typeface="Wingdings" pitchFamily="2" charset="2"/>
              </a:rPr>
              <a:t>+</a:t>
            </a:r>
            <a:r>
              <a:rPr lang="en-US" sz="2000" dirty="0" err="1">
                <a:sym typeface="Wingdings" pitchFamily="2" charset="2"/>
              </a:rPr>
              <a:t>μ</a:t>
            </a:r>
            <a:r>
              <a:rPr lang="en-US" sz="2000" baseline="30000" dirty="0">
                <a:sym typeface="Wingdings" pitchFamily="2" charset="2"/>
              </a:rPr>
              <a:t>-</a:t>
            </a:r>
            <a:r>
              <a:rPr lang="en-US" sz="2000" dirty="0">
                <a:sym typeface="Wingdings" pitchFamily="2" charset="2"/>
              </a:rPr>
              <a:t> (2.5%) </a:t>
            </a:r>
          </a:p>
          <a:p>
            <a:r>
              <a:rPr lang="en-US" sz="2000" dirty="0">
                <a:sym typeface="Wingdings" pitchFamily="2" charset="2"/>
              </a:rPr>
              <a:t>These are ‘intrinsically’ important + to understand </a:t>
            </a:r>
            <a:r>
              <a:rPr lang="en-US" sz="2000" b="1" dirty="0" err="1">
                <a:solidFill>
                  <a:srgbClr val="0432FF"/>
                </a:solidFill>
                <a:sym typeface="Wingdings" pitchFamily="2" charset="2"/>
              </a:rPr>
              <a:t>μ</a:t>
            </a:r>
            <a:r>
              <a:rPr lang="en-US" sz="2000" b="1" dirty="0">
                <a:solidFill>
                  <a:srgbClr val="0432FF"/>
                </a:solidFill>
                <a:sym typeface="Wingdings" pitchFamily="2" charset="2"/>
              </a:rPr>
              <a:t> and </a:t>
            </a:r>
            <a:r>
              <a:rPr lang="en-US" sz="2000" b="1" dirty="0" err="1">
                <a:solidFill>
                  <a:srgbClr val="0432FF"/>
                </a:solidFill>
                <a:sym typeface="Wingdings" pitchFamily="2" charset="2"/>
              </a:rPr>
              <a:t>ν</a:t>
            </a:r>
            <a:r>
              <a:rPr lang="en-US" sz="2000" b="1" dirty="0">
                <a:solidFill>
                  <a:srgbClr val="0432FF"/>
                </a:solidFill>
                <a:sym typeface="Wingdings" pitchFamily="2" charset="2"/>
              </a:rPr>
              <a:t> in cosmic ray showers.</a:t>
            </a:r>
          </a:p>
          <a:p>
            <a:r>
              <a:rPr lang="en-US" sz="2000" dirty="0">
                <a:solidFill>
                  <a:srgbClr val="FF0000"/>
                </a:solidFill>
                <a:sym typeface="Wingdings" pitchFamily="2" charset="2"/>
              </a:rPr>
              <a:t>Energy Frontier and Cosmic Frontier are  Snowmass Frontiers (already US priorities)</a:t>
            </a:r>
          </a:p>
          <a:p>
            <a:endParaRPr lang="en-US" dirty="0">
              <a:sym typeface="Wingdings" pitchFamily="2" charset="2"/>
            </a:endParaRPr>
          </a:p>
          <a:p>
            <a:endParaRPr lang="en-US" dirty="0">
              <a:sym typeface="Wingdings" pitchFamily="2" charset="2"/>
            </a:endParaRPr>
          </a:p>
          <a:p>
            <a:endParaRPr lang="en-US" dirty="0">
              <a:sym typeface="Wingdings" pitchFamily="2" charset="2"/>
            </a:endParaRPr>
          </a:p>
          <a:p>
            <a:r>
              <a:rPr lang="en-US" dirty="0">
                <a:sym typeface="Wingdings" pitchFamily="2" charset="2"/>
              </a:rPr>
              <a:t>Production of light nuclei and </a:t>
            </a:r>
            <a:r>
              <a:rPr lang="en-US" b="1" dirty="0" err="1">
                <a:solidFill>
                  <a:srgbClr val="0432FF"/>
                </a:solidFill>
                <a:sym typeface="Wingdings" pitchFamily="2" charset="2"/>
              </a:rPr>
              <a:t>antinuclei</a:t>
            </a:r>
            <a:r>
              <a:rPr lang="en-US" b="1" dirty="0">
                <a:solidFill>
                  <a:srgbClr val="0432FF"/>
                </a:solidFill>
                <a:sym typeface="Wingdings" pitchFamily="2" charset="2"/>
              </a:rPr>
              <a:t> – antiprotons, antideuterons, </a:t>
            </a:r>
            <a:r>
              <a:rPr lang="en-US" b="1" dirty="0" err="1">
                <a:solidFill>
                  <a:srgbClr val="0432FF"/>
                </a:solidFill>
                <a:sym typeface="Wingdings" pitchFamily="2" charset="2"/>
              </a:rPr>
              <a:t>antitritons</a:t>
            </a:r>
            <a:r>
              <a:rPr lang="en-US" dirty="0">
                <a:sym typeface="Wingdings" pitchFamily="2" charset="2"/>
              </a:rPr>
              <a:t>, </a:t>
            </a:r>
            <a:r>
              <a:rPr lang="en-US" b="1" dirty="0">
                <a:solidFill>
                  <a:srgbClr val="0432FF"/>
                </a:solidFill>
                <a:sym typeface="Wingdings" pitchFamily="2" charset="2"/>
              </a:rPr>
              <a:t>He</a:t>
            </a:r>
            <a:r>
              <a:rPr lang="en-US" b="1" baseline="30000" dirty="0">
                <a:solidFill>
                  <a:srgbClr val="0432FF"/>
                </a:solidFill>
                <a:sym typeface="Wingdings" pitchFamily="2" charset="2"/>
              </a:rPr>
              <a:t>3</a:t>
            </a:r>
          </a:p>
          <a:p>
            <a:r>
              <a:rPr lang="fr-FR" dirty="0" err="1"/>
              <a:t>Needed</a:t>
            </a:r>
            <a:r>
              <a:rPr lang="fr-FR" dirty="0"/>
              <a:t> to </a:t>
            </a:r>
            <a:r>
              <a:rPr lang="fr-FR" dirty="0" err="1"/>
              <a:t>understand</a:t>
            </a:r>
            <a:r>
              <a:rPr lang="fr-FR" dirty="0"/>
              <a:t> background to </a:t>
            </a:r>
            <a:r>
              <a:rPr lang="fr-FR" dirty="0" err="1">
                <a:solidFill>
                  <a:srgbClr val="FF0000"/>
                </a:solidFill>
              </a:rPr>
              <a:t>Galactic</a:t>
            </a:r>
            <a:r>
              <a:rPr lang="fr-FR" dirty="0">
                <a:solidFill>
                  <a:srgbClr val="FF0000"/>
                </a:solidFill>
              </a:rPr>
              <a:t> Center 𝛾-ray </a:t>
            </a:r>
            <a:r>
              <a:rPr lang="fr-FR" dirty="0" err="1">
                <a:solidFill>
                  <a:srgbClr val="FF0000"/>
                </a:solidFill>
              </a:rPr>
              <a:t>excess</a:t>
            </a:r>
            <a:r>
              <a:rPr lang="fr-FR" dirty="0">
                <a:solidFill>
                  <a:srgbClr val="FF0000"/>
                </a:solidFill>
              </a:rPr>
              <a:t> (</a:t>
            </a:r>
            <a:r>
              <a:rPr lang="fr-FR" dirty="0" err="1">
                <a:solidFill>
                  <a:srgbClr val="FF0000"/>
                </a:solidFill>
              </a:rPr>
              <a:t>Dark</a:t>
            </a:r>
            <a:r>
              <a:rPr lang="fr-FR" dirty="0">
                <a:solidFill>
                  <a:srgbClr val="FF0000"/>
                </a:solidFill>
              </a:rPr>
              <a:t> </a:t>
            </a:r>
            <a:r>
              <a:rPr lang="fr-FR" dirty="0" err="1">
                <a:solidFill>
                  <a:srgbClr val="FF0000"/>
                </a:solidFill>
              </a:rPr>
              <a:t>Matter</a:t>
            </a:r>
            <a:r>
              <a:rPr lang="fr-FR" dirty="0">
                <a:solidFill>
                  <a:srgbClr val="FF0000"/>
                </a:solidFill>
              </a:rPr>
              <a:t> Annihilation?)</a:t>
            </a:r>
          </a:p>
          <a:p>
            <a:endParaRPr lang="fr-FR" dirty="0">
              <a:solidFill>
                <a:srgbClr val="FF0000"/>
              </a:solidFill>
            </a:endParaRPr>
          </a:p>
          <a:p>
            <a:endParaRPr lang="fr-FR" b="1" dirty="0">
              <a:solidFill>
                <a:srgbClr val="0432FF"/>
              </a:solidFill>
            </a:endParaRPr>
          </a:p>
          <a:p>
            <a:r>
              <a:rPr lang="fr-FR" b="1" dirty="0">
                <a:solidFill>
                  <a:srgbClr val="0432FF"/>
                </a:solidFill>
              </a:rPr>
              <a:t>                             </a:t>
            </a:r>
            <a:r>
              <a:rPr lang="fr-FR" b="1" dirty="0" err="1">
                <a:solidFill>
                  <a:srgbClr val="0432FF"/>
                </a:solidFill>
              </a:rPr>
              <a:t>Low</a:t>
            </a:r>
            <a:r>
              <a:rPr lang="fr-FR" b="1" dirty="0">
                <a:solidFill>
                  <a:srgbClr val="0432FF"/>
                </a:solidFill>
              </a:rPr>
              <a:t> Q</a:t>
            </a:r>
            <a:r>
              <a:rPr lang="fr-FR" b="1" baseline="30000" dirty="0">
                <a:solidFill>
                  <a:srgbClr val="0432FF"/>
                </a:solidFill>
              </a:rPr>
              <a:t>2</a:t>
            </a:r>
            <a:r>
              <a:rPr lang="fr-FR" b="1" dirty="0">
                <a:solidFill>
                  <a:srgbClr val="0432FF"/>
                </a:solidFill>
              </a:rPr>
              <a:t> </a:t>
            </a:r>
            <a:r>
              <a:rPr lang="fr-FR" b="1" dirty="0" err="1">
                <a:solidFill>
                  <a:srgbClr val="0432FF"/>
                </a:solidFill>
              </a:rPr>
              <a:t>frontier</a:t>
            </a:r>
            <a:r>
              <a:rPr lang="fr-FR" b="1" dirty="0">
                <a:solidFill>
                  <a:srgbClr val="0432FF"/>
                </a:solidFill>
              </a:rPr>
              <a:t> of QCD </a:t>
            </a:r>
            <a:r>
              <a:rPr lang="fr-FR" b="1" dirty="0" err="1">
                <a:solidFill>
                  <a:srgbClr val="0432FF"/>
                </a:solidFill>
              </a:rPr>
              <a:t>needs</a:t>
            </a:r>
            <a:r>
              <a:rPr lang="fr-FR" b="1" dirty="0">
                <a:solidFill>
                  <a:srgbClr val="0432FF"/>
                </a:solidFill>
              </a:rPr>
              <a:t> </a:t>
            </a:r>
            <a:r>
              <a:rPr lang="fr-FR" b="1" dirty="0" err="1">
                <a:solidFill>
                  <a:srgbClr val="0432FF"/>
                </a:solidFill>
              </a:rPr>
              <a:t>further</a:t>
            </a:r>
            <a:r>
              <a:rPr lang="fr-FR" b="1" dirty="0">
                <a:solidFill>
                  <a:srgbClr val="0432FF"/>
                </a:solidFill>
              </a:rPr>
              <a:t> </a:t>
            </a:r>
            <a:r>
              <a:rPr lang="fr-FR" b="1" dirty="0" err="1">
                <a:solidFill>
                  <a:srgbClr val="0432FF"/>
                </a:solidFill>
              </a:rPr>
              <a:t>understanding</a:t>
            </a:r>
            <a:endParaRPr lang="fr-FR" b="1" dirty="0">
              <a:solidFill>
                <a:srgbClr val="0432FF"/>
              </a:solidFill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83425A8-B841-2344-9BBF-398D0D74E756}"/>
              </a:ext>
            </a:extLst>
          </p:cNvPr>
          <p:cNvCxnSpPr>
            <a:cxnSpLocks/>
          </p:cNvCxnSpPr>
          <p:nvPr/>
        </p:nvCxnSpPr>
        <p:spPr>
          <a:xfrm>
            <a:off x="2467368" y="1037772"/>
            <a:ext cx="12343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582D21D-5DA0-F549-AD1A-FD3B7AE84E72}"/>
              </a:ext>
            </a:extLst>
          </p:cNvPr>
          <p:cNvCxnSpPr>
            <a:cxnSpLocks/>
          </p:cNvCxnSpPr>
          <p:nvPr/>
        </p:nvCxnSpPr>
        <p:spPr>
          <a:xfrm>
            <a:off x="2957165" y="1037772"/>
            <a:ext cx="12349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25454E6-4C5E-FE48-BB9D-158062478608}"/>
              </a:ext>
            </a:extLst>
          </p:cNvPr>
          <p:cNvCxnSpPr>
            <a:cxnSpLocks/>
          </p:cNvCxnSpPr>
          <p:nvPr/>
        </p:nvCxnSpPr>
        <p:spPr>
          <a:xfrm>
            <a:off x="1988336" y="1037772"/>
            <a:ext cx="12349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0F8E2A30-6FCB-BE4C-BB4E-73118A69E039}"/>
              </a:ext>
            </a:extLst>
          </p:cNvPr>
          <p:cNvCxnSpPr>
            <a:cxnSpLocks/>
          </p:cNvCxnSpPr>
          <p:nvPr/>
        </p:nvCxnSpPr>
        <p:spPr>
          <a:xfrm>
            <a:off x="8000248" y="4541935"/>
            <a:ext cx="225093" cy="0"/>
          </a:xfrm>
          <a:prstGeom prst="line">
            <a:avLst/>
          </a:prstGeom>
          <a:ln w="28575">
            <a:solidFill>
              <a:srgbClr val="0432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A5BA7C40-FD00-D043-86EA-A674B60925F3}"/>
              </a:ext>
            </a:extLst>
          </p:cNvPr>
          <p:cNvSpPr txBox="1"/>
          <p:nvPr/>
        </p:nvSpPr>
        <p:spPr>
          <a:xfrm>
            <a:off x="974710" y="5241976"/>
            <a:ext cx="62785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Diffraction dissociation – </a:t>
            </a:r>
            <a:r>
              <a:rPr lang="fr-FR" dirty="0" err="1"/>
              <a:t>products</a:t>
            </a:r>
            <a:r>
              <a:rPr lang="fr-FR" dirty="0"/>
              <a:t>, </a:t>
            </a:r>
            <a:r>
              <a:rPr lang="fr-FR" dirty="0" err="1"/>
              <a:t>e.g</a:t>
            </a:r>
            <a:r>
              <a:rPr lang="fr-FR" dirty="0"/>
              <a:t>. p </a:t>
            </a:r>
            <a:r>
              <a:rPr lang="fr-FR" dirty="0">
                <a:sym typeface="Wingdings" pitchFamily="2" charset="2"/>
              </a:rPr>
              <a:t> n</a:t>
            </a:r>
            <a:r>
              <a:rPr lang="en-US" dirty="0"/>
              <a:t> π+, p (π+ π-), </a:t>
            </a:r>
            <a:r>
              <a:rPr lang="fr-FR" dirty="0"/>
              <a:t>Λ</a:t>
            </a:r>
            <a:r>
              <a:rPr lang="fr-FR" baseline="30000" dirty="0"/>
              <a:t>0 </a:t>
            </a:r>
            <a:r>
              <a:rPr lang="fr-FR" dirty="0"/>
              <a:t>K</a:t>
            </a:r>
            <a:r>
              <a:rPr lang="fr-FR" baseline="30000" dirty="0"/>
              <a:t>+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5C2BC31-C3D9-174D-A229-2D709EDD5DE1}"/>
              </a:ext>
            </a:extLst>
          </p:cNvPr>
          <p:cNvSpPr txBox="1"/>
          <p:nvPr/>
        </p:nvSpPr>
        <p:spPr>
          <a:xfrm>
            <a:off x="1414258" y="4015267"/>
            <a:ext cx="6204968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fr-FR" dirty="0"/>
              <a:t>CAVEAT: </a:t>
            </a:r>
            <a:r>
              <a:rPr lang="fr-FR" dirty="0" err="1"/>
              <a:t>Acceptance</a:t>
            </a:r>
            <a:r>
              <a:rPr lang="fr-FR" dirty="0"/>
              <a:t> etc. to </a:t>
            </a:r>
            <a:r>
              <a:rPr lang="fr-FR" dirty="0" err="1"/>
              <a:t>be</a:t>
            </a:r>
            <a:r>
              <a:rPr lang="fr-FR" dirty="0"/>
              <a:t> </a:t>
            </a:r>
            <a:r>
              <a:rPr lang="fr-FR" dirty="0" err="1"/>
              <a:t>calculated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detectors </a:t>
            </a:r>
            <a:r>
              <a:rPr lang="fr-FR" dirty="0" err="1"/>
              <a:t>defined</a:t>
            </a:r>
            <a:endParaRPr lang="fr-FR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5F09D5D-ABDE-364B-89FD-FF22E07200AE}"/>
              </a:ext>
            </a:extLst>
          </p:cNvPr>
          <p:cNvCxnSpPr>
            <a:cxnSpLocks/>
          </p:cNvCxnSpPr>
          <p:nvPr/>
        </p:nvCxnSpPr>
        <p:spPr>
          <a:xfrm>
            <a:off x="2957165" y="1944914"/>
            <a:ext cx="123493" cy="0"/>
          </a:xfrm>
          <a:prstGeom prst="line">
            <a:avLst/>
          </a:prstGeom>
          <a:ln>
            <a:solidFill>
              <a:srgbClr val="0432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AC5CAFB9-024E-9046-9F55-8219123B2AE6}"/>
              </a:ext>
            </a:extLst>
          </p:cNvPr>
          <p:cNvSpPr txBox="1"/>
          <p:nvPr/>
        </p:nvSpPr>
        <p:spPr>
          <a:xfrm>
            <a:off x="1959761" y="1254927"/>
            <a:ext cx="130753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sz="1200" dirty="0"/>
              <a:t>deuterons, tritons</a:t>
            </a:r>
          </a:p>
        </p:txBody>
      </p:sp>
    </p:spTree>
    <p:extLst>
      <p:ext uri="{BB962C8B-B14F-4D97-AF65-F5344CB8AC3E}">
        <p14:creationId xmlns:p14="http://schemas.microsoft.com/office/powerpoint/2010/main" val="273551753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B5619-6E94-E94E-A1BB-B347F691A6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CF7FC-2C20-1F46-AB73-F3E8A9FD19F2}" type="datetime1">
              <a:rPr lang="fr-FR" smtClean="0"/>
              <a:t>29/07/2020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3ED4AA-BBDD-BA42-AD7F-51D4203805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Mike Albrow       Forward Multiparticle Spectrometer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6B2A36-B6A2-874F-AA62-C3FE9AB23D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D28CA-AB00-074F-B7EB-9B0005E7E498}" type="slidenum">
              <a:rPr lang="en-US" smtClean="0"/>
              <a:t>30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D12D20-3EEB-B541-81B6-5D62CEE759FB}"/>
              </a:ext>
            </a:extLst>
          </p:cNvPr>
          <p:cNvSpPr txBox="1"/>
          <p:nvPr/>
        </p:nvSpPr>
        <p:spPr>
          <a:xfrm>
            <a:off x="160427" y="541499"/>
            <a:ext cx="8753550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dirty="0"/>
              <a:t>The </a:t>
            </a:r>
            <a:r>
              <a:rPr lang="en-FR" dirty="0">
                <a:solidFill>
                  <a:srgbClr val="FF0000"/>
                </a:solidFill>
              </a:rPr>
              <a:t>very forward region </a:t>
            </a:r>
            <a:r>
              <a:rPr lang="en-FR" dirty="0"/>
              <a:t>between D1 (80m) and TAXN (126m) – </a:t>
            </a:r>
            <a:r>
              <a:rPr lang="en-FR" dirty="0">
                <a:solidFill>
                  <a:srgbClr val="FF0000"/>
                </a:solidFill>
              </a:rPr>
              <a:t>great location &amp; potential</a:t>
            </a:r>
          </a:p>
          <a:p>
            <a:r>
              <a:rPr lang="en-FR" dirty="0">
                <a:solidFill>
                  <a:srgbClr val="0432FF"/>
                </a:solidFill>
              </a:rPr>
              <a:t>Spectrometer magnets in place</a:t>
            </a:r>
            <a:r>
              <a:rPr lang="en-FR" dirty="0"/>
              <a:t> Q1-Q3 &amp; D1 – </a:t>
            </a:r>
            <a:r>
              <a:rPr lang="en-FR" dirty="0">
                <a:solidFill>
                  <a:srgbClr val="FF0000"/>
                </a:solidFill>
              </a:rPr>
              <a:t>TeV charged hadrons </a:t>
            </a:r>
            <a:r>
              <a:rPr lang="en-FR" dirty="0"/>
              <a:t>to L &amp; R quadrants</a:t>
            </a:r>
          </a:p>
          <a:p>
            <a:r>
              <a:rPr lang="en-FR" dirty="0"/>
              <a:t>Can be measured with </a:t>
            </a:r>
            <a:r>
              <a:rPr lang="en-FR" dirty="0">
                <a:solidFill>
                  <a:srgbClr val="0432FF"/>
                </a:solidFill>
              </a:rPr>
              <a:t>larger beam pipe </a:t>
            </a:r>
            <a:r>
              <a:rPr lang="en-FR" dirty="0"/>
              <a:t>at low luminosity (p+p, p+O, O+O)</a:t>
            </a:r>
          </a:p>
          <a:p>
            <a:r>
              <a:rPr lang="en-FR" dirty="0"/>
              <a:t>Excellent </a:t>
            </a:r>
            <a:r>
              <a:rPr lang="en-FR" b="1" dirty="0">
                <a:solidFill>
                  <a:srgbClr val="0432FF"/>
                </a:solidFill>
              </a:rPr>
              <a:t>tracking, calorimetry, muon detectors </a:t>
            </a:r>
            <a:r>
              <a:rPr lang="en-FR" dirty="0"/>
              <a:t>area ~ % of endcap upgrade + TRD needed.</a:t>
            </a:r>
          </a:p>
          <a:p>
            <a:r>
              <a:rPr lang="en-FR" dirty="0"/>
              <a:t>Important for QCD, neutrino fluxes, leading charm, antinuclei, …</a:t>
            </a:r>
          </a:p>
          <a:p>
            <a:r>
              <a:rPr lang="en-FR" dirty="0"/>
              <a:t>  </a:t>
            </a:r>
            <a:r>
              <a:rPr lang="en-FR" dirty="0">
                <a:solidFill>
                  <a:srgbClr val="FF0000"/>
                </a:solidFill>
              </a:rPr>
              <a:t>&gt; EoI to Snowmass , also to Instrumentation frontier for TRD develoment, TeV hadron ID</a:t>
            </a:r>
          </a:p>
          <a:p>
            <a:endParaRPr lang="en-FR" dirty="0">
              <a:solidFill>
                <a:srgbClr val="FF0000"/>
              </a:solidFill>
            </a:endParaRPr>
          </a:p>
          <a:p>
            <a:r>
              <a:rPr lang="en-FR" b="1" dirty="0">
                <a:solidFill>
                  <a:srgbClr val="FF0000"/>
                </a:solidFill>
              </a:rPr>
              <a:t>Search for LLPs decaying in 20+ m vacuum pipe </a:t>
            </a:r>
            <a:r>
              <a:rPr lang="en-FR" dirty="0"/>
              <a:t>– case looks very strong.</a:t>
            </a:r>
          </a:p>
          <a:p>
            <a:r>
              <a:rPr lang="en-FR" dirty="0"/>
              <a:t>&lt; GeV </a:t>
            </a:r>
            <a:r>
              <a:rPr lang="en-FR" dirty="0">
                <a:sym typeface="Wingdings" pitchFamily="2" charset="2"/>
              </a:rPr>
              <a:t> 10+ GeV to many final states: </a:t>
            </a:r>
            <a:r>
              <a:rPr lang="en-FR" dirty="0">
                <a:solidFill>
                  <a:srgbClr val="FF0000"/>
                </a:solidFill>
                <a:sym typeface="Wingdings" pitchFamily="2" charset="2"/>
              </a:rPr>
              <a:t>𝛾 𝛾, e+e-, e</a:t>
            </a:r>
            <a:r>
              <a:rPr lang="en-FR" dirty="0">
                <a:solidFill>
                  <a:srgbClr val="FF0000"/>
                </a:solidFill>
              </a:rPr>
              <a:t> μ, μ+ μ-</a:t>
            </a:r>
            <a:r>
              <a:rPr lang="en-FR" dirty="0">
                <a:solidFill>
                  <a:srgbClr val="FF0000"/>
                </a:solidFill>
                <a:sym typeface="Wingdings" pitchFamily="2" charset="2"/>
              </a:rPr>
              <a:t> , c+cbar, jets, …</a:t>
            </a:r>
            <a:endParaRPr lang="en-FR" dirty="0">
              <a:solidFill>
                <a:srgbClr val="FF0000"/>
              </a:solidFill>
            </a:endParaRPr>
          </a:p>
          <a:p>
            <a:r>
              <a:rPr lang="en-FR" b="1" dirty="0"/>
              <a:t>Dark matter interacting </a:t>
            </a:r>
            <a:r>
              <a:rPr lang="en-FR" dirty="0"/>
              <a:t>in long calorimeter – maybe, unique, to be studied.</a:t>
            </a:r>
          </a:p>
          <a:p>
            <a:r>
              <a:rPr lang="en-FR" dirty="0">
                <a:solidFill>
                  <a:srgbClr val="FF0000"/>
                </a:solidFill>
              </a:rPr>
              <a:t>&gt; EoI to Snowmass and EoI to CMS in preparation for Run 4</a:t>
            </a:r>
          </a:p>
          <a:p>
            <a:r>
              <a:rPr lang="en-FR" dirty="0"/>
              <a:t>Includes big pipe, front and back (with μ)  toroids – infrastucture in place for </a:t>
            </a:r>
          </a:p>
          <a:p>
            <a:r>
              <a:rPr lang="en-GB" dirty="0"/>
              <a:t>e</a:t>
            </a:r>
            <a:r>
              <a:rPr lang="en-FR" dirty="0"/>
              <a:t>ventual hadron mode spectrometer (TRD &amp; differently optimised detectors in L&amp;R)</a:t>
            </a:r>
          </a:p>
          <a:p>
            <a:endParaRPr lang="en-FR" dirty="0"/>
          </a:p>
          <a:p>
            <a:r>
              <a:rPr lang="en-FR" dirty="0"/>
              <a:t>NEEDED : to gr</a:t>
            </a:r>
            <a:r>
              <a:rPr lang="en-GB" dirty="0"/>
              <a:t>ow</a:t>
            </a:r>
            <a:r>
              <a:rPr lang="en-FR" dirty="0"/>
              <a:t> a team to make this happen! Leadership opportunities too.</a:t>
            </a:r>
          </a:p>
          <a:p>
            <a:r>
              <a:rPr lang="en-FR" dirty="0"/>
              <a:t>Adiyaman Univ. D.S.Cerci, S.Cerci +, Univ. Istanbul (S.Ozkorucuklu +)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8F7F69E-357E-FA45-81BD-83E873D61BA7}"/>
              </a:ext>
            </a:extLst>
          </p:cNvPr>
          <p:cNvSpPr txBox="1"/>
          <p:nvPr/>
        </p:nvSpPr>
        <p:spPr>
          <a:xfrm>
            <a:off x="3509962" y="53917"/>
            <a:ext cx="15831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sz="2400" b="1" dirty="0">
                <a:solidFill>
                  <a:srgbClr val="0432FF"/>
                </a:solidFill>
              </a:rPr>
              <a:t>SUMMARY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BF1DF30-91E1-F847-988F-3F6A1C981C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3619" y="4830763"/>
            <a:ext cx="1493181" cy="193516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649C80A-9C85-2C40-B214-B7BA2421D0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2678" y="5106862"/>
            <a:ext cx="2816061" cy="147977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E7FD11F-82BE-FE41-9D32-A2AA3428B3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5868" y="5091731"/>
            <a:ext cx="1336391" cy="1580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32458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6A337E-49AF-404B-9EB4-2686B61EA9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16631-1039-D943-BB52-CB9659ABB245}" type="datetime1">
              <a:rPr lang="fr-FR" smtClean="0"/>
              <a:t>29/07/2020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25633B-C972-F34E-B8C0-1FE98097C2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Mike Albrow       Forward Multiparticle Spectrometer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D41D6C-ECDD-0A45-A273-5A916A5697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D28CA-AB00-074F-B7EB-9B0005E7E498}" type="slidenum">
              <a:rPr lang="en-US" smtClean="0"/>
              <a:t>31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787E7F8-E629-1D4C-99EC-080B78B09248}"/>
              </a:ext>
            </a:extLst>
          </p:cNvPr>
          <p:cNvSpPr txBox="1"/>
          <p:nvPr/>
        </p:nvSpPr>
        <p:spPr>
          <a:xfrm>
            <a:off x="2871855" y="2851580"/>
            <a:ext cx="340029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sz="5400" dirty="0">
                <a:solidFill>
                  <a:srgbClr val="0432FF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Thank you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BD143AD-1A73-CF4B-A2E7-566E85AE7D9C}"/>
              </a:ext>
            </a:extLst>
          </p:cNvPr>
          <p:cNvSpPr txBox="1"/>
          <p:nvPr/>
        </p:nvSpPr>
        <p:spPr>
          <a:xfrm>
            <a:off x="6787977" y="5559465"/>
            <a:ext cx="16640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sz="2400" dirty="0"/>
              <a:t>Back-ups </a:t>
            </a:r>
            <a:r>
              <a:rPr lang="en-FR" sz="2400" dirty="0">
                <a:sym typeface="Wingdings" pitchFamily="2" charset="2"/>
              </a:rPr>
              <a:t></a:t>
            </a:r>
            <a:endParaRPr lang="en-FR" sz="2400" dirty="0"/>
          </a:p>
        </p:txBody>
      </p:sp>
    </p:spTree>
    <p:extLst>
      <p:ext uri="{BB962C8B-B14F-4D97-AF65-F5344CB8AC3E}">
        <p14:creationId xmlns:p14="http://schemas.microsoft.com/office/powerpoint/2010/main" val="333418195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shot 2015-09-28 12.00.5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410" y="14514"/>
            <a:ext cx="8228933" cy="639498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42875" y="158750"/>
            <a:ext cx="329121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√s = 45 </a:t>
            </a:r>
            <a:r>
              <a:rPr lang="en-US" dirty="0" err="1"/>
              <a:t>GeV</a:t>
            </a:r>
            <a:r>
              <a:rPr lang="en-US" dirty="0"/>
              <a:t>, </a:t>
            </a:r>
          </a:p>
          <a:p>
            <a:r>
              <a:rPr lang="en-US" dirty="0"/>
              <a:t>CHLM (MGA inter alia) SAS @ ISR</a:t>
            </a:r>
          </a:p>
          <a:p>
            <a:r>
              <a:rPr lang="en-US" dirty="0" err="1"/>
              <a:t>Nucl</a:t>
            </a:r>
            <a:r>
              <a:rPr lang="en-US" dirty="0"/>
              <a:t> </a:t>
            </a:r>
            <a:r>
              <a:rPr lang="en-US" dirty="0" err="1"/>
              <a:t>Phys</a:t>
            </a:r>
            <a:r>
              <a:rPr lang="en-US" dirty="0"/>
              <a:t> B 140 (1978) 189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85750" y="1726168"/>
            <a:ext cx="148592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42 years ago !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1206500" y="1082080"/>
            <a:ext cx="730250" cy="6440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15BB1-9D03-224F-8909-93AE6A2DE9C5}" type="datetime1">
              <a:rPr lang="fr-FR" smtClean="0"/>
              <a:t>29/07/2020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Mike Albrow       Forward Multiparticle Spectrometer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D28CA-AB00-074F-B7EB-9B0005E7E498}" type="slidenum">
              <a:rPr lang="en-US" smtClean="0"/>
              <a:t>32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5361E12-A8F9-C145-8C42-95F8E615AB4E}"/>
              </a:ext>
            </a:extLst>
          </p:cNvPr>
          <p:cNvSpPr txBox="1"/>
          <p:nvPr/>
        </p:nvSpPr>
        <p:spPr>
          <a:xfrm>
            <a:off x="2287809" y="5158264"/>
            <a:ext cx="229255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Feynman </a:t>
            </a:r>
            <a:r>
              <a:rPr lang="fr-FR" dirty="0" err="1">
                <a:solidFill>
                  <a:srgbClr val="FF0000"/>
                </a:solidFill>
              </a:rPr>
              <a:t>x</a:t>
            </a:r>
            <a:r>
              <a:rPr lang="fr-FR" baseline="-25000" dirty="0" err="1">
                <a:solidFill>
                  <a:srgbClr val="FF0000"/>
                </a:solidFill>
              </a:rPr>
              <a:t>F</a:t>
            </a:r>
            <a:r>
              <a:rPr lang="fr-FR" baseline="-25000" dirty="0">
                <a:solidFill>
                  <a:srgbClr val="FF0000"/>
                </a:solidFill>
              </a:rPr>
              <a:t> </a:t>
            </a:r>
            <a:r>
              <a:rPr lang="fr-FR" dirty="0">
                <a:solidFill>
                  <a:srgbClr val="FF0000"/>
                </a:solidFill>
              </a:rPr>
              <a:t>= p</a:t>
            </a:r>
            <a:r>
              <a:rPr lang="fr-FR" baseline="-25000" dirty="0">
                <a:solidFill>
                  <a:srgbClr val="FF0000"/>
                </a:solidFill>
              </a:rPr>
              <a:t>z</a:t>
            </a:r>
            <a:r>
              <a:rPr lang="fr-FR" dirty="0">
                <a:solidFill>
                  <a:srgbClr val="FF0000"/>
                </a:solidFill>
              </a:rPr>
              <a:t>/</a:t>
            </a:r>
            <a:r>
              <a:rPr lang="fr-FR" dirty="0" err="1">
                <a:solidFill>
                  <a:srgbClr val="FF0000"/>
                </a:solidFill>
              </a:rPr>
              <a:t>p</a:t>
            </a:r>
            <a:r>
              <a:rPr lang="fr-FR" baseline="-25000" dirty="0" err="1">
                <a:solidFill>
                  <a:srgbClr val="FF0000"/>
                </a:solidFill>
              </a:rPr>
              <a:t>BEAM</a:t>
            </a:r>
            <a:r>
              <a:rPr lang="fr-FR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9FB52A8-26BB-C744-A0D4-3020A5E6FB8D}"/>
              </a:ext>
            </a:extLst>
          </p:cNvPr>
          <p:cNvSpPr txBox="1"/>
          <p:nvPr/>
        </p:nvSpPr>
        <p:spPr>
          <a:xfrm>
            <a:off x="6303355" y="838996"/>
            <a:ext cx="28755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Small transverse </a:t>
            </a:r>
            <a:r>
              <a:rPr lang="fr-FR" dirty="0" err="1"/>
              <a:t>momentum</a:t>
            </a:r>
            <a:endParaRPr lang="fr-FR" dirty="0"/>
          </a:p>
          <a:p>
            <a:r>
              <a:rPr lang="fr-FR" dirty="0" err="1"/>
              <a:t>p</a:t>
            </a:r>
            <a:r>
              <a:rPr lang="fr-FR" baseline="-25000" dirty="0" err="1"/>
              <a:t>T</a:t>
            </a:r>
            <a:r>
              <a:rPr lang="fr-FR" dirty="0"/>
              <a:t> (</a:t>
            </a:r>
            <a:r>
              <a:rPr lang="fr-FR" dirty="0" err="1"/>
              <a:t>Mean</a:t>
            </a:r>
            <a:r>
              <a:rPr lang="fr-FR" dirty="0"/>
              <a:t> </a:t>
            </a:r>
            <a:r>
              <a:rPr lang="fr-FR" dirty="0" err="1"/>
              <a:t>p</a:t>
            </a:r>
            <a:r>
              <a:rPr lang="fr-FR" baseline="-25000" dirty="0" err="1"/>
              <a:t>T</a:t>
            </a:r>
            <a:r>
              <a:rPr lang="fr-FR" dirty="0"/>
              <a:t> ~ 350 MeV/c)</a:t>
            </a:r>
          </a:p>
        </p:txBody>
      </p:sp>
      <p:sp>
        <p:nvSpPr>
          <p:cNvPr id="11" name="Left Arrow 10">
            <a:extLst>
              <a:ext uri="{FF2B5EF4-FFF2-40B4-BE49-F238E27FC236}">
                <a16:creationId xmlns:a16="http://schemas.microsoft.com/office/drawing/2014/main" id="{DA3F8D18-1C7A-314C-9F84-FE2C49371750}"/>
              </a:ext>
            </a:extLst>
          </p:cNvPr>
          <p:cNvSpPr/>
          <p:nvPr/>
        </p:nvSpPr>
        <p:spPr>
          <a:xfrm>
            <a:off x="6303355" y="504793"/>
            <a:ext cx="711808" cy="252445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D40EA36-C11D-6947-A79A-EE39D1EEEE9C}"/>
              </a:ext>
            </a:extLst>
          </p:cNvPr>
          <p:cNvSpPr txBox="1"/>
          <p:nvPr/>
        </p:nvSpPr>
        <p:spPr>
          <a:xfrm>
            <a:off x="6303355" y="2095500"/>
            <a:ext cx="2984150" cy="22775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0432FF"/>
                </a:solidFill>
              </a:rPr>
              <a:t>Valence quark </a:t>
            </a:r>
            <a:r>
              <a:rPr lang="fr-FR" dirty="0" err="1">
                <a:solidFill>
                  <a:srgbClr val="0432FF"/>
                </a:solidFill>
              </a:rPr>
              <a:t>counting</a:t>
            </a:r>
            <a:r>
              <a:rPr lang="fr-FR" dirty="0">
                <a:solidFill>
                  <a:srgbClr val="0432FF"/>
                </a:solidFill>
              </a:rPr>
              <a:t>:</a:t>
            </a:r>
          </a:p>
          <a:p>
            <a:endParaRPr lang="fr-FR" dirty="0">
              <a:solidFill>
                <a:srgbClr val="0432FF"/>
              </a:solidFill>
            </a:endParaRPr>
          </a:p>
          <a:p>
            <a:r>
              <a:rPr lang="en-US" dirty="0">
                <a:solidFill>
                  <a:srgbClr val="0432FF"/>
                </a:solidFill>
              </a:rPr>
              <a:t>π+ = u </a:t>
            </a:r>
            <a:r>
              <a:rPr lang="en-US" dirty="0" err="1">
                <a:solidFill>
                  <a:srgbClr val="0432FF"/>
                </a:solidFill>
              </a:rPr>
              <a:t>dbar</a:t>
            </a:r>
            <a:r>
              <a:rPr lang="en-US" dirty="0">
                <a:solidFill>
                  <a:srgbClr val="0432FF"/>
                </a:solidFill>
              </a:rPr>
              <a:t>.  (2)</a:t>
            </a:r>
            <a:endParaRPr lang="fr-FR" dirty="0">
              <a:solidFill>
                <a:srgbClr val="0432FF"/>
              </a:solidFill>
            </a:endParaRPr>
          </a:p>
          <a:p>
            <a:r>
              <a:rPr lang="en-US" dirty="0">
                <a:solidFill>
                  <a:srgbClr val="0432FF"/>
                </a:solidFill>
              </a:rPr>
              <a:t>π- = </a:t>
            </a:r>
            <a:r>
              <a:rPr lang="en-US" dirty="0" err="1">
                <a:solidFill>
                  <a:srgbClr val="0432FF"/>
                </a:solidFill>
              </a:rPr>
              <a:t>ubar</a:t>
            </a:r>
            <a:r>
              <a:rPr lang="en-US" dirty="0">
                <a:solidFill>
                  <a:srgbClr val="0432FF"/>
                </a:solidFill>
              </a:rPr>
              <a:t> d.   (1)</a:t>
            </a:r>
            <a:endParaRPr lang="fr-FR" dirty="0">
              <a:solidFill>
                <a:srgbClr val="0432FF"/>
              </a:solidFill>
            </a:endParaRPr>
          </a:p>
          <a:p>
            <a:r>
              <a:rPr lang="fr-FR" dirty="0">
                <a:solidFill>
                  <a:srgbClr val="0432FF"/>
                </a:solidFill>
              </a:rPr>
              <a:t>K+ = u </a:t>
            </a:r>
            <a:r>
              <a:rPr lang="fr-FR" dirty="0" err="1">
                <a:solidFill>
                  <a:srgbClr val="0432FF"/>
                </a:solidFill>
              </a:rPr>
              <a:t>sbar</a:t>
            </a:r>
            <a:r>
              <a:rPr lang="fr-FR" dirty="0">
                <a:solidFill>
                  <a:srgbClr val="0432FF"/>
                </a:solidFill>
              </a:rPr>
              <a:t>.    (1)</a:t>
            </a:r>
          </a:p>
          <a:p>
            <a:r>
              <a:rPr lang="fr-FR" dirty="0">
                <a:solidFill>
                  <a:srgbClr val="0432FF"/>
                </a:solidFill>
              </a:rPr>
              <a:t>K- = </a:t>
            </a:r>
            <a:r>
              <a:rPr lang="fr-FR" dirty="0" err="1">
                <a:solidFill>
                  <a:srgbClr val="0432FF"/>
                </a:solidFill>
              </a:rPr>
              <a:t>ubar</a:t>
            </a:r>
            <a:r>
              <a:rPr lang="fr-FR" dirty="0">
                <a:solidFill>
                  <a:srgbClr val="0432FF"/>
                </a:solidFill>
              </a:rPr>
              <a:t> s.    (0)</a:t>
            </a:r>
          </a:p>
          <a:p>
            <a:endParaRPr lang="fr-FR" dirty="0">
              <a:solidFill>
                <a:srgbClr val="0432FF"/>
              </a:solidFill>
            </a:endParaRPr>
          </a:p>
          <a:p>
            <a:r>
              <a:rPr lang="fr-FR" sz="1600" dirty="0" err="1">
                <a:solidFill>
                  <a:srgbClr val="0432FF"/>
                </a:solidFill>
              </a:rPr>
              <a:t>Low</a:t>
            </a:r>
            <a:r>
              <a:rPr lang="fr-FR" sz="1600" dirty="0">
                <a:solidFill>
                  <a:srgbClr val="0432FF"/>
                </a:solidFill>
              </a:rPr>
              <a:t> mass diffraction dissociation.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407CCD4-BDE3-B54B-9E2F-FA3180005B01}"/>
              </a:ext>
            </a:extLst>
          </p:cNvPr>
          <p:cNvSpPr txBox="1"/>
          <p:nvPr/>
        </p:nvSpPr>
        <p:spPr>
          <a:xfrm>
            <a:off x="142875" y="3713892"/>
            <a:ext cx="2979598" cy="107721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FR" sz="1600" dirty="0">
                <a:solidFill>
                  <a:srgbClr val="FF0000"/>
                </a:solidFill>
              </a:rPr>
              <a:t>Feynman scaling (1969):</a:t>
            </a:r>
            <a:br>
              <a:rPr lang="en-FR" sz="1600" dirty="0">
                <a:solidFill>
                  <a:srgbClr val="FF0000"/>
                </a:solidFill>
              </a:rPr>
            </a:br>
            <a:r>
              <a:rPr lang="en-FR" sz="1600" dirty="0">
                <a:solidFill>
                  <a:srgbClr val="FF0000"/>
                </a:solidFill>
              </a:rPr>
              <a:t>Spectra fn(p</a:t>
            </a:r>
            <a:r>
              <a:rPr lang="en-FR" sz="1600" baseline="-25000" dirty="0">
                <a:solidFill>
                  <a:srgbClr val="FF0000"/>
                </a:solidFill>
              </a:rPr>
              <a:t>T, </a:t>
            </a:r>
            <a:r>
              <a:rPr lang="en-FR" sz="1600" dirty="0">
                <a:solidFill>
                  <a:srgbClr val="FF0000"/>
                </a:solidFill>
              </a:rPr>
              <a:t>x</a:t>
            </a:r>
            <a:r>
              <a:rPr lang="en-FR" sz="1600" baseline="-25000" dirty="0">
                <a:solidFill>
                  <a:srgbClr val="FF0000"/>
                </a:solidFill>
              </a:rPr>
              <a:t>F</a:t>
            </a:r>
            <a:r>
              <a:rPr lang="en-FR" sz="1600" dirty="0">
                <a:solidFill>
                  <a:srgbClr val="FF0000"/>
                </a:solidFill>
              </a:rPr>
              <a:t>) not √s</a:t>
            </a:r>
          </a:p>
          <a:p>
            <a:r>
              <a:rPr lang="en-FR" sz="1600" dirty="0">
                <a:solidFill>
                  <a:srgbClr val="FF0000"/>
                </a:solidFill>
              </a:rPr>
              <a:t>Non-interacting partons, not QCD</a:t>
            </a:r>
          </a:p>
          <a:p>
            <a:r>
              <a:rPr lang="en-FR" sz="1600" dirty="0">
                <a:solidFill>
                  <a:srgbClr val="FF0000"/>
                </a:solidFill>
              </a:rPr>
              <a:t>Ignores thresholds (c,b)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CBCE599-0958-F241-8099-F7CA3B4EEDB6}"/>
              </a:ext>
            </a:extLst>
          </p:cNvPr>
          <p:cNvSpPr txBox="1"/>
          <p:nvPr/>
        </p:nvSpPr>
        <p:spPr>
          <a:xfrm>
            <a:off x="4932788" y="792829"/>
            <a:ext cx="12907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√s = 45 GeV</a:t>
            </a:r>
          </a:p>
        </p:txBody>
      </p:sp>
    </p:spTree>
    <p:extLst>
      <p:ext uri="{BB962C8B-B14F-4D97-AF65-F5344CB8AC3E}">
        <p14:creationId xmlns:p14="http://schemas.microsoft.com/office/powerpoint/2010/main" val="180087556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292950AE-1BD2-5C4E-99EF-F948F8D3E7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984" y="1201363"/>
            <a:ext cx="8258629" cy="278750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BF2B6A3-210C-A347-97F5-BC35B13D9055}"/>
              </a:ext>
            </a:extLst>
          </p:cNvPr>
          <p:cNvSpPr txBox="1"/>
          <p:nvPr/>
        </p:nvSpPr>
        <p:spPr>
          <a:xfrm>
            <a:off x="2213477" y="92496"/>
            <a:ext cx="41278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dirty="0"/>
              <a:t>Pipe region as currently planned for Run 4</a:t>
            </a:r>
          </a:p>
          <a:p>
            <a:r>
              <a:rPr lang="en-FR" dirty="0"/>
              <a:t>              TOP VIEW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1EBB55D-748F-0744-9731-5A38F29157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E2245-6361-BC46-B9C1-311CD2E8CBB1}" type="datetime1">
              <a:rPr lang="fr-FR" smtClean="0"/>
              <a:t>29/07/2020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BE6A28-3227-F640-9E96-C70CEE7D10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Mike Albrow       Forward Multiparticle Spectrometer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E6F296-7AF3-3241-97ED-288AFE8E47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D28CA-AB00-074F-B7EB-9B0005E7E498}" type="slidenum">
              <a:rPr lang="en-US" smtClean="0"/>
              <a:t>33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B6C5734-4C15-6543-9445-E944939D77AE}"/>
              </a:ext>
            </a:extLst>
          </p:cNvPr>
          <p:cNvSpPr txBox="1"/>
          <p:nvPr/>
        </p:nvSpPr>
        <p:spPr>
          <a:xfrm>
            <a:off x="1329074" y="4042990"/>
            <a:ext cx="6030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dirty="0"/>
              <a:t>80m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B328BBE-187A-194D-8BD1-2E54F3CD406C}"/>
              </a:ext>
            </a:extLst>
          </p:cNvPr>
          <p:cNvSpPr txBox="1"/>
          <p:nvPr/>
        </p:nvSpPr>
        <p:spPr>
          <a:xfrm>
            <a:off x="6803214" y="3841887"/>
            <a:ext cx="6014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sz="1400" dirty="0"/>
              <a:t>120m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EF7A3ED-6AC4-7845-AD8E-406FFA807B5B}"/>
              </a:ext>
            </a:extLst>
          </p:cNvPr>
          <p:cNvSpPr txBox="1"/>
          <p:nvPr/>
        </p:nvSpPr>
        <p:spPr>
          <a:xfrm>
            <a:off x="22794" y="3537004"/>
            <a:ext cx="6399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sz="1400" dirty="0"/>
              <a:t>-30cm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61D6155-2CD6-774D-AE69-78498F1C879C}"/>
              </a:ext>
            </a:extLst>
          </p:cNvPr>
          <p:cNvSpPr txBox="1"/>
          <p:nvPr/>
        </p:nvSpPr>
        <p:spPr>
          <a:xfrm>
            <a:off x="22794" y="1369120"/>
            <a:ext cx="6751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sz="1400" dirty="0"/>
              <a:t>+30cm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28427CD-096E-D34F-B16C-741E4D239095}"/>
              </a:ext>
            </a:extLst>
          </p:cNvPr>
          <p:cNvSpPr txBox="1"/>
          <p:nvPr/>
        </p:nvSpPr>
        <p:spPr>
          <a:xfrm>
            <a:off x="397146" y="655264"/>
            <a:ext cx="18163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sz="1400" dirty="0">
                <a:solidFill>
                  <a:srgbClr val="0432FF"/>
                </a:solidFill>
              </a:rPr>
              <a:t>New superconducting </a:t>
            </a:r>
          </a:p>
          <a:p>
            <a:r>
              <a:rPr lang="en-GB" sz="1400" dirty="0">
                <a:solidFill>
                  <a:srgbClr val="0432FF"/>
                </a:solidFill>
              </a:rPr>
              <a:t>D</a:t>
            </a:r>
            <a:r>
              <a:rPr lang="en-FR" sz="1400" dirty="0">
                <a:solidFill>
                  <a:srgbClr val="0432FF"/>
                </a:solidFill>
              </a:rPr>
              <a:t>ipole 35 Tm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FCC3D17-181F-6642-916E-FEF3D699470C}"/>
              </a:ext>
            </a:extLst>
          </p:cNvPr>
          <p:cNvSpPr txBox="1"/>
          <p:nvPr/>
        </p:nvSpPr>
        <p:spPr>
          <a:xfrm>
            <a:off x="6972738" y="2687676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dirty="0"/>
              <a:t>p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B29F1DF-A8D7-B648-9D7F-DC625AA33CD9}"/>
              </a:ext>
            </a:extLst>
          </p:cNvPr>
          <p:cNvSpPr txBox="1"/>
          <p:nvPr/>
        </p:nvSpPr>
        <p:spPr>
          <a:xfrm>
            <a:off x="6496720" y="3149266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dirty="0"/>
              <a:t>p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622005DD-3418-AA42-B1F4-D50D16FD95ED}"/>
              </a:ext>
            </a:extLst>
          </p:cNvPr>
          <p:cNvCxnSpPr/>
          <p:nvPr/>
        </p:nvCxnSpPr>
        <p:spPr>
          <a:xfrm flipH="1">
            <a:off x="6553200" y="2910028"/>
            <a:ext cx="419538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0E030077-6E19-E847-ADAA-D0436D533E56}"/>
              </a:ext>
            </a:extLst>
          </p:cNvPr>
          <p:cNvCxnSpPr>
            <a:cxnSpLocks/>
          </p:cNvCxnSpPr>
          <p:nvPr/>
        </p:nvCxnSpPr>
        <p:spPr>
          <a:xfrm>
            <a:off x="6754788" y="3315901"/>
            <a:ext cx="594847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F2A84B13-7622-C542-ADB9-AFA454B62EF4}"/>
              </a:ext>
            </a:extLst>
          </p:cNvPr>
          <p:cNvSpPr txBox="1"/>
          <p:nvPr/>
        </p:nvSpPr>
        <p:spPr>
          <a:xfrm>
            <a:off x="3124200" y="4670489"/>
            <a:ext cx="52675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dirty="0"/>
              <a:t>Propose:  new pipe with radius ~ 30 cm, length ~ 30 m</a:t>
            </a:r>
          </a:p>
        </p:txBody>
      </p:sp>
    </p:spTree>
    <p:extLst>
      <p:ext uri="{BB962C8B-B14F-4D97-AF65-F5344CB8AC3E}">
        <p14:creationId xmlns:p14="http://schemas.microsoft.com/office/powerpoint/2010/main" val="348651366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0841CB-766D-4046-8147-4F809BB62E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5597D2-8531-3548-85D0-46B20422A426}" type="datetime1">
              <a:rPr lang="fr-FR" smtClean="0"/>
              <a:t>29/07/2020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AD4F4B-54A5-BE4D-9313-7BE46654DA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Mike Albrow       Forward Multiparticle Spectrometer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CF2E13-BC1C-1244-B813-D7D0B55CFE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D28CA-AB00-074F-B7EB-9B0005E7E498}" type="slidenum">
              <a:rPr lang="en-US" smtClean="0"/>
              <a:t>34</a:t>
            </a:fld>
            <a:endParaRPr lang="en-US"/>
          </a:p>
        </p:txBody>
      </p:sp>
      <p:pic>
        <p:nvPicPr>
          <p:cNvPr id="8" name="Picture 7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3CE4CE01-A15B-9B4D-8490-B9AA9D2524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674902"/>
            <a:ext cx="7467600" cy="43434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90749B3-84A3-E74A-AA55-E06F70D766D9}"/>
              </a:ext>
            </a:extLst>
          </p:cNvPr>
          <p:cNvSpPr txBox="1"/>
          <p:nvPr/>
        </p:nvSpPr>
        <p:spPr>
          <a:xfrm>
            <a:off x="313023" y="136525"/>
            <a:ext cx="819679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b="1" dirty="0">
                <a:solidFill>
                  <a:srgbClr val="0432FF"/>
                </a:solidFill>
              </a:rPr>
              <a:t>Two half-day meetings on Forward Multiparticle Spectrometer April 16+17 2020</a:t>
            </a:r>
          </a:p>
          <a:p>
            <a:r>
              <a:rPr lang="en-FR" dirty="0"/>
              <a:t>Purpose: present and discuss ideas. Critique and distinguish possible and not possible</a:t>
            </a:r>
          </a:p>
          <a:p>
            <a:r>
              <a:rPr lang="en-FR" dirty="0"/>
              <a:t>Plan next level of studies and especially who will contribute to a write-up / note /doc</a:t>
            </a:r>
          </a:p>
          <a:p>
            <a:pPr algn="ctr"/>
            <a:r>
              <a:rPr lang="en-FR" dirty="0"/>
              <a:t>===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A05E414-2724-654B-B0EB-E245EA855369}"/>
              </a:ext>
            </a:extLst>
          </p:cNvPr>
          <p:cNvSpPr txBox="1"/>
          <p:nvPr/>
        </p:nvSpPr>
        <p:spPr>
          <a:xfrm>
            <a:off x="313023" y="1152188"/>
            <a:ext cx="87062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dirty="0"/>
              <a:t>Friday 17th: Mainly  measurement of very forward hadrons in pp, pO, OO at low luminosity</a:t>
            </a:r>
            <a:endParaRPr lang="en-FR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665224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00_event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615" y="758022"/>
            <a:ext cx="6641254" cy="547571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23443" y="77880"/>
            <a:ext cx="6185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/>
              <a:t>200 inelastic collisions at Pt 5 </a:t>
            </a:r>
            <a:r>
              <a:rPr lang="en-US" b="1" u="sng" dirty="0">
                <a:solidFill>
                  <a:srgbClr val="FF0000"/>
                </a:solidFill>
              </a:rPr>
              <a:t>2018</a:t>
            </a:r>
            <a:r>
              <a:rPr lang="en-US" u="sng" dirty="0">
                <a:solidFill>
                  <a:srgbClr val="FF0000"/>
                </a:solidFill>
              </a:rPr>
              <a:t> ( 13 </a:t>
            </a:r>
            <a:r>
              <a:rPr lang="en-US" u="sng" dirty="0" err="1">
                <a:solidFill>
                  <a:srgbClr val="FF0000"/>
                </a:solidFill>
              </a:rPr>
              <a:t>TeV</a:t>
            </a:r>
            <a:r>
              <a:rPr lang="en-US" u="sng" dirty="0">
                <a:solidFill>
                  <a:srgbClr val="FF0000"/>
                </a:solidFill>
              </a:rPr>
              <a:t>, β* = 0.55 m): </a:t>
            </a:r>
            <a:r>
              <a:rPr lang="en-US" u="sng" dirty="0"/>
              <a:t>MARS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870648" y="415230"/>
            <a:ext cx="33532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If μ = 50 this is 4 bunch crossings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658980" y="927964"/>
            <a:ext cx="23270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Scale factor </a:t>
            </a:r>
            <a:r>
              <a:rPr lang="en-US" dirty="0" err="1"/>
              <a:t>x:z</a:t>
            </a:r>
            <a:r>
              <a:rPr lang="en-US" dirty="0"/>
              <a:t> = 486:1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39178" y="6120791"/>
            <a:ext cx="819134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Hitting pipe: 0.5 π- and 1 π+ and about 2 protons / 50 collisions. Near horizontal plane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797966" y="3366796"/>
            <a:ext cx="1071252" cy="369332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err="1"/>
              <a:t>Λ</a:t>
            </a:r>
            <a:r>
              <a:rPr lang="en-US" dirty="0"/>
              <a:t>  </a:t>
            </a:r>
            <a:r>
              <a:rPr lang="en-US" dirty="0">
                <a:sym typeface="Wingdings"/>
              </a:rPr>
              <a:t> </a:t>
            </a:r>
            <a:r>
              <a:rPr lang="en-US" dirty="0"/>
              <a:t> pπ-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558771" y="1297296"/>
            <a:ext cx="1128960" cy="369332"/>
          </a:xfrm>
          <a:prstGeom prst="rect">
            <a:avLst/>
          </a:prstGeom>
          <a:solidFill>
            <a:srgbClr val="EEECE1"/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</a:rPr>
              <a:t>Negatives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558771" y="5112723"/>
            <a:ext cx="1033043" cy="369332"/>
          </a:xfrm>
          <a:prstGeom prst="rect">
            <a:avLst/>
          </a:prstGeom>
          <a:solidFill>
            <a:srgbClr val="EEECE1"/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Positives</a:t>
            </a:r>
          </a:p>
        </p:txBody>
      </p:sp>
      <p:cxnSp>
        <p:nvCxnSpPr>
          <p:cNvPr id="11" name="Straight Arrow Connector 10"/>
          <p:cNvCxnSpPr>
            <a:cxnSpLocks/>
            <a:stCxn id="8" idx="1"/>
          </p:cNvCxnSpPr>
          <p:nvPr/>
        </p:nvCxnSpPr>
        <p:spPr>
          <a:xfrm flipH="1" flipV="1">
            <a:off x="4737868" y="3440292"/>
            <a:ext cx="2060098" cy="11117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7277787" y="48840"/>
            <a:ext cx="16532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Nikolai </a:t>
            </a:r>
            <a:r>
              <a:rPr lang="en-US" dirty="0" err="1">
                <a:solidFill>
                  <a:srgbClr val="0000FF"/>
                </a:solidFill>
              </a:rPr>
              <a:t>Mokhov</a:t>
            </a:r>
            <a:endParaRPr lang="en-US" dirty="0">
              <a:solidFill>
                <a:srgbClr val="0000FF"/>
              </a:solidFill>
            </a:endParaRPr>
          </a:p>
          <a:p>
            <a:r>
              <a:rPr lang="en-US" dirty="0" err="1">
                <a:solidFill>
                  <a:srgbClr val="0000FF"/>
                </a:solidFill>
              </a:rPr>
              <a:t>Ottavio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Fornieri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141266" y="1360812"/>
            <a:ext cx="15815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From interaction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425127" y="840978"/>
            <a:ext cx="1133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TOP VIEW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BE9CE-13B5-A149-8804-48EE9FB8CDAD}" type="datetime1">
              <a:rPr lang="fr-FR" smtClean="0"/>
              <a:t>29/07/2020</a:t>
            </a:fld>
            <a:endParaRPr lang="en-US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Mike Albrow       Forward Multiparticle Spectrometer</a:t>
            </a: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D28CA-AB00-074F-B7EB-9B0005E7E498}" type="slidenum">
              <a:rPr lang="en-US" smtClean="0"/>
              <a:t>35</a:t>
            </a:fld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FB71908-5030-464B-B9AB-11035C4BBD64}"/>
              </a:ext>
            </a:extLst>
          </p:cNvPr>
          <p:cNvSpPr txBox="1"/>
          <p:nvPr/>
        </p:nvSpPr>
        <p:spPr>
          <a:xfrm>
            <a:off x="5767917" y="2997464"/>
            <a:ext cx="993926" cy="369332"/>
          </a:xfrm>
          <a:prstGeom prst="rect">
            <a:avLst/>
          </a:prstGeom>
          <a:solidFill>
            <a:srgbClr val="EEECE1"/>
          </a:solidFill>
        </p:spPr>
        <p:txBody>
          <a:bodyPr wrap="none" rtlCol="0">
            <a:spAutoFit/>
          </a:bodyPr>
          <a:lstStyle/>
          <a:p>
            <a:r>
              <a:rPr lang="en-US" b="1" dirty="0"/>
              <a:t>Neutrals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37AF100-C0F2-5847-B0A5-A3CA75B57774}"/>
              </a:ext>
            </a:extLst>
          </p:cNvPr>
          <p:cNvSpPr txBox="1"/>
          <p:nvPr/>
        </p:nvSpPr>
        <p:spPr>
          <a:xfrm>
            <a:off x="3076345" y="4836375"/>
            <a:ext cx="1172693" cy="338554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fr-FR" sz="1600" dirty="0">
                <a:solidFill>
                  <a:srgbClr val="FF0000"/>
                </a:solidFill>
              </a:rPr>
              <a:t>New D1 S/C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B47C3C3-9090-C547-9684-C308AB0FD485}"/>
              </a:ext>
            </a:extLst>
          </p:cNvPr>
          <p:cNvSpPr txBox="1"/>
          <p:nvPr/>
        </p:nvSpPr>
        <p:spPr>
          <a:xfrm>
            <a:off x="6836482" y="4881890"/>
            <a:ext cx="2224070" cy="120032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fr-FR" dirty="0" err="1">
                <a:solidFill>
                  <a:srgbClr val="FF0000"/>
                </a:solidFill>
              </a:rPr>
              <a:t>Being</a:t>
            </a:r>
            <a:r>
              <a:rPr lang="fr-FR" dirty="0">
                <a:solidFill>
                  <a:srgbClr val="FF0000"/>
                </a:solidFill>
              </a:rPr>
              <a:t> </a:t>
            </a:r>
            <a:r>
              <a:rPr lang="fr-FR" dirty="0" err="1">
                <a:solidFill>
                  <a:srgbClr val="FF0000"/>
                </a:solidFill>
              </a:rPr>
              <a:t>redone</a:t>
            </a:r>
            <a:r>
              <a:rPr lang="fr-FR" dirty="0">
                <a:solidFill>
                  <a:srgbClr val="FF0000"/>
                </a:solidFill>
              </a:rPr>
              <a:t> </a:t>
            </a:r>
          </a:p>
          <a:p>
            <a:r>
              <a:rPr lang="fr-FR" dirty="0">
                <a:solidFill>
                  <a:srgbClr val="FF0000"/>
                </a:solidFill>
              </a:rPr>
              <a:t>Marta and Francesco</a:t>
            </a:r>
          </a:p>
          <a:p>
            <a:r>
              <a:rPr lang="fr-FR" dirty="0">
                <a:solidFill>
                  <a:srgbClr val="FF0000"/>
                </a:solidFill>
              </a:rPr>
              <a:t>For 14 </a:t>
            </a:r>
            <a:r>
              <a:rPr lang="fr-FR" dirty="0" err="1">
                <a:solidFill>
                  <a:srgbClr val="FF0000"/>
                </a:solidFill>
              </a:rPr>
              <a:t>TeV</a:t>
            </a:r>
            <a:r>
              <a:rPr lang="fr-FR" dirty="0">
                <a:solidFill>
                  <a:srgbClr val="FF0000"/>
                </a:solidFill>
              </a:rPr>
              <a:t> and </a:t>
            </a:r>
            <a:r>
              <a:rPr lang="fr-FR" dirty="0" err="1">
                <a:solidFill>
                  <a:srgbClr val="FF0000"/>
                </a:solidFill>
              </a:rPr>
              <a:t>Run</a:t>
            </a:r>
            <a:r>
              <a:rPr lang="fr-FR" dirty="0">
                <a:solidFill>
                  <a:srgbClr val="FF0000"/>
                </a:solidFill>
              </a:rPr>
              <a:t> 4.</a:t>
            </a:r>
          </a:p>
          <a:p>
            <a:r>
              <a:rPr lang="fr-FR" dirty="0">
                <a:solidFill>
                  <a:srgbClr val="FF0000"/>
                </a:solidFill>
              </a:rPr>
              <a:t>New D1, </a:t>
            </a:r>
            <a:r>
              <a:rPr lang="fr-FR" dirty="0" err="1">
                <a:solidFill>
                  <a:srgbClr val="FF0000"/>
                </a:solidFill>
              </a:rPr>
              <a:t>beam</a:t>
            </a:r>
            <a:r>
              <a:rPr lang="fr-FR" dirty="0">
                <a:solidFill>
                  <a:srgbClr val="FF0000"/>
                </a:solidFill>
              </a:rPr>
              <a:t> pipe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A14AA04-6637-EC4A-9386-C03918493D36}"/>
              </a:ext>
            </a:extLst>
          </p:cNvPr>
          <p:cNvSpPr txBox="1"/>
          <p:nvPr/>
        </p:nvSpPr>
        <p:spPr>
          <a:xfrm rot="20607756">
            <a:off x="5273904" y="2078333"/>
            <a:ext cx="988027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FR" sz="1200" dirty="0"/>
              <a:t>INCOMING P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94D38F88-9D8F-044E-9746-09F261B5693D}"/>
              </a:ext>
            </a:extLst>
          </p:cNvPr>
          <p:cNvCxnSpPr/>
          <p:nvPr/>
        </p:nvCxnSpPr>
        <p:spPr>
          <a:xfrm flipH="1">
            <a:off x="4891314" y="2374108"/>
            <a:ext cx="478972" cy="15138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64273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680BB6-F81A-E846-BF1C-3A4A814086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BE0F0-B229-CE41-AC59-2752B4FB83C8}" type="datetime1">
              <a:rPr lang="fr-FR" smtClean="0"/>
              <a:t>29/07/2020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C09CD6-7CC3-3746-B0A1-AB64F6CE58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Mike Albrow       Forward Multiparticle Spectrometer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FE321F-36B7-7F4A-9D37-C3B283733F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D28CA-AB00-074F-B7EB-9B0005E7E498}" type="slidenum">
              <a:rPr lang="en-US" smtClean="0"/>
              <a:t>36</a:t>
            </a:fld>
            <a:endParaRPr lang="en-US"/>
          </a:p>
        </p:txBody>
      </p:sp>
      <p:pic>
        <p:nvPicPr>
          <p:cNvPr id="8" name="Picture 7" descr="A close up of a map&#10;&#10;Description automatically generated">
            <a:extLst>
              <a:ext uri="{FF2B5EF4-FFF2-40B4-BE49-F238E27FC236}">
                <a16:creationId xmlns:a16="http://schemas.microsoft.com/office/drawing/2014/main" id="{69504538-F58F-6449-BBAC-51804931FC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4739" y="283590"/>
            <a:ext cx="6829865" cy="3123481"/>
          </a:xfrm>
          <a:prstGeom prst="rect">
            <a:avLst/>
          </a:prstGeom>
        </p:spPr>
      </p:pic>
      <p:pic>
        <p:nvPicPr>
          <p:cNvPr id="9" name="Picture 8" descr="A close up of a map&#10;&#10;Description automatically generated">
            <a:extLst>
              <a:ext uri="{FF2B5EF4-FFF2-40B4-BE49-F238E27FC236}">
                <a16:creationId xmlns:a16="http://schemas.microsoft.com/office/drawing/2014/main" id="{1EB4F169-9050-9A4A-ABE5-CF4B1DB4E2C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461"/>
          <a:stretch/>
        </p:blipFill>
        <p:spPr>
          <a:xfrm>
            <a:off x="984739" y="3455893"/>
            <a:ext cx="6829864" cy="3096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43005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map&#10;&#10;Description automatically generated">
            <a:extLst>
              <a:ext uri="{FF2B5EF4-FFF2-40B4-BE49-F238E27FC236}">
                <a16:creationId xmlns:a16="http://schemas.microsoft.com/office/drawing/2014/main" id="{4EB7EFF3-CAE9-2A4A-B862-D2BFD72743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1859" y="1823716"/>
            <a:ext cx="8117058" cy="444843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B954DD2-01A2-E348-BB77-E0553ECC00C0}"/>
              </a:ext>
            </a:extLst>
          </p:cNvPr>
          <p:cNvSpPr txBox="1"/>
          <p:nvPr/>
        </p:nvSpPr>
        <p:spPr>
          <a:xfrm>
            <a:off x="337624" y="254056"/>
            <a:ext cx="462633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sz="1200" dirty="0"/>
              <a:t>Marta email 20200611</a:t>
            </a:r>
          </a:p>
          <a:p>
            <a:r>
              <a:rPr lang="en-FR" sz="1200" dirty="0"/>
              <a:t>Integrating &gt; 50 GeV:</a:t>
            </a:r>
          </a:p>
          <a:p>
            <a:r>
              <a:rPr lang="en-GB" sz="1200" dirty="0"/>
              <a:t>Regarding the neutral flux behind the toroid, you can find enclosed the </a:t>
            </a:r>
            <a:br>
              <a:rPr lang="en-GB" sz="1200" dirty="0"/>
            </a:br>
            <a:r>
              <a:rPr lang="en-GB" sz="1200" dirty="0"/>
              <a:t>energy spectra we have got. Integrating them above </a:t>
            </a:r>
            <a:r>
              <a:rPr lang="en-GB" sz="1200" dirty="0">
                <a:solidFill>
                  <a:srgbClr val="FF0000"/>
                </a:solidFill>
              </a:rPr>
              <a:t>50 GeV</a:t>
            </a:r>
            <a:r>
              <a:rPr lang="en-GB" sz="1200" dirty="0"/>
              <a:t>, it yields:</a:t>
            </a:r>
            <a:br>
              <a:rPr lang="en-GB" sz="1200" dirty="0"/>
            </a:br>
            <a:r>
              <a:rPr lang="en-GB" sz="1200" dirty="0"/>
              <a:t>4e-3 photons / collision.   0.004 x 150/X = 0.6/X</a:t>
            </a:r>
            <a:br>
              <a:rPr lang="en-GB" sz="1200" dirty="0"/>
            </a:br>
            <a:r>
              <a:rPr lang="en-GB" sz="1200" dirty="0"/>
              <a:t>3e-3 neutrons / collision. 0.003 x 150/X = 0.45/X</a:t>
            </a:r>
            <a:br>
              <a:rPr lang="en-GB" sz="1200" dirty="0"/>
            </a:br>
            <a:r>
              <a:rPr lang="en-GB" sz="1200" dirty="0"/>
              <a:t>1e-3 antineutrons / collision.  = 0.15/X</a:t>
            </a:r>
            <a:br>
              <a:rPr lang="en-GB" sz="1200" dirty="0"/>
            </a:br>
            <a:r>
              <a:rPr lang="en-GB" sz="1200" dirty="0"/>
              <a:t>0.8e-3 neutral kaons / collision 0.12/X</a:t>
            </a:r>
            <a:endParaRPr lang="en-FR" sz="1200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466AA50-42AD-0E45-835F-950D28484885}"/>
              </a:ext>
            </a:extLst>
          </p:cNvPr>
          <p:cNvCxnSpPr>
            <a:cxnSpLocks/>
          </p:cNvCxnSpPr>
          <p:nvPr/>
        </p:nvCxnSpPr>
        <p:spPr>
          <a:xfrm>
            <a:off x="3066757" y="4614203"/>
            <a:ext cx="0" cy="129422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C0D30B3-12DA-9D4D-931C-31729815A1F7}"/>
              </a:ext>
            </a:extLst>
          </p:cNvPr>
          <p:cNvCxnSpPr>
            <a:cxnSpLocks/>
          </p:cNvCxnSpPr>
          <p:nvPr/>
        </p:nvCxnSpPr>
        <p:spPr>
          <a:xfrm>
            <a:off x="4572000" y="4149969"/>
            <a:ext cx="0" cy="175846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2D13E50-23E5-2443-90F6-857FBCB2E6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C81EC-81AE-B142-A8F5-E8C14CA486DB}" type="datetime1">
              <a:rPr lang="fr-FR" smtClean="0"/>
              <a:t>29/07/2020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70136B0-3B50-1D47-846B-987973AE5B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Mike Albrow       Forward Multiparticle Spectrometer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CF1ACE-8C2D-EA42-9BB5-6376192134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D28CA-AB00-074F-B7EB-9B0005E7E498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2691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shot 2015-09-23 14.56.3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9603" y="1320944"/>
            <a:ext cx="4698915" cy="451536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611840" y="259114"/>
            <a:ext cx="453216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</a:rPr>
              <a:t>x</a:t>
            </a:r>
            <a:r>
              <a:rPr lang="en-US" sz="2400" baseline="-25000" dirty="0" err="1">
                <a:solidFill>
                  <a:srgbClr val="FF0000"/>
                </a:solidFill>
              </a:rPr>
              <a:t>Bjorken</a:t>
            </a:r>
            <a:r>
              <a:rPr lang="en-US" sz="2400" dirty="0">
                <a:solidFill>
                  <a:srgbClr val="FF0000"/>
                </a:solidFill>
              </a:rPr>
              <a:t> = </a:t>
            </a:r>
            <a:r>
              <a:rPr lang="en-US" sz="2400" dirty="0" err="1">
                <a:solidFill>
                  <a:srgbClr val="FF0000"/>
                </a:solidFill>
              </a:rPr>
              <a:t>x</a:t>
            </a:r>
            <a:r>
              <a:rPr lang="en-US" sz="2400" baseline="-25000" dirty="0" err="1">
                <a:solidFill>
                  <a:srgbClr val="FF0000"/>
                </a:solidFill>
              </a:rPr>
              <a:t>Bj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dirty="0"/>
              <a:t>= p(</a:t>
            </a:r>
            <a:r>
              <a:rPr lang="en-US" dirty="0" err="1"/>
              <a:t>parton</a:t>
            </a:r>
            <a:r>
              <a:rPr lang="en-US" dirty="0"/>
              <a:t>)/p(proton)</a:t>
            </a:r>
          </a:p>
          <a:p>
            <a:r>
              <a:rPr lang="en-US" dirty="0"/>
              <a:t>Major industry at HERA, and these PDFs</a:t>
            </a:r>
          </a:p>
          <a:p>
            <a:r>
              <a:rPr lang="en-US" dirty="0"/>
              <a:t>needed for hard (partonic) interactions at LHC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21605" y="531279"/>
            <a:ext cx="4255003" cy="2400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</a:rPr>
              <a:t>x</a:t>
            </a:r>
            <a:r>
              <a:rPr lang="en-US" sz="2400" baseline="-25000" dirty="0" err="1">
                <a:solidFill>
                  <a:srgbClr val="FF0000"/>
                </a:solidFill>
              </a:rPr>
              <a:t>Feynman</a:t>
            </a:r>
            <a:r>
              <a:rPr lang="en-US" sz="2400" dirty="0">
                <a:solidFill>
                  <a:srgbClr val="FF0000"/>
                </a:solidFill>
              </a:rPr>
              <a:t> = </a:t>
            </a:r>
            <a:r>
              <a:rPr lang="en-US" sz="2400" dirty="0" err="1">
                <a:solidFill>
                  <a:srgbClr val="FF0000"/>
                </a:solidFill>
              </a:rPr>
              <a:t>x</a:t>
            </a:r>
            <a:r>
              <a:rPr lang="en-US" sz="2400" baseline="-25000" dirty="0" err="1">
                <a:solidFill>
                  <a:srgbClr val="FF0000"/>
                </a:solidFill>
              </a:rPr>
              <a:t>F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dirty="0"/>
              <a:t>= p(hadron)/p(proton)</a:t>
            </a:r>
          </a:p>
          <a:p>
            <a:endParaRPr lang="en-US" dirty="0"/>
          </a:p>
          <a:p>
            <a:r>
              <a:rPr lang="en-US" dirty="0" err="1"/>
              <a:t>x</a:t>
            </a:r>
            <a:r>
              <a:rPr lang="en-US" baseline="-25000" dirty="0" err="1"/>
              <a:t>F</a:t>
            </a:r>
            <a:r>
              <a:rPr lang="en-US" dirty="0"/>
              <a:t> – </a:t>
            </a:r>
            <a:r>
              <a:rPr lang="en-US" dirty="0" err="1"/>
              <a:t>x</a:t>
            </a:r>
            <a:r>
              <a:rPr lang="en-US" baseline="-25000" dirty="0" err="1"/>
              <a:t>Bj</a:t>
            </a:r>
            <a:r>
              <a:rPr lang="en-US" dirty="0"/>
              <a:t> relationship, but less direct than</a:t>
            </a:r>
          </a:p>
          <a:p>
            <a:r>
              <a:rPr lang="en-US" dirty="0"/>
              <a:t>in deep inelastic scattering.</a:t>
            </a:r>
          </a:p>
          <a:p>
            <a:endParaRPr lang="en-US" dirty="0"/>
          </a:p>
          <a:p>
            <a:r>
              <a:rPr lang="en-US" dirty="0"/>
              <a:t>E.g. p </a:t>
            </a:r>
            <a:r>
              <a:rPr lang="en-US" dirty="0">
                <a:sym typeface="Wingdings"/>
              </a:rPr>
              <a:t> π</a:t>
            </a:r>
            <a:r>
              <a:rPr lang="en-US" baseline="30000" dirty="0">
                <a:sym typeface="Wingdings"/>
              </a:rPr>
              <a:t>+</a:t>
            </a:r>
            <a:r>
              <a:rPr lang="en-US" dirty="0">
                <a:sym typeface="Wingdings"/>
              </a:rPr>
              <a:t> is from leading u adding a </a:t>
            </a:r>
            <a:r>
              <a:rPr lang="en-US" dirty="0" err="1">
                <a:sym typeface="Wingdings"/>
              </a:rPr>
              <a:t>dbar</a:t>
            </a:r>
            <a:endParaRPr lang="en-US" dirty="0">
              <a:sym typeface="Wingdings"/>
            </a:endParaRPr>
          </a:p>
          <a:p>
            <a:r>
              <a:rPr lang="en-US" dirty="0">
                <a:sym typeface="Wingdings"/>
              </a:rPr>
              <a:t>      </a:t>
            </a:r>
            <a:r>
              <a:rPr lang="en-US" dirty="0"/>
              <a:t>p </a:t>
            </a:r>
            <a:r>
              <a:rPr lang="en-US" dirty="0">
                <a:sym typeface="Wingdings"/>
              </a:rPr>
              <a:t> π</a:t>
            </a:r>
            <a:r>
              <a:rPr lang="en-US" baseline="30000" dirty="0">
                <a:sym typeface="Wingdings"/>
              </a:rPr>
              <a:t>-</a:t>
            </a:r>
            <a:r>
              <a:rPr lang="en-US" dirty="0">
                <a:sym typeface="Wingdings"/>
              </a:rPr>
              <a:t> is from leading d adding a </a:t>
            </a:r>
            <a:r>
              <a:rPr lang="en-US" dirty="0" err="1">
                <a:sym typeface="Wingdings"/>
              </a:rPr>
              <a:t>ubar</a:t>
            </a:r>
            <a:endParaRPr lang="en-US" dirty="0">
              <a:sym typeface="Wingdings"/>
            </a:endParaRPr>
          </a:p>
          <a:p>
            <a:r>
              <a:rPr lang="en-US" dirty="0">
                <a:sym typeface="Wingdings"/>
              </a:rPr>
              <a:t>Ratio at high x reflects </a:t>
            </a:r>
            <a:r>
              <a:rPr lang="en-US" dirty="0" err="1">
                <a:sym typeface="Wingdings"/>
              </a:rPr>
              <a:t>u:d</a:t>
            </a:r>
            <a:r>
              <a:rPr lang="en-US" dirty="0">
                <a:sym typeface="Wingdings"/>
              </a:rPr>
              <a:t> in p </a:t>
            </a:r>
          </a:p>
        </p:txBody>
      </p:sp>
      <p:cxnSp>
        <p:nvCxnSpPr>
          <p:cNvPr id="3" name="Straight Arrow Connector 2"/>
          <p:cNvCxnSpPr/>
          <p:nvPr/>
        </p:nvCxnSpPr>
        <p:spPr>
          <a:xfrm flipV="1">
            <a:off x="402700" y="3345744"/>
            <a:ext cx="3190623" cy="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402700" y="3573099"/>
            <a:ext cx="1053216" cy="1549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392529" y="3810430"/>
            <a:ext cx="1053216" cy="15490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1750196" y="3573099"/>
            <a:ext cx="1235351" cy="0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1750196" y="3588589"/>
            <a:ext cx="1235351" cy="965340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1445745" y="3825920"/>
            <a:ext cx="1019754" cy="828430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1455916" y="3588589"/>
            <a:ext cx="1019754" cy="82843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102799" y="3095945"/>
            <a:ext cx="3463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u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3593323" y="3090957"/>
            <a:ext cx="3463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u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15807" y="3325795"/>
            <a:ext cx="3463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u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2517169" y="4311602"/>
            <a:ext cx="3463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u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102799" y="3601127"/>
            <a:ext cx="3463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8000"/>
                </a:solidFill>
              </a:rPr>
              <a:t>d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2940978" y="4279186"/>
            <a:ext cx="9309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8000"/>
                </a:solidFill>
              </a:rPr>
              <a:t>d, c, b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2292314" y="4542434"/>
            <a:ext cx="3463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8000"/>
                </a:solidFill>
              </a:rPr>
              <a:t>d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2934168" y="3366742"/>
            <a:ext cx="11041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srgbClr val="008000"/>
                </a:solidFill>
              </a:rPr>
              <a:t>d,c,b</a:t>
            </a:r>
            <a:r>
              <a:rPr lang="en-US" dirty="0" err="1">
                <a:solidFill>
                  <a:srgbClr val="008000"/>
                </a:solidFill>
              </a:rPr>
              <a:t>bar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39" name="Left Brace 38"/>
          <p:cNvSpPr/>
          <p:nvPr/>
        </p:nvSpPr>
        <p:spPr>
          <a:xfrm rot="13939246">
            <a:off x="2847941" y="4648208"/>
            <a:ext cx="372523" cy="711781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/>
          <p:cNvSpPr txBox="1"/>
          <p:nvPr/>
        </p:nvSpPr>
        <p:spPr>
          <a:xfrm>
            <a:off x="2987253" y="5112281"/>
            <a:ext cx="14651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t-channel baryon </a:t>
            </a:r>
          </a:p>
          <a:p>
            <a:r>
              <a:rPr lang="en-US" sz="1400" dirty="0"/>
              <a:t>exchange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21605" y="5007435"/>
            <a:ext cx="2126040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Leading π</a:t>
            </a:r>
            <a:r>
              <a:rPr lang="en-US" baseline="30000" dirty="0">
                <a:solidFill>
                  <a:srgbClr val="FF0000"/>
                </a:solidFill>
              </a:rPr>
              <a:t>+</a:t>
            </a:r>
            <a:r>
              <a:rPr lang="en-US" dirty="0">
                <a:solidFill>
                  <a:srgbClr val="FF0000"/>
                </a:solidFill>
              </a:rPr>
              <a:t>, D</a:t>
            </a:r>
            <a:r>
              <a:rPr lang="en-US" baseline="30000" dirty="0">
                <a:solidFill>
                  <a:srgbClr val="FF0000"/>
                </a:solidFill>
              </a:rPr>
              <a:t>0</a:t>
            </a:r>
            <a:r>
              <a:rPr lang="en-US" dirty="0">
                <a:solidFill>
                  <a:srgbClr val="FF0000"/>
                </a:solidFill>
              </a:rPr>
              <a:t>, B</a:t>
            </a:r>
            <a:r>
              <a:rPr lang="en-US" baseline="30000" dirty="0">
                <a:solidFill>
                  <a:srgbClr val="FF0000"/>
                </a:solidFill>
              </a:rPr>
              <a:t>+  </a:t>
            </a:r>
            <a:r>
              <a:rPr lang="en-US" dirty="0">
                <a:solidFill>
                  <a:srgbClr val="FF0000"/>
                </a:solidFill>
              </a:rPr>
              <a:t>(?)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F2CBE-EC09-F140-88F1-228D02E09FB1}" type="datetime1">
              <a:rPr lang="fr-FR" smtClean="0"/>
              <a:t>29/07/2020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Mike Albrow       Forward Multiparticle Spectrometer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D28CA-AB00-074F-B7EB-9B0005E7E498}" type="slidenum">
              <a:rPr lang="en-US" smtClean="0"/>
              <a:t>38</a:t>
            </a:fld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3574E77-0021-3C49-9139-AEF7C124E575}"/>
              </a:ext>
            </a:extLst>
          </p:cNvPr>
          <p:cNvSpPr txBox="1"/>
          <p:nvPr/>
        </p:nvSpPr>
        <p:spPr>
          <a:xfrm>
            <a:off x="181913" y="5483354"/>
            <a:ext cx="2338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0432FF"/>
                </a:solidFill>
              </a:rPr>
              <a:t>Diffraction dissociation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75A0919-85FC-854F-821F-CA6DF24A7D97}"/>
              </a:ext>
            </a:extLst>
          </p:cNvPr>
          <p:cNvSpPr txBox="1"/>
          <p:nvPr/>
        </p:nvSpPr>
        <p:spPr>
          <a:xfrm>
            <a:off x="458804" y="5938224"/>
            <a:ext cx="78356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b="1" dirty="0">
                <a:solidFill>
                  <a:srgbClr val="FF0000"/>
                </a:solidFill>
              </a:rPr>
              <a:t>Brodsky: Intrinsic charm – p has {uudcc} component (1-2%?) </a:t>
            </a:r>
            <a:r>
              <a:rPr lang="en-FR" b="1" dirty="0">
                <a:solidFill>
                  <a:srgbClr val="FF0000"/>
                </a:solidFill>
                <a:sym typeface="Wingdings" pitchFamily="2" charset="2"/>
              </a:rPr>
              <a:t> high x</a:t>
            </a:r>
            <a:r>
              <a:rPr lang="en-FR" b="1" baseline="-25000" dirty="0">
                <a:solidFill>
                  <a:srgbClr val="FF0000"/>
                </a:solidFill>
                <a:sym typeface="Wingdings" pitchFamily="2" charset="2"/>
              </a:rPr>
              <a:t>F</a:t>
            </a:r>
            <a:r>
              <a:rPr lang="en-FR" b="1" dirty="0">
                <a:solidFill>
                  <a:srgbClr val="FF0000"/>
                </a:solidFill>
                <a:sym typeface="Wingdings" pitchFamily="2" charset="2"/>
              </a:rPr>
              <a:t> Λ</a:t>
            </a:r>
            <a:r>
              <a:rPr lang="en-FR" b="1" baseline="-25000" dirty="0">
                <a:solidFill>
                  <a:srgbClr val="FF0000"/>
                </a:solidFill>
                <a:sym typeface="Wingdings" pitchFamily="2" charset="2"/>
              </a:rPr>
              <a:t>c</a:t>
            </a:r>
            <a:r>
              <a:rPr lang="en-FR" b="1" dirty="0">
                <a:solidFill>
                  <a:srgbClr val="FF0000"/>
                </a:solidFill>
                <a:sym typeface="Wingdings" pitchFamily="2" charset="2"/>
              </a:rPr>
              <a:t> and D</a:t>
            </a:r>
            <a:r>
              <a:rPr lang="en-FR" b="1" baseline="30000" dirty="0">
                <a:solidFill>
                  <a:srgbClr val="FF0000"/>
                </a:solidFill>
                <a:sym typeface="Wingdings" pitchFamily="2" charset="2"/>
              </a:rPr>
              <a:t>0</a:t>
            </a:r>
            <a:endParaRPr lang="en-FR" b="1" baseline="30000" dirty="0">
              <a:solidFill>
                <a:srgbClr val="FF0000"/>
              </a:solidFill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29A302D-BD25-D747-A998-83EA8A8D873B}"/>
              </a:ext>
            </a:extLst>
          </p:cNvPr>
          <p:cNvCxnSpPr>
            <a:cxnSpLocks/>
          </p:cNvCxnSpPr>
          <p:nvPr/>
        </p:nvCxnSpPr>
        <p:spPr>
          <a:xfrm>
            <a:off x="4118675" y="6010794"/>
            <a:ext cx="19987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74340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shot 2015-09-29 05.13.1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9324" y="3345542"/>
            <a:ext cx="4224694" cy="26733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36073" y="56392"/>
            <a:ext cx="38190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</a:rPr>
              <a:t>Strong Interactions at low-Q</a:t>
            </a:r>
            <a:r>
              <a:rPr lang="en-US" sz="2400" baseline="30000" dirty="0">
                <a:solidFill>
                  <a:srgbClr val="0000FF"/>
                </a:solidFill>
              </a:rPr>
              <a:t>2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99380" y="682849"/>
            <a:ext cx="2839915" cy="369332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Hadron level ~ </a:t>
            </a:r>
            <a:r>
              <a:rPr lang="en-US" dirty="0" err="1"/>
              <a:t>Regge</a:t>
            </a:r>
            <a:r>
              <a:rPr lang="en-US" dirty="0"/>
              <a:t> theory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845610" y="682849"/>
            <a:ext cx="3749494" cy="369332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Parton level ~ QCD (non-</a:t>
            </a:r>
            <a:r>
              <a:rPr lang="en-US" dirty="0" err="1"/>
              <a:t>perturbative</a:t>
            </a:r>
            <a:r>
              <a:rPr lang="en-US" dirty="0"/>
              <a:t>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56392"/>
            <a:ext cx="24629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Challenge to theorists</a:t>
            </a:r>
          </a:p>
        </p:txBody>
      </p:sp>
      <p:sp>
        <p:nvSpPr>
          <p:cNvPr id="7" name="Left-Right Arrow 6"/>
          <p:cNvSpPr/>
          <p:nvPr/>
        </p:nvSpPr>
        <p:spPr>
          <a:xfrm>
            <a:off x="3709398" y="785762"/>
            <a:ext cx="835450" cy="266419"/>
          </a:xfrm>
          <a:prstGeom prst="leftRightArrow">
            <a:avLst/>
          </a:prstGeom>
          <a:solidFill>
            <a:srgbClr val="C0504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Screenshot 2015-09-29 08.15.4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535" y="2047874"/>
            <a:ext cx="4693048" cy="153352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79571" y="1200051"/>
            <a:ext cx="7927508" cy="53553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Leading (high </a:t>
            </a:r>
            <a:r>
              <a:rPr lang="en-US" dirty="0" err="1"/>
              <a:t>x</a:t>
            </a:r>
            <a:r>
              <a:rPr lang="en-US" baseline="-25000" dirty="0" err="1"/>
              <a:t>Bj</a:t>
            </a:r>
            <a:r>
              <a:rPr lang="en-US" dirty="0"/>
              <a:t>) u-quark or [</a:t>
            </a:r>
            <a:r>
              <a:rPr lang="en-US" dirty="0" err="1"/>
              <a:t>ud</a:t>
            </a:r>
            <a:r>
              <a:rPr lang="en-US" dirty="0"/>
              <a:t>] di-quark picks up an </a:t>
            </a:r>
            <a:r>
              <a:rPr lang="en-US" dirty="0" err="1"/>
              <a:t>sbar</a:t>
            </a:r>
            <a:r>
              <a:rPr lang="en-US" dirty="0"/>
              <a:t> or s in “string-breaking”</a:t>
            </a:r>
          </a:p>
          <a:p>
            <a:r>
              <a:rPr lang="en-US" dirty="0"/>
              <a:t>or from s-</a:t>
            </a:r>
            <a:r>
              <a:rPr lang="en-US" dirty="0" err="1"/>
              <a:t>sbar</a:t>
            </a:r>
            <a:r>
              <a:rPr lang="en-US" dirty="0"/>
              <a:t> sea, to make a leading K</a:t>
            </a:r>
            <a:r>
              <a:rPr lang="en-US" baseline="30000" dirty="0"/>
              <a:t>+</a:t>
            </a:r>
            <a:r>
              <a:rPr lang="en-US" dirty="0"/>
              <a:t> or Λ</a:t>
            </a:r>
            <a:r>
              <a:rPr lang="en-US" baseline="30000" dirty="0"/>
              <a:t>0</a:t>
            </a:r>
            <a:r>
              <a:rPr lang="en-US" dirty="0"/>
              <a:t>, Σ</a:t>
            </a:r>
            <a:r>
              <a:rPr lang="en-US" baseline="30000" dirty="0"/>
              <a:t>0</a:t>
            </a:r>
          </a:p>
          <a:p>
            <a:r>
              <a:rPr lang="en-US" dirty="0" err="1"/>
              <a:t>γcτ</a:t>
            </a:r>
            <a:r>
              <a:rPr lang="en-US" dirty="0"/>
              <a:t>(</a:t>
            </a:r>
            <a:r>
              <a:rPr lang="en-US" dirty="0" err="1"/>
              <a:t>Λ</a:t>
            </a:r>
            <a:r>
              <a:rPr lang="en-US" dirty="0"/>
              <a:t>) at 4.4 </a:t>
            </a:r>
            <a:r>
              <a:rPr lang="en-US" dirty="0" err="1"/>
              <a:t>TeV</a:t>
            </a:r>
            <a:r>
              <a:rPr lang="en-US" dirty="0"/>
              <a:t> is 316 m, </a:t>
            </a:r>
            <a:r>
              <a:rPr lang="en-US" dirty="0">
                <a:sym typeface="Wingdings"/>
              </a:rPr>
              <a:t> pπ- (acceptance?). </a:t>
            </a:r>
            <a:r>
              <a:rPr lang="en-US" dirty="0"/>
              <a:t>Σ</a:t>
            </a:r>
            <a:r>
              <a:rPr lang="en-US" baseline="30000" dirty="0"/>
              <a:t>0 </a:t>
            </a:r>
            <a:r>
              <a:rPr lang="en-US" dirty="0">
                <a:sym typeface="Wingdings"/>
              </a:rPr>
              <a:t>--&gt; </a:t>
            </a:r>
            <a:r>
              <a:rPr lang="en-US" dirty="0"/>
              <a:t>Λ</a:t>
            </a:r>
            <a:r>
              <a:rPr lang="en-US" baseline="30000" dirty="0"/>
              <a:t>0 </a:t>
            </a:r>
            <a:r>
              <a:rPr lang="en-US" dirty="0"/>
              <a:t> + </a:t>
            </a:r>
            <a:r>
              <a:rPr lang="en-US" dirty="0" err="1"/>
              <a:t>γ</a:t>
            </a:r>
            <a:r>
              <a:rPr lang="en-US" dirty="0"/>
              <a:t> (100%, prompt)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Virtual (negative mass</a:t>
            </a:r>
            <a:r>
              <a:rPr lang="en-US" baseline="30000" dirty="0"/>
              <a:t>2</a:t>
            </a:r>
            <a:r>
              <a:rPr lang="en-US" dirty="0"/>
              <a:t>, t-channel) exchanged </a:t>
            </a:r>
          </a:p>
          <a:p>
            <a:r>
              <a:rPr lang="en-US" dirty="0"/>
              <a:t>baryon or meson described in </a:t>
            </a:r>
          </a:p>
          <a:p>
            <a:r>
              <a:rPr lang="en-US" dirty="0" err="1"/>
              <a:t>Regge</a:t>
            </a:r>
            <a:r>
              <a:rPr lang="en-US" dirty="0"/>
              <a:t> phenomenology : </a:t>
            </a:r>
          </a:p>
          <a:p>
            <a:r>
              <a:rPr lang="en-US" dirty="0"/>
              <a:t>Analyticity, </a:t>
            </a:r>
            <a:r>
              <a:rPr lang="en-US" dirty="0" err="1"/>
              <a:t>unitarity</a:t>
            </a:r>
            <a:r>
              <a:rPr lang="en-US" dirty="0"/>
              <a:t> and crossing symmetry</a:t>
            </a:r>
          </a:p>
          <a:p>
            <a:r>
              <a:rPr lang="en-US" dirty="0"/>
              <a:t>+ continuous complex angular momentum.</a:t>
            </a:r>
          </a:p>
          <a:p>
            <a:endParaRPr lang="en-US" dirty="0"/>
          </a:p>
          <a:p>
            <a:r>
              <a:rPr lang="en-US" dirty="0"/>
              <a:t>Derive it from QCD !! ? </a:t>
            </a:r>
          </a:p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63696" y="3530539"/>
            <a:ext cx="47912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00FF"/>
                </a:solidFill>
              </a:rPr>
              <a:t>Quark line description of leading K</a:t>
            </a:r>
            <a:r>
              <a:rPr lang="en-US" sz="2000" baseline="30000" dirty="0">
                <a:solidFill>
                  <a:srgbClr val="0000FF"/>
                </a:solidFill>
              </a:rPr>
              <a:t>+</a:t>
            </a:r>
            <a:r>
              <a:rPr lang="en-US" sz="2000" dirty="0">
                <a:solidFill>
                  <a:srgbClr val="0000FF"/>
                </a:solidFill>
              </a:rPr>
              <a:t> or Λ</a:t>
            </a:r>
            <a:r>
              <a:rPr lang="en-US" sz="2000" baseline="30000" dirty="0">
                <a:solidFill>
                  <a:srgbClr val="0000FF"/>
                </a:solidFill>
              </a:rPr>
              <a:t>0</a:t>
            </a:r>
            <a:r>
              <a:rPr lang="en-US" sz="2000" dirty="0">
                <a:solidFill>
                  <a:srgbClr val="0000FF"/>
                </a:solidFill>
              </a:rPr>
              <a:t>, Σ</a:t>
            </a:r>
            <a:r>
              <a:rPr lang="en-US" sz="2000" baseline="30000" dirty="0">
                <a:solidFill>
                  <a:srgbClr val="0000FF"/>
                </a:solidFill>
              </a:rPr>
              <a:t>0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26172-A068-2643-9163-9E429F6F3695}" type="datetime1">
              <a:rPr lang="fr-FR" smtClean="0"/>
              <a:t>29/07/2020</a:t>
            </a:fld>
            <a:endParaRPr lang="en-US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Mike Albrow       Forward Multiparticle Spectrometer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D28CA-AB00-074F-B7EB-9B0005E7E498}" type="slidenum">
              <a:rPr lang="en-US" smtClean="0"/>
              <a:t>39</a:t>
            </a:fld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7404DAB-7E2E-1646-BF0A-E7902CA0782F}"/>
              </a:ext>
            </a:extLst>
          </p:cNvPr>
          <p:cNvSpPr txBox="1"/>
          <p:nvPr/>
        </p:nvSpPr>
        <p:spPr>
          <a:xfrm>
            <a:off x="5621311" y="2398426"/>
            <a:ext cx="3174459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0432FF"/>
                </a:solidFill>
              </a:rPr>
              <a:t>Dissociation </a:t>
            </a:r>
            <a:r>
              <a:rPr lang="fr-FR" dirty="0" err="1">
                <a:solidFill>
                  <a:srgbClr val="0432FF"/>
                </a:solidFill>
              </a:rPr>
              <a:t>products</a:t>
            </a:r>
            <a:r>
              <a:rPr lang="fr-FR" dirty="0">
                <a:solidFill>
                  <a:srgbClr val="0432FF"/>
                </a:solidFill>
              </a:rPr>
              <a:t> sharing</a:t>
            </a:r>
          </a:p>
          <a:p>
            <a:r>
              <a:rPr lang="fr-FR" dirty="0" err="1">
                <a:solidFill>
                  <a:srgbClr val="0432FF"/>
                </a:solidFill>
              </a:rPr>
              <a:t>beam</a:t>
            </a:r>
            <a:r>
              <a:rPr lang="fr-FR" dirty="0">
                <a:solidFill>
                  <a:srgbClr val="0432FF"/>
                </a:solidFill>
              </a:rPr>
              <a:t> </a:t>
            </a:r>
            <a:r>
              <a:rPr lang="fr-FR" dirty="0" err="1">
                <a:solidFill>
                  <a:srgbClr val="0432FF"/>
                </a:solidFill>
              </a:rPr>
              <a:t>momentum</a:t>
            </a:r>
            <a:r>
              <a:rPr lang="fr-FR" dirty="0">
                <a:solidFill>
                  <a:srgbClr val="0432FF"/>
                </a:solidFill>
              </a:rPr>
              <a:t> (p opposite?)</a:t>
            </a:r>
          </a:p>
        </p:txBody>
      </p:sp>
    </p:spTree>
    <p:extLst>
      <p:ext uri="{BB962C8B-B14F-4D97-AF65-F5344CB8AC3E}">
        <p14:creationId xmlns:p14="http://schemas.microsoft.com/office/powerpoint/2010/main" val="6581549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B8B9C6-A03F-5A49-BD99-221937F427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A4220-FC28-2342-BDA5-4DD889867CF2}" type="datetime1">
              <a:rPr lang="fr-FR" smtClean="0"/>
              <a:t>29/07/2020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182B48-6D58-D54B-9B0D-5B86E6083B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Mike Albrow       Forward Multiparticle Spectrometer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DC1ED5-98AE-414F-B116-5CB6481D00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D28CA-AB00-074F-B7EB-9B0005E7E498}" type="slidenum">
              <a:rPr lang="en-US" smtClean="0"/>
              <a:t>4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ED96D62-3CF1-A449-92FD-EE9B340294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5825" y="898010"/>
            <a:ext cx="7800975" cy="5458340"/>
          </a:xfrm>
          <a:prstGeom prst="rect">
            <a:avLst/>
          </a:prstGeom>
        </p:spPr>
      </p:pic>
      <p:sp>
        <p:nvSpPr>
          <p:cNvPr id="9" name="Down Arrow 8">
            <a:extLst>
              <a:ext uri="{FF2B5EF4-FFF2-40B4-BE49-F238E27FC236}">
                <a16:creationId xmlns:a16="http://schemas.microsoft.com/office/drawing/2014/main" id="{6F37F9DA-99B7-6C4C-861A-BEF3CB38CF36}"/>
              </a:ext>
            </a:extLst>
          </p:cNvPr>
          <p:cNvSpPr/>
          <p:nvPr/>
        </p:nvSpPr>
        <p:spPr>
          <a:xfrm>
            <a:off x="1814513" y="1112323"/>
            <a:ext cx="157163" cy="387865"/>
          </a:xfrm>
          <a:prstGeom prst="down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0512218-7665-AB44-91CF-1455D7EC0C5E}"/>
              </a:ext>
            </a:extLst>
          </p:cNvPr>
          <p:cNvSpPr txBox="1"/>
          <p:nvPr/>
        </p:nvSpPr>
        <p:spPr>
          <a:xfrm>
            <a:off x="955481" y="481947"/>
            <a:ext cx="1635319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FR" sz="1400" dirty="0"/>
              <a:t>CERN ISR</a:t>
            </a:r>
          </a:p>
          <a:p>
            <a:pPr algn="ctr"/>
            <a:r>
              <a:rPr lang="en-FR" sz="1400" dirty="0"/>
              <a:t>√s (max) = 62.5 GeV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5C75521E-7120-1044-B3AE-005CF8A85741}"/>
              </a:ext>
            </a:extLst>
          </p:cNvPr>
          <p:cNvCxnSpPr>
            <a:cxnSpLocks/>
          </p:cNvCxnSpPr>
          <p:nvPr/>
        </p:nvCxnSpPr>
        <p:spPr>
          <a:xfrm>
            <a:off x="1814513" y="1038784"/>
            <a:ext cx="3371850" cy="0"/>
          </a:xfrm>
          <a:prstGeom prst="straightConnector1">
            <a:avLst/>
          </a:prstGeom>
          <a:ln w="19050">
            <a:solidFill>
              <a:srgbClr val="FF000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EFF2D3F0-EBFC-CC48-9989-98F6581B5F9A}"/>
              </a:ext>
            </a:extLst>
          </p:cNvPr>
          <p:cNvSpPr txBox="1"/>
          <p:nvPr/>
        </p:nvSpPr>
        <p:spPr>
          <a:xfrm>
            <a:off x="2838247" y="714198"/>
            <a:ext cx="23519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rgbClr val="FF0000"/>
                </a:solidFill>
              </a:rPr>
              <a:t>x </a:t>
            </a:r>
            <a:r>
              <a:rPr lang="en-FR" sz="1400" dirty="0">
                <a:solidFill>
                  <a:srgbClr val="FF0000"/>
                </a:solidFill>
              </a:rPr>
              <a:t>220 in √s = x 50,000 in E(CR)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4F0C544-5E01-AC44-AA75-3023EF283260}"/>
              </a:ext>
            </a:extLst>
          </p:cNvPr>
          <p:cNvSpPr txBox="1"/>
          <p:nvPr/>
        </p:nvSpPr>
        <p:spPr>
          <a:xfrm>
            <a:off x="3124200" y="89813"/>
            <a:ext cx="34255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sz="2000" u="sng" dirty="0">
                <a:solidFill>
                  <a:srgbClr val="0432FF"/>
                </a:solidFill>
              </a:rPr>
              <a:t>Cosmic ray spectrum, flux x E</a:t>
            </a:r>
            <a:r>
              <a:rPr lang="en-FR" sz="2000" u="sng" baseline="30000" dirty="0">
                <a:solidFill>
                  <a:srgbClr val="0432FF"/>
                </a:solidFill>
              </a:rPr>
              <a:t>2.5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755C15F-B7D7-4645-BD44-9B689F8D0028}"/>
              </a:ext>
            </a:extLst>
          </p:cNvPr>
          <p:cNvSpPr txBox="1"/>
          <p:nvPr/>
        </p:nvSpPr>
        <p:spPr>
          <a:xfrm>
            <a:off x="6759329" y="652643"/>
            <a:ext cx="2303708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FR" dirty="0">
                <a:solidFill>
                  <a:srgbClr val="FF0000"/>
                </a:solidFill>
              </a:rPr>
              <a:t>COSMIC FRONTIER too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04F5721-58AC-C741-9D02-25BECFABC75D}"/>
              </a:ext>
            </a:extLst>
          </p:cNvPr>
          <p:cNvSpPr txBox="1"/>
          <p:nvPr/>
        </p:nvSpPr>
        <p:spPr>
          <a:xfrm>
            <a:off x="345580" y="1120028"/>
            <a:ext cx="10804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sz="1400" dirty="0"/>
              <a:t>ALL FT expts</a:t>
            </a:r>
          </a:p>
        </p:txBody>
      </p:sp>
      <p:sp>
        <p:nvSpPr>
          <p:cNvPr id="13" name="Down Arrow 12">
            <a:extLst>
              <a:ext uri="{FF2B5EF4-FFF2-40B4-BE49-F238E27FC236}">
                <a16:creationId xmlns:a16="http://schemas.microsoft.com/office/drawing/2014/main" id="{98B1ED98-4AF4-9541-90A2-58B9C83F1A27}"/>
              </a:ext>
            </a:extLst>
          </p:cNvPr>
          <p:cNvSpPr/>
          <p:nvPr/>
        </p:nvSpPr>
        <p:spPr>
          <a:xfrm rot="5400000">
            <a:off x="1479484" y="1097546"/>
            <a:ext cx="157163" cy="387865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411428401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436552D6-8A8C-BF4D-9DE6-7E9D23E653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5209"/>
          <a:stretch/>
        </p:blipFill>
        <p:spPr>
          <a:xfrm>
            <a:off x="133643" y="1251144"/>
            <a:ext cx="7779434" cy="496473"/>
          </a:xfrm>
          <a:prstGeom prst="rect">
            <a:avLst/>
          </a:prstGeom>
        </p:spPr>
      </p:pic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9A8896C4-C4F1-F34A-872B-84347B2DD4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410" t="13364" r="12898" b="4629"/>
          <a:stretch/>
        </p:blipFill>
        <p:spPr>
          <a:xfrm>
            <a:off x="132215" y="1747617"/>
            <a:ext cx="6005986" cy="2883876"/>
          </a:xfrm>
          <a:prstGeom prst="rect">
            <a:avLst/>
          </a:prstGeom>
          <a:ln>
            <a:noFill/>
          </a:ln>
        </p:spPr>
      </p:pic>
      <p:pic>
        <p:nvPicPr>
          <p:cNvPr id="8" name="Picture 7" descr="A close up of a map&#10;&#10;Description automatically generated">
            <a:extLst>
              <a:ext uri="{FF2B5EF4-FFF2-40B4-BE49-F238E27FC236}">
                <a16:creationId xmlns:a16="http://schemas.microsoft.com/office/drawing/2014/main" id="{DDAD7B5E-42F9-A947-A674-2C4BCD53BE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2550" y="1811215"/>
            <a:ext cx="2960079" cy="177604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99F1E9B-E57A-A741-A8B9-49163EFEF0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3149" y="0"/>
            <a:ext cx="9144000" cy="4445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90132DF-3F18-804F-874D-BE838EA863F9}"/>
              </a:ext>
            </a:extLst>
          </p:cNvPr>
          <p:cNvSpPr txBox="1"/>
          <p:nvPr/>
        </p:nvSpPr>
        <p:spPr>
          <a:xfrm>
            <a:off x="133643" y="452677"/>
            <a:ext cx="71818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dirty="0"/>
              <a:t>A. Fedynitch, F. Riehn, R. Engel, T.K.Gaisser and T. Stanev, </a:t>
            </a:r>
            <a:r>
              <a:rPr lang="en-FR" dirty="0">
                <a:solidFill>
                  <a:srgbClr val="1C44FF"/>
                </a:solidFill>
              </a:rPr>
              <a:t>arXiv:1806.04140</a:t>
            </a:r>
          </a:p>
        </p:txBody>
      </p:sp>
      <p:sp>
        <p:nvSpPr>
          <p:cNvPr id="12" name="Right Brace 11">
            <a:extLst>
              <a:ext uri="{FF2B5EF4-FFF2-40B4-BE49-F238E27FC236}">
                <a16:creationId xmlns:a16="http://schemas.microsoft.com/office/drawing/2014/main" id="{C0A6CE21-EB34-884C-B6F2-F822C7B0902A}"/>
              </a:ext>
            </a:extLst>
          </p:cNvPr>
          <p:cNvSpPr/>
          <p:nvPr/>
        </p:nvSpPr>
        <p:spPr>
          <a:xfrm>
            <a:off x="5969670" y="2431952"/>
            <a:ext cx="182880" cy="496473"/>
          </a:xfrm>
          <a:prstGeom prst="rightBrac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13" name="Right Brace 12">
            <a:extLst>
              <a:ext uri="{FF2B5EF4-FFF2-40B4-BE49-F238E27FC236}">
                <a16:creationId xmlns:a16="http://schemas.microsoft.com/office/drawing/2014/main" id="{A7A2B31B-3281-9C42-B145-F90C25376425}"/>
              </a:ext>
            </a:extLst>
          </p:cNvPr>
          <p:cNvSpPr/>
          <p:nvPr/>
        </p:nvSpPr>
        <p:spPr>
          <a:xfrm>
            <a:off x="5914711" y="3007942"/>
            <a:ext cx="237839" cy="1504928"/>
          </a:xfrm>
          <a:prstGeom prst="rightBrac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D709C9D-DCE7-E44A-BCD3-01307E707924}"/>
              </a:ext>
            </a:extLst>
          </p:cNvPr>
          <p:cNvSpPr txBox="1"/>
          <p:nvPr/>
        </p:nvSpPr>
        <p:spPr>
          <a:xfrm>
            <a:off x="4558851" y="4762596"/>
            <a:ext cx="4181979" cy="646331"/>
          </a:xfrm>
          <a:prstGeom prst="rect">
            <a:avLst/>
          </a:prstGeom>
          <a:noFill/>
          <a:ln>
            <a:solidFill>
              <a:srgbClr val="1C44FF"/>
            </a:solidFill>
          </a:ln>
        </p:spPr>
        <p:txBody>
          <a:bodyPr wrap="none" rtlCol="0">
            <a:spAutoFit/>
          </a:bodyPr>
          <a:lstStyle/>
          <a:p>
            <a:r>
              <a:rPr lang="en-FR" dirty="0"/>
              <a:t>Maximum x</a:t>
            </a:r>
            <a:r>
              <a:rPr lang="en-FR" baseline="-25000" dirty="0"/>
              <a:t>F</a:t>
            </a:r>
            <a:r>
              <a:rPr lang="en-FR" dirty="0"/>
              <a:t> = 0.1 by LHCb, only at high p</a:t>
            </a:r>
            <a:r>
              <a:rPr lang="en-FR" baseline="-25000" dirty="0"/>
              <a:t>T</a:t>
            </a:r>
          </a:p>
          <a:p>
            <a:r>
              <a:rPr lang="en-GB" dirty="0"/>
              <a:t>b</a:t>
            </a:r>
            <a:r>
              <a:rPr lang="en-FR" dirty="0"/>
              <a:t>ecause  2.0 &lt; y &lt; 4.5 (central)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1EB5833-D633-4A42-9452-8AD3B445D135}"/>
              </a:ext>
            </a:extLst>
          </p:cNvPr>
          <p:cNvSpPr txBox="1"/>
          <p:nvPr/>
        </p:nvSpPr>
        <p:spPr>
          <a:xfrm>
            <a:off x="6152550" y="3675998"/>
            <a:ext cx="17761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dirty="0">
                <a:solidFill>
                  <a:srgbClr val="FF0000"/>
                </a:solidFill>
              </a:rPr>
              <a:t>All central region</a:t>
            </a:r>
          </a:p>
        </p:txBody>
      </p:sp>
      <p:sp>
        <p:nvSpPr>
          <p:cNvPr id="16" name="Bent Up Arrow 15">
            <a:extLst>
              <a:ext uri="{FF2B5EF4-FFF2-40B4-BE49-F238E27FC236}">
                <a16:creationId xmlns:a16="http://schemas.microsoft.com/office/drawing/2014/main" id="{1D366D32-5406-164B-86BE-7D82E53867C0}"/>
              </a:ext>
            </a:extLst>
          </p:cNvPr>
          <p:cNvSpPr/>
          <p:nvPr/>
        </p:nvSpPr>
        <p:spPr>
          <a:xfrm rot="16200000">
            <a:off x="6129760" y="4203346"/>
            <a:ext cx="566084" cy="520504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A3BC871-2FDA-1B48-8E62-E84902D5CC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849CA-F080-1042-9FE3-A517DA1F5E05}" type="datetime1">
              <a:rPr lang="fr-FR" smtClean="0"/>
              <a:t>29/07/2020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DB6D8D5-26FC-474E-BFF3-0BA2E2035C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Mike Albrow       Forward Multiparticle Spectrometer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6F63CA-0BC5-5947-8F87-6C6F16ED21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D28CA-AB00-074F-B7EB-9B0005E7E498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19325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map&#10;&#10;Description automatically generated">
            <a:extLst>
              <a:ext uri="{FF2B5EF4-FFF2-40B4-BE49-F238E27FC236}">
                <a16:creationId xmlns:a16="http://schemas.microsoft.com/office/drawing/2014/main" id="{6914D7AE-F757-8249-A9A1-C6BBC18630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0" y="1492250"/>
            <a:ext cx="5334000" cy="38735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7EC6816-059E-ED4A-B1EA-844E165E06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064" y="0"/>
            <a:ext cx="8285871" cy="40278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854BE4E-697F-9345-A052-A5D608463930}"/>
              </a:ext>
            </a:extLst>
          </p:cNvPr>
          <p:cNvSpPr txBox="1"/>
          <p:nvPr/>
        </p:nvSpPr>
        <p:spPr>
          <a:xfrm>
            <a:off x="738554" y="360206"/>
            <a:ext cx="71818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dirty="0"/>
              <a:t>A. Fedynitch, F. Riehn, R. Engel, T.K.Gaisser and T. Stanev, </a:t>
            </a:r>
            <a:r>
              <a:rPr lang="en-FR" dirty="0">
                <a:solidFill>
                  <a:srgbClr val="1C44FF"/>
                </a:solidFill>
              </a:rPr>
              <a:t>arXiv:1806.04140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034ABF3-F465-0B41-9602-F8766CD1591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1692" b="-6598"/>
          <a:stretch/>
        </p:blipFill>
        <p:spPr>
          <a:xfrm>
            <a:off x="2363371" y="909501"/>
            <a:ext cx="4417255" cy="40278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BD81A4E-451C-CB46-9512-B745849CFA8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8025"/>
          <a:stretch/>
        </p:blipFill>
        <p:spPr>
          <a:xfrm>
            <a:off x="2195731" y="1209001"/>
            <a:ext cx="4752536" cy="37785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43C63C0-E051-1F4D-B9F8-A015A6DCBA28}"/>
              </a:ext>
            </a:extLst>
          </p:cNvPr>
          <p:cNvSpPr txBox="1"/>
          <p:nvPr/>
        </p:nvSpPr>
        <p:spPr>
          <a:xfrm>
            <a:off x="1392701" y="5759130"/>
            <a:ext cx="71812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dirty="0"/>
              <a:t>To illustrate the uncertainties in expected ν fluxes from cosmic ray showers</a:t>
            </a:r>
          </a:p>
          <a:p>
            <a:r>
              <a:rPr lang="en-FR" dirty="0"/>
              <a:t>   </a:t>
            </a:r>
            <a:r>
              <a:rPr lang="en-FR" b="1" dirty="0">
                <a:solidFill>
                  <a:srgbClr val="1C44FF"/>
                </a:solidFill>
              </a:rPr>
              <a:t>Refining and tuning the models will impact UHE CR and ν physics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A1AD06-DC93-F04D-AF56-0E92F98D9E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503B5-3075-544B-AABB-B32266DD1764}" type="datetime1">
              <a:rPr lang="fr-FR" smtClean="0"/>
              <a:t>29/07/2020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1F80071-B5F0-404E-8C70-703EEE63AF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Mike Albrow       Forward Multiparticle Spectrometer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6F9D1A-7497-B045-95D6-F5F15A4257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D28CA-AB00-074F-B7EB-9B0005E7E498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09662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51638562-CB8D-FB48-AB65-9FB0E4F181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900" y="190500"/>
            <a:ext cx="8712200" cy="6477000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215AADD-C486-2D4B-ABF6-C950CB6924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C61F0-97ED-8945-8979-8559F67DA967}" type="datetime1">
              <a:rPr lang="fr-FR" smtClean="0"/>
              <a:t>29/07/2020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5094D5A-7E1D-654C-8C43-E52712DEDD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Mike Albrow       Forward Multiparticle Spectrometer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1CB16A0-AA07-EA4A-A90D-B8AF13BE73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D28CA-AB00-074F-B7EB-9B0005E7E498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0684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094CC75-9590-7E4B-9BED-2EE44437AD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0384" y="1384651"/>
            <a:ext cx="5739616" cy="4401176"/>
          </a:xfrm>
          <a:prstGeom prst="rect">
            <a:avLst/>
          </a:prstGeom>
        </p:spPr>
      </p:pic>
      <p:pic>
        <p:nvPicPr>
          <p:cNvPr id="9" name="Picture 8" descr="A picture containing bottle, red&#10;&#10;Description automatically generated">
            <a:extLst>
              <a:ext uri="{FF2B5EF4-FFF2-40B4-BE49-F238E27FC236}">
                <a16:creationId xmlns:a16="http://schemas.microsoft.com/office/drawing/2014/main" id="{8FD80C8E-915B-FF4D-AE61-A42D6BF8C6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152" y="120874"/>
            <a:ext cx="2926080" cy="1189858"/>
          </a:xfrm>
          <a:prstGeom prst="rect">
            <a:avLst/>
          </a:prstGeom>
        </p:spPr>
      </p:pic>
      <p:pic>
        <p:nvPicPr>
          <p:cNvPr id="11" name="Picture 10" descr="A picture containing knife, table&#10;&#10;Description automatically generated">
            <a:extLst>
              <a:ext uri="{FF2B5EF4-FFF2-40B4-BE49-F238E27FC236}">
                <a16:creationId xmlns:a16="http://schemas.microsoft.com/office/drawing/2014/main" id="{8F187F80-002F-D24C-821A-9948E9DA3C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81156" y="120875"/>
            <a:ext cx="4923692" cy="122252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2B7128A-F215-A74B-A5CC-DCB6BE8E7A57}"/>
              </a:ext>
            </a:extLst>
          </p:cNvPr>
          <p:cNvSpPr txBox="1"/>
          <p:nvPr/>
        </p:nvSpPr>
        <p:spPr>
          <a:xfrm>
            <a:off x="239152" y="5743703"/>
            <a:ext cx="86535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Density</a:t>
            </a:r>
            <a:r>
              <a:rPr lang="fr-FR" dirty="0"/>
              <a:t> of </a:t>
            </a:r>
            <a:r>
              <a:rPr lang="fr-FR" dirty="0" err="1"/>
              <a:t>charged</a:t>
            </a:r>
            <a:r>
              <a:rPr lang="fr-FR" dirty="0"/>
              <a:t> pions in </a:t>
            </a:r>
            <a:r>
              <a:rPr lang="fr-FR" dirty="0" err="1"/>
              <a:t>p</a:t>
            </a:r>
            <a:r>
              <a:rPr lang="fr-FR" baseline="-25000" dirty="0" err="1"/>
              <a:t>T</a:t>
            </a:r>
            <a:r>
              <a:rPr lang="fr-FR" dirty="0"/>
              <a:t>, </a:t>
            </a:r>
            <a:r>
              <a:rPr lang="fr-FR" dirty="0" err="1"/>
              <a:t>x</a:t>
            </a:r>
            <a:r>
              <a:rPr lang="fr-FR" baseline="-25000" dirty="0" err="1"/>
              <a:t>F</a:t>
            </a:r>
            <a:r>
              <a:rPr lang="fr-FR" dirty="0"/>
              <a:t>. Most have </a:t>
            </a:r>
            <a:r>
              <a:rPr lang="fr-FR" dirty="0" err="1"/>
              <a:t>p</a:t>
            </a:r>
            <a:r>
              <a:rPr lang="fr-FR" baseline="-25000" dirty="0" err="1"/>
              <a:t>T</a:t>
            </a:r>
            <a:r>
              <a:rPr lang="fr-FR" dirty="0"/>
              <a:t> &lt; 1 </a:t>
            </a:r>
            <a:r>
              <a:rPr lang="fr-FR" dirty="0" err="1"/>
              <a:t>GeV</a:t>
            </a:r>
            <a:r>
              <a:rPr lang="fr-FR" dirty="0"/>
              <a:t>/c and |</a:t>
            </a:r>
            <a:r>
              <a:rPr lang="fr-FR" dirty="0" err="1"/>
              <a:t>η</a:t>
            </a:r>
            <a:r>
              <a:rPr lang="fr-FR" dirty="0"/>
              <a:t>| &gt; 7 – </a:t>
            </a:r>
            <a:r>
              <a:rPr lang="fr-FR" dirty="0" err="1"/>
              <a:t>unexplored</a:t>
            </a:r>
            <a:r>
              <a:rPr lang="fr-FR" dirty="0"/>
              <a:t> </a:t>
            </a:r>
            <a:r>
              <a:rPr lang="fr-FR" dirty="0" err="1"/>
              <a:t>region</a:t>
            </a:r>
            <a:endParaRPr lang="fr-FR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CA87DDB-1C6C-1B41-B786-22B5BF6783C5}"/>
              </a:ext>
            </a:extLst>
          </p:cNvPr>
          <p:cNvSpPr txBox="1"/>
          <p:nvPr/>
        </p:nvSpPr>
        <p:spPr>
          <a:xfrm>
            <a:off x="251261" y="1343394"/>
            <a:ext cx="15712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(</a:t>
            </a:r>
            <a:r>
              <a:rPr lang="fr-FR" dirty="0" err="1"/>
              <a:t>Dec</a:t>
            </a:r>
            <a:r>
              <a:rPr lang="fr-FR" dirty="0"/>
              <a:t> 5th 2019)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98893AE-8D61-524D-AE27-D116F00E1AE7}"/>
              </a:ext>
            </a:extLst>
          </p:cNvPr>
          <p:cNvSpPr txBox="1"/>
          <p:nvPr/>
        </p:nvSpPr>
        <p:spPr>
          <a:xfrm rot="18051919">
            <a:off x="3062904" y="3182706"/>
            <a:ext cx="64633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dirty="0" err="1"/>
              <a:t>η</a:t>
            </a:r>
            <a:r>
              <a:rPr lang="fr-FR" dirty="0"/>
              <a:t> = 7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C7B1668-F4CE-E848-AAA0-C298DDCCB211}"/>
              </a:ext>
            </a:extLst>
          </p:cNvPr>
          <p:cNvSpPr/>
          <p:nvPr/>
        </p:nvSpPr>
        <p:spPr>
          <a:xfrm>
            <a:off x="181227" y="6068985"/>
            <a:ext cx="886117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TOTEM &amp; PPS (p’s at </a:t>
            </a:r>
            <a:r>
              <a:rPr lang="en-US" dirty="0" err="1"/>
              <a:t>x</a:t>
            </a:r>
            <a:r>
              <a:rPr lang="en-US" baseline="-25000" dirty="0" err="1"/>
              <a:t>F</a:t>
            </a:r>
            <a:r>
              <a:rPr lang="en-US" dirty="0"/>
              <a:t> &gt; 0.9) and ZDC &amp; </a:t>
            </a:r>
            <a:r>
              <a:rPr lang="en-US" dirty="0" err="1"/>
              <a:t>LHCf</a:t>
            </a:r>
            <a:r>
              <a:rPr lang="en-US" dirty="0"/>
              <a:t> measure neutrals (n + K</a:t>
            </a:r>
            <a:r>
              <a:rPr lang="en-US" baseline="30000" dirty="0"/>
              <a:t>0</a:t>
            </a:r>
            <a:r>
              <a:rPr lang="en-US" baseline="-25000" dirty="0"/>
              <a:t>L</a:t>
            </a:r>
            <a:r>
              <a:rPr lang="en-US" dirty="0"/>
              <a:t>  , π</a:t>
            </a:r>
            <a:r>
              <a:rPr lang="en-US" baseline="30000" dirty="0"/>
              <a:t>0</a:t>
            </a:r>
            <a:r>
              <a:rPr lang="en-US" dirty="0"/>
              <a:t> </a:t>
            </a:r>
            <a:r>
              <a:rPr lang="en-US" dirty="0">
                <a:sym typeface="Wingdings"/>
              </a:rPr>
              <a:t></a:t>
            </a:r>
            <a:r>
              <a:rPr lang="en-US" dirty="0" err="1">
                <a:sym typeface="Wingdings"/>
              </a:rPr>
              <a:t>γγ</a:t>
            </a:r>
            <a:r>
              <a:rPr lang="en-US" dirty="0">
                <a:sym typeface="Wingdings"/>
              </a:rPr>
              <a:t>) at </a:t>
            </a:r>
            <a:r>
              <a:rPr lang="en-US" dirty="0" err="1">
                <a:sym typeface="Wingdings"/>
              </a:rPr>
              <a:t>θ</a:t>
            </a:r>
            <a:r>
              <a:rPr lang="en-US" dirty="0">
                <a:sym typeface="Wingdings"/>
              </a:rPr>
              <a:t> ~ 0</a:t>
            </a:r>
            <a:r>
              <a:rPr lang="en-US" baseline="30000" dirty="0">
                <a:sym typeface="Wingdings"/>
              </a:rPr>
              <a:t>o</a:t>
            </a:r>
            <a:r>
              <a:rPr lang="en-US" dirty="0">
                <a:sym typeface="Wingdings"/>
              </a:rPr>
              <a:t> 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65A65E-ECC7-0048-A51F-B576FA97B4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C2FFC-30DC-FC43-942E-CB7774526DE7}" type="datetime1">
              <a:rPr lang="fr-FR" smtClean="0"/>
              <a:t>29/07/2020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C5711C-D4F2-D549-94FF-98BB9DF0FE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Mike </a:t>
            </a:r>
            <a:r>
              <a:rPr lang="en-US" dirty="0" err="1"/>
              <a:t>Albrow</a:t>
            </a:r>
            <a:r>
              <a:rPr lang="en-US" dirty="0"/>
              <a:t>       Forward Multiparticle Spectrometer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9876D32C-01B2-F140-986F-7A02A498AE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D28CA-AB00-074F-B7EB-9B0005E7E498}" type="slidenum">
              <a:rPr lang="en-US" smtClean="0"/>
              <a:t>5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09304C8-2894-6245-9A7A-1E5C1F4210AE}"/>
              </a:ext>
            </a:extLst>
          </p:cNvPr>
          <p:cNvSpPr txBox="1"/>
          <p:nvPr/>
        </p:nvSpPr>
        <p:spPr>
          <a:xfrm>
            <a:off x="3682237" y="5403907"/>
            <a:ext cx="24382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sz="2000" b="1" dirty="0">
                <a:solidFill>
                  <a:srgbClr val="0432FF"/>
                </a:solidFill>
              </a:rPr>
              <a:t>Feyman </a:t>
            </a:r>
            <a:r>
              <a:rPr lang="fr-FR" sz="2000" b="1" dirty="0" err="1">
                <a:solidFill>
                  <a:srgbClr val="0432FF"/>
                </a:solidFill>
              </a:rPr>
              <a:t>x</a:t>
            </a:r>
            <a:r>
              <a:rPr lang="fr-FR" sz="2000" b="1" baseline="-25000" dirty="0" err="1">
                <a:solidFill>
                  <a:srgbClr val="0432FF"/>
                </a:solidFill>
              </a:rPr>
              <a:t>F</a:t>
            </a:r>
            <a:r>
              <a:rPr lang="fr-FR" sz="2000" b="1" baseline="-25000" dirty="0">
                <a:solidFill>
                  <a:srgbClr val="0432FF"/>
                </a:solidFill>
              </a:rPr>
              <a:t> </a:t>
            </a:r>
            <a:r>
              <a:rPr lang="fr-FR" sz="2000" b="1" dirty="0">
                <a:solidFill>
                  <a:srgbClr val="0432FF"/>
                </a:solidFill>
              </a:rPr>
              <a:t>= p</a:t>
            </a:r>
            <a:r>
              <a:rPr lang="fr-FR" sz="2000" b="1" baseline="-25000" dirty="0">
                <a:solidFill>
                  <a:srgbClr val="0432FF"/>
                </a:solidFill>
              </a:rPr>
              <a:t>z</a:t>
            </a:r>
            <a:r>
              <a:rPr lang="fr-FR" sz="2000" b="1" dirty="0">
                <a:solidFill>
                  <a:srgbClr val="0432FF"/>
                </a:solidFill>
              </a:rPr>
              <a:t>/</a:t>
            </a:r>
            <a:r>
              <a:rPr lang="fr-FR" sz="2000" b="1" dirty="0" err="1">
                <a:solidFill>
                  <a:srgbClr val="0432FF"/>
                </a:solidFill>
              </a:rPr>
              <a:t>p</a:t>
            </a:r>
            <a:r>
              <a:rPr lang="fr-FR" sz="2000" b="1" baseline="-25000" dirty="0" err="1">
                <a:solidFill>
                  <a:srgbClr val="0432FF"/>
                </a:solidFill>
              </a:rPr>
              <a:t>BEAM</a:t>
            </a:r>
            <a:r>
              <a:rPr lang="en-FR" sz="2000" b="1" dirty="0">
                <a:solidFill>
                  <a:srgbClr val="0432FF"/>
                </a:solidFill>
              </a:rPr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88870E7-1C08-CA4D-9FEB-137C353E7030}"/>
              </a:ext>
            </a:extLst>
          </p:cNvPr>
          <p:cNvSpPr txBox="1"/>
          <p:nvPr/>
        </p:nvSpPr>
        <p:spPr>
          <a:xfrm rot="19494722">
            <a:off x="5755470" y="2407358"/>
            <a:ext cx="64633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dirty="0" err="1"/>
              <a:t>η</a:t>
            </a:r>
            <a:r>
              <a:rPr lang="fr-FR" dirty="0"/>
              <a:t> = 8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E4EE22C-AE37-B44E-82C3-91CA2C57CE37}"/>
              </a:ext>
            </a:extLst>
          </p:cNvPr>
          <p:cNvSpPr txBox="1"/>
          <p:nvPr/>
        </p:nvSpPr>
        <p:spPr>
          <a:xfrm rot="17099899">
            <a:off x="2738600" y="2096886"/>
            <a:ext cx="64633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dirty="0" err="1"/>
              <a:t>η</a:t>
            </a:r>
            <a:r>
              <a:rPr lang="fr-FR" dirty="0"/>
              <a:t> = 6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D2E7749-BD0C-F34B-ACB7-2CE3CD2B5640}"/>
              </a:ext>
            </a:extLst>
          </p:cNvPr>
          <p:cNvSpPr txBox="1"/>
          <p:nvPr/>
        </p:nvSpPr>
        <p:spPr>
          <a:xfrm>
            <a:off x="2965309" y="5408520"/>
            <a:ext cx="7169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sz="1400" dirty="0"/>
              <a:t>1.4 TeV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1AFF9230-E91E-9043-B2D2-82B3CE7DB742}"/>
              </a:ext>
            </a:extLst>
          </p:cNvPr>
          <p:cNvSpPr/>
          <p:nvPr/>
        </p:nvSpPr>
        <p:spPr>
          <a:xfrm>
            <a:off x="4077770" y="419683"/>
            <a:ext cx="4814969" cy="74427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80F9286-6C59-6246-8E67-7C99C9D0CA9A}"/>
              </a:ext>
            </a:extLst>
          </p:cNvPr>
          <p:cNvSpPr txBox="1"/>
          <p:nvPr/>
        </p:nvSpPr>
        <p:spPr>
          <a:xfrm>
            <a:off x="38302" y="3074700"/>
            <a:ext cx="236263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dirty="0"/>
              <a:t> </a:t>
            </a:r>
            <a:r>
              <a:rPr lang="en-GB" dirty="0" err="1">
                <a:solidFill>
                  <a:srgbClr val="1C44FF"/>
                </a:solidFill>
              </a:rPr>
              <a:t>η</a:t>
            </a:r>
            <a:r>
              <a:rPr lang="en-GB" dirty="0">
                <a:solidFill>
                  <a:srgbClr val="1C44FF"/>
                </a:solidFill>
              </a:rPr>
              <a:t> = 4.5 (</a:t>
            </a:r>
            <a:r>
              <a:rPr lang="en-GB" dirty="0" err="1">
                <a:solidFill>
                  <a:srgbClr val="1C44FF"/>
                </a:solidFill>
              </a:rPr>
              <a:t>LHCb</a:t>
            </a:r>
            <a:r>
              <a:rPr lang="en-GB" dirty="0">
                <a:solidFill>
                  <a:srgbClr val="1C44FF"/>
                </a:solidFill>
              </a:rPr>
              <a:t> charm)</a:t>
            </a:r>
          </a:p>
          <a:p>
            <a:r>
              <a:rPr lang="en-GB" dirty="0">
                <a:solidFill>
                  <a:srgbClr val="1C44FF"/>
                </a:solidFill>
              </a:rPr>
              <a:t>is </a:t>
            </a:r>
            <a:r>
              <a:rPr lang="en-GB" dirty="0" err="1">
                <a:solidFill>
                  <a:srgbClr val="1C44FF"/>
                </a:solidFill>
              </a:rPr>
              <a:t>θ</a:t>
            </a:r>
            <a:r>
              <a:rPr lang="en-GB" dirty="0">
                <a:solidFill>
                  <a:srgbClr val="1C44FF"/>
                </a:solidFill>
              </a:rPr>
              <a:t> =1.3</a:t>
            </a:r>
            <a:r>
              <a:rPr lang="en-GB" baseline="30000" dirty="0">
                <a:solidFill>
                  <a:srgbClr val="1C44FF"/>
                </a:solidFill>
              </a:rPr>
              <a:t>o</a:t>
            </a:r>
            <a:r>
              <a:rPr lang="en-GB" dirty="0">
                <a:solidFill>
                  <a:srgbClr val="1C44FF"/>
                </a:solidFill>
              </a:rPr>
              <a:t> </a:t>
            </a:r>
            <a:r>
              <a:rPr lang="en-GB" dirty="0">
                <a:solidFill>
                  <a:srgbClr val="1C44FF"/>
                </a:solidFill>
                <a:sym typeface="Wingdings" pitchFamily="2" charset="2"/>
              </a:rPr>
              <a:t> Forward</a:t>
            </a:r>
            <a:endParaRPr lang="en-GB" dirty="0">
              <a:solidFill>
                <a:srgbClr val="1C44FF"/>
              </a:solidFill>
            </a:endParaRPr>
          </a:p>
          <a:p>
            <a:r>
              <a:rPr lang="en-GB" dirty="0">
                <a:solidFill>
                  <a:srgbClr val="1C44FF"/>
                </a:solidFill>
              </a:rPr>
              <a:t>but not </a:t>
            </a:r>
            <a:r>
              <a:rPr lang="en-GB" dirty="0">
                <a:solidFill>
                  <a:srgbClr val="FF0000"/>
                </a:solidFill>
              </a:rPr>
              <a:t>“very forward”</a:t>
            </a:r>
            <a:endParaRPr lang="en-F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12800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0387" y="150613"/>
            <a:ext cx="687476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LHCf</a:t>
            </a:r>
            <a:r>
              <a:rPr lang="en-US" dirty="0"/>
              <a:t> is a small 0</a:t>
            </a:r>
            <a:r>
              <a:rPr lang="en-US" baseline="30000" dirty="0"/>
              <a:t>o</a:t>
            </a:r>
            <a:r>
              <a:rPr lang="en-US" dirty="0"/>
              <a:t> calorimeter measuring photon-like and n-like showers</a:t>
            </a:r>
          </a:p>
          <a:p>
            <a:r>
              <a:rPr lang="en-US" dirty="0"/>
              <a:t>Only 1.6 </a:t>
            </a:r>
            <a:r>
              <a:rPr lang="en-US" dirty="0" err="1"/>
              <a:t>λ</a:t>
            </a:r>
            <a:r>
              <a:rPr lang="en-US" baseline="-25000" dirty="0" err="1"/>
              <a:t>I</a:t>
            </a:r>
            <a:r>
              <a:rPr lang="en-US" dirty="0"/>
              <a:t> and 4 cm in size, </a:t>
            </a:r>
            <a:r>
              <a:rPr lang="en-US" dirty="0" err="1"/>
              <a:t>σ</a:t>
            </a:r>
            <a:r>
              <a:rPr lang="en-US" dirty="0"/>
              <a:t>(E)/E ~ 40% for neutrons.</a:t>
            </a:r>
          </a:p>
          <a:p>
            <a:r>
              <a:rPr lang="en-US" dirty="0"/>
              <a:t>Low-PU, High β* runs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88496" y="4187442"/>
            <a:ext cx="2335704" cy="107721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/>
              <a:t>ZDC in CMS</a:t>
            </a:r>
          </a:p>
          <a:p>
            <a:r>
              <a:rPr lang="en-US" sz="1600" dirty="0"/>
              <a:t>7 </a:t>
            </a:r>
            <a:r>
              <a:rPr lang="en-US" sz="1600" dirty="0" err="1"/>
              <a:t>λ</a:t>
            </a:r>
            <a:r>
              <a:rPr lang="en-US" sz="1600" baseline="-25000" dirty="0" err="1"/>
              <a:t>I</a:t>
            </a:r>
            <a:r>
              <a:rPr lang="en-US" sz="1600" dirty="0"/>
              <a:t> and 8cm x 10 cm</a:t>
            </a:r>
          </a:p>
          <a:p>
            <a:r>
              <a:rPr lang="en-US" sz="1600" dirty="0"/>
              <a:t>Must be smaller for Run 4</a:t>
            </a:r>
          </a:p>
          <a:p>
            <a:r>
              <a:rPr lang="en-US" sz="1600" dirty="0"/>
              <a:t>-include it for low-PU runs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D51787-9908-0840-99BA-E3BDDD91FBCB}" type="datetime1">
              <a:rPr lang="fr-FR" smtClean="0"/>
              <a:t>29/07/2020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Mike Albrow       Forward Multiparticle Spectrometer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D28CA-AB00-074F-B7EB-9B0005E7E498}" type="slidenum">
              <a:rPr lang="en-US" smtClean="0"/>
              <a:t>6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89B6C25-C7EF-ED43-B58E-35D76F16C8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5361" y="1013488"/>
            <a:ext cx="4321786" cy="442307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D2967F3-C886-CF48-925A-39E09A5655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162645"/>
            <a:ext cx="2837088" cy="235359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097923D-5DED-1D48-B53F-8265A8CE7844}"/>
              </a:ext>
            </a:extLst>
          </p:cNvPr>
          <p:cNvSpPr txBox="1"/>
          <p:nvPr/>
        </p:nvSpPr>
        <p:spPr>
          <a:xfrm>
            <a:off x="457200" y="3402554"/>
            <a:ext cx="24705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Arm 1: 2cm x 2cm &amp; 4cm x 4cm</a:t>
            </a:r>
          </a:p>
          <a:p>
            <a:r>
              <a:rPr lang="fr-FR" sz="1400" dirty="0"/>
              <a:t>Arm 2:  2.5 x 2.5 &amp; 3.2 x 3.2 cm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58B72C74-FB30-EF4E-939B-E61E3082BF38}"/>
              </a:ext>
            </a:extLst>
          </p:cNvPr>
          <p:cNvCxnSpPr/>
          <p:nvPr/>
        </p:nvCxnSpPr>
        <p:spPr>
          <a:xfrm flipH="1">
            <a:off x="8068660" y="2823147"/>
            <a:ext cx="294080" cy="0"/>
          </a:xfrm>
          <a:prstGeom prst="straightConnector1">
            <a:avLst/>
          </a:prstGeom>
          <a:ln>
            <a:solidFill>
              <a:schemeClr val="accent6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50BE2798-786C-8F4B-8BE9-6F04AF37A851}"/>
              </a:ext>
            </a:extLst>
          </p:cNvPr>
          <p:cNvCxnSpPr/>
          <p:nvPr/>
        </p:nvCxnSpPr>
        <p:spPr>
          <a:xfrm flipH="1">
            <a:off x="8068660" y="3285343"/>
            <a:ext cx="294080" cy="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DE4D99DF-E4D0-9649-8DBE-D4107F68B035}"/>
              </a:ext>
            </a:extLst>
          </p:cNvPr>
          <p:cNvCxnSpPr/>
          <p:nvPr/>
        </p:nvCxnSpPr>
        <p:spPr>
          <a:xfrm flipH="1">
            <a:off x="8068660" y="3536229"/>
            <a:ext cx="294080" cy="0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BEA84444-FFE7-954B-BF74-13EC33969ED3}"/>
              </a:ext>
            </a:extLst>
          </p:cNvPr>
          <p:cNvCxnSpPr/>
          <p:nvPr/>
        </p:nvCxnSpPr>
        <p:spPr>
          <a:xfrm flipH="1">
            <a:off x="8068660" y="3785017"/>
            <a:ext cx="294080" cy="0"/>
          </a:xfrm>
          <a:prstGeom prst="straightConnector1">
            <a:avLst/>
          </a:prstGeom>
          <a:ln>
            <a:solidFill>
              <a:srgbClr val="0432FF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ight Brace 12">
            <a:extLst>
              <a:ext uri="{FF2B5EF4-FFF2-40B4-BE49-F238E27FC236}">
                <a16:creationId xmlns:a16="http://schemas.microsoft.com/office/drawing/2014/main" id="{740CF590-06A2-0D4D-8133-1CD899E945D3}"/>
              </a:ext>
            </a:extLst>
          </p:cNvPr>
          <p:cNvSpPr/>
          <p:nvPr/>
        </p:nvSpPr>
        <p:spPr>
          <a:xfrm>
            <a:off x="8479362" y="2823147"/>
            <a:ext cx="166664" cy="961870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3FC022E-6C0E-B544-BB9A-6ECDE6FFE973}"/>
              </a:ext>
            </a:extLst>
          </p:cNvPr>
          <p:cNvSpPr txBox="1"/>
          <p:nvPr/>
        </p:nvSpPr>
        <p:spPr>
          <a:xfrm>
            <a:off x="8602145" y="3119416"/>
            <a:ext cx="5645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X</a:t>
            </a:r>
            <a:r>
              <a:rPr lang="fr-FR" dirty="0"/>
              <a:t> 40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526A5E8-3B19-EB4D-A605-6AF0FF971873}"/>
              </a:ext>
            </a:extLst>
          </p:cNvPr>
          <p:cNvSpPr txBox="1"/>
          <p:nvPr/>
        </p:nvSpPr>
        <p:spPr>
          <a:xfrm>
            <a:off x="786999" y="5433020"/>
            <a:ext cx="666253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dirty="0"/>
              <a:t>With FMS we can measure spectra small p</a:t>
            </a:r>
            <a:r>
              <a:rPr lang="en-FR" baseline="-25000" dirty="0"/>
              <a:t>T</a:t>
            </a:r>
            <a:r>
              <a:rPr lang="en-FR" dirty="0"/>
              <a:t> &amp; up to p</a:t>
            </a:r>
            <a:r>
              <a:rPr lang="en-FR" baseline="-25000" dirty="0"/>
              <a:t>z</a:t>
            </a:r>
            <a:r>
              <a:rPr lang="en-FR" dirty="0"/>
              <a:t> ~ 3 TeV</a:t>
            </a:r>
          </a:p>
          <a:p>
            <a:r>
              <a:rPr lang="en-FR" dirty="0"/>
              <a:t>of charged : π, K, p, d, t, (and anti-d,t) – μ</a:t>
            </a:r>
          </a:p>
          <a:p>
            <a:r>
              <a:rPr lang="en-GB" dirty="0"/>
              <a:t>a</a:t>
            </a:r>
            <a:r>
              <a:rPr lang="en-FR" dirty="0"/>
              <a:t>nd decaying neutrals :  K, ϕ, Λ, …? . &amp; D</a:t>
            </a:r>
            <a:r>
              <a:rPr lang="en-FR" baseline="30000" dirty="0"/>
              <a:t>0 </a:t>
            </a:r>
            <a:r>
              <a:rPr lang="en-FR" dirty="0">
                <a:sym typeface="Wingdings" pitchFamily="2" charset="2"/>
              </a:rPr>
              <a:t> K-</a:t>
            </a:r>
            <a:r>
              <a:rPr lang="en-FR" dirty="0"/>
              <a:t> π (some acceptance)  </a:t>
            </a:r>
          </a:p>
        </p:txBody>
      </p:sp>
      <p:sp>
        <p:nvSpPr>
          <p:cNvPr id="21" name="Right Arrow 20">
            <a:extLst>
              <a:ext uri="{FF2B5EF4-FFF2-40B4-BE49-F238E27FC236}">
                <a16:creationId xmlns:a16="http://schemas.microsoft.com/office/drawing/2014/main" id="{28ABFB06-5583-3F48-A9FE-7A0FFF18E04E}"/>
              </a:ext>
            </a:extLst>
          </p:cNvPr>
          <p:cNvSpPr/>
          <p:nvPr/>
        </p:nvSpPr>
        <p:spPr>
          <a:xfrm>
            <a:off x="114300" y="1943101"/>
            <a:ext cx="428625" cy="200025"/>
          </a:xfrm>
          <a:prstGeom prst="righ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14878700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590984-7E19-A644-A3B9-62BB41A35B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6AF9C-DDD8-C64B-A1BE-BD6750683B29}" type="datetime1">
              <a:rPr lang="fr-FR" smtClean="0"/>
              <a:t>29/07/2020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E711E9-9D5B-774F-ADF8-F88B70C702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Mike Albrow       Forward Multiparticle Spectrometer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F4191F-4ACC-B944-9FA5-6100019154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D28CA-AB00-074F-B7EB-9B0005E7E498}" type="slidenum">
              <a:rPr lang="en-US" smtClean="0"/>
              <a:t>7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4EEB86F-C09D-2B46-B5DC-A48E46D9E5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4649" y="3018328"/>
            <a:ext cx="1612900" cy="14097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B2AAF49-D51B-074D-9B4D-BFA0BC10B3A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666"/>
          <a:stretch/>
        </p:blipFill>
        <p:spPr>
          <a:xfrm>
            <a:off x="872801" y="1525595"/>
            <a:ext cx="5719275" cy="393869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98AC500-8C78-0644-A70D-84A75427E565}"/>
              </a:ext>
            </a:extLst>
          </p:cNvPr>
          <p:cNvSpPr txBox="1"/>
          <p:nvPr/>
        </p:nvSpPr>
        <p:spPr>
          <a:xfrm>
            <a:off x="3029743" y="826168"/>
            <a:ext cx="19335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dirty="0"/>
              <a:t>JHEP07 (2020) 016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21E28FF-9D47-7746-A222-1CF4EF154E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838" y="87423"/>
            <a:ext cx="2846387" cy="111306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7CEC76A-66F7-A64C-A9BE-0FDCB7B62C40}"/>
              </a:ext>
            </a:extLst>
          </p:cNvPr>
          <p:cNvSpPr txBox="1"/>
          <p:nvPr/>
        </p:nvSpPr>
        <p:spPr>
          <a:xfrm>
            <a:off x="1194093" y="252781"/>
            <a:ext cx="76582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dirty="0"/>
              <a:t>Neutral hadrons very forward – mostly n – some  Λ, K</a:t>
            </a:r>
            <a:r>
              <a:rPr lang="en-FR" baseline="30000" dirty="0"/>
              <a:t>0</a:t>
            </a:r>
            <a:r>
              <a:rPr lang="en-FR" dirty="0"/>
              <a:t> (FMS can measure - tbd)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FC514ED-C380-AF44-A0CE-D855F1285FA4}"/>
              </a:ext>
            </a:extLst>
          </p:cNvPr>
          <p:cNvSpPr txBox="1"/>
          <p:nvPr/>
        </p:nvSpPr>
        <p:spPr>
          <a:xfrm>
            <a:off x="5591914" y="749224"/>
            <a:ext cx="3094886" cy="523220"/>
          </a:xfrm>
          <a:prstGeom prst="rect">
            <a:avLst/>
          </a:prstGeom>
          <a:noFill/>
          <a:ln>
            <a:solidFill>
              <a:srgbClr val="0432FF"/>
            </a:solidFill>
          </a:ln>
        </p:spPr>
        <p:txBody>
          <a:bodyPr wrap="none" rtlCol="0">
            <a:spAutoFit/>
          </a:bodyPr>
          <a:lstStyle/>
          <a:p>
            <a:r>
              <a:rPr lang="en-FR" sz="1400" dirty="0">
                <a:solidFill>
                  <a:srgbClr val="0432FF"/>
                </a:solidFill>
              </a:rPr>
              <a:t>Is peak p </a:t>
            </a:r>
            <a:r>
              <a:rPr lang="en-FR" sz="1400" dirty="0">
                <a:solidFill>
                  <a:srgbClr val="0432FF"/>
                </a:solidFill>
                <a:sym typeface="Wingdings" pitchFamily="2" charset="2"/>
              </a:rPr>
              <a:t> n π</a:t>
            </a:r>
            <a:r>
              <a:rPr lang="en-FR" sz="1400" baseline="30000" dirty="0">
                <a:solidFill>
                  <a:srgbClr val="0432FF"/>
                </a:solidFill>
                <a:sym typeface="Wingdings" pitchFamily="2" charset="2"/>
              </a:rPr>
              <a:t>+</a:t>
            </a:r>
            <a:r>
              <a:rPr lang="en-FR" sz="1400" dirty="0">
                <a:solidFill>
                  <a:srgbClr val="0432FF"/>
                </a:solidFill>
                <a:sym typeface="Wingdings" pitchFamily="2" charset="2"/>
              </a:rPr>
              <a:t> by π(Regge) exchange?</a:t>
            </a:r>
          </a:p>
          <a:p>
            <a:r>
              <a:rPr lang="en-FR" sz="1400" dirty="0">
                <a:solidFill>
                  <a:srgbClr val="0432FF"/>
                </a:solidFill>
                <a:sym typeface="Wingdings" pitchFamily="2" charset="2"/>
              </a:rPr>
              <a:t>Not in models, was seen at 0</a:t>
            </a:r>
            <a:r>
              <a:rPr lang="en-FR" sz="1400" baseline="30000" dirty="0">
                <a:solidFill>
                  <a:srgbClr val="0432FF"/>
                </a:solidFill>
                <a:sym typeface="Wingdings" pitchFamily="2" charset="2"/>
              </a:rPr>
              <a:t>o</a:t>
            </a:r>
            <a:r>
              <a:rPr lang="en-FR" sz="1400" dirty="0">
                <a:solidFill>
                  <a:srgbClr val="0432FF"/>
                </a:solidFill>
                <a:sym typeface="Wingdings" pitchFamily="2" charset="2"/>
              </a:rPr>
              <a:t> at ISR</a:t>
            </a:r>
            <a:endParaRPr lang="en-FR" sz="1400" dirty="0">
              <a:solidFill>
                <a:srgbClr val="0432FF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27B3A83-BF07-9549-9022-DBA34044DB82}"/>
              </a:ext>
            </a:extLst>
          </p:cNvPr>
          <p:cNvSpPr txBox="1"/>
          <p:nvPr/>
        </p:nvSpPr>
        <p:spPr>
          <a:xfrm>
            <a:off x="1029463" y="5621037"/>
            <a:ext cx="64416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FR" b="1" dirty="0">
                <a:solidFill>
                  <a:srgbClr val="FF0000"/>
                </a:solidFill>
              </a:rPr>
              <a:t>Need to improve models to fit forward data - but that need data! </a:t>
            </a:r>
          </a:p>
          <a:p>
            <a:pPr algn="ctr"/>
            <a:r>
              <a:rPr lang="en-FR" b="1" dirty="0">
                <a:solidFill>
                  <a:srgbClr val="FF0000"/>
                </a:solidFill>
              </a:rPr>
              <a:t>On many different particles!</a:t>
            </a:r>
          </a:p>
        </p:txBody>
      </p:sp>
    </p:spTree>
    <p:extLst>
      <p:ext uri="{BB962C8B-B14F-4D97-AF65-F5344CB8AC3E}">
        <p14:creationId xmlns:p14="http://schemas.microsoft.com/office/powerpoint/2010/main" val="8128197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C4BBAA9D-6F52-7540-90CF-32876092414B}"/>
              </a:ext>
            </a:extLst>
          </p:cNvPr>
          <p:cNvSpPr txBox="1"/>
          <p:nvPr/>
        </p:nvSpPr>
        <p:spPr>
          <a:xfrm>
            <a:off x="363317" y="313215"/>
            <a:ext cx="64190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Comparison</a:t>
            </a:r>
            <a:r>
              <a:rPr lang="fr-FR" dirty="0"/>
              <a:t> of Monte Carlo </a:t>
            </a:r>
            <a:r>
              <a:rPr lang="fr-FR" dirty="0" err="1"/>
              <a:t>generators</a:t>
            </a:r>
            <a:r>
              <a:rPr lang="fr-FR" dirty="0"/>
              <a:t>, </a:t>
            </a:r>
            <a:r>
              <a:rPr lang="fr-FR" dirty="0" err="1"/>
              <a:t>Low-p</a:t>
            </a:r>
            <a:r>
              <a:rPr lang="fr-FR" baseline="-25000" dirty="0" err="1"/>
              <a:t>T</a:t>
            </a:r>
            <a:r>
              <a:rPr lang="fr-FR" dirty="0"/>
              <a:t> π and K (H. </a:t>
            </a:r>
            <a:r>
              <a:rPr lang="fr-FR" dirty="0" err="1"/>
              <a:t>Menjo</a:t>
            </a:r>
            <a:r>
              <a:rPr lang="fr-FR" dirty="0"/>
              <a:t>)</a:t>
            </a:r>
          </a:p>
        </p:txBody>
      </p:sp>
      <p:pic>
        <p:nvPicPr>
          <p:cNvPr id="3" name="Picture 2" descr="A picture containing text, map&#10;&#10;Description automatically generated">
            <a:extLst>
              <a:ext uri="{FF2B5EF4-FFF2-40B4-BE49-F238E27FC236}">
                <a16:creationId xmlns:a16="http://schemas.microsoft.com/office/drawing/2014/main" id="{64ECE1FE-3D46-874B-B982-F97311EC36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317" y="698500"/>
            <a:ext cx="2783128" cy="5136244"/>
          </a:xfrm>
          <a:prstGeom prst="rect">
            <a:avLst/>
          </a:prstGeom>
        </p:spPr>
      </p:pic>
      <p:pic>
        <p:nvPicPr>
          <p:cNvPr id="6" name="Picture 5" descr="A picture containing text, map&#10;&#10;Description automatically generated">
            <a:extLst>
              <a:ext uri="{FF2B5EF4-FFF2-40B4-BE49-F238E27FC236}">
                <a16:creationId xmlns:a16="http://schemas.microsoft.com/office/drawing/2014/main" id="{D2D8AE1A-3101-8D47-9222-C7ACE0A7E3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6445" y="698500"/>
            <a:ext cx="2835526" cy="502012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FF5801D-B334-3B48-89A5-5E5E97103E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0300" y="643164"/>
            <a:ext cx="2933700" cy="51308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68A52E4-F4F5-B94F-B252-D38CAF30DD05}"/>
              </a:ext>
            </a:extLst>
          </p:cNvPr>
          <p:cNvSpPr txBox="1"/>
          <p:nvPr/>
        </p:nvSpPr>
        <p:spPr>
          <a:xfrm>
            <a:off x="4266080" y="1139371"/>
            <a:ext cx="412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π</a:t>
            </a:r>
            <a:r>
              <a:rPr lang="fr-FR" baseline="30000" dirty="0"/>
              <a:t>-</a:t>
            </a:r>
            <a:r>
              <a:rPr lang="fr-FR" dirty="0"/>
              <a:t> </a:t>
            </a:r>
            <a:endParaRPr lang="en-FR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E095245-7F79-EC47-89AC-61C7B68F0014}"/>
              </a:ext>
            </a:extLst>
          </p:cNvPr>
          <p:cNvSpPr txBox="1"/>
          <p:nvPr/>
        </p:nvSpPr>
        <p:spPr>
          <a:xfrm>
            <a:off x="1312131" y="1226989"/>
            <a:ext cx="442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π</a:t>
            </a:r>
            <a:r>
              <a:rPr lang="fr-FR" baseline="30000" dirty="0"/>
              <a:t>+</a:t>
            </a:r>
            <a:r>
              <a:rPr lang="fr-FR" dirty="0"/>
              <a:t> </a:t>
            </a:r>
            <a:endParaRPr lang="en-FR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6E26246-791B-1940-96B0-BAEA0F9BE2E9}"/>
              </a:ext>
            </a:extLst>
          </p:cNvPr>
          <p:cNvSpPr txBox="1"/>
          <p:nvPr/>
        </p:nvSpPr>
        <p:spPr>
          <a:xfrm>
            <a:off x="7101606" y="1084037"/>
            <a:ext cx="4347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K</a:t>
            </a:r>
            <a:r>
              <a:rPr lang="fr-FR" baseline="30000" dirty="0"/>
              <a:t>+</a:t>
            </a:r>
            <a:r>
              <a:rPr lang="fr-FR" dirty="0"/>
              <a:t> </a:t>
            </a:r>
            <a:endParaRPr lang="en-FR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3B0FF50-10AC-C748-8186-C23E0D1193FF}"/>
              </a:ext>
            </a:extLst>
          </p:cNvPr>
          <p:cNvSpPr txBox="1"/>
          <p:nvPr/>
        </p:nvSpPr>
        <p:spPr>
          <a:xfrm>
            <a:off x="650464" y="5840013"/>
            <a:ext cx="33114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sz="1600" dirty="0">
                <a:solidFill>
                  <a:srgbClr val="FF0000"/>
                </a:solidFill>
              </a:rPr>
              <a:t>(PYTHIA8: QGSJET II-4) ~ 50 at x</a:t>
            </a:r>
            <a:r>
              <a:rPr lang="en-FR" sz="1600" baseline="-25000" dirty="0">
                <a:solidFill>
                  <a:srgbClr val="FF0000"/>
                </a:solidFill>
              </a:rPr>
              <a:t>F </a:t>
            </a:r>
            <a:r>
              <a:rPr lang="en-FR" sz="1600" dirty="0">
                <a:solidFill>
                  <a:srgbClr val="FF0000"/>
                </a:solidFill>
              </a:rPr>
              <a:t>= 0.8</a:t>
            </a:r>
          </a:p>
          <a:p>
            <a:r>
              <a:rPr lang="en-FR" sz="1600" dirty="0">
                <a:solidFill>
                  <a:srgbClr val="FF0000"/>
                </a:solidFill>
              </a:rPr>
              <a:t>No Data!  FMS reach </a:t>
            </a:r>
            <a:r>
              <a:rPr lang="en-FR" sz="1600" dirty="0">
                <a:solidFill>
                  <a:srgbClr val="FF0000"/>
                </a:solidFill>
                <a:sym typeface="Wingdings" pitchFamily="2" charset="2"/>
              </a:rPr>
              <a:t> ~ 0.3</a:t>
            </a:r>
            <a:endParaRPr lang="en-FR" sz="1600" dirty="0">
              <a:solidFill>
                <a:srgbClr val="FF000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98A61B9-A7D0-DB4E-B9F7-650E7E3471DE}"/>
              </a:ext>
            </a:extLst>
          </p:cNvPr>
          <p:cNvSpPr txBox="1"/>
          <p:nvPr/>
        </p:nvSpPr>
        <p:spPr>
          <a:xfrm>
            <a:off x="4452460" y="5693119"/>
            <a:ext cx="229255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Feynman </a:t>
            </a:r>
            <a:r>
              <a:rPr lang="fr-FR" dirty="0" err="1">
                <a:solidFill>
                  <a:srgbClr val="FF0000"/>
                </a:solidFill>
              </a:rPr>
              <a:t>x</a:t>
            </a:r>
            <a:r>
              <a:rPr lang="fr-FR" baseline="-25000" dirty="0" err="1">
                <a:solidFill>
                  <a:srgbClr val="FF0000"/>
                </a:solidFill>
              </a:rPr>
              <a:t>F</a:t>
            </a:r>
            <a:r>
              <a:rPr lang="fr-FR" baseline="-25000" dirty="0">
                <a:solidFill>
                  <a:srgbClr val="FF0000"/>
                </a:solidFill>
              </a:rPr>
              <a:t> </a:t>
            </a:r>
            <a:r>
              <a:rPr lang="fr-FR" dirty="0">
                <a:solidFill>
                  <a:srgbClr val="FF0000"/>
                </a:solidFill>
              </a:rPr>
              <a:t>= p</a:t>
            </a:r>
            <a:r>
              <a:rPr lang="fr-FR" baseline="-25000" dirty="0">
                <a:solidFill>
                  <a:srgbClr val="FF0000"/>
                </a:solidFill>
              </a:rPr>
              <a:t>z</a:t>
            </a:r>
            <a:r>
              <a:rPr lang="fr-FR" dirty="0">
                <a:solidFill>
                  <a:srgbClr val="FF0000"/>
                </a:solidFill>
              </a:rPr>
              <a:t>/</a:t>
            </a:r>
            <a:r>
              <a:rPr lang="fr-FR" dirty="0" err="1">
                <a:solidFill>
                  <a:srgbClr val="FF0000"/>
                </a:solidFill>
              </a:rPr>
              <a:t>p</a:t>
            </a:r>
            <a:r>
              <a:rPr lang="fr-FR" baseline="-25000" dirty="0" err="1">
                <a:solidFill>
                  <a:srgbClr val="FF0000"/>
                </a:solidFill>
              </a:rPr>
              <a:t>BEAM</a:t>
            </a:r>
            <a:r>
              <a:rPr lang="fr-FR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39415A5-B4C2-E441-A38E-4DB24B988A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3283F-4AB4-9A48-8999-D766082AED50}" type="datetime1">
              <a:rPr lang="fr-FR" smtClean="0"/>
              <a:t>29/07/2020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21F9C96-ADB6-6C41-BB33-121DE5EC84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Mike Albrow       Forward Multiparticle Spectrometer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C1822D1-87FD-754B-A230-6F04FD4EDD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D28CA-AB00-074F-B7EB-9B0005E7E498}" type="slidenum">
              <a:rPr lang="en-US" smtClean="0"/>
              <a:t>8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B5FDE59-1D04-E545-AB47-632666F39BCD}"/>
              </a:ext>
            </a:extLst>
          </p:cNvPr>
          <p:cNvSpPr txBox="1"/>
          <p:nvPr/>
        </p:nvSpPr>
        <p:spPr>
          <a:xfrm>
            <a:off x="3250710" y="6183835"/>
            <a:ext cx="2731261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FR" sz="1600" dirty="0"/>
              <a:t>Higher x</a:t>
            </a:r>
            <a:r>
              <a:rPr lang="en-FR" sz="1600" baseline="-25000" dirty="0"/>
              <a:t>F</a:t>
            </a:r>
            <a:r>
              <a:rPr lang="en-FR" sz="1600" dirty="0"/>
              <a:t> may be possible with</a:t>
            </a:r>
          </a:p>
          <a:p>
            <a:r>
              <a:rPr lang="en-GB" sz="1600" dirty="0"/>
              <a:t>B</a:t>
            </a:r>
            <a:r>
              <a:rPr lang="en-FR" sz="1600" dirty="0"/>
              <a:t>ent crystal channelling ??</a:t>
            </a:r>
          </a:p>
        </p:txBody>
      </p:sp>
    </p:spTree>
    <p:extLst>
      <p:ext uri="{BB962C8B-B14F-4D97-AF65-F5344CB8AC3E}">
        <p14:creationId xmlns:p14="http://schemas.microsoft.com/office/powerpoint/2010/main" val="21858580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omentum_at_IP(positives)-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980" y="112636"/>
            <a:ext cx="3939326" cy="2892864"/>
          </a:xfrm>
          <a:prstGeom prst="rect">
            <a:avLst/>
          </a:prstGeom>
        </p:spPr>
      </p:pic>
      <p:pic>
        <p:nvPicPr>
          <p:cNvPr id="3" name="Picture 2" descr="Momentum_at_IP(negatives)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9898" y="3139160"/>
            <a:ext cx="3939326" cy="288414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814684"/>
            <a:ext cx="4202945" cy="56323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Spectra generated by /DPMJET-MARS</a:t>
            </a:r>
          </a:p>
          <a:p>
            <a:r>
              <a:rPr lang="en-US" dirty="0">
                <a:solidFill>
                  <a:srgbClr val="0000FF"/>
                </a:solidFill>
              </a:rPr>
              <a:t>With 10</a:t>
            </a:r>
            <a:r>
              <a:rPr lang="en-US" baseline="30000" dirty="0">
                <a:solidFill>
                  <a:srgbClr val="0000FF"/>
                </a:solidFill>
              </a:rPr>
              <a:t>6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pp</a:t>
            </a:r>
            <a:r>
              <a:rPr lang="en-US" dirty="0">
                <a:solidFill>
                  <a:srgbClr val="0000FF"/>
                </a:solidFill>
              </a:rPr>
              <a:t> events, √s = 13 </a:t>
            </a:r>
            <a:r>
              <a:rPr lang="en-US" dirty="0" err="1">
                <a:solidFill>
                  <a:srgbClr val="0000FF"/>
                </a:solidFill>
              </a:rPr>
              <a:t>TeV</a:t>
            </a:r>
            <a:endParaRPr lang="en-US" dirty="0">
              <a:solidFill>
                <a:srgbClr val="0000FF"/>
              </a:solidFill>
            </a:endParaRPr>
          </a:p>
          <a:p>
            <a:r>
              <a:rPr lang="en-US" dirty="0"/>
              <a:t>(</a:t>
            </a:r>
            <a:r>
              <a:rPr lang="en-US" dirty="0" err="1"/>
              <a:t>N.Mokhov</a:t>
            </a:r>
            <a:r>
              <a:rPr lang="en-US" dirty="0"/>
              <a:t> and </a:t>
            </a:r>
            <a:r>
              <a:rPr lang="en-US" dirty="0" err="1"/>
              <a:t>O.Fornieri</a:t>
            </a:r>
            <a:r>
              <a:rPr lang="en-US" dirty="0"/>
              <a:t>)</a:t>
            </a:r>
          </a:p>
          <a:p>
            <a:endParaRPr lang="en-US" dirty="0"/>
          </a:p>
          <a:p>
            <a:r>
              <a:rPr lang="en-US" dirty="0"/>
              <a:t>In 1 second, with 2808 bunches,</a:t>
            </a:r>
          </a:p>
          <a:p>
            <a:r>
              <a:rPr lang="en-US" dirty="0"/>
              <a:t>Have 30 x 10</a:t>
            </a:r>
            <a:r>
              <a:rPr lang="en-US" baseline="30000" dirty="0"/>
              <a:t>6</a:t>
            </a:r>
            <a:r>
              <a:rPr lang="en-US" dirty="0"/>
              <a:t> bunch crossings and</a:t>
            </a:r>
          </a:p>
          <a:p>
            <a:r>
              <a:rPr lang="en-US" dirty="0"/>
              <a:t>30 x 10</a:t>
            </a:r>
            <a:r>
              <a:rPr lang="en-US" baseline="30000" dirty="0"/>
              <a:t>6</a:t>
            </a:r>
            <a:r>
              <a:rPr lang="en-US" dirty="0"/>
              <a:t> x μ(= interactions/X) events. </a:t>
            </a:r>
          </a:p>
          <a:p>
            <a:endParaRPr lang="en-US" dirty="0"/>
          </a:p>
          <a:p>
            <a:r>
              <a:rPr lang="en-US" dirty="0"/>
              <a:t>Notes:</a:t>
            </a:r>
          </a:p>
          <a:p>
            <a:r>
              <a:rPr lang="en-US" dirty="0"/>
              <a:t>At 0.5 </a:t>
            </a:r>
            <a:r>
              <a:rPr lang="en-US" dirty="0" err="1"/>
              <a:t>TeV</a:t>
            </a:r>
            <a:r>
              <a:rPr lang="en-US" dirty="0"/>
              <a:t> (~ central) </a:t>
            </a:r>
          </a:p>
          <a:p>
            <a:r>
              <a:rPr lang="en-US" dirty="0"/>
              <a:t>π</a:t>
            </a:r>
            <a:r>
              <a:rPr lang="en-US" baseline="30000" dirty="0"/>
              <a:t>+</a:t>
            </a:r>
            <a:r>
              <a:rPr lang="en-US" dirty="0"/>
              <a:t> = π</a:t>
            </a:r>
            <a:r>
              <a:rPr lang="en-US" baseline="30000" dirty="0"/>
              <a:t>-</a:t>
            </a:r>
            <a:r>
              <a:rPr lang="en-US" dirty="0"/>
              <a:t> &amp; K</a:t>
            </a:r>
            <a:r>
              <a:rPr lang="en-US" baseline="30000" dirty="0"/>
              <a:t>+</a:t>
            </a:r>
            <a:r>
              <a:rPr lang="en-US" dirty="0"/>
              <a:t> </a:t>
            </a:r>
            <a:r>
              <a:rPr lang="en-US" dirty="0">
                <a:latin typeface="ＭＳ ゴシック"/>
                <a:ea typeface="ＭＳ ゴシック"/>
                <a:cs typeface="ＭＳ ゴシック"/>
              </a:rPr>
              <a:t>≅</a:t>
            </a:r>
            <a:r>
              <a:rPr lang="en-US" dirty="0"/>
              <a:t> K</a:t>
            </a:r>
            <a:r>
              <a:rPr lang="en-US" baseline="30000" dirty="0"/>
              <a:t>- </a:t>
            </a:r>
            <a:r>
              <a:rPr lang="en-US" dirty="0"/>
              <a:t> &amp; K/π ~ 10%</a:t>
            </a:r>
          </a:p>
          <a:p>
            <a:endParaRPr lang="en-US" dirty="0"/>
          </a:p>
          <a:p>
            <a:r>
              <a:rPr lang="en-US" dirty="0"/>
              <a:t>p’s &gt; π</a:t>
            </a:r>
            <a:r>
              <a:rPr lang="en-US" baseline="30000" dirty="0"/>
              <a:t>+</a:t>
            </a:r>
            <a:r>
              <a:rPr lang="en-US" dirty="0"/>
              <a:t>  above 1.5 </a:t>
            </a:r>
            <a:r>
              <a:rPr lang="en-US" dirty="0" err="1"/>
              <a:t>TeV</a:t>
            </a:r>
            <a:r>
              <a:rPr lang="en-US" dirty="0"/>
              <a:t> and flattish;</a:t>
            </a:r>
          </a:p>
          <a:p>
            <a:r>
              <a:rPr lang="en-US" dirty="0"/>
              <a:t>High </a:t>
            </a:r>
            <a:r>
              <a:rPr lang="en-US" dirty="0" err="1"/>
              <a:t>x</a:t>
            </a:r>
            <a:r>
              <a:rPr lang="en-US" baseline="-25000" dirty="0" err="1"/>
              <a:t>F</a:t>
            </a:r>
            <a:r>
              <a:rPr lang="en-US" dirty="0"/>
              <a:t> peak from diffraction</a:t>
            </a:r>
          </a:p>
          <a:p>
            <a:endParaRPr lang="en-US" dirty="0"/>
          </a:p>
          <a:p>
            <a:r>
              <a:rPr lang="en-US" dirty="0"/>
              <a:t>K</a:t>
            </a:r>
            <a:r>
              <a:rPr lang="en-US" baseline="30000" dirty="0"/>
              <a:t>-</a:t>
            </a:r>
            <a:r>
              <a:rPr lang="en-US" dirty="0"/>
              <a:t>(s-</a:t>
            </a:r>
            <a:r>
              <a:rPr lang="en-US" dirty="0" err="1"/>
              <a:t>ubar</a:t>
            </a:r>
            <a:r>
              <a:rPr lang="en-US" dirty="0"/>
              <a:t>) steeper than K</a:t>
            </a:r>
            <a:r>
              <a:rPr lang="en-US" baseline="30000" dirty="0"/>
              <a:t>+</a:t>
            </a:r>
            <a:r>
              <a:rPr lang="en-US" dirty="0"/>
              <a:t> (u-</a:t>
            </a:r>
            <a:r>
              <a:rPr lang="en-US" dirty="0" err="1"/>
              <a:t>sbar</a:t>
            </a:r>
            <a:r>
              <a:rPr lang="en-US" dirty="0"/>
              <a:t>)</a:t>
            </a:r>
          </a:p>
          <a:p>
            <a:r>
              <a:rPr lang="en-US" dirty="0"/>
              <a:t>π</a:t>
            </a:r>
            <a:r>
              <a:rPr lang="en-US" baseline="30000" dirty="0"/>
              <a:t>-</a:t>
            </a:r>
            <a:r>
              <a:rPr lang="en-US" dirty="0"/>
              <a:t> (d-</a:t>
            </a:r>
            <a:r>
              <a:rPr lang="en-US" dirty="0" err="1"/>
              <a:t>ubar</a:t>
            </a:r>
            <a:r>
              <a:rPr lang="en-US" dirty="0"/>
              <a:t>) steeper than π</a:t>
            </a:r>
            <a:r>
              <a:rPr lang="en-US" baseline="30000" dirty="0"/>
              <a:t>+</a:t>
            </a:r>
            <a:r>
              <a:rPr lang="en-US" dirty="0"/>
              <a:t> (u-</a:t>
            </a:r>
            <a:r>
              <a:rPr lang="en-US" dirty="0" err="1"/>
              <a:t>dbar</a:t>
            </a:r>
            <a:r>
              <a:rPr lang="en-US" dirty="0"/>
              <a:t>)</a:t>
            </a:r>
          </a:p>
          <a:p>
            <a:endParaRPr lang="en-US" dirty="0"/>
          </a:p>
          <a:p>
            <a:r>
              <a:rPr lang="en-US" dirty="0"/>
              <a:t>Antiprotons &lt; K</a:t>
            </a:r>
            <a:r>
              <a:rPr lang="en-US" baseline="30000" dirty="0"/>
              <a:t>-</a:t>
            </a:r>
            <a:r>
              <a:rPr lang="en-US" dirty="0"/>
              <a:t> but only by a factor ~ 0.5</a:t>
            </a:r>
          </a:p>
          <a:p>
            <a:r>
              <a:rPr lang="en-US" dirty="0"/>
              <a:t>Anti-deuterons/tritons/He</a:t>
            </a:r>
            <a:r>
              <a:rPr lang="en-US" baseline="30000" dirty="0"/>
              <a:t>3 </a:t>
            </a:r>
            <a:r>
              <a:rPr lang="en-US" dirty="0"/>
              <a:t>to measure too</a:t>
            </a:r>
          </a:p>
        </p:txBody>
      </p:sp>
      <p:sp>
        <p:nvSpPr>
          <p:cNvPr id="5" name="TextBox 4"/>
          <p:cNvSpPr txBox="1"/>
          <p:nvPr/>
        </p:nvSpPr>
        <p:spPr>
          <a:xfrm rot="16200000">
            <a:off x="2930847" y="1418010"/>
            <a:ext cx="2425864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/>
              <a:t>Number per 125 </a:t>
            </a:r>
            <a:r>
              <a:rPr lang="en-US" sz="1600" dirty="0" err="1"/>
              <a:t>GeV</a:t>
            </a:r>
            <a:r>
              <a:rPr lang="en-US" sz="1600" dirty="0"/>
              <a:t>/c bin</a:t>
            </a:r>
          </a:p>
        </p:txBody>
      </p:sp>
      <p:sp>
        <p:nvSpPr>
          <p:cNvPr id="6" name="TextBox 5"/>
          <p:cNvSpPr txBox="1"/>
          <p:nvPr/>
        </p:nvSpPr>
        <p:spPr>
          <a:xfrm rot="16200000">
            <a:off x="2920751" y="4440669"/>
            <a:ext cx="2425864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/>
              <a:t>Number per 125 </a:t>
            </a:r>
            <a:r>
              <a:rPr lang="en-US" sz="1600" dirty="0" err="1"/>
              <a:t>GeV</a:t>
            </a:r>
            <a:r>
              <a:rPr lang="en-US" sz="1600" dirty="0"/>
              <a:t>/c bin</a:t>
            </a:r>
          </a:p>
        </p:txBody>
      </p:sp>
      <p:sp>
        <p:nvSpPr>
          <p:cNvPr id="7" name="TextBox 6"/>
          <p:cNvSpPr txBox="1"/>
          <p:nvPr/>
        </p:nvSpPr>
        <p:spPr>
          <a:xfrm rot="5400000">
            <a:off x="7321416" y="2523721"/>
            <a:ext cx="22550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~ 1 x Acc/bin/sec if μ ~ 3 </a:t>
            </a:r>
          </a:p>
        </p:txBody>
      </p:sp>
      <p:sp>
        <p:nvSpPr>
          <p:cNvPr id="8" name="Left Arrow 7"/>
          <p:cNvSpPr/>
          <p:nvPr/>
        </p:nvSpPr>
        <p:spPr>
          <a:xfrm>
            <a:off x="7979396" y="1743279"/>
            <a:ext cx="289311" cy="214441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0" y="30253"/>
            <a:ext cx="4094967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u="sng" dirty="0">
                <a:solidFill>
                  <a:srgbClr val="0000FF"/>
                </a:solidFill>
              </a:rPr>
              <a:t>DPMJET prediction </a:t>
            </a:r>
            <a:r>
              <a:rPr lang="en-US" dirty="0"/>
              <a:t>(Prob. Too high)</a:t>
            </a:r>
          </a:p>
          <a:p>
            <a:r>
              <a:rPr lang="en-US" sz="1400" dirty="0"/>
              <a:t>Very uncertain! Illustration only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389F8-44DC-634D-B338-0E6C85F4D7CE}" type="datetime1">
              <a:rPr lang="fr-FR" smtClean="0"/>
              <a:t>29/07/2020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Mike Albrow       Forward Multiparticle Spectrometer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D28CA-AB00-074F-B7EB-9B0005E7E498}" type="slidenum">
              <a:rPr lang="en-US" smtClean="0"/>
              <a:t>9</a:t>
            </a:fld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4632862" y="5987018"/>
            <a:ext cx="36508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Neutrons not = protons, K</a:t>
            </a:r>
            <a:r>
              <a:rPr lang="en-US" b="1" baseline="30000" dirty="0">
                <a:solidFill>
                  <a:srgbClr val="FF0000"/>
                </a:solidFill>
              </a:rPr>
              <a:t>0</a:t>
            </a:r>
            <a:r>
              <a:rPr lang="en-US" b="1" dirty="0">
                <a:solidFill>
                  <a:srgbClr val="FF0000"/>
                </a:solidFill>
              </a:rPr>
              <a:t> not = K</a:t>
            </a:r>
            <a:r>
              <a:rPr lang="en-US" b="1" baseline="30000" dirty="0">
                <a:solidFill>
                  <a:srgbClr val="FF0000"/>
                </a:solidFill>
              </a:rPr>
              <a:t>+/-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763700A-9C1F-1F48-91D6-CD6FBB4EF873}"/>
              </a:ext>
            </a:extLst>
          </p:cNvPr>
          <p:cNvSpPr txBox="1"/>
          <p:nvPr/>
        </p:nvSpPr>
        <p:spPr>
          <a:xfrm flipH="1">
            <a:off x="6458266" y="840336"/>
            <a:ext cx="3385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p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CF1EF67-526A-874B-86CF-43853CBB75E0}"/>
              </a:ext>
            </a:extLst>
          </p:cNvPr>
          <p:cNvSpPr txBox="1"/>
          <p:nvPr/>
        </p:nvSpPr>
        <p:spPr>
          <a:xfrm flipH="1">
            <a:off x="6796820" y="1481168"/>
            <a:ext cx="5921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π+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3E5F6CA-20AB-5246-AEF6-05F615B88E90}"/>
              </a:ext>
            </a:extLst>
          </p:cNvPr>
          <p:cNvSpPr txBox="1"/>
          <p:nvPr/>
        </p:nvSpPr>
        <p:spPr>
          <a:xfrm flipH="1">
            <a:off x="5684561" y="1850500"/>
            <a:ext cx="5921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00B050"/>
                </a:solidFill>
              </a:rPr>
              <a:t>K+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5B44C28-3E2D-B944-83EB-C42D88A28203}"/>
              </a:ext>
            </a:extLst>
          </p:cNvPr>
          <p:cNvSpPr txBox="1"/>
          <p:nvPr/>
        </p:nvSpPr>
        <p:spPr>
          <a:xfrm flipH="1">
            <a:off x="6465382" y="4513692"/>
            <a:ext cx="5921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432FF"/>
                </a:solidFill>
              </a:rPr>
              <a:t>π-</a:t>
            </a:r>
            <a:endParaRPr lang="fr-FR" dirty="0">
              <a:solidFill>
                <a:srgbClr val="0432FF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DB50B3B-2C05-2F43-9210-88BB0E46C4E8}"/>
              </a:ext>
            </a:extLst>
          </p:cNvPr>
          <p:cNvSpPr txBox="1"/>
          <p:nvPr/>
        </p:nvSpPr>
        <p:spPr>
          <a:xfrm flipH="1">
            <a:off x="6761443" y="5087690"/>
            <a:ext cx="5921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00B050"/>
                </a:solidFill>
              </a:rPr>
              <a:t>K-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CFF1605-80F1-8945-B243-C0353D0BACFF}"/>
              </a:ext>
            </a:extLst>
          </p:cNvPr>
          <p:cNvSpPr txBox="1"/>
          <p:nvPr/>
        </p:nvSpPr>
        <p:spPr>
          <a:xfrm flipH="1">
            <a:off x="5146951" y="4912961"/>
            <a:ext cx="770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p-bar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1996C3F5-8EF8-404F-B20A-1C3EF17E6C47}"/>
              </a:ext>
            </a:extLst>
          </p:cNvPr>
          <p:cNvCxnSpPr/>
          <p:nvPr/>
        </p:nvCxnSpPr>
        <p:spPr>
          <a:xfrm>
            <a:off x="5684561" y="917781"/>
            <a:ext cx="0" cy="1775217"/>
          </a:xfrm>
          <a:prstGeom prst="line">
            <a:avLst/>
          </a:prstGeom>
          <a:ln w="9525">
            <a:solidFill>
              <a:srgbClr val="0432FF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2D10B8D-CACC-7841-8ED1-E28E7297648D}"/>
              </a:ext>
            </a:extLst>
          </p:cNvPr>
          <p:cNvCxnSpPr/>
          <p:nvPr/>
        </p:nvCxnSpPr>
        <p:spPr>
          <a:xfrm>
            <a:off x="5663647" y="3937051"/>
            <a:ext cx="0" cy="1775217"/>
          </a:xfrm>
          <a:prstGeom prst="line">
            <a:avLst/>
          </a:prstGeom>
          <a:ln w="9525">
            <a:solidFill>
              <a:srgbClr val="0432FF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A8FA9175-DF06-2141-9B5D-89978A15C057}"/>
              </a:ext>
            </a:extLst>
          </p:cNvPr>
          <p:cNvSpPr txBox="1"/>
          <p:nvPr/>
        </p:nvSpPr>
        <p:spPr>
          <a:xfrm>
            <a:off x="5201671" y="763892"/>
            <a:ext cx="5020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sz="1400" dirty="0"/>
              <a:t>FMS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18FA3B6-D969-404C-9F67-19721CFEFE24}"/>
              </a:ext>
            </a:extLst>
          </p:cNvPr>
          <p:cNvSpPr txBox="1"/>
          <p:nvPr/>
        </p:nvSpPr>
        <p:spPr>
          <a:xfrm>
            <a:off x="5230266" y="4052350"/>
            <a:ext cx="5020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sz="1400" dirty="0"/>
              <a:t>FMS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1E1E67F-DB08-A247-9E71-0D00AEC9AC9D}"/>
              </a:ext>
            </a:extLst>
          </p:cNvPr>
          <p:cNvSpPr txBox="1"/>
          <p:nvPr/>
        </p:nvSpPr>
        <p:spPr>
          <a:xfrm>
            <a:off x="7926321" y="4805578"/>
            <a:ext cx="1210588" cy="523220"/>
          </a:xfrm>
          <a:prstGeom prst="rect">
            <a:avLst/>
          </a:prstGeom>
          <a:noFill/>
          <a:ln>
            <a:solidFill>
              <a:srgbClr val="0432FF"/>
            </a:solidFill>
          </a:ln>
        </p:spPr>
        <p:txBody>
          <a:bodyPr wrap="none" rtlCol="0">
            <a:spAutoFit/>
          </a:bodyPr>
          <a:lstStyle/>
          <a:p>
            <a:r>
              <a:rPr lang="en-FR" sz="1400" dirty="0">
                <a:solidFill>
                  <a:srgbClr val="0432FF"/>
                </a:solidFill>
              </a:rPr>
              <a:t>FMS higher x</a:t>
            </a:r>
            <a:r>
              <a:rPr lang="en-FR" sz="1400" baseline="-25000" dirty="0">
                <a:solidFill>
                  <a:srgbClr val="0432FF"/>
                </a:solidFill>
              </a:rPr>
              <a:t>F</a:t>
            </a:r>
          </a:p>
          <a:p>
            <a:r>
              <a:rPr lang="en-GB" sz="1400" dirty="0">
                <a:solidFill>
                  <a:srgbClr val="0432FF"/>
                </a:solidFill>
              </a:rPr>
              <a:t>f</a:t>
            </a:r>
            <a:r>
              <a:rPr lang="en-FR" sz="1400" dirty="0">
                <a:solidFill>
                  <a:srgbClr val="0432FF"/>
                </a:solidFill>
              </a:rPr>
              <a:t>or K</a:t>
            </a:r>
            <a:r>
              <a:rPr lang="en-FR" sz="1400" baseline="30000" dirty="0">
                <a:solidFill>
                  <a:srgbClr val="0432FF"/>
                </a:solidFill>
              </a:rPr>
              <a:t>0</a:t>
            </a:r>
            <a:r>
              <a:rPr lang="en-FR" sz="1400" dirty="0">
                <a:solidFill>
                  <a:srgbClr val="0432FF"/>
                </a:solidFill>
              </a:rPr>
              <a:t>, Λ</a:t>
            </a:r>
          </a:p>
        </p:txBody>
      </p:sp>
    </p:spTree>
    <p:extLst>
      <p:ext uri="{BB962C8B-B14F-4D97-AF65-F5344CB8AC3E}">
        <p14:creationId xmlns:p14="http://schemas.microsoft.com/office/powerpoint/2010/main" val="158346708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6808</TotalTime>
  <Words>3872</Words>
  <Application>Microsoft Macintosh PowerPoint</Application>
  <PresentationFormat>On-screen Show (4:3)</PresentationFormat>
  <Paragraphs>609</Paragraphs>
  <Slides>42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9" baseType="lpstr">
      <vt:lpstr>ＭＳ ゴシック</vt:lpstr>
      <vt:lpstr>Apple Chancery</vt:lpstr>
      <vt:lpstr>Arial</vt:lpstr>
      <vt:lpstr>Calibri</vt:lpstr>
      <vt:lpstr>Cambria Math</vt:lpstr>
      <vt:lpstr>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Fermilab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 Albrow</dc:creator>
  <cp:lastModifiedBy>Michael Albrow</cp:lastModifiedBy>
  <cp:revision>367</cp:revision>
  <cp:lastPrinted>2015-10-12T15:15:34Z</cp:lastPrinted>
  <dcterms:created xsi:type="dcterms:W3CDTF">2015-09-22T12:50:48Z</dcterms:created>
  <dcterms:modified xsi:type="dcterms:W3CDTF">2020-07-29T14:02:49Z</dcterms:modified>
</cp:coreProperties>
</file>