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7"/>
  </p:notesMasterIdLst>
  <p:handoutMasterIdLst>
    <p:handoutMasterId r:id="rId8"/>
  </p:handoutMasterIdLst>
  <p:sldIdLst>
    <p:sldId id="265" r:id="rId3"/>
    <p:sldId id="293" r:id="rId4"/>
    <p:sldId id="295" r:id="rId5"/>
    <p:sldId id="294" r:id="rId6"/>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050"/>
    <a:srgbClr val="404040"/>
    <a:srgbClr val="003087"/>
    <a:srgbClr val="004C97"/>
    <a:srgbClr val="63666A"/>
    <a:srgbClr val="A7A8AA"/>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39" autoAdjust="0"/>
    <p:restoredTop sz="94660"/>
  </p:normalViewPr>
  <p:slideViewPr>
    <p:cSldViewPr snapToGrid="0" snapToObjects="1">
      <p:cViewPr varScale="1">
        <p:scale>
          <a:sx n="86" d="100"/>
          <a:sy n="86" d="100"/>
        </p:scale>
        <p:origin x="1656" y="58"/>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25" tIns="45713" rIns="91425" bIns="45713"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25" tIns="45713" rIns="91425" bIns="45713" numCol="1" anchor="t" anchorCtr="0" compatLnSpc="1">
            <a:prstTxWarp prst="textNoShape">
              <a:avLst/>
            </a:prstTxWarp>
          </a:bodyPr>
          <a:lstStyle>
            <a:lvl1pPr algn="r">
              <a:defRPr sz="1200">
                <a:latin typeface="Helvetica" panose="020B0604020202020204" pitchFamily="34" charset="0"/>
              </a:defRPr>
            </a:lvl1pPr>
          </a:lstStyle>
          <a:p>
            <a:fld id="{80DBBE75-B897-4C2D-851E-711B34683BA3}" type="datetimeFigureOut">
              <a:rPr lang="en-US" altLang="en-US"/>
              <a:pPr/>
              <a:t>6/29/2020</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25" tIns="45713" rIns="91425" bIns="45713"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25" tIns="45713" rIns="91425" bIns="45713" numCol="1" anchor="b" anchorCtr="0" compatLnSpc="1">
            <a:prstTxWarp prst="textNoShape">
              <a:avLst/>
            </a:prstTxWarp>
          </a:bodyPr>
          <a:lstStyle>
            <a:lvl1pPr algn="r">
              <a:defRPr sz="1200">
                <a:latin typeface="Helvetica" panose="020B0604020202020204" pitchFamily="34" charset="0"/>
              </a:defRPr>
            </a:lvl1pPr>
          </a:lstStyle>
          <a:p>
            <a:fld id="{CABB725D-266A-4787-B290-EA1B21029282}" type="slidenum">
              <a:rPr lang="en-US" altLang="en-US"/>
              <a:pPr/>
              <a:t>‹#›</a:t>
            </a:fld>
            <a:endParaRPr lang="en-US" altLang="en-US"/>
          </a:p>
        </p:txBody>
      </p:sp>
    </p:spTree>
    <p:extLst>
      <p:ext uri="{BB962C8B-B14F-4D97-AF65-F5344CB8AC3E}">
        <p14:creationId xmlns:p14="http://schemas.microsoft.com/office/powerpoint/2010/main"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25" tIns="45713" rIns="91425" bIns="45713"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25" tIns="45713" rIns="91425" bIns="45713" numCol="1" anchor="t" anchorCtr="0" compatLnSpc="1">
            <a:prstTxWarp prst="textNoShape">
              <a:avLst/>
            </a:prstTxWarp>
          </a:bodyPr>
          <a:lstStyle>
            <a:lvl1pPr algn="r">
              <a:defRPr sz="1200">
                <a:latin typeface="Helvetica" panose="020B0604020202020204" pitchFamily="34" charset="0"/>
              </a:defRPr>
            </a:lvl1pPr>
          </a:lstStyle>
          <a:p>
            <a:fld id="{4050BF1F-29FD-4232-8E96-B3FD1DCB3ADE}" type="datetimeFigureOut">
              <a:rPr lang="en-US" altLang="en-US"/>
              <a:pPr/>
              <a:t>6/29/2020</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25" tIns="45713" rIns="91425" bIns="45713"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25" tIns="45713" rIns="91425" bIns="45713"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25" tIns="45713" rIns="91425" bIns="45713"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25" tIns="45713" rIns="91425" bIns="45713" numCol="1" anchor="b" anchorCtr="0" compatLnSpc="1">
            <a:prstTxWarp prst="textNoShape">
              <a:avLst/>
            </a:prstTxWarp>
          </a:bodyPr>
          <a:lstStyle>
            <a:lvl1pPr algn="r">
              <a:defRPr sz="1200">
                <a:latin typeface="Helvetica" panose="020B0604020202020204" pitchFamily="34" charset="0"/>
              </a:defRPr>
            </a:lvl1pPr>
          </a:lstStyle>
          <a:p>
            <a:fld id="{60BFB643-3B51-4A23-96A6-8ED93A064CCD}" type="slidenum">
              <a:rPr lang="en-US" altLang="en-US"/>
              <a:pPr/>
              <a:t>‹#›</a:t>
            </a:fld>
            <a:endParaRPr lang="en-US" altLang="en-US"/>
          </a:p>
        </p:txBody>
      </p:sp>
    </p:spTree>
    <p:extLst>
      <p:ext uri="{BB962C8B-B14F-4D97-AF65-F5344CB8AC3E}">
        <p14:creationId xmlns:p14="http://schemas.microsoft.com/office/powerpoint/2010/main"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Edit Master text styles</a:t>
            </a:r>
          </a:p>
        </p:txBody>
      </p:sp>
    </p:spTree>
    <p:extLst>
      <p:ext uri="{BB962C8B-B14F-4D97-AF65-F5344CB8AC3E}">
        <p14:creationId xmlns:p14="http://schemas.microsoft.com/office/powerpoint/2010/main" val="419007980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fld id="{6429BD4D-05BC-4752-B3AD-680BB3EDF261}" type="datetime1">
              <a:rPr lang="en-US" altLang="en-US" smtClean="0"/>
              <a:t>6/29/2020</a:t>
            </a:fld>
            <a:endParaRPr lang="en-US" altLang="en-US"/>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a:t>S. Feher | CM and Cryo Meeting </a:t>
            </a:r>
            <a:endParaRPr lang="en-US" b="1" dirty="0"/>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a:p>
        </p:txBody>
      </p:sp>
    </p:spTree>
    <p:extLst>
      <p:ext uri="{BB962C8B-B14F-4D97-AF65-F5344CB8AC3E}">
        <p14:creationId xmlns:p14="http://schemas.microsoft.com/office/powerpoint/2010/main"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fld id="{43D26C5D-6EDE-40D6-B86E-90951943C2BB}" type="datetime1">
              <a:rPr lang="en-US" altLang="en-US" smtClean="0"/>
              <a:t>6/29/2020</a:t>
            </a:fld>
            <a:endParaRPr lang="en-US" altLang="en-US"/>
          </a:p>
        </p:txBody>
      </p:sp>
      <p:sp>
        <p:nvSpPr>
          <p:cNvPr id="8" name="Footer Placeholder 4"/>
          <p:cNvSpPr>
            <a:spLocks noGrp="1"/>
          </p:cNvSpPr>
          <p:nvPr>
            <p:ph type="ftr" sz="quarter" idx="20"/>
          </p:nvPr>
        </p:nvSpPr>
        <p:spPr/>
        <p:txBody>
          <a:bodyPr/>
          <a:lstStyle>
            <a:lvl1pPr>
              <a:defRPr sz="1200" dirty="0" smtClean="0"/>
            </a:lvl1pPr>
          </a:lstStyle>
          <a:p>
            <a:pPr>
              <a:defRPr/>
            </a:pPr>
            <a:r>
              <a:rPr lang="en-US"/>
              <a:t>S. Feher | CM and Cryo Meeting </a:t>
            </a:r>
            <a:endParaRPr lang="en-US" b="1"/>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a:p>
        </p:txBody>
      </p:sp>
    </p:spTree>
    <p:extLst>
      <p:ext uri="{BB962C8B-B14F-4D97-AF65-F5344CB8AC3E}">
        <p14:creationId xmlns:p14="http://schemas.microsoft.com/office/powerpoint/2010/main"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fld id="{32747124-BAC8-46E3-8B42-3EB1EC9246AF}" type="datetime1">
              <a:rPr lang="en-US" altLang="en-US" smtClean="0"/>
              <a:t>6/29/2020</a:t>
            </a:fld>
            <a:endParaRPr lang="en-US" altLang="en-US"/>
          </a:p>
        </p:txBody>
      </p:sp>
      <p:sp>
        <p:nvSpPr>
          <p:cNvPr id="6" name="Footer Placeholder 4"/>
          <p:cNvSpPr>
            <a:spLocks noGrp="1"/>
          </p:cNvSpPr>
          <p:nvPr>
            <p:ph type="ftr" sz="quarter" idx="17"/>
          </p:nvPr>
        </p:nvSpPr>
        <p:spPr/>
        <p:txBody>
          <a:bodyPr/>
          <a:lstStyle>
            <a:lvl1pPr>
              <a:defRPr sz="1200" dirty="0" smtClean="0"/>
            </a:lvl1pPr>
          </a:lstStyle>
          <a:p>
            <a:pPr>
              <a:defRPr/>
            </a:pPr>
            <a:r>
              <a:rPr lang="en-US"/>
              <a:t>S. Feher | CM and Cryo Meeting </a:t>
            </a:r>
            <a:endParaRPr lang="en-US" b="1"/>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a:p>
        </p:txBody>
      </p:sp>
    </p:spTree>
    <p:extLst>
      <p:ext uri="{BB962C8B-B14F-4D97-AF65-F5344CB8AC3E}">
        <p14:creationId xmlns:p14="http://schemas.microsoft.com/office/powerpoint/2010/main"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fld id="{9CC40B56-B7D1-439D-9278-A4AC01AC287E}" type="datetime1">
              <a:rPr lang="en-US" altLang="en-US" smtClean="0"/>
              <a:t>6/29/2020</a:t>
            </a:fld>
            <a:endParaRPr lang="en-US" altLang="en-US"/>
          </a:p>
        </p:txBody>
      </p:sp>
      <p:sp>
        <p:nvSpPr>
          <p:cNvPr id="6" name="Footer Placeholder 4"/>
          <p:cNvSpPr>
            <a:spLocks noGrp="1"/>
          </p:cNvSpPr>
          <p:nvPr>
            <p:ph type="ftr" sz="quarter" idx="11"/>
          </p:nvPr>
        </p:nvSpPr>
        <p:spPr/>
        <p:txBody>
          <a:bodyPr/>
          <a:lstStyle>
            <a:lvl1pPr>
              <a:defRPr sz="1200" dirty="0" smtClean="0"/>
            </a:lvl1pPr>
          </a:lstStyle>
          <a:p>
            <a:pPr>
              <a:defRPr/>
            </a:pPr>
            <a:r>
              <a:rPr lang="en-US"/>
              <a:t>S. Feher | CM and Cryo Meeting </a:t>
            </a:r>
            <a:endParaRPr lang="en-US" b="1"/>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a:p>
        </p:txBody>
      </p:sp>
    </p:spTree>
    <p:extLst>
      <p:ext uri="{BB962C8B-B14F-4D97-AF65-F5344CB8AC3E}">
        <p14:creationId xmlns:p14="http://schemas.microsoft.com/office/powerpoint/2010/main"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E9B5B03B-E2D0-42AE-87D8-9672A03833E7}" type="datetime1">
              <a:rPr lang="en-US" altLang="en-US" smtClean="0"/>
              <a:t>6/29/2020</a:t>
            </a:fld>
            <a:endParaRPr lang="en-US" altLang="en-US"/>
          </a:p>
        </p:txBody>
      </p:sp>
      <p:sp>
        <p:nvSpPr>
          <p:cNvPr id="4"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S. Feher | CM and Cryo Meeting </a:t>
            </a:r>
            <a:endParaRPr lang="en-US" b="1"/>
          </a:p>
        </p:txBody>
      </p:sp>
      <p:sp>
        <p:nvSpPr>
          <p:cNvPr id="5"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71519E6-F709-4990-B973-B339820CA70B}" type="slidenum">
              <a:rPr lang="en-US" altLang="en-US"/>
              <a:pPr/>
              <a:t>‹#›</a:t>
            </a:fld>
            <a:endParaRPr lang="en-US" altLang="en-US"/>
          </a:p>
        </p:txBody>
      </p:sp>
    </p:spTree>
    <p:extLst>
      <p:ext uri="{BB962C8B-B14F-4D97-AF65-F5344CB8AC3E}">
        <p14:creationId xmlns:p14="http://schemas.microsoft.com/office/powerpoint/2010/main" val="428952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338D8121-D180-43C6-8326-7AF8E03A9351}" type="datetime1">
              <a:rPr lang="en-US" altLang="en-US" smtClean="0"/>
              <a:t>6/29/2020</a:t>
            </a:fld>
            <a:endParaRPr lang="en-US" altLang="en-US"/>
          </a:p>
        </p:txBody>
      </p:sp>
      <p:sp>
        <p:nvSpPr>
          <p:cNvPr id="5"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S. Feher | CM and Cryo Meeting </a:t>
            </a:r>
            <a:endParaRPr lang="en-US" b="1"/>
          </a:p>
        </p:txBody>
      </p:sp>
      <p:sp>
        <p:nvSpPr>
          <p:cNvPr id="6"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C2BC038B-CA57-479E-BFA9-9E819877A5DF}" type="slidenum">
              <a:rPr lang="en-US" altLang="en-US"/>
              <a:pPr/>
              <a:t>‹#›</a:t>
            </a:fld>
            <a:endParaRPr lang="en-US" altLang="en-US"/>
          </a:p>
        </p:txBody>
      </p:sp>
    </p:spTree>
    <p:extLst>
      <p:ext uri="{BB962C8B-B14F-4D97-AF65-F5344CB8AC3E}">
        <p14:creationId xmlns:p14="http://schemas.microsoft.com/office/powerpoint/2010/main" val="367338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6F25A732-DC67-491A-AC6D-C0B3443C75ED}" type="datetime1">
              <a:rPr lang="en-US" altLang="en-US" smtClean="0"/>
              <a:t>6/29/2020</a:t>
            </a:fld>
            <a:endParaRPr lang="en-US" altLang="en-US"/>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S. Feher | CM and Cryo Meeting </a:t>
            </a:r>
            <a:endParaRPr lang="en-US" b="1"/>
          </a:p>
        </p:txBody>
      </p:sp>
      <p:sp>
        <p:nvSpPr>
          <p:cNvPr id="8" name="Slide Number Placeholder 5"/>
          <p:cNvSpPr>
            <a:spLocks noGrp="1"/>
          </p:cNvSpPr>
          <p:nvPr>
            <p:ph type="sldNum" sz="quarter" idx="1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5585131-D98E-4CC9-8879-1D32CC470D9D}" type="slidenum">
              <a:rPr lang="en-US" altLang="en-US"/>
              <a:pPr/>
              <a:t>‹#›</a:t>
            </a:fld>
            <a:endParaRPr lang="en-US" altLang="en-US"/>
          </a:p>
        </p:txBody>
      </p:sp>
    </p:spTree>
    <p:extLst>
      <p:ext uri="{BB962C8B-B14F-4D97-AF65-F5344CB8AC3E}">
        <p14:creationId xmlns:p14="http://schemas.microsoft.com/office/powerpoint/2010/main" val="133777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1CE0E54E-4338-4E75-B684-36C95A2C586B}" type="datetime1">
              <a:rPr lang="en-US" altLang="en-US" smtClean="0"/>
              <a:t>6/29/2020</a:t>
            </a:fld>
            <a:endParaRPr lang="en-US" altLang="en-US"/>
          </a:p>
        </p:txBody>
      </p:sp>
      <p:sp>
        <p:nvSpPr>
          <p:cNvPr id="11" name="Footer Placeholder 4"/>
          <p:cNvSpPr>
            <a:spLocks noGrp="1"/>
          </p:cNvSpPr>
          <p:nvPr>
            <p:ph type="ftr" sz="quarter" idx="2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S. Feher | CM and Cryo Meeting </a:t>
            </a:r>
            <a:endParaRPr lang="en-US" b="1"/>
          </a:p>
        </p:txBody>
      </p:sp>
      <p:sp>
        <p:nvSpPr>
          <p:cNvPr id="12" name="Slide Number Placeholder 5"/>
          <p:cNvSpPr>
            <a:spLocks noGrp="1"/>
          </p:cNvSpPr>
          <p:nvPr>
            <p:ph type="sldNum" sz="quarter" idx="2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2C85A5DC-9CCB-48FE-8FD9-B52B9FD57499}" type="slidenum">
              <a:rPr lang="en-US" altLang="en-US"/>
              <a:pPr/>
              <a:t>‹#›</a:t>
            </a:fld>
            <a:endParaRPr lang="en-US" altLang="en-US"/>
          </a:p>
        </p:txBody>
      </p:sp>
    </p:spTree>
    <p:extLst>
      <p:ext uri="{BB962C8B-B14F-4D97-AF65-F5344CB8AC3E}">
        <p14:creationId xmlns:p14="http://schemas.microsoft.com/office/powerpoint/2010/main" val="3887552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fld id="{69E5E625-B8FC-4314-81A9-60B240090B1E}" type="datetime1">
              <a:rPr lang="en-US" altLang="en-US" smtClean="0"/>
              <a:t>6/29/2020</a:t>
            </a:fld>
            <a:endParaRPr lang="en-US" alt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a:t>S. Feher | CM and Cryo Meeting </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a:p>
        </p:txBody>
      </p:sp>
      <p:pic>
        <p:nvPicPr>
          <p:cNvPr id="1029" name="Picture 2" descr="HeaderFooter_0060314.png"/>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fld id="{E01CC3CB-5062-4B37-83B8-26AC90DBE4E4}" type="datetime1">
              <a:rPr lang="en-US" altLang="en-US" smtClean="0"/>
              <a:t>6/29/2020</a:t>
            </a:fld>
            <a:endParaRPr lang="en-US" alt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a:t>S. Feher | CM and Cryo Meeting </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319E6341-E9E7-4128-9402-327DA8681509}" type="slidenum">
              <a:rPr lang="en-US" altLang="en-US"/>
              <a:pPr/>
              <a:t>‹#›</a:t>
            </a:fld>
            <a:endParaRPr lang="en-US" altLang="en-US"/>
          </a:p>
        </p:txBody>
      </p:sp>
      <p:pic>
        <p:nvPicPr>
          <p:cNvPr id="7173" name="Picture 1" descr="Footer_060314.png"/>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Cryostat Assembly Status Update</a:t>
            </a: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R. Rabehl</a:t>
            </a:r>
          </a:p>
          <a:p>
            <a:pPr eaLnBrk="1" hangingPunct="1"/>
            <a:r>
              <a:rPr lang="en-US" altLang="en-US">
                <a:latin typeface="Helvetica" panose="020B0604020202020204" pitchFamily="34" charset="0"/>
                <a:ea typeface="Geneva" pitchFamily="121" charset="-128"/>
              </a:rPr>
              <a:t>June 29, </a:t>
            </a:r>
            <a:r>
              <a:rPr lang="en-US" altLang="en-US" dirty="0">
                <a:latin typeface="Helvetica" panose="020B0604020202020204" pitchFamily="34" charset="0"/>
                <a:ea typeface="Geneva" pitchFamily="121" charset="-128"/>
              </a:rPr>
              <a:t>2020</a:t>
            </a:r>
          </a:p>
          <a:p>
            <a:pPr eaLnBrk="1" hangingPunct="1"/>
            <a:endParaRPr lang="en-US" altLang="en-US" dirty="0">
              <a:latin typeface="Helvetica" panose="020B0604020202020204" pitchFamily="34" charset="0"/>
              <a:ea typeface="Geneva" pitchFamily="121"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Documentation</a:t>
            </a:r>
          </a:p>
        </p:txBody>
      </p:sp>
      <p:sp>
        <p:nvSpPr>
          <p:cNvPr id="2" name="Content Placeholder 1">
            <a:extLst>
              <a:ext uri="{FF2B5EF4-FFF2-40B4-BE49-F238E27FC236}">
                <a16:creationId xmlns:a16="http://schemas.microsoft.com/office/drawing/2014/main" id="{454A860D-16B7-42A6-BA65-82717FB42AED}"/>
              </a:ext>
            </a:extLst>
          </p:cNvPr>
          <p:cNvSpPr>
            <a:spLocks noGrp="1"/>
          </p:cNvSpPr>
          <p:nvPr>
            <p:ph idx="1"/>
          </p:nvPr>
        </p:nvSpPr>
        <p:spPr>
          <a:xfrm>
            <a:off x="228600" y="829409"/>
            <a:ext cx="8850086" cy="5285763"/>
          </a:xfrm>
        </p:spPr>
        <p:txBody>
          <a:bodyPr/>
          <a:lstStyle/>
          <a:p>
            <a:endParaRPr lang="en-US" sz="1800" dirty="0">
              <a:solidFill>
                <a:srgbClr val="505050"/>
              </a:solidFill>
            </a:endParaRPr>
          </a:p>
          <a:p>
            <a:r>
              <a:rPr lang="en-US" sz="2000" dirty="0">
                <a:solidFill>
                  <a:srgbClr val="505050"/>
                </a:solidFill>
              </a:rPr>
              <a:t>Cryostat assembly:</a:t>
            </a:r>
          </a:p>
          <a:p>
            <a:pPr lvl="1"/>
            <a:r>
              <a:rPr lang="en-US" sz="1800" dirty="0">
                <a:solidFill>
                  <a:srgbClr val="505050"/>
                </a:solidFill>
              </a:rPr>
              <a:t>A working draft of a CERN cryostat assembly procedure and MIP are available (CERN EDMS 2369655 and 2369656, respectively).</a:t>
            </a:r>
          </a:p>
          <a:p>
            <a:pPr lvl="2"/>
            <a:r>
              <a:rPr lang="en-US" sz="1600" dirty="0">
                <a:solidFill>
                  <a:srgbClr val="505050"/>
                </a:solidFill>
              </a:rPr>
              <a:t>Working on a time estimate for cryostat assembly based on steps listed in the draft assembly procedure.  Teleconferenced with CERN last week to arrive at time estimates for each step.  Total estimated hours is less than what is assumed in present BOE.</a:t>
            </a:r>
          </a:p>
          <a:p>
            <a:pPr lvl="2"/>
            <a:r>
              <a:rPr lang="en-US" sz="1600" dirty="0">
                <a:solidFill>
                  <a:srgbClr val="505050"/>
                </a:solidFill>
              </a:rPr>
              <a:t>Detailing of some steps is still needed, including important ones such as:</a:t>
            </a:r>
          </a:p>
          <a:p>
            <a:pPr lvl="3"/>
            <a:r>
              <a:rPr lang="en-US" sz="1400" dirty="0">
                <a:solidFill>
                  <a:srgbClr val="505050"/>
                </a:solidFill>
              </a:rPr>
              <a:t>Alignment</a:t>
            </a:r>
          </a:p>
          <a:p>
            <a:pPr lvl="3"/>
            <a:r>
              <a:rPr lang="en-US" sz="1400" dirty="0">
                <a:solidFill>
                  <a:srgbClr val="505050"/>
                </a:solidFill>
              </a:rPr>
              <a:t>Installation of IFS/CLIQ/k-mod interface boxes</a:t>
            </a:r>
          </a:p>
          <a:p>
            <a:pPr lvl="3"/>
            <a:r>
              <a:rPr lang="en-US" sz="1400" dirty="0">
                <a:solidFill>
                  <a:srgbClr val="505050"/>
                </a:solidFill>
              </a:rPr>
              <a:t>Wiring/checkout/</a:t>
            </a:r>
            <a:r>
              <a:rPr lang="en-US" sz="1400" dirty="0" err="1">
                <a:solidFill>
                  <a:srgbClr val="505050"/>
                </a:solidFill>
              </a:rPr>
              <a:t>hipot</a:t>
            </a:r>
            <a:r>
              <a:rPr lang="en-US" sz="1400" dirty="0">
                <a:solidFill>
                  <a:srgbClr val="505050"/>
                </a:solidFill>
              </a:rPr>
              <a:t> requirements of IFS/CLIQ/k-mod</a:t>
            </a:r>
          </a:p>
          <a:p>
            <a:pPr lvl="1"/>
            <a:r>
              <a:rPr lang="en-US" sz="1800" dirty="0">
                <a:solidFill>
                  <a:srgbClr val="505050"/>
                </a:solidFill>
              </a:rPr>
              <a:t>Vacuum Vessels</a:t>
            </a:r>
          </a:p>
          <a:p>
            <a:pPr lvl="2"/>
            <a:r>
              <a:rPr lang="en-US" sz="1600" dirty="0">
                <a:solidFill>
                  <a:srgbClr val="505050"/>
                </a:solidFill>
              </a:rPr>
              <a:t>First unit is at CERN; vendor is still working, but travel restrictions to witness acceptance tests will have an unknown impact on subsequent units</a:t>
            </a:r>
          </a:p>
          <a:p>
            <a:pPr marL="0" indent="0">
              <a:buNone/>
            </a:pPr>
            <a:endParaRPr lang="en-US" sz="1200" dirty="0">
              <a:solidFill>
                <a:srgbClr val="FF0000"/>
              </a:solidFill>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
        <p:nvSpPr>
          <p:cNvPr id="24579" name="Date Placeholder 3"/>
          <p:cNvSpPr>
            <a:spLocks noGrp="1"/>
          </p:cNvSpPr>
          <p:nvPr>
            <p:ph type="dt" sz="half" idx="10"/>
          </p:nvPr>
        </p:nvSpPr>
        <p:spPr bwMode="auto">
          <a:xfrm>
            <a:off x="6180139" y="6515100"/>
            <a:ext cx="1346200"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dirty="0">
                <a:solidFill>
                  <a:srgbClr val="004C97"/>
                </a:solidFill>
                <a:latin typeface="Helvetica" panose="020B0604020202020204" pitchFamily="34" charset="0"/>
              </a:rPr>
              <a:t>June 29, 2020</a:t>
            </a: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dirty="0">
                <a:solidFill>
                  <a:srgbClr val="004C97"/>
                </a:solidFill>
                <a:latin typeface="Helvetica" panose="020B0604020202020204" pitchFamily="34" charset="0"/>
                <a:ea typeface="MS PGothic" panose="020B0600070205080204" pitchFamily="34" charset="-128"/>
              </a:rPr>
              <a:t>R. Rabehl | Cryo-Assembly and Testing L2 Meeting </a:t>
            </a:r>
            <a:endParaRPr lang="en-US" altLang="en-US" sz="1200" b="1" dirty="0">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2</a:t>
            </a:fld>
            <a:endParaRPr lang="en-US" altLang="en-US" sz="1200">
              <a:solidFill>
                <a:srgbClr val="004C97"/>
              </a:solidFill>
              <a:latin typeface="Helvetica" panose="020B0604020202020204" pitchFamily="34" charset="0"/>
            </a:endParaRPr>
          </a:p>
        </p:txBody>
      </p:sp>
    </p:spTree>
    <p:extLst>
      <p:ext uri="{BB962C8B-B14F-4D97-AF65-F5344CB8AC3E}">
        <p14:creationId xmlns:p14="http://schemas.microsoft.com/office/powerpoint/2010/main" val="111304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Documentation</a:t>
            </a:r>
          </a:p>
        </p:txBody>
      </p:sp>
      <p:sp>
        <p:nvSpPr>
          <p:cNvPr id="2" name="Content Placeholder 1">
            <a:extLst>
              <a:ext uri="{FF2B5EF4-FFF2-40B4-BE49-F238E27FC236}">
                <a16:creationId xmlns:a16="http://schemas.microsoft.com/office/drawing/2014/main" id="{454A860D-16B7-42A6-BA65-82717FB42AED}"/>
              </a:ext>
            </a:extLst>
          </p:cNvPr>
          <p:cNvSpPr>
            <a:spLocks noGrp="1"/>
          </p:cNvSpPr>
          <p:nvPr>
            <p:ph idx="1"/>
          </p:nvPr>
        </p:nvSpPr>
        <p:spPr>
          <a:xfrm>
            <a:off x="228600" y="829409"/>
            <a:ext cx="8850086" cy="5285763"/>
          </a:xfrm>
        </p:spPr>
        <p:txBody>
          <a:bodyPr/>
          <a:lstStyle/>
          <a:p>
            <a:endParaRPr lang="en-US" sz="1800" dirty="0"/>
          </a:p>
          <a:p>
            <a:r>
              <a:rPr lang="en-US" sz="2000" dirty="0"/>
              <a:t>Cryostat assembly:</a:t>
            </a:r>
          </a:p>
          <a:p>
            <a:pPr lvl="1"/>
            <a:r>
              <a:rPr lang="en-US" sz="1800" dirty="0">
                <a:solidFill>
                  <a:srgbClr val="505050"/>
                </a:solidFill>
              </a:rPr>
              <a:t>CERN drawings</a:t>
            </a:r>
          </a:p>
          <a:p>
            <a:pPr lvl="2"/>
            <a:r>
              <a:rPr lang="en-US" sz="1600" dirty="0">
                <a:solidFill>
                  <a:srgbClr val="505050"/>
                </a:solidFill>
              </a:rPr>
              <a:t>Assembly drawings for First Unit are completed, review/approval process in progress – concludes this week</a:t>
            </a:r>
          </a:p>
          <a:p>
            <a:pPr lvl="3"/>
            <a:r>
              <a:rPr lang="en-US" sz="1400" dirty="0">
                <a:solidFill>
                  <a:srgbClr val="505050"/>
                </a:solidFill>
              </a:rPr>
              <a:t>Will need to be updated for CLIQ/IFS/k-mod interface box details, which are not yet finalized.</a:t>
            </a:r>
          </a:p>
          <a:p>
            <a:pPr lvl="2"/>
            <a:r>
              <a:rPr lang="en-US" sz="1600" dirty="0">
                <a:solidFill>
                  <a:srgbClr val="505050"/>
                </a:solidFill>
              </a:rPr>
              <a:t>Assembly drawings for Series Units are next</a:t>
            </a:r>
          </a:p>
          <a:p>
            <a:pPr lvl="3"/>
            <a:r>
              <a:rPr lang="en-US" sz="1400" dirty="0">
                <a:solidFill>
                  <a:srgbClr val="FF0000"/>
                </a:solidFill>
              </a:rPr>
              <a:t>Difference between First Unit and Series Unit drawings is vacuum vessel details.</a:t>
            </a:r>
            <a:endParaRPr lang="en-US" dirty="0">
              <a:solidFill>
                <a:srgbClr val="FF0000"/>
              </a:solidFill>
            </a:endParaRPr>
          </a:p>
          <a:p>
            <a:endParaRPr lang="en-US" dirty="0"/>
          </a:p>
          <a:p>
            <a:endParaRPr lang="en-US" dirty="0"/>
          </a:p>
          <a:p>
            <a:endParaRPr lang="en-US" dirty="0"/>
          </a:p>
          <a:p>
            <a:pPr marL="0" indent="0">
              <a:buNone/>
            </a:pPr>
            <a:endParaRPr lang="en-US" dirty="0"/>
          </a:p>
        </p:txBody>
      </p:sp>
      <p:sp>
        <p:nvSpPr>
          <p:cNvPr id="24579" name="Date Placeholder 3"/>
          <p:cNvSpPr>
            <a:spLocks noGrp="1"/>
          </p:cNvSpPr>
          <p:nvPr>
            <p:ph type="dt" sz="half" idx="10"/>
          </p:nvPr>
        </p:nvSpPr>
        <p:spPr bwMode="auto">
          <a:xfrm>
            <a:off x="6180139" y="6515100"/>
            <a:ext cx="1346200"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dirty="0">
                <a:solidFill>
                  <a:srgbClr val="004C97"/>
                </a:solidFill>
                <a:latin typeface="Helvetica" panose="020B0604020202020204" pitchFamily="34" charset="0"/>
              </a:rPr>
              <a:t>June 29, 2020</a:t>
            </a: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dirty="0">
                <a:solidFill>
                  <a:srgbClr val="004C97"/>
                </a:solidFill>
                <a:latin typeface="Helvetica" panose="020B0604020202020204" pitchFamily="34" charset="0"/>
                <a:ea typeface="MS PGothic" panose="020B0600070205080204" pitchFamily="34" charset="-128"/>
              </a:rPr>
              <a:t>R. Rabehl | Cryo-Assembly and Testing L2 Meeting </a:t>
            </a:r>
            <a:endParaRPr lang="en-US" altLang="en-US" sz="1200" b="1" dirty="0">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3</a:t>
            </a:fld>
            <a:endParaRPr lang="en-US" altLang="en-US" sz="1200">
              <a:solidFill>
                <a:srgbClr val="004C97"/>
              </a:solidFill>
              <a:latin typeface="Helvetica" panose="020B0604020202020204" pitchFamily="34" charset="0"/>
            </a:endParaRPr>
          </a:p>
        </p:txBody>
      </p:sp>
      <p:pic>
        <p:nvPicPr>
          <p:cNvPr id="3" name="Picture 2">
            <a:extLst>
              <a:ext uri="{FF2B5EF4-FFF2-40B4-BE49-F238E27FC236}">
                <a16:creationId xmlns:a16="http://schemas.microsoft.com/office/drawing/2014/main" id="{280A695E-9281-494C-81CF-8535EA899935}"/>
              </a:ext>
            </a:extLst>
          </p:cNvPr>
          <p:cNvPicPr>
            <a:picLocks noChangeAspect="1"/>
          </p:cNvPicPr>
          <p:nvPr/>
        </p:nvPicPr>
        <p:blipFill>
          <a:blip r:embed="rId2"/>
          <a:stretch>
            <a:fillRect/>
          </a:stretch>
        </p:blipFill>
        <p:spPr>
          <a:xfrm>
            <a:off x="1349398" y="3131612"/>
            <a:ext cx="6738151" cy="3059001"/>
          </a:xfrm>
          <a:prstGeom prst="rect">
            <a:avLst/>
          </a:prstGeom>
        </p:spPr>
      </p:pic>
      <p:sp>
        <p:nvSpPr>
          <p:cNvPr id="4" name="Oval 3">
            <a:extLst>
              <a:ext uri="{FF2B5EF4-FFF2-40B4-BE49-F238E27FC236}">
                <a16:creationId xmlns:a16="http://schemas.microsoft.com/office/drawing/2014/main" id="{B9A5FA9B-E68C-4112-B17C-A925E204B10D}"/>
              </a:ext>
            </a:extLst>
          </p:cNvPr>
          <p:cNvSpPr/>
          <p:nvPr/>
        </p:nvSpPr>
        <p:spPr>
          <a:xfrm>
            <a:off x="2388095" y="3543314"/>
            <a:ext cx="1118586" cy="610340"/>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B636290A-AE5A-4C2F-9A2C-AA718C58839B}"/>
              </a:ext>
            </a:extLst>
          </p:cNvPr>
          <p:cNvSpPr/>
          <p:nvPr/>
        </p:nvSpPr>
        <p:spPr>
          <a:xfrm>
            <a:off x="5903650" y="4549799"/>
            <a:ext cx="1571349" cy="892215"/>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1720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Documentation</a:t>
            </a:r>
          </a:p>
        </p:txBody>
      </p:sp>
      <p:sp>
        <p:nvSpPr>
          <p:cNvPr id="2" name="Content Placeholder 1">
            <a:extLst>
              <a:ext uri="{FF2B5EF4-FFF2-40B4-BE49-F238E27FC236}">
                <a16:creationId xmlns:a16="http://schemas.microsoft.com/office/drawing/2014/main" id="{454A860D-16B7-42A6-BA65-82717FB42AED}"/>
              </a:ext>
            </a:extLst>
          </p:cNvPr>
          <p:cNvSpPr>
            <a:spLocks noGrp="1"/>
          </p:cNvSpPr>
          <p:nvPr>
            <p:ph idx="1"/>
          </p:nvPr>
        </p:nvSpPr>
        <p:spPr>
          <a:xfrm>
            <a:off x="228600" y="829409"/>
            <a:ext cx="8850086" cy="5285763"/>
          </a:xfrm>
        </p:spPr>
        <p:txBody>
          <a:bodyPr/>
          <a:lstStyle/>
          <a:p>
            <a:endParaRPr lang="en-US" sz="1200" dirty="0">
              <a:solidFill>
                <a:srgbClr val="505050"/>
              </a:solidFill>
            </a:endParaRPr>
          </a:p>
          <a:p>
            <a:r>
              <a:rPr lang="en-US" sz="2000" dirty="0"/>
              <a:t>Tooling:</a:t>
            </a:r>
          </a:p>
          <a:p>
            <a:pPr lvl="1"/>
            <a:r>
              <a:rPr lang="en-US" sz="1400" dirty="0">
                <a:solidFill>
                  <a:srgbClr val="505050"/>
                </a:solidFill>
              </a:rPr>
              <a:t>ORC documentation requirements compiled.</a:t>
            </a:r>
          </a:p>
          <a:p>
            <a:pPr lvl="1"/>
            <a:r>
              <a:rPr lang="en-US" sz="1400" dirty="0">
                <a:solidFill>
                  <a:srgbClr val="505050"/>
                </a:solidFill>
              </a:rPr>
              <a:t>Through CERN, the design report for the Fermilab tooling has been requested.</a:t>
            </a:r>
          </a:p>
          <a:p>
            <a:pPr lvl="1"/>
            <a:r>
              <a:rPr lang="en-US" sz="1400" dirty="0" err="1"/>
              <a:t>Applus</a:t>
            </a:r>
            <a:r>
              <a:rPr lang="en-US" sz="1400" dirty="0"/>
              <a:t>+ provided the power requirements for the tooling, which we are reviewing.</a:t>
            </a:r>
          </a:p>
          <a:p>
            <a:pPr lvl="1"/>
            <a:r>
              <a:rPr lang="en-US" sz="1400" dirty="0">
                <a:solidFill>
                  <a:srgbClr val="505050"/>
                </a:solidFill>
              </a:rPr>
              <a:t>US Embassy visa appointments were scheduled for July 23, with travel to Fermilab at the end of August.</a:t>
            </a:r>
          </a:p>
          <a:p>
            <a:pPr lvl="2"/>
            <a:r>
              <a:rPr lang="en-US" sz="1200" dirty="0">
                <a:solidFill>
                  <a:srgbClr val="505050"/>
                </a:solidFill>
              </a:rPr>
              <a:t>Visa appointments were cancelled by the U.S. Embassy.  Two </a:t>
            </a:r>
            <a:r>
              <a:rPr lang="en-US" sz="1200" dirty="0" err="1">
                <a:solidFill>
                  <a:srgbClr val="505050"/>
                </a:solidFill>
              </a:rPr>
              <a:t>Applus</a:t>
            </a:r>
            <a:r>
              <a:rPr lang="en-US" sz="1200" dirty="0">
                <a:solidFill>
                  <a:srgbClr val="505050"/>
                </a:solidFill>
              </a:rPr>
              <a:t>+ people were planning to travel on J-1 visas but now they will try to cancel the entire process and enter the U.S. under the ESTA visa waiver program, like their colleagues.</a:t>
            </a:r>
          </a:p>
          <a:p>
            <a:pPr lvl="2"/>
            <a:r>
              <a:rPr lang="en-US" sz="1200" dirty="0"/>
              <a:t>If travel is not possible, a Plan B is remote installation oversight by </a:t>
            </a:r>
            <a:r>
              <a:rPr lang="en-US" sz="1200" dirty="0" err="1"/>
              <a:t>Applus</a:t>
            </a:r>
            <a:r>
              <a:rPr lang="en-US" sz="1200" dirty="0"/>
              <a:t>+ (e.g. daily Zoom meetings)</a:t>
            </a:r>
          </a:p>
          <a:p>
            <a:pPr lvl="1"/>
            <a:r>
              <a:rPr lang="en-US" sz="1400" dirty="0" err="1">
                <a:solidFill>
                  <a:srgbClr val="505050"/>
                </a:solidFill>
              </a:rPr>
              <a:t>Applus</a:t>
            </a:r>
            <a:r>
              <a:rPr lang="en-US" sz="1400" dirty="0">
                <a:solidFill>
                  <a:srgbClr val="505050"/>
                </a:solidFill>
              </a:rPr>
              <a:t>+ has decided to assemble the tooling with their own staff and subcontract only alignment services.  One of the local companies already referred to them should be able to provide this.</a:t>
            </a:r>
            <a:endParaRPr lang="en-US" sz="1200" dirty="0">
              <a:solidFill>
                <a:srgbClr val="505050"/>
              </a:solidFill>
            </a:endParaRPr>
          </a:p>
          <a:p>
            <a:pPr lvl="1"/>
            <a:r>
              <a:rPr lang="en-US" sz="1400" dirty="0" err="1">
                <a:solidFill>
                  <a:srgbClr val="505050"/>
                </a:solidFill>
              </a:rPr>
              <a:t>Applus</a:t>
            </a:r>
            <a:r>
              <a:rPr lang="en-US" sz="1400" dirty="0">
                <a:solidFill>
                  <a:srgbClr val="505050"/>
                </a:solidFill>
              </a:rPr>
              <a:t>+ has also requested help for some details, such as:</a:t>
            </a:r>
          </a:p>
          <a:p>
            <a:pPr lvl="2"/>
            <a:r>
              <a:rPr lang="en-US" sz="1200" dirty="0">
                <a:solidFill>
                  <a:srgbClr val="505050"/>
                </a:solidFill>
              </a:rPr>
              <a:t>Borrowing Fermilab hand tools</a:t>
            </a:r>
          </a:p>
          <a:p>
            <a:pPr lvl="2"/>
            <a:r>
              <a:rPr lang="en-US" sz="1200" dirty="0">
                <a:solidFill>
                  <a:srgbClr val="505050"/>
                </a:solidFill>
              </a:rPr>
              <a:t>Who will supply the grout for finishing the tooling legs/floor interface</a:t>
            </a:r>
          </a:p>
          <a:p>
            <a:pPr lvl="2"/>
            <a:r>
              <a:rPr lang="en-US" sz="1200" dirty="0">
                <a:solidFill>
                  <a:srgbClr val="505050"/>
                </a:solidFill>
              </a:rPr>
              <a:t>Where to stay during their visit</a:t>
            </a:r>
          </a:p>
          <a:p>
            <a:pPr lvl="1"/>
            <a:r>
              <a:rPr lang="en-US" sz="1400" dirty="0">
                <a:solidFill>
                  <a:srgbClr val="505050"/>
                </a:solidFill>
              </a:rPr>
              <a:t>We are very close to the 2-month date prior to installation where </a:t>
            </a:r>
            <a:r>
              <a:rPr lang="en-US" sz="1400" dirty="0" err="1">
                <a:solidFill>
                  <a:srgbClr val="505050"/>
                </a:solidFill>
              </a:rPr>
              <a:t>Applus</a:t>
            </a:r>
            <a:r>
              <a:rPr lang="en-US" sz="1400" dirty="0">
                <a:solidFill>
                  <a:srgbClr val="505050"/>
                </a:solidFill>
              </a:rPr>
              <a:t>+ needs to provide documentation.  Working with CERN to complete this.</a:t>
            </a:r>
          </a:p>
          <a:p>
            <a:pPr lvl="1"/>
            <a:r>
              <a:rPr lang="en-US" sz="1400" dirty="0">
                <a:solidFill>
                  <a:srgbClr val="FF0000"/>
                </a:solidFill>
              </a:rPr>
              <a:t>Received a draft tooling installation procedure (aka, Integration Plan) from which we will write hazard analyses.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
        <p:nvSpPr>
          <p:cNvPr id="24579" name="Date Placeholder 3"/>
          <p:cNvSpPr>
            <a:spLocks noGrp="1"/>
          </p:cNvSpPr>
          <p:nvPr>
            <p:ph type="dt" sz="half" idx="10"/>
          </p:nvPr>
        </p:nvSpPr>
        <p:spPr bwMode="auto">
          <a:xfrm>
            <a:off x="6180139" y="6515100"/>
            <a:ext cx="1346200"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dirty="0">
                <a:solidFill>
                  <a:srgbClr val="004C97"/>
                </a:solidFill>
                <a:latin typeface="Helvetica" panose="020B0604020202020204" pitchFamily="34" charset="0"/>
              </a:rPr>
              <a:t>June 29, 2020</a:t>
            </a: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dirty="0">
                <a:solidFill>
                  <a:srgbClr val="004C97"/>
                </a:solidFill>
                <a:latin typeface="Helvetica" panose="020B0604020202020204" pitchFamily="34" charset="0"/>
                <a:ea typeface="MS PGothic" panose="020B0600070205080204" pitchFamily="34" charset="-128"/>
              </a:rPr>
              <a:t>R. Rabehl | Cryo-Assembly and Testing L2 Meeting </a:t>
            </a:r>
            <a:endParaRPr lang="en-US" altLang="en-US" sz="1200" b="1" dirty="0">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4</a:t>
            </a:fld>
            <a:endParaRPr lang="en-US" altLang="en-US" sz="1200">
              <a:solidFill>
                <a:srgbClr val="004C97"/>
              </a:solidFill>
              <a:latin typeface="Helvetica" panose="020B0604020202020204" pitchFamily="34" charset="0"/>
            </a:endParaRPr>
          </a:p>
        </p:txBody>
      </p:sp>
    </p:spTree>
    <p:extLst>
      <p:ext uri="{BB962C8B-B14F-4D97-AF65-F5344CB8AC3E}">
        <p14:creationId xmlns:p14="http://schemas.microsoft.com/office/powerpoint/2010/main" val="2075946007"/>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3CED6F7E-0C40-4358-9557-CEEF733EC3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17135</TotalTime>
  <Words>502</Words>
  <Application>Microsoft Office PowerPoint</Application>
  <PresentationFormat>On-screen Show (4:3)</PresentationFormat>
  <Paragraphs>64</Paragraphs>
  <Slides>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Helvetica</vt:lpstr>
      <vt:lpstr>FNAL_TemplateMac_060514</vt:lpstr>
      <vt:lpstr>Fermilab: Footer Only</vt:lpstr>
      <vt:lpstr>Cryostat Assembly Status Update</vt:lpstr>
      <vt:lpstr>Documentation</vt:lpstr>
      <vt:lpstr>Documentation</vt:lpstr>
      <vt:lpstr>Documentation</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 and Cryo Meeting</dc:title>
  <dc:creator>Sandor Feher x2240 11297N</dc:creator>
  <cp:lastModifiedBy>Roger J Rabehl</cp:lastModifiedBy>
  <cp:revision>229</cp:revision>
  <cp:lastPrinted>2019-01-14T15:26:45Z</cp:lastPrinted>
  <dcterms:created xsi:type="dcterms:W3CDTF">2017-09-11T13:28:24Z</dcterms:created>
  <dcterms:modified xsi:type="dcterms:W3CDTF">2020-06-29T15:15:36Z</dcterms:modified>
</cp:coreProperties>
</file>