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6"/>
  </p:notesMasterIdLst>
  <p:handoutMasterIdLst>
    <p:handoutMasterId r:id="rId17"/>
  </p:handoutMasterIdLst>
  <p:sldIdLst>
    <p:sldId id="265" r:id="rId3"/>
    <p:sldId id="358" r:id="rId4"/>
    <p:sldId id="367" r:id="rId5"/>
    <p:sldId id="373" r:id="rId6"/>
    <p:sldId id="356" r:id="rId7"/>
    <p:sldId id="359" r:id="rId8"/>
    <p:sldId id="361" r:id="rId9"/>
    <p:sldId id="372" r:id="rId10"/>
    <p:sldId id="357" r:id="rId11"/>
    <p:sldId id="368" r:id="rId12"/>
    <p:sldId id="369" r:id="rId13"/>
    <p:sldId id="370" r:id="rId14"/>
    <p:sldId id="371" r:id="rId1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59E20"/>
    <a:srgbClr val="E7870F"/>
    <a:srgbClr val="004C97"/>
    <a:srgbClr val="003087"/>
    <a:srgbClr val="505050"/>
    <a:srgbClr val="404040"/>
    <a:srgbClr val="63666A"/>
    <a:srgbClr val="A7A8AA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903" autoAdjust="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16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DE9CD53C-207C-46C9-8B5C-3D96746A2A9C}" type="datetimeFigureOut">
              <a:rPr lang="en-US"/>
              <a:pPr>
                <a:defRPr/>
              </a:pPr>
              <a:t>6/30/20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76942F43-037C-4AA4-924D-25723E41F6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2699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120A55C5-E228-4869-887C-F28F4A5547B0}" type="datetimeFigureOut">
              <a:rPr lang="en-US"/>
              <a:pPr>
                <a:defRPr/>
              </a:pPr>
              <a:t>6/30/20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81E3BD72-1F9D-404A-A6D7-BFB817DCB2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620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E3BD72-1F9D-404A-A6D7-BFB817DCB24B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085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E3BD72-1F9D-404A-A6D7-BFB817DCB24B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58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2503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217E2-782A-DB4E-83ED-3200DDC81669}" type="datetime1">
              <a:rPr lang="en-US" smtClean="0"/>
              <a:t>6/30/20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Raymond Lewis &amp; Katie Swanson | Department Heads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57CAF-9FA2-499C-8955-BD2370DB65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92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C3EAF-8B66-CA4B-B836-BBE59E62A1C0}" type="datetime1">
              <a:rPr lang="en-US" smtClean="0"/>
              <a:t>6/30/20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Raymond Lewis &amp; Katie Swanson | Department Heads Meeting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36FEF-8743-47F3-8F9E-0F9D5DB617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18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A6D09-5EB9-7745-BDF1-440BFE6DA628}" type="datetime1">
              <a:rPr lang="en-US" smtClean="0"/>
              <a:t>6/30/20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Raymond Lewis &amp; Katie Swanson | Department Heads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F75C3-78B8-4D61-8793-97ED19B0B1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762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02C23-081C-0648-A70B-F381B23F234A}" type="datetime1">
              <a:rPr lang="en-US" smtClean="0"/>
              <a:t>6/30/20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Raymond Lewis &amp; Katie Swanson | Department Heads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0D465-6DFE-4574-B0C8-BAF9967218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237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F1CCC-17F6-8C42-B33A-3AEE299B349B}" type="datetime1">
              <a:rPr lang="en-US" smtClean="0"/>
              <a:t>6/30/20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Raymond Lewis &amp; Katie Swanson | Department Heads Meeting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A5D04-3753-4B91-9393-3F0FEF898A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20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716EE-DA33-114A-9C9A-51283BE0CD99}" type="datetime1">
              <a:rPr lang="en-US" smtClean="0"/>
              <a:t>6/30/20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Raymond Lewis &amp; Katie Swanson | Department Heads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2D4BA-68B8-4853-9200-9F27B74754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50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661F0-41DB-104D-ADC4-C6FEA7A90E63}" type="datetime1">
              <a:rPr lang="en-US" smtClean="0"/>
              <a:t>6/30/20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Raymond Lewis &amp; Katie Swanson | Department Heads Meeting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C7C56-A970-45A6-8F18-966ECB7786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78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D6CCE-17A7-F04B-900D-6DDA456527EB}" type="datetime1">
              <a:rPr lang="en-US" smtClean="0"/>
              <a:t>6/30/20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Raymond Lewis &amp; Katie Swanson | Department Heads Meeting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52027-1ED5-4929-9D39-2320FEE88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33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0EA95AD6-DC03-5D40-AC0C-2E07AA2A5197}" type="datetime1">
              <a:rPr lang="en-US" smtClean="0"/>
              <a:t>6/30/20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Raymond Lewis &amp; Katie Swanson | Department Heads Meeting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EF1611EE-BD29-47E4-B374-2B46AE372F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12" r:id="rId3"/>
    <p:sldLayoutId id="2147484113" r:id="rId4"/>
    <p:sldLayoutId id="2147484114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D4A20166-42CA-7145-B15E-ECDC9236FBC2}" type="datetime1">
              <a:rPr lang="en-US" smtClean="0"/>
              <a:t>6/30/20</a:t>
            </a:fld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Raymond Lewis &amp; Katie Swanson | Department Heads Meeting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EFFC7905-F972-4DED-8631-CE3F5DAD07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3" name="Picture 1" descr="Footer_060314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eeting-relationship-business-1020144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sh-docdb.fnal.gov/cgi-bin/ShowDocument?docid=120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806450" y="3178175"/>
            <a:ext cx="7526338" cy="163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PPD Department Heads Meeting </a:t>
            </a:r>
            <a:br>
              <a:rPr lang="en-US" altLang="en-US" dirty="0">
                <a:latin typeface="Helvetica" panose="020B0604020202020204" pitchFamily="34" charset="0"/>
              </a:rPr>
            </a:br>
            <a:r>
              <a:rPr lang="en-US" altLang="en-US" dirty="0">
                <a:latin typeface="Helvetica" panose="020B0604020202020204" pitchFamily="34" charset="0"/>
              </a:rPr>
              <a:t>ESH/DSO Presentation</a:t>
            </a:r>
            <a:br>
              <a:rPr lang="en-US" altLang="en-US" dirty="0">
                <a:latin typeface="Helvetica" panose="020B0604020202020204" pitchFamily="34" charset="0"/>
              </a:rPr>
            </a:br>
            <a:r>
              <a:rPr lang="en-US" altLang="en-US" dirty="0">
                <a:latin typeface="Helvetica" panose="020B0604020202020204" pitchFamily="34" charset="0"/>
              </a:rPr>
              <a:t>June 2020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5194301"/>
            <a:ext cx="7526338" cy="914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Raymond Lewis </a:t>
            </a:r>
            <a:r>
              <a:rPr lang="en-US" altLang="en-US" sz="1600" dirty="0">
                <a:latin typeface="Helvetica" panose="020B0604020202020204" pitchFamily="34" charset="0"/>
              </a:rPr>
              <a:t>&amp;</a:t>
            </a:r>
            <a:r>
              <a:rPr lang="en-US" altLang="en-US" dirty="0">
                <a:latin typeface="Helvetica" panose="020B0604020202020204" pitchFamily="34" charset="0"/>
              </a:rPr>
              <a:t> Katie Swanson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404EB-C159-4810-AD80-187E39F2E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this training data via </a:t>
            </a:r>
            <a:r>
              <a:rPr lang="en-US" dirty="0" err="1"/>
              <a:t>FermiDash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21527FD-7D58-4739-89DB-1A135794B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552" y="1042988"/>
            <a:ext cx="7052896" cy="49879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FB64A-2FE9-47C0-AB70-25CE1CC6A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3217E2-782A-DB4E-83ED-3200DDC81669}" type="datetime1">
              <a:rPr lang="en-US" smtClean="0"/>
              <a:t>6/30/20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6DB33-AECA-4323-A052-39CD6BEBA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Raymond Lewis &amp; Katie Swanson | Department Heads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56C68-48B1-4050-949D-906D421AA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57CAF-9FA2-499C-8955-BD2370DB65B2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11BE348-387F-4415-B82A-3F120A6A1B7B}"/>
              </a:ext>
            </a:extLst>
          </p:cNvPr>
          <p:cNvSpPr/>
          <p:nvPr/>
        </p:nvSpPr>
        <p:spPr>
          <a:xfrm>
            <a:off x="5189593" y="4614621"/>
            <a:ext cx="1371600" cy="83244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0B7C1-F053-495F-BDF5-0B9AA9125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634712D-1B08-4D0B-AF26-D2FA38376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24533"/>
            <a:ext cx="8672513" cy="50118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4E6E8-D219-4C77-8290-49A1518E6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3217E2-782A-DB4E-83ED-3200DDC81669}" type="datetime1">
              <a:rPr lang="en-US" smtClean="0"/>
              <a:t>6/30/20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B4C14-FAA9-4390-8CE7-E64CF4044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Raymond Lewis &amp; Katie Swanson | Department Heads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F32AF-35C9-4CB4-B19D-09054D6C9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57CAF-9FA2-499C-8955-BD2370DB65B2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1AB4FA-DAE2-4C8C-9452-B02D806C25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87" y="3411019"/>
            <a:ext cx="8792768" cy="2207428"/>
          </a:xfrm>
          <a:prstGeom prst="rect">
            <a:avLst/>
          </a:prstGeom>
        </p:spPr>
      </p:pic>
      <p:sp>
        <p:nvSpPr>
          <p:cNvPr id="9" name="Down Arrow 12">
            <a:extLst>
              <a:ext uri="{FF2B5EF4-FFF2-40B4-BE49-F238E27FC236}">
                <a16:creationId xmlns:a16="http://schemas.microsoft.com/office/drawing/2014/main" id="{733D7BB9-A510-45C3-ABDE-7797BF5ADAB9}"/>
              </a:ext>
            </a:extLst>
          </p:cNvPr>
          <p:cNvSpPr/>
          <p:nvPr/>
        </p:nvSpPr>
        <p:spPr>
          <a:xfrm rot="14104878" flipH="1">
            <a:off x="3976571" y="5027163"/>
            <a:ext cx="208280" cy="15036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86EBD4-9D8D-4C1D-87CB-D6463369F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923" y="5887688"/>
            <a:ext cx="1920406" cy="358171"/>
          </a:xfrm>
          <a:prstGeom prst="rect">
            <a:avLst/>
          </a:prstGeom>
        </p:spPr>
      </p:pic>
      <p:sp>
        <p:nvSpPr>
          <p:cNvPr id="11" name="Down Arrow 10">
            <a:extLst>
              <a:ext uri="{FF2B5EF4-FFF2-40B4-BE49-F238E27FC236}">
                <a16:creationId xmlns:a16="http://schemas.microsoft.com/office/drawing/2014/main" id="{518D7196-3209-46B2-B181-27B7E51F7C6E}"/>
              </a:ext>
            </a:extLst>
          </p:cNvPr>
          <p:cNvSpPr/>
          <p:nvPr/>
        </p:nvSpPr>
        <p:spPr>
          <a:xfrm rot="6204899" flipH="1">
            <a:off x="3278316" y="2247006"/>
            <a:ext cx="224026" cy="14975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434D91A0-B772-495B-94A1-2EB9E1DE819C}"/>
              </a:ext>
            </a:extLst>
          </p:cNvPr>
          <p:cNvSpPr txBox="1"/>
          <p:nvPr/>
        </p:nvSpPr>
        <p:spPr>
          <a:xfrm>
            <a:off x="4169387" y="2909807"/>
            <a:ext cx="1155700" cy="34290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640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EC1C-25FA-4D7D-83BE-A4AB89BD3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53CE4-BF80-4478-A041-DCD3423D2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D2DF7-6B86-4623-AC44-699020DD8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3217E2-782A-DB4E-83ED-3200DDC81669}" type="datetime1">
              <a:rPr lang="en-US" smtClean="0"/>
              <a:t>6/30/20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C3720-AE09-436F-B7BF-61C2FD974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Raymond Lewis &amp; Katie Swanson | Department Heads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4577E-082A-4685-8D1F-1D5733CC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57CAF-9FA2-499C-8955-BD2370DB65B2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F7B6DE-5757-464D-8CBD-D6DCAC79AC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959907"/>
            <a:ext cx="8915400" cy="469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23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E546B-43E3-4D04-8A78-2CF992013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Utilize “+” icons to drill down to individuals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CF6F4AB-FFFB-4B2E-938C-08730334C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162605"/>
            <a:ext cx="8672513" cy="474869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58F3B-E51C-4301-BEDF-107162566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3217E2-782A-DB4E-83ED-3200DDC81669}" type="datetime1">
              <a:rPr lang="en-US" smtClean="0"/>
              <a:t>6/30/20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DA88C-8B46-4351-9495-5A0CBBB2E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Raymond Lewis &amp; Katie Swanson | Department Heads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1137A-1590-433C-887C-FEABD7E4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57CAF-9FA2-499C-8955-BD2370DB65B2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03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B9216-48A0-4E95-B489-E491E7FB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 Coverings (Face Masks) in Stockroom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9BD3C-D35B-49AF-87D7-B62FDD8F2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472053"/>
          </a:xfrm>
        </p:spPr>
        <p:txBody>
          <a:bodyPr/>
          <a:lstStyle/>
          <a:p>
            <a:r>
              <a:rPr lang="en-US" dirty="0"/>
              <a:t>Disposable and cloth face coverings (masks)</a:t>
            </a:r>
            <a:endParaRPr lang="en-US" sz="1600" dirty="0"/>
          </a:p>
          <a:p>
            <a:pPr lvl="1"/>
            <a:r>
              <a:rPr lang="en-US" dirty="0"/>
              <a:t>2650-051000 MASK, FACE, FABRIC, 3-PLY, DISPOSABLE, ELASTIC EAR LOOPS </a:t>
            </a:r>
          </a:p>
          <a:p>
            <a:pPr lvl="2"/>
            <a:r>
              <a:rPr lang="en-US" sz="1800" dirty="0"/>
              <a:t>Quantity available on 6/30: 6070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r>
              <a:rPr lang="en-US" dirty="0"/>
              <a:t>2650-051500 MASK, FACE, FABRIC, 3-PLY COTTON, LAUNDERABLE, EAR LOOPS, ANTI-MICROBIAL FINISH</a:t>
            </a:r>
          </a:p>
          <a:p>
            <a:pPr lvl="2"/>
            <a:r>
              <a:rPr lang="en-US" sz="1800" dirty="0"/>
              <a:t>Quantity available on 6/30: 763</a:t>
            </a:r>
          </a:p>
          <a:p>
            <a:pPr lvl="2"/>
            <a:r>
              <a:rPr lang="en-US" sz="1800" dirty="0"/>
              <a:t>Fabric contains silver and copper. Some individuals may have skin sensitivities to metal and ions incorporated in this product.</a:t>
            </a:r>
          </a:p>
          <a:p>
            <a:pPr lvl="1"/>
            <a:endParaRPr lang="en-US" sz="1600" dirty="0"/>
          </a:p>
          <a:p>
            <a:r>
              <a:rPr lang="en-US" dirty="0"/>
              <a:t>FESS DSO is monitoring face covering (mask) orders and D/S DSOs consulted if there are any questions about quantities being ordered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5E2A3-5913-425D-9B76-A5D24C24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3217E2-782A-DB4E-83ED-3200DDC81669}" type="datetime1">
              <a:rPr lang="en-US" smtClean="0"/>
              <a:t>6/30/20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B99B8-50C1-4BE4-BEAE-2443EDFB8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Raymond Lewis &amp; Katie Swanson | Department Heads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BEA65-8BC4-41F4-B443-31A62820B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57CAF-9FA2-499C-8955-BD2370DB65B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052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B9216-48A0-4E95-B489-E491E7FB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Sanitizers in Stockroom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9BD3C-D35B-49AF-87D7-B62FDD8F2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94225"/>
            <a:ext cx="8672513" cy="5404975"/>
          </a:xfrm>
        </p:spPr>
        <p:txBody>
          <a:bodyPr/>
          <a:lstStyle/>
          <a:p>
            <a:r>
              <a:rPr lang="en-US" sz="2000" dirty="0"/>
              <a:t>1620-085200 Sanitizer, hand sanitizer, gel, 16 oz. pump bottle </a:t>
            </a:r>
          </a:p>
          <a:p>
            <a:pPr lvl="1"/>
            <a:r>
              <a:rPr lang="en-US" sz="1800" dirty="0"/>
              <a:t>Quantity available on 6/30:  190</a:t>
            </a:r>
          </a:p>
          <a:p>
            <a:r>
              <a:rPr lang="en-US" sz="2000" dirty="0"/>
              <a:t>1620-085300 Sanitizer, hand sanitizer, liquid, 75% by volume isopropyl alcohol, in 12 oz. spray bottle </a:t>
            </a:r>
          </a:p>
          <a:p>
            <a:pPr lvl="1"/>
            <a:r>
              <a:rPr lang="en-US" sz="1800" dirty="0"/>
              <a:t>Quantity available on 6/30:  467</a:t>
            </a:r>
          </a:p>
          <a:p>
            <a:pPr lvl="1"/>
            <a:r>
              <a:rPr lang="en-US" sz="1800" dirty="0"/>
              <a:t>Can be used as a hand or surface sanitizer </a:t>
            </a:r>
          </a:p>
          <a:p>
            <a:r>
              <a:rPr lang="en-US" sz="2000" dirty="0"/>
              <a:t>1620-085400 Sanitizer, hand sanitizer, gel, 70% alcohol, 33.8 oz. pump bottle</a:t>
            </a:r>
          </a:p>
          <a:p>
            <a:pPr lvl="1"/>
            <a:r>
              <a:rPr lang="en-US" sz="1800" dirty="0"/>
              <a:t>Quantity available on 6/30:  113</a:t>
            </a:r>
          </a:p>
          <a:p>
            <a:r>
              <a:rPr lang="en-US" sz="2000" dirty="0"/>
              <a:t>Spray, disinfectant (Lysol)</a:t>
            </a:r>
          </a:p>
          <a:p>
            <a:pPr lvl="1"/>
            <a:r>
              <a:rPr lang="en-US" sz="1800" dirty="0"/>
              <a:t>1620-089000, 144 in stock on 6/30</a:t>
            </a:r>
          </a:p>
          <a:p>
            <a:pPr lvl="1"/>
            <a:r>
              <a:rPr lang="en-US" sz="1800" dirty="0"/>
              <a:t>1620-089100, 52 in stock on 6/30</a:t>
            </a:r>
          </a:p>
          <a:p>
            <a:r>
              <a:rPr lang="en-US" sz="2000" dirty="0"/>
              <a:t>1620-089500  Wipes, disinfectant (Lysol)</a:t>
            </a:r>
          </a:p>
          <a:p>
            <a:pPr lvl="1"/>
            <a:r>
              <a:rPr lang="en-US" sz="1800" dirty="0"/>
              <a:t>Out of stock on 6/30</a:t>
            </a:r>
          </a:p>
          <a:p>
            <a:r>
              <a:rPr lang="en-US" sz="2000" dirty="0"/>
              <a:t>FESS DSO is monitoring sanitizer orders and D/S DSOs consulted if there are any questions about quantities or types being ordered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5E2A3-5913-425D-9B76-A5D24C24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3217E2-782A-DB4E-83ED-3200DDC81669}" type="datetime1">
              <a:rPr lang="en-US" smtClean="0"/>
              <a:t>6/30/20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B99B8-50C1-4BE4-BEAE-2443EDFB8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Raymond Lewis &amp; Katie Swanson | Department Heads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BEA65-8BC4-41F4-B443-31A62820B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57CAF-9FA2-499C-8955-BD2370DB65B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869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B9216-48A0-4E95-B489-E491E7FB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Wall-Mounted Sanitizing Stations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9BD3C-D35B-49AF-87D7-B62FDD8F2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894225"/>
            <a:ext cx="4699000" cy="5404975"/>
          </a:xfrm>
        </p:spPr>
        <p:txBody>
          <a:bodyPr/>
          <a:lstStyle/>
          <a:p>
            <a:r>
              <a:rPr lang="en-US" dirty="0"/>
              <a:t>Refills not available for the alcohol-based wall-mounted hand sanitizing stations</a:t>
            </a:r>
            <a:endParaRPr lang="en-US" sz="2000" dirty="0"/>
          </a:p>
          <a:p>
            <a:r>
              <a:rPr lang="en-US" dirty="0"/>
              <a:t>New stations with a formulation using Benzalkonium Chloride have been installed.  </a:t>
            </a:r>
          </a:p>
          <a:p>
            <a:pPr lvl="1"/>
            <a:r>
              <a:rPr lang="en-US" dirty="0"/>
              <a:t>This product is not as effective against certain viruses as alcohol-based sanitizers, but its anti-viral properties complement hand washing.</a:t>
            </a:r>
          </a:p>
          <a:p>
            <a:pPr lvl="1"/>
            <a:r>
              <a:rPr lang="en-US" dirty="0"/>
              <a:t>Labels have been added to these dispensers to provide that information.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5E2A3-5913-425D-9B76-A5D24C24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3217E2-782A-DB4E-83ED-3200DDC81669}" type="datetime1">
              <a:rPr lang="en-US" smtClean="0"/>
              <a:t>6/30/20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B99B8-50C1-4BE4-BEAE-2443EDFB8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Raymond Lewis &amp; Katie Swanson | Department Heads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BEA65-8BC4-41F4-B443-31A62820B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57CAF-9FA2-499C-8955-BD2370DB65B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260B67-DC94-E343-854C-E93822BFE6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138" y="894225"/>
            <a:ext cx="3451469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46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54FF1-E766-4313-87B3-6DAE3EF3A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Planning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060D7-A6B1-4DA7-8839-73A31E6C6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043046"/>
            <a:ext cx="8509000" cy="4987867"/>
          </a:xfrm>
        </p:spPr>
        <p:txBody>
          <a:bodyPr/>
          <a:lstStyle/>
          <a:p>
            <a:r>
              <a:rPr lang="en-US" dirty="0"/>
              <a:t>IMPACT training- Old HA database will go away someday.</a:t>
            </a:r>
          </a:p>
          <a:p>
            <a:r>
              <a:rPr lang="en-US" dirty="0"/>
              <a:t>Work Planning and Control Training: Thank you for your continued participation! </a:t>
            </a:r>
          </a:p>
          <a:p>
            <a:r>
              <a:rPr lang="en-US" dirty="0"/>
              <a:t>Please contact Katie to get your group trained.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1A8E8-8369-40D0-B0CA-DB2A262E8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3217E2-782A-DB4E-83ED-3200DDC81669}" type="datetime1">
              <a:rPr lang="en-US" smtClean="0"/>
              <a:t>6/30/20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010F5-B1F1-43AE-80DA-1CB3473C8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Raymond Lewis &amp; Katie Swanson | Department Heads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B0649-E530-4457-BCA3-FA66EA92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57CAF-9FA2-499C-8955-BD2370DB65B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8" name="Picture 7" descr="A picture containing computer, sitting, laptop&#10;&#10;Description automatically generated">
            <a:extLst>
              <a:ext uri="{FF2B5EF4-FFF2-40B4-BE49-F238E27FC236}">
                <a16:creationId xmlns:a16="http://schemas.microsoft.com/office/drawing/2014/main" id="{267C6C8B-075C-4EB1-9074-89B68D1BDC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70870" y="3086042"/>
            <a:ext cx="3824461" cy="272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03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7340B-C58D-42C7-9519-235A140C3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FESHM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7F4F1-DB5C-4C4E-9EF8-25339887C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589" y="922420"/>
            <a:ext cx="8462211" cy="5414212"/>
          </a:xfrm>
        </p:spPr>
        <p:txBody>
          <a:bodyPr/>
          <a:lstStyle/>
          <a:p>
            <a:r>
              <a:rPr lang="en-US" sz="1800" dirty="0"/>
              <a:t>No chapter updates in May or June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FESHM 2060 Hazard Analysis Form updated to include COVID-related checkbox reminders.  The updated form is available in </a:t>
            </a:r>
            <a:r>
              <a:rPr lang="en-US" sz="1800" dirty="0">
                <a:hlinkClick r:id="rId2"/>
              </a:rPr>
              <a:t>Word and writeable PDF format</a:t>
            </a:r>
            <a:r>
              <a:rPr lang="en-US" sz="1800" dirty="0"/>
              <a:t> and on IMPACT.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FESHM 4270, Static Magnetic Fields, is out for lab-wide comment until July 10, 2020</a:t>
            </a:r>
          </a:p>
          <a:p>
            <a:pPr marL="685800" lvl="1">
              <a:buFont typeface="Wingdings" pitchFamily="2" charset="2"/>
              <a:buChar char="§"/>
            </a:pPr>
            <a:r>
              <a:rPr lang="en-US" sz="1400" dirty="0"/>
              <a:t>Major revision based on lessons learned from Muon g-2</a:t>
            </a:r>
          </a:p>
          <a:p>
            <a:pPr marL="685800" lvl="1">
              <a:buFont typeface="Wingdings" pitchFamily="2" charset="2"/>
              <a:buChar char="§"/>
            </a:pPr>
            <a:r>
              <a:rPr lang="en-US" sz="1400" dirty="0"/>
              <a:t>Magnetic Region (MR) Boundary terminology developed</a:t>
            </a:r>
          </a:p>
          <a:p>
            <a:pPr marL="685800" lvl="1">
              <a:buFont typeface="Wingdings" pitchFamily="2" charset="2"/>
              <a:buChar char="§"/>
            </a:pPr>
            <a:r>
              <a:rPr lang="en-US" sz="1400" dirty="0"/>
              <a:t>Low and High projectile boundaries defined, and associated signage described</a:t>
            </a:r>
          </a:p>
          <a:p>
            <a:pPr marL="685800" lvl="1">
              <a:buFont typeface="Wingdings" pitchFamily="2" charset="2"/>
              <a:buChar char="§"/>
            </a:pPr>
            <a:r>
              <a:rPr lang="en-US" sz="1400" dirty="0"/>
              <a:t>MR Hazard Management controls defined</a:t>
            </a:r>
          </a:p>
          <a:p>
            <a:pPr marL="685800" lvl="1">
              <a:buFont typeface="Wingdings" pitchFamily="2" charset="2"/>
              <a:buChar char="§"/>
            </a:pPr>
            <a:r>
              <a:rPr lang="en-US" sz="1400" dirty="0"/>
              <a:t>MR Status Management requirements defined</a:t>
            </a:r>
          </a:p>
          <a:p>
            <a:pPr marL="400050" lvl="1" indent="0">
              <a:buNone/>
            </a:pPr>
            <a:endParaRPr lang="en-US" sz="1400" dirty="0"/>
          </a:p>
          <a:p>
            <a:pPr marL="400050" lvl="1" indent="0">
              <a:buNone/>
            </a:pPr>
            <a:endParaRPr lang="en-US" sz="1000" dirty="0"/>
          </a:p>
          <a:p>
            <a:pPr marL="285750"/>
            <a:r>
              <a:rPr lang="en-US" sz="2000" dirty="0"/>
              <a:t>Chemical Storage Best Practices document will be distributed in July</a:t>
            </a:r>
          </a:p>
          <a:p>
            <a:pPr marL="685800" lvl="1"/>
            <a:r>
              <a:rPr lang="en-US" sz="1600" dirty="0"/>
              <a:t>Developed in response to an injury </a:t>
            </a:r>
            <a:r>
              <a:rPr lang="en-US" sz="1600"/>
              <a:t>to a PPD </a:t>
            </a:r>
            <a:r>
              <a:rPr lang="en-US" sz="1600" dirty="0"/>
              <a:t>employee when a bottle of corrosive liquid fell from cabinet as the door was opened, and liquid splashed into employee’s eye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F5AB1-BA1A-456E-9271-9F4CF707E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3217E2-782A-DB4E-83ED-3200DDC81669}" type="datetime1">
              <a:rPr lang="en-US" smtClean="0"/>
              <a:t>6/30/20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83BEE-1CB7-4E0B-9187-4BA6694B9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Raymond Lewis &amp; Katie Swanson | Department Heads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C7C79-F192-4619-BF33-80E645A73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57CAF-9FA2-499C-8955-BD2370DB65B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389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6AA03-3CF9-4D91-A906-5991C2DA4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 and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D61E9-A692-4DEB-8918-4D8BE34C9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68443"/>
            <a:ext cx="8672513" cy="5148578"/>
          </a:xfrm>
        </p:spPr>
        <p:txBody>
          <a:bodyPr/>
          <a:lstStyle/>
          <a:p>
            <a:r>
              <a:rPr lang="en-US" sz="2000" dirty="0"/>
              <a:t>“Working Safely in the Era of COVID-19 and the Return to On-site Work” [FN000684/CB/01] course has been added to Training Plans of personnel for whom one of these ITNA questions is checked: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/>
              <a:t>This individual works onsite at Fermilab or will soon be working at Fermilab.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/>
              <a:t>The individual's primary work location will be the Sanford Underground Research Facility (SURF)</a:t>
            </a:r>
          </a:p>
          <a:p>
            <a:pPr lvl="1"/>
            <a:r>
              <a:rPr lang="en-US" sz="1600" dirty="0"/>
              <a:t>Currently 1156 people have yet to take the class</a:t>
            </a:r>
          </a:p>
          <a:p>
            <a:pPr lvl="1"/>
            <a:r>
              <a:rPr lang="en-US" sz="1600" dirty="0"/>
              <a:t>Personnel should take the course no later than the day they return to the site</a:t>
            </a:r>
          </a:p>
          <a:p>
            <a:endParaRPr lang="en-US" sz="2000" dirty="0">
              <a:solidFill>
                <a:schemeClr val="accent6"/>
              </a:solidFill>
            </a:endParaRPr>
          </a:p>
          <a:p>
            <a:r>
              <a:rPr lang="en-US" sz="2000" dirty="0">
                <a:solidFill>
                  <a:schemeClr val="accent6"/>
                </a:solidFill>
              </a:rPr>
              <a:t>Overdue ESH Training and Medical Evaluations/Surveillances email send to All-Hands on June 17 from Amber Kenney</a:t>
            </a:r>
          </a:p>
          <a:p>
            <a:pPr lvl="1"/>
            <a:r>
              <a:rPr lang="en-US" sz="1800" dirty="0"/>
              <a:t>Personnel should not come on site to complete in-person training, medical evaluations or surveillances until they have been notified to return on site as part of the return to on-site work process. 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endParaRPr lang="en-US" sz="2000" dirty="0"/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F9315-9089-4E21-A1E4-35AA04171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3217E2-782A-DB4E-83ED-3200DDC81669}" type="datetime1">
              <a:rPr lang="en-US" smtClean="0"/>
              <a:t>6/30/20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EE640-7965-4852-9AF9-264D2B161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Raymond Lewis &amp; Katie Swanson | Department Heads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FD1C1-0FCE-4D96-A91F-A2D1FBCB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57CAF-9FA2-499C-8955-BD2370DB65B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339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6AA03-3CF9-4D91-A906-5991C2DA4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 and Updates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D61E9-A692-4DEB-8918-4D8BE34C9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10331"/>
            <a:ext cx="8672513" cy="5061868"/>
          </a:xfrm>
        </p:spPr>
        <p:txBody>
          <a:bodyPr/>
          <a:lstStyle/>
          <a:p>
            <a:r>
              <a:rPr lang="en-US" sz="2000" dirty="0"/>
              <a:t>Requirements for wearing masks in government vehicles has been clarified in the “Working Safely in the Era of COVID-19 and the Return to On-site Work” course and in the Exposure Risk Chart.</a:t>
            </a:r>
          </a:p>
          <a:p>
            <a:endParaRPr lang="en-US" sz="2000" dirty="0">
              <a:solidFill>
                <a:schemeClr val="accent6"/>
              </a:solidFill>
            </a:endParaRPr>
          </a:p>
          <a:p>
            <a:pPr lvl="1"/>
            <a:endParaRPr lang="en-US" sz="1600" dirty="0"/>
          </a:p>
          <a:p>
            <a:pPr lvl="1"/>
            <a:endParaRPr lang="en-US" sz="1600" dirty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endParaRPr lang="en-US" sz="2000" dirty="0"/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F9315-9089-4E21-A1E4-35AA04171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3217E2-782A-DB4E-83ED-3200DDC81669}" type="datetime1">
              <a:rPr lang="en-US" smtClean="0"/>
              <a:t>6/30/20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EE640-7965-4852-9AF9-264D2B161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Raymond Lewis &amp; Katie Swanson | Department Heads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FD1C1-0FCE-4D96-A91F-A2D1FBCB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57CAF-9FA2-499C-8955-BD2370DB65B2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C7F9CB-7E7C-3447-B0A6-7E3BE7DDAE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662" y="2392760"/>
            <a:ext cx="5045874" cy="3776472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0C540A53-13E3-5740-B227-556249CA0A74}"/>
              </a:ext>
            </a:extLst>
          </p:cNvPr>
          <p:cNvSpPr/>
          <p:nvPr/>
        </p:nvSpPr>
        <p:spPr>
          <a:xfrm>
            <a:off x="2057400" y="3851032"/>
            <a:ext cx="1266092" cy="685800"/>
          </a:xfrm>
          <a:prstGeom prst="frame">
            <a:avLst>
              <a:gd name="adj1" fmla="val 0"/>
            </a:avLst>
          </a:prstGeom>
          <a:ln>
            <a:solidFill>
              <a:srgbClr val="059E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42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D2A24-29DE-4D41-84E2-72CA91D1B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ITNA Status for employees </a:t>
            </a:r>
            <a:r>
              <a:rPr lang="mr-IN" dirty="0"/>
              <a:t>–</a:t>
            </a:r>
            <a:r>
              <a:rPr lang="en-US" dirty="0"/>
              <a:t> as of 6/30/2020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61104-27DF-413F-BA30-C6A37C4A9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3217E2-782A-DB4E-83ED-3200DDC81669}" type="datetime1">
              <a:rPr lang="en-US" smtClean="0"/>
              <a:t>6/30/20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8F86A-3759-4307-980F-0D55CDA2D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Raymond Lewis &amp; Katie Swanson | Department Heads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181C5-DF2F-4908-8620-EBC0DA8CF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57CAF-9FA2-499C-8955-BD2370DB65B2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98D6D6-B844-514B-BA89-322563EBDEEE}"/>
              </a:ext>
            </a:extLst>
          </p:cNvPr>
          <p:cNvGrpSpPr/>
          <p:nvPr/>
        </p:nvGrpSpPr>
        <p:grpSpPr>
          <a:xfrm>
            <a:off x="228600" y="1005839"/>
            <a:ext cx="8798101" cy="5138602"/>
            <a:chOff x="228600" y="1005839"/>
            <a:chExt cx="8798101" cy="513860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9CF07F9-09CF-1342-AE3D-5015A0386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0378" y="1005840"/>
              <a:ext cx="7746323" cy="513860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23D6E04-16C7-5A4A-865F-AF6C1D26F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" y="1005839"/>
              <a:ext cx="1035390" cy="5138602"/>
            </a:xfrm>
            <a:prstGeom prst="rect">
              <a:avLst/>
            </a:prstGeom>
          </p:spPr>
        </p:pic>
      </p:grpSp>
      <p:sp>
        <p:nvSpPr>
          <p:cNvPr id="9" name="Rectangle: Rounded Corners 15">
            <a:extLst>
              <a:ext uri="{FF2B5EF4-FFF2-40B4-BE49-F238E27FC236}">
                <a16:creationId xmlns:a16="http://schemas.microsoft.com/office/drawing/2014/main" id="{67FE0B4B-7F66-7946-B23F-2DF374D08394}"/>
              </a:ext>
            </a:extLst>
          </p:cNvPr>
          <p:cNvSpPr/>
          <p:nvPr/>
        </p:nvSpPr>
        <p:spPr>
          <a:xfrm>
            <a:off x="117299" y="5227644"/>
            <a:ext cx="8948651" cy="241301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67566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5.02 Dept Heads Meeting Safety.pot [Compatibility Mode]" id="{1C1E1820-CB63-4183-9F9B-385147DFB1CF}" vid="{8D2063A7-B912-42B6-A999-6BB68D80A011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5.02 Dept Heads Meeting Safety.pot [Compatibility Mode]" id="{1C1E1820-CB63-4183-9F9B-385147DFB1CF}" vid="{019B0640-84C9-43D0-B04B-1F4E2F289D4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42881</TotalTime>
  <Words>834</Words>
  <Application>Microsoft Macintosh PowerPoint</Application>
  <PresentationFormat>On-screen Show (4:3)</PresentationFormat>
  <Paragraphs>109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Helvetica</vt:lpstr>
      <vt:lpstr>Wingdings</vt:lpstr>
      <vt:lpstr>FNAL_TemplateMac_060514</vt:lpstr>
      <vt:lpstr>Fermilab: Footer Only</vt:lpstr>
      <vt:lpstr>PPD Department Heads Meeting  ESH/DSO Presentation June 2020</vt:lpstr>
      <vt:lpstr>Face Coverings (Face Masks) in Stockroom</vt:lpstr>
      <vt:lpstr>Sanitizers in Stockroom</vt:lpstr>
      <vt:lpstr>Wall-Mounted Sanitizing Stations</vt:lpstr>
      <vt:lpstr>Work Planning reminders</vt:lpstr>
      <vt:lpstr>FESHM Updates</vt:lpstr>
      <vt:lpstr>Reminders and Updates</vt:lpstr>
      <vt:lpstr>Reminders and Updates 2</vt:lpstr>
      <vt:lpstr>Training and ITNA Status for employees – as of 6/30/2020</vt:lpstr>
      <vt:lpstr>Getting to this training data via FermiDash</vt:lpstr>
      <vt:lpstr>PowerPoint Presentation</vt:lpstr>
      <vt:lpstr>Lab status</vt:lpstr>
      <vt:lpstr>Utilize “+” icons to drill down to individuals</vt:lpstr>
    </vt:vector>
  </TitlesOfParts>
  <Manager/>
  <Company>Sandbox Studio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PPD Department Heads Meeting  March 2015</dc:title>
  <dc:subject/>
  <dc:creator>Eric D. Mchugh x4302 13747N</dc:creator>
  <cp:keywords/>
  <dc:description/>
  <cp:lastModifiedBy>Raymond H Lewis</cp:lastModifiedBy>
  <cp:revision>736</cp:revision>
  <cp:lastPrinted>2014-01-20T19:40:21Z</cp:lastPrinted>
  <dcterms:created xsi:type="dcterms:W3CDTF">2015-03-24T17:31:37Z</dcterms:created>
  <dcterms:modified xsi:type="dcterms:W3CDTF">2020-06-30T22:02:16Z</dcterms:modified>
  <cp:category/>
</cp:coreProperties>
</file>