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515" r:id="rId2"/>
    <p:sldId id="259" r:id="rId3"/>
    <p:sldId id="300" r:id="rId4"/>
    <p:sldId id="261" r:id="rId5"/>
    <p:sldId id="537" r:id="rId6"/>
    <p:sldId id="489" r:id="rId7"/>
    <p:sldId id="390" r:id="rId8"/>
    <p:sldId id="281" r:id="rId9"/>
    <p:sldId id="478" r:id="rId10"/>
    <p:sldId id="260" r:id="rId11"/>
    <p:sldId id="543" r:id="rId12"/>
    <p:sldId id="256" r:id="rId13"/>
    <p:sldId id="257" r:id="rId14"/>
    <p:sldId id="258" r:id="rId15"/>
    <p:sldId id="503" r:id="rId16"/>
    <p:sldId id="351" r:id="rId17"/>
    <p:sldId id="533" r:id="rId18"/>
    <p:sldId id="551" r:id="rId19"/>
    <p:sldId id="529" r:id="rId20"/>
    <p:sldId id="367" r:id="rId21"/>
    <p:sldId id="389" r:id="rId22"/>
    <p:sldId id="55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B4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1"/>
  </p:normalViewPr>
  <p:slideViewPr>
    <p:cSldViewPr snapToGrid="0" snapToObjects="1">
      <p:cViewPr varScale="1">
        <p:scale>
          <a:sx n="91" d="100"/>
          <a:sy n="91" d="100"/>
        </p:scale>
        <p:origin x="17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DCBD0-8B47-CE47-93B9-214F34929BDD}" type="datetimeFigureOut">
              <a:rPr lang="en-FR" smtClean="0"/>
              <a:t>26/08/2020</a:t>
            </a:fld>
            <a:endParaRPr lang="en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014B6-D80D-1A46-8CE4-C71952EA80B1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17914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A001-9281-6445-BB24-67FD4D39C4CE}" type="datetimeFigureOut">
              <a:rPr lang="en-FR" smtClean="0"/>
              <a:t>26/08/2020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E117-204C-384C-A9EC-FFF95D10A5D9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646266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A001-9281-6445-BB24-67FD4D39C4CE}" type="datetimeFigureOut">
              <a:rPr lang="en-FR" smtClean="0"/>
              <a:t>26/08/2020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E117-204C-384C-A9EC-FFF95D10A5D9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755872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A001-9281-6445-BB24-67FD4D39C4CE}" type="datetimeFigureOut">
              <a:rPr lang="en-FR" smtClean="0"/>
              <a:t>26/08/2020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E117-204C-384C-A9EC-FFF95D10A5D9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7787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A001-9281-6445-BB24-67FD4D39C4CE}" type="datetimeFigureOut">
              <a:rPr lang="en-FR" smtClean="0"/>
              <a:t>26/08/2020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E117-204C-384C-A9EC-FFF95D10A5D9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03348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A001-9281-6445-BB24-67FD4D39C4CE}" type="datetimeFigureOut">
              <a:rPr lang="en-FR" smtClean="0"/>
              <a:t>26/08/2020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E117-204C-384C-A9EC-FFF95D10A5D9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928915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A001-9281-6445-BB24-67FD4D39C4CE}" type="datetimeFigureOut">
              <a:rPr lang="en-FR" smtClean="0"/>
              <a:t>26/08/2020</a:t>
            </a:fld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E117-204C-384C-A9EC-FFF95D10A5D9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89325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A001-9281-6445-BB24-67FD4D39C4CE}" type="datetimeFigureOut">
              <a:rPr lang="en-FR" smtClean="0"/>
              <a:t>26/08/2020</a:t>
            </a:fld>
            <a:endParaRPr lang="en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E117-204C-384C-A9EC-FFF95D10A5D9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870071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A001-9281-6445-BB24-67FD4D39C4CE}" type="datetimeFigureOut">
              <a:rPr lang="en-FR" smtClean="0"/>
              <a:t>26/08/2020</a:t>
            </a:fld>
            <a:endParaRPr lang="en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E117-204C-384C-A9EC-FFF95D10A5D9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213405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A001-9281-6445-BB24-67FD4D39C4CE}" type="datetimeFigureOut">
              <a:rPr lang="en-FR" smtClean="0"/>
              <a:t>26/08/2020</a:t>
            </a:fld>
            <a:endParaRPr lang="en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E117-204C-384C-A9EC-FFF95D10A5D9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78624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A001-9281-6445-BB24-67FD4D39C4CE}" type="datetimeFigureOut">
              <a:rPr lang="en-FR" smtClean="0"/>
              <a:t>26/08/2020</a:t>
            </a:fld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E117-204C-384C-A9EC-FFF95D10A5D9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214739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A001-9281-6445-BB24-67FD4D39C4CE}" type="datetimeFigureOut">
              <a:rPr lang="en-FR" smtClean="0"/>
              <a:t>26/08/2020</a:t>
            </a:fld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E117-204C-384C-A9EC-FFF95D10A5D9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814889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AA001-9281-6445-BB24-67FD4D39C4CE}" type="datetimeFigureOut">
              <a:rPr lang="en-FR" smtClean="0"/>
              <a:t>26/08/2020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8E117-204C-384C-A9EC-FFF95D10A5D9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89117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albrow@fnal.gov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895" y="799521"/>
            <a:ext cx="8202455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~ 90– 125m downstream of IR-5 </a:t>
            </a:r>
            <a:r>
              <a:rPr lang="en-US" sz="2000" dirty="0"/>
              <a:t>(IR-1 option)</a:t>
            </a:r>
          </a:p>
          <a:p>
            <a:r>
              <a:rPr lang="en-US" dirty="0"/>
              <a:t>Charged and neutral </a:t>
            </a:r>
            <a:r>
              <a:rPr lang="en-US" dirty="0" err="1"/>
              <a:t>TeV</a:t>
            </a:r>
            <a:r>
              <a:rPr lang="en-US" dirty="0"/>
              <a:t> hadron production spectra</a:t>
            </a:r>
          </a:p>
          <a:p>
            <a:r>
              <a:rPr lang="en-US" dirty="0"/>
              <a:t>in p + p, p + O, O + O low pileup short runs.</a:t>
            </a:r>
          </a:p>
          <a:p>
            <a:r>
              <a:rPr lang="en-US" dirty="0"/>
              <a:t>Can be read out with full CMS (or other central) detectors </a:t>
            </a:r>
          </a:p>
          <a:p>
            <a:r>
              <a:rPr lang="en-US" dirty="0">
                <a:solidFill>
                  <a:srgbClr val="0432FF"/>
                </a:solidFill>
              </a:rPr>
              <a:t>35 Tm spectrometer magnet D1 (will be) already there!</a:t>
            </a:r>
          </a:p>
          <a:p>
            <a:endParaRPr lang="en-US" sz="28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92E-3631-3242-82A7-9AEA34E33EF6}" type="datetime1">
              <a:rPr lang="fr-FR" smtClean="0"/>
              <a:t>26/08/2020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Mike </a:t>
            </a:r>
            <a:r>
              <a:rPr lang="en-US" dirty="0" err="1"/>
              <a:t>Albrow</a:t>
            </a:r>
            <a:r>
              <a:rPr lang="en-US" dirty="0"/>
              <a:t>       Forward Multiparticle Spectrometer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28CA-AB00-074F-B7EB-9B0005E7E498}" type="slidenum">
              <a:rPr lang="en-US" smtClean="0"/>
              <a:t>1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471B09-7DF9-5840-849A-DBD506F6E27A}"/>
              </a:ext>
            </a:extLst>
          </p:cNvPr>
          <p:cNvSpPr txBox="1"/>
          <p:nvPr/>
        </p:nvSpPr>
        <p:spPr>
          <a:xfrm>
            <a:off x="1155744" y="136525"/>
            <a:ext cx="6726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err="1">
                <a:solidFill>
                  <a:srgbClr val="0432FF"/>
                </a:solidFill>
              </a:rPr>
              <a:t>Forward</a:t>
            </a:r>
            <a:r>
              <a:rPr lang="fr-FR" sz="2800" b="1" u="sng" dirty="0">
                <a:solidFill>
                  <a:srgbClr val="0432FF"/>
                </a:solidFill>
              </a:rPr>
              <a:t> </a:t>
            </a:r>
            <a:r>
              <a:rPr lang="fr-FR" sz="2800" b="1" u="sng" dirty="0" err="1">
                <a:solidFill>
                  <a:srgbClr val="0432FF"/>
                </a:solidFill>
              </a:rPr>
              <a:t>Multiparticle</a:t>
            </a:r>
            <a:r>
              <a:rPr lang="fr-FR" sz="2800" b="1" u="sng" dirty="0">
                <a:solidFill>
                  <a:srgbClr val="0432FF"/>
                </a:solidFill>
              </a:rPr>
              <a:t> </a:t>
            </a:r>
            <a:r>
              <a:rPr lang="fr-FR" sz="2800" b="1" u="sng" dirty="0" err="1">
                <a:solidFill>
                  <a:srgbClr val="0432FF"/>
                </a:solidFill>
              </a:rPr>
              <a:t>Spectrometer</a:t>
            </a:r>
            <a:r>
              <a:rPr lang="fr-FR" sz="2800" b="1" u="sng" dirty="0">
                <a:solidFill>
                  <a:srgbClr val="0432FF"/>
                </a:solidFill>
              </a:rPr>
              <a:t> for LHC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15EFE8-2227-6147-B53C-9C86DE67B7C0}"/>
              </a:ext>
            </a:extLst>
          </p:cNvPr>
          <p:cNvSpPr txBox="1"/>
          <p:nvPr/>
        </p:nvSpPr>
        <p:spPr>
          <a:xfrm>
            <a:off x="6327635" y="1621640"/>
            <a:ext cx="218771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FR" sz="1600" b="1" dirty="0">
                <a:solidFill>
                  <a:srgbClr val="FF0000"/>
                </a:solidFill>
              </a:rPr>
              <a:t>Guaranteed physics in</a:t>
            </a:r>
          </a:p>
          <a:p>
            <a:r>
              <a:rPr lang="en-GB" sz="1600" b="1" dirty="0">
                <a:solidFill>
                  <a:srgbClr val="FF0000"/>
                </a:solidFill>
              </a:rPr>
              <a:t>u</a:t>
            </a:r>
            <a:r>
              <a:rPr lang="en-FR" sz="1600" b="1" dirty="0">
                <a:solidFill>
                  <a:srgbClr val="FF0000"/>
                </a:solidFill>
              </a:rPr>
              <a:t>nexpored phase space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7E9879C3-E45A-844F-9A57-4372FC4C9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03" y="2377793"/>
            <a:ext cx="5400611" cy="39785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7332691-268C-674C-AB64-D97FE1AC4DF4}"/>
              </a:ext>
            </a:extLst>
          </p:cNvPr>
          <p:cNvSpPr txBox="1"/>
          <p:nvPr/>
        </p:nvSpPr>
        <p:spPr>
          <a:xfrm>
            <a:off x="6327635" y="3274464"/>
            <a:ext cx="2851486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600" dirty="0"/>
              <a:t>Name list as of Aug 25, </a:t>
            </a:r>
          </a:p>
          <a:p>
            <a:r>
              <a:rPr lang="en-GB" sz="1600" dirty="0"/>
              <a:t>g</a:t>
            </a:r>
            <a:r>
              <a:rPr lang="en-FR" sz="1600" dirty="0"/>
              <a:t>rowing. Overlap with</a:t>
            </a:r>
          </a:p>
          <a:p>
            <a:r>
              <a:rPr lang="en-FR" sz="1600" dirty="0"/>
              <a:t>CMS/LLP &amp; TRD EoI names.</a:t>
            </a:r>
          </a:p>
          <a:p>
            <a:endParaRPr lang="en-FR" sz="1600" dirty="0"/>
          </a:p>
          <a:p>
            <a:r>
              <a:rPr lang="en-FR" sz="1600" dirty="0">
                <a:solidFill>
                  <a:srgbClr val="0B42FF"/>
                </a:solidFill>
              </a:rPr>
              <a:t>Still time to join:</a:t>
            </a:r>
          </a:p>
          <a:p>
            <a:r>
              <a:rPr lang="en-GB" sz="1400" dirty="0">
                <a:solidFill>
                  <a:srgbClr val="0B42FF"/>
                </a:solidFill>
              </a:rPr>
              <a:t>C</a:t>
            </a:r>
            <a:r>
              <a:rPr lang="en-FR" sz="1400" dirty="0">
                <a:solidFill>
                  <a:srgbClr val="0B42FF"/>
                </a:solidFill>
              </a:rPr>
              <a:t>ontact  : D. Sunar Cerci (Adiyaman) </a:t>
            </a:r>
          </a:p>
          <a:p>
            <a:r>
              <a:rPr lang="en-GB" sz="1400" dirty="0">
                <a:solidFill>
                  <a:srgbClr val="0B42FF"/>
                </a:solidFill>
              </a:rPr>
              <a:t>D</a:t>
            </a:r>
            <a:r>
              <a:rPr lang="en-FR" sz="1400" dirty="0">
                <a:solidFill>
                  <a:srgbClr val="0B42FF"/>
                </a:solidFill>
              </a:rPr>
              <a:t>eniz.sunar.cerci@cern.ch</a:t>
            </a:r>
          </a:p>
          <a:p>
            <a:r>
              <a:rPr lang="en-FR" sz="1400" dirty="0">
                <a:solidFill>
                  <a:srgbClr val="0B42FF"/>
                </a:solidFill>
              </a:rPr>
              <a:t>&amp;</a:t>
            </a:r>
          </a:p>
          <a:p>
            <a:r>
              <a:rPr lang="en-FR" sz="1400" dirty="0">
                <a:solidFill>
                  <a:srgbClr val="0B42FF"/>
                </a:solidFill>
              </a:rPr>
              <a:t>albrow@fnal.gov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B11ECF-6F00-A04E-8373-7C0A4C8E916D}"/>
              </a:ext>
            </a:extLst>
          </p:cNvPr>
          <p:cNvSpPr txBox="1"/>
          <p:nvPr/>
        </p:nvSpPr>
        <p:spPr>
          <a:xfrm>
            <a:off x="6548374" y="5593670"/>
            <a:ext cx="1606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400" dirty="0"/>
              <a:t>Simulations started</a:t>
            </a:r>
          </a:p>
          <a:p>
            <a:r>
              <a:rPr lang="en-FR" sz="1400" dirty="0"/>
              <a:t>Adiyama &amp; Istanbul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AC188FE-F795-114B-9D8E-09D7CD6A02EA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2730500" cy="20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0500">
                  <a:extLst>
                    <a:ext uri="{9D8B030D-6E8A-4147-A177-3AD203B41FA5}">
                      <a16:colId xmlns:a16="http://schemas.microsoft.com/office/drawing/2014/main" val="1587373557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>
                          <a:effectLst/>
                        </a:rPr>
                        <a:t>deniz.sunar.cerci@cern.ch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1969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316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FBB823A3-33B2-6545-A307-4134DB57F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808" y="1382917"/>
            <a:ext cx="5797235" cy="51518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9A59B2-4FDE-8E47-9413-8A1DBFBF4630}"/>
              </a:ext>
            </a:extLst>
          </p:cNvPr>
          <p:cNvSpPr txBox="1"/>
          <p:nvPr/>
        </p:nvSpPr>
        <p:spPr>
          <a:xfrm>
            <a:off x="618642" y="0"/>
            <a:ext cx="79772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Challenge and benchmark: Measuring high-x</a:t>
            </a:r>
            <a:r>
              <a:rPr lang="en-FR" baseline="-25000" dirty="0"/>
              <a:t>F</a:t>
            </a:r>
            <a:r>
              <a:rPr lang="en-FR" dirty="0"/>
              <a:t> charm, D</a:t>
            </a:r>
            <a:r>
              <a:rPr lang="en-FR" baseline="30000" dirty="0"/>
              <a:t>0</a:t>
            </a:r>
            <a:r>
              <a:rPr lang="en-FR" dirty="0"/>
              <a:t> amd also Λ</a:t>
            </a:r>
            <a:r>
              <a:rPr lang="en-FR" baseline="-25000" dirty="0"/>
              <a:t>c</a:t>
            </a:r>
            <a:r>
              <a:rPr lang="en-FR" baseline="30000" dirty="0"/>
              <a:t>+</a:t>
            </a:r>
            <a:r>
              <a:rPr lang="en-FR" dirty="0"/>
              <a:t> </a:t>
            </a:r>
            <a:r>
              <a:rPr lang="en-FR" dirty="0">
                <a:sym typeface="Wingdings" pitchFamily="2" charset="2"/>
              </a:rPr>
              <a:t> p K</a:t>
            </a:r>
            <a:r>
              <a:rPr lang="en-FR" baseline="30000" dirty="0">
                <a:sym typeface="Wingdings" pitchFamily="2" charset="2"/>
              </a:rPr>
              <a:t>-</a:t>
            </a:r>
            <a:r>
              <a:rPr lang="en-FR" dirty="0">
                <a:sym typeface="Wingdings" pitchFamily="2" charset="2"/>
              </a:rPr>
              <a:t> π</a:t>
            </a:r>
            <a:r>
              <a:rPr lang="en-FR" baseline="30000" dirty="0">
                <a:sym typeface="Wingdings" pitchFamily="2" charset="2"/>
              </a:rPr>
              <a:t>+</a:t>
            </a:r>
          </a:p>
          <a:p>
            <a:r>
              <a:rPr lang="en-GB" dirty="0"/>
              <a:t>Si</a:t>
            </a:r>
            <a:r>
              <a:rPr lang="en-FR" dirty="0"/>
              <a:t>ngle π</a:t>
            </a:r>
            <a:r>
              <a:rPr lang="en-FR" baseline="30000" dirty="0"/>
              <a:t>±</a:t>
            </a:r>
            <a:r>
              <a:rPr lang="en-FR" dirty="0"/>
              <a:t>, K</a:t>
            </a:r>
            <a:r>
              <a:rPr lang="en-FR" baseline="30000" dirty="0"/>
              <a:t>±</a:t>
            </a:r>
            <a:r>
              <a:rPr lang="en-FR" dirty="0"/>
              <a:t>, p</a:t>
            </a:r>
            <a:r>
              <a:rPr lang="en-FR" baseline="30000" dirty="0"/>
              <a:t>±</a:t>
            </a:r>
            <a:r>
              <a:rPr lang="en-FR" dirty="0"/>
              <a:t> spectra relatively easy! Also (anti)deuterons, (anti)tritons, </a:t>
            </a:r>
            <a:r>
              <a:rPr lang="en-FR" baseline="30000" dirty="0"/>
              <a:t>3</a:t>
            </a:r>
            <a:r>
              <a:rPr lang="en-FR" dirty="0"/>
              <a:t>He</a:t>
            </a:r>
          </a:p>
          <a:p>
            <a:endParaRPr lang="en-FR" dirty="0"/>
          </a:p>
          <a:p>
            <a:r>
              <a:rPr lang="en-FR" dirty="0"/>
              <a:t>Charm pushes hadron identification and momentum resolution (combinatorial b/g)</a:t>
            </a:r>
          </a:p>
          <a:p>
            <a:r>
              <a:rPr lang="en-FR" dirty="0"/>
              <a:t>Meaursed at higher x</a:t>
            </a:r>
            <a:r>
              <a:rPr lang="en-FR" baseline="-25000" dirty="0"/>
              <a:t>F</a:t>
            </a:r>
            <a:r>
              <a:rPr lang="en-FR" dirty="0"/>
              <a:t> because decay products have p &lt; ~ 3.5 TeV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29AF12-E162-7B4E-89BA-9C868C74D549}"/>
              </a:ext>
            </a:extLst>
          </p:cNvPr>
          <p:cNvSpPr txBox="1"/>
          <p:nvPr/>
        </p:nvSpPr>
        <p:spPr>
          <a:xfrm>
            <a:off x="162464" y="1674056"/>
            <a:ext cx="2707344" cy="923330"/>
          </a:xfrm>
          <a:prstGeom prst="rect">
            <a:avLst/>
          </a:prstGeom>
          <a:noFill/>
          <a:ln>
            <a:solidFill>
              <a:srgbClr val="0B42FF"/>
            </a:solidFill>
          </a:ln>
        </p:spPr>
        <p:txBody>
          <a:bodyPr wrap="none" rtlCol="0">
            <a:spAutoFit/>
          </a:bodyPr>
          <a:lstStyle/>
          <a:p>
            <a:r>
              <a:rPr lang="en-FR" dirty="0">
                <a:solidFill>
                  <a:srgbClr val="0B42FF"/>
                </a:solidFill>
              </a:rPr>
              <a:t>Charm interesting for QCD,</a:t>
            </a:r>
          </a:p>
          <a:p>
            <a:r>
              <a:rPr lang="en-GB" dirty="0">
                <a:solidFill>
                  <a:srgbClr val="0B42FF"/>
                </a:solidFill>
              </a:rPr>
              <a:t>P</a:t>
            </a:r>
            <a:r>
              <a:rPr lang="en-FR" dirty="0">
                <a:solidFill>
                  <a:srgbClr val="0B42FF"/>
                </a:solidFill>
              </a:rPr>
              <a:t>roton wave-function,</a:t>
            </a:r>
          </a:p>
          <a:p>
            <a:r>
              <a:rPr lang="en-FR" dirty="0">
                <a:solidFill>
                  <a:srgbClr val="0B42FF"/>
                </a:solidFill>
              </a:rPr>
              <a:t>Neutrino flavors …</a:t>
            </a:r>
          </a:p>
        </p:txBody>
      </p:sp>
    </p:spTree>
    <p:extLst>
      <p:ext uri="{BB962C8B-B14F-4D97-AF65-F5344CB8AC3E}">
        <p14:creationId xmlns:p14="http://schemas.microsoft.com/office/powerpoint/2010/main" val="1877557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B194BA-EBD3-654F-8D52-04B7FB879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582" y="1743151"/>
            <a:ext cx="2856236" cy="3435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B61688-11A0-794F-8AAE-CE0546657C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1" t="29778" r="91793" b="32666"/>
          <a:stretch/>
        </p:blipFill>
        <p:spPr>
          <a:xfrm>
            <a:off x="583045" y="1648644"/>
            <a:ext cx="352986" cy="33141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19A3A1-D31F-164E-BBC2-99DC97FD00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69" t="48444" b="1"/>
          <a:stretch/>
        </p:blipFill>
        <p:spPr>
          <a:xfrm>
            <a:off x="936031" y="2002256"/>
            <a:ext cx="3538720" cy="34350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85E7DA9-496D-B547-9E0F-4A31364FA51F}"/>
              </a:ext>
            </a:extLst>
          </p:cNvPr>
          <p:cNvSpPr txBox="1"/>
          <p:nvPr/>
        </p:nvSpPr>
        <p:spPr>
          <a:xfrm>
            <a:off x="5299602" y="1510145"/>
            <a:ext cx="311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200" dirty="0"/>
              <a:t>b)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C884BB-A60D-2443-8DC6-546527BCC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97AC-41BB-C144-8DD1-1FFB080B2C76}" type="datetime1">
              <a:rPr lang="fr-FR" smtClean="0"/>
              <a:t>26/08/2020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DD8969-6F2E-C74C-B68F-EA28783A9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Mike Albrow       Forward Multiparticle Spectrometer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6AA62-CC48-7147-8CB0-9B3F172FC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28CA-AB00-074F-B7EB-9B0005E7E498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F81E4B-DA51-7140-84F9-B7F47A165935}"/>
              </a:ext>
            </a:extLst>
          </p:cNvPr>
          <p:cNvSpPr txBox="1"/>
          <p:nvPr/>
        </p:nvSpPr>
        <p:spPr>
          <a:xfrm>
            <a:off x="132146" y="192750"/>
            <a:ext cx="4917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Λ</a:t>
            </a:r>
            <a:r>
              <a:rPr lang="en-FR" baseline="-25000" dirty="0"/>
              <a:t>c</a:t>
            </a:r>
            <a:r>
              <a:rPr lang="en-FR" baseline="30000" dirty="0"/>
              <a:t>+</a:t>
            </a:r>
            <a:r>
              <a:rPr lang="en-FR" dirty="0"/>
              <a:t> (udc) </a:t>
            </a:r>
            <a:r>
              <a:rPr lang="en-FR" dirty="0">
                <a:sym typeface="Wingdings" pitchFamily="2" charset="2"/>
              </a:rPr>
              <a:t> p K- π+ signals at ISR – high x</a:t>
            </a:r>
            <a:r>
              <a:rPr lang="en-FR" baseline="-25000" dirty="0">
                <a:sym typeface="Wingdings" pitchFamily="2" charset="2"/>
              </a:rPr>
              <a:t>F</a:t>
            </a:r>
          </a:p>
          <a:p>
            <a:r>
              <a:rPr lang="en-FR" dirty="0">
                <a:sym typeface="Wingdings" pitchFamily="2" charset="2"/>
              </a:rPr>
              <a:t>Leading ud picks up c (enhanced if intrinsic charm)</a:t>
            </a:r>
            <a:endParaRPr lang="en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B73494-028F-8443-B4CA-7C55645416A0}"/>
              </a:ext>
            </a:extLst>
          </p:cNvPr>
          <p:cNvSpPr txBox="1"/>
          <p:nvPr/>
        </p:nvSpPr>
        <p:spPr>
          <a:xfrm>
            <a:off x="1053312" y="5582622"/>
            <a:ext cx="703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>
                <a:solidFill>
                  <a:srgbClr val="0432FF"/>
                </a:solidFill>
              </a:rPr>
              <a:t>FMS has acceptance : require excellent tracking and </a:t>
            </a:r>
            <a:r>
              <a:rPr lang="en-FR" dirty="0">
                <a:solidFill>
                  <a:srgbClr val="0432FF"/>
                </a:solidFill>
                <a:sym typeface="Wingdings" pitchFamily="2" charset="2"/>
              </a:rPr>
              <a:t>p K- π+ identification</a:t>
            </a:r>
            <a:endParaRPr lang="en-FR" dirty="0">
              <a:solidFill>
                <a:srgbClr val="0432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392143-4C31-9540-A388-782275F74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582" y="140987"/>
            <a:ext cx="4241800" cy="116840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C1F4177-EA37-594B-A773-69E76A9C57FB}"/>
              </a:ext>
            </a:extLst>
          </p:cNvPr>
          <p:cNvCxnSpPr/>
          <p:nvPr/>
        </p:nvCxnSpPr>
        <p:spPr>
          <a:xfrm>
            <a:off x="583045" y="1000125"/>
            <a:ext cx="212234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01AC09C-C9AE-DB4D-B204-D020B676E850}"/>
              </a:ext>
            </a:extLst>
          </p:cNvPr>
          <p:cNvCxnSpPr/>
          <p:nvPr/>
        </p:nvCxnSpPr>
        <p:spPr>
          <a:xfrm>
            <a:off x="583045" y="1138238"/>
            <a:ext cx="212234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BE2D53C-A6EB-AD46-BB68-3E474E764D57}"/>
              </a:ext>
            </a:extLst>
          </p:cNvPr>
          <p:cNvCxnSpPr/>
          <p:nvPr/>
        </p:nvCxnSpPr>
        <p:spPr>
          <a:xfrm>
            <a:off x="631825" y="1299862"/>
            <a:ext cx="2122346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3F363F1-B143-E34E-B066-54D75766F079}"/>
              </a:ext>
            </a:extLst>
          </p:cNvPr>
          <p:cNvCxnSpPr>
            <a:cxnSpLocks/>
          </p:cNvCxnSpPr>
          <p:nvPr/>
        </p:nvCxnSpPr>
        <p:spPr>
          <a:xfrm>
            <a:off x="631825" y="1495857"/>
            <a:ext cx="162199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C6D1504-3838-9A4F-B530-8884CB6FCF13}"/>
              </a:ext>
            </a:extLst>
          </p:cNvPr>
          <p:cNvCxnSpPr>
            <a:cxnSpLocks/>
          </p:cNvCxnSpPr>
          <p:nvPr/>
        </p:nvCxnSpPr>
        <p:spPr>
          <a:xfrm>
            <a:off x="631825" y="1648644"/>
            <a:ext cx="1621993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7B4AB8C-E94C-EE47-BA0E-E012240873CC}"/>
              </a:ext>
            </a:extLst>
          </p:cNvPr>
          <p:cNvSpPr txBox="1"/>
          <p:nvPr/>
        </p:nvSpPr>
        <p:spPr>
          <a:xfrm>
            <a:off x="2705391" y="78594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210E1A-0769-1F45-96BC-C07BA22154FD}"/>
              </a:ext>
            </a:extLst>
          </p:cNvPr>
          <p:cNvSpPr txBox="1"/>
          <p:nvPr/>
        </p:nvSpPr>
        <p:spPr>
          <a:xfrm>
            <a:off x="2700623" y="98120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B803FD-BE82-0441-80FA-2003ECADC362}"/>
              </a:ext>
            </a:extLst>
          </p:cNvPr>
          <p:cNvSpPr txBox="1"/>
          <p:nvPr/>
        </p:nvSpPr>
        <p:spPr>
          <a:xfrm flipH="1">
            <a:off x="2695855" y="1171645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083498-42F7-CD46-8876-D065F48D8110}"/>
              </a:ext>
            </a:extLst>
          </p:cNvPr>
          <p:cNvSpPr txBox="1"/>
          <p:nvPr/>
        </p:nvSpPr>
        <p:spPr>
          <a:xfrm>
            <a:off x="2188090" y="130938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03297A-A73E-7942-B7E2-ECD2779548BE}"/>
              </a:ext>
            </a:extLst>
          </p:cNvPr>
          <p:cNvSpPr txBox="1"/>
          <p:nvPr/>
        </p:nvSpPr>
        <p:spPr>
          <a:xfrm flipH="1">
            <a:off x="2188090" y="1467280"/>
            <a:ext cx="46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c</a:t>
            </a: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6309ED04-FCFF-0B4A-B27D-F2EB2387280D}"/>
              </a:ext>
            </a:extLst>
          </p:cNvPr>
          <p:cNvSpPr/>
          <p:nvPr/>
        </p:nvSpPr>
        <p:spPr>
          <a:xfrm>
            <a:off x="457200" y="970608"/>
            <a:ext cx="125845" cy="70811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46131B-A913-474F-9C7C-2DDF7CEBE524}"/>
              </a:ext>
            </a:extLst>
          </p:cNvPr>
          <p:cNvSpPr txBox="1"/>
          <p:nvPr/>
        </p:nvSpPr>
        <p:spPr>
          <a:xfrm flipH="1">
            <a:off x="199833" y="1115196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9E7393-B55D-E641-B98F-CF59ED76E911}"/>
              </a:ext>
            </a:extLst>
          </p:cNvPr>
          <p:cNvSpPr txBox="1"/>
          <p:nvPr/>
        </p:nvSpPr>
        <p:spPr>
          <a:xfrm>
            <a:off x="3165847" y="981206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Λ</a:t>
            </a:r>
            <a:r>
              <a:rPr lang="en-FR" baseline="-25000" dirty="0"/>
              <a:t>c</a:t>
            </a:r>
            <a:r>
              <a:rPr lang="en-FR" baseline="30000" dirty="0"/>
              <a:t>+</a:t>
            </a:r>
            <a:endParaRPr lang="en-FR" dirty="0"/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39DE2245-13AE-BE4C-AB4E-EF8B61181350}"/>
              </a:ext>
            </a:extLst>
          </p:cNvPr>
          <p:cNvSpPr/>
          <p:nvPr/>
        </p:nvSpPr>
        <p:spPr>
          <a:xfrm>
            <a:off x="3011885" y="970608"/>
            <a:ext cx="112315" cy="37993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0BFC26-6641-0F47-A539-1729DE92FD2E}"/>
              </a:ext>
            </a:extLst>
          </p:cNvPr>
          <p:cNvSpPr txBox="1"/>
          <p:nvPr/>
        </p:nvSpPr>
        <p:spPr>
          <a:xfrm>
            <a:off x="2511535" y="1428080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D</a:t>
            </a:r>
            <a:r>
              <a:rPr lang="en-FR" baseline="30000" dirty="0"/>
              <a:t>0</a:t>
            </a:r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0ABDD939-1F6B-5A45-872C-11BE5F91E585}"/>
              </a:ext>
            </a:extLst>
          </p:cNvPr>
          <p:cNvSpPr/>
          <p:nvPr/>
        </p:nvSpPr>
        <p:spPr>
          <a:xfrm>
            <a:off x="2492296" y="1418556"/>
            <a:ext cx="69920" cy="28441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271439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20AE115-60EC-9448-B105-C730B4651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409" y="624962"/>
            <a:ext cx="4933443" cy="57310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464AF6-63D3-0245-A76F-4DA2297D2CF0}"/>
              </a:ext>
            </a:extLst>
          </p:cNvPr>
          <p:cNvSpPr txBox="1"/>
          <p:nvPr/>
        </p:nvSpPr>
        <p:spPr>
          <a:xfrm>
            <a:off x="196948" y="112541"/>
            <a:ext cx="8740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200" dirty="0"/>
              <a:t>Preview of what a White Paper (April) might contain.</a:t>
            </a:r>
          </a:p>
          <a:p>
            <a:r>
              <a:rPr lang="en-FR" sz="1200" dirty="0"/>
              <a:t>It could become a proposal to the LHC : Add to existing experiment (CMS may have big pipe, ALICE has similar, or even a new experiment </a:t>
            </a:r>
          </a:p>
        </p:txBody>
      </p:sp>
    </p:spTree>
    <p:extLst>
      <p:ext uri="{BB962C8B-B14F-4D97-AF65-F5344CB8AC3E}">
        <p14:creationId xmlns:p14="http://schemas.microsoft.com/office/powerpoint/2010/main" val="1456318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60D0BB-2D0C-A749-A0E3-2B3B5213CE3D}"/>
              </a:ext>
            </a:extLst>
          </p:cNvPr>
          <p:cNvSpPr txBox="1"/>
          <p:nvPr/>
        </p:nvSpPr>
        <p:spPr>
          <a:xfrm>
            <a:off x="309488" y="129611"/>
            <a:ext cx="71784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b="1" u="sng" dirty="0">
                <a:solidFill>
                  <a:srgbClr val="0B42FF"/>
                </a:solidFill>
              </a:rPr>
              <a:t>Another Expression of Interest to Instrumentation Frontier </a:t>
            </a:r>
          </a:p>
          <a:p>
            <a:r>
              <a:rPr lang="en-FR" dirty="0"/>
              <a:t>Draft - names can be added – ask </a:t>
            </a:r>
            <a:r>
              <a:rPr lang="en-FR" dirty="0">
                <a:hlinkClick r:id="rId2"/>
              </a:rPr>
              <a:t>albrow@fnal.gov</a:t>
            </a:r>
            <a:r>
              <a:rPr lang="en-FR" dirty="0"/>
              <a:t> for text </a:t>
            </a:r>
            <a:r>
              <a:rPr lang="en-FR" dirty="0">
                <a:solidFill>
                  <a:srgbClr val="FF0000"/>
                </a:solidFill>
              </a:rPr>
              <a:t>trdsnoweoi.pdf</a:t>
            </a:r>
          </a:p>
          <a:p>
            <a:r>
              <a:rPr lang="en-FR" dirty="0"/>
              <a:t>Generic: not specific to any experiment. </a:t>
            </a:r>
          </a:p>
          <a:p>
            <a:r>
              <a:rPr lang="en-FR" dirty="0"/>
              <a:t>Growing need for forw</a:t>
            </a:r>
            <a:r>
              <a:rPr lang="en-GB" dirty="0"/>
              <a:t>a</a:t>
            </a:r>
            <a:r>
              <a:rPr lang="en-FR" dirty="0"/>
              <a:t>rd physics at FT, LHC </a:t>
            </a:r>
            <a:r>
              <a:rPr lang="en-GB" dirty="0"/>
              <a:t>and</a:t>
            </a:r>
            <a:r>
              <a:rPr lang="en-FR" dirty="0"/>
              <a:t> beyond – FCC ++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840D379-B874-264C-A749-E48C6004E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688" y="1563370"/>
            <a:ext cx="6408624" cy="49368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0455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40FCEA8-36FE-3346-A56C-F1BCD3624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385" y="317500"/>
            <a:ext cx="6807200" cy="3111500"/>
          </a:xfrm>
          <a:prstGeom prst="rect">
            <a:avLst/>
          </a:prstGeom>
        </p:spPr>
      </p:pic>
      <p:pic>
        <p:nvPicPr>
          <p:cNvPr id="6" name="Picture 5" descr="A close up of a person&#10;&#10;Description automatically generated">
            <a:extLst>
              <a:ext uri="{FF2B5EF4-FFF2-40B4-BE49-F238E27FC236}">
                <a16:creationId xmlns:a16="http://schemas.microsoft.com/office/drawing/2014/main" id="{DC7EEC2D-82A7-0442-A540-9DC0A180D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19" y="3654572"/>
            <a:ext cx="7655722" cy="22819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9482AE-3D1B-E148-8A41-A0A9803C1EF3}"/>
              </a:ext>
            </a:extLst>
          </p:cNvPr>
          <p:cNvSpPr txBox="1"/>
          <p:nvPr/>
        </p:nvSpPr>
        <p:spPr>
          <a:xfrm>
            <a:off x="168812" y="132834"/>
            <a:ext cx="6652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Instrumentation EoI for TRD development (TeV hadron identification)</a:t>
            </a:r>
          </a:p>
        </p:txBody>
      </p:sp>
    </p:spTree>
    <p:extLst>
      <p:ext uri="{BB962C8B-B14F-4D97-AF65-F5344CB8AC3E}">
        <p14:creationId xmlns:p14="http://schemas.microsoft.com/office/powerpoint/2010/main" val="4213998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70E5-8CC7-AC47-8851-9C17498FB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3520C-0004-D940-B2CF-DE7F622D4D63}" type="datetime1">
              <a:rPr lang="fr-FR" smtClean="0"/>
              <a:t>26/08/2020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E9B0B-2384-494E-A110-C7F3F2D72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Mike Albrow       Forward Multiparticle Spectrometer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99ABD-7D0C-674E-8BB2-CB06B5F6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28CA-AB00-074F-B7EB-9B0005E7E498}" type="slidenum">
              <a:rPr lang="en-US" smtClean="0"/>
              <a:t>15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272E59-3CD6-0345-8E29-B87E755560DB}"/>
              </a:ext>
            </a:extLst>
          </p:cNvPr>
          <p:cNvSpPr txBox="1"/>
          <p:nvPr/>
        </p:nvSpPr>
        <p:spPr>
          <a:xfrm>
            <a:off x="1047209" y="523343"/>
            <a:ext cx="7465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u="sng" dirty="0" err="1">
                <a:solidFill>
                  <a:srgbClr val="0432FF"/>
                </a:solidFill>
              </a:rPr>
              <a:t>Inelastic</a:t>
            </a:r>
            <a:r>
              <a:rPr lang="fr-FR" sz="2400" u="sng" dirty="0">
                <a:solidFill>
                  <a:srgbClr val="0432FF"/>
                </a:solidFill>
              </a:rPr>
              <a:t> (&amp; </a:t>
            </a:r>
            <a:r>
              <a:rPr lang="fr-FR" sz="2400" u="sng" dirty="0" err="1">
                <a:solidFill>
                  <a:srgbClr val="0432FF"/>
                </a:solidFill>
              </a:rPr>
              <a:t>elastic</a:t>
            </a:r>
            <a:r>
              <a:rPr lang="fr-FR" sz="2400" u="sng" dirty="0">
                <a:solidFill>
                  <a:srgbClr val="0432FF"/>
                </a:solidFill>
              </a:rPr>
              <a:t>?) cross sections of multi-</a:t>
            </a:r>
            <a:r>
              <a:rPr lang="fr-FR" sz="2400" u="sng" dirty="0" err="1">
                <a:solidFill>
                  <a:srgbClr val="0432FF"/>
                </a:solidFill>
              </a:rPr>
              <a:t>TeV</a:t>
            </a:r>
            <a:r>
              <a:rPr lang="fr-FR" sz="2400" u="sng" dirty="0">
                <a:solidFill>
                  <a:srgbClr val="0432FF"/>
                </a:solidFill>
              </a:rPr>
              <a:t> π</a:t>
            </a:r>
            <a:r>
              <a:rPr lang="fr-FR" sz="2400" u="sng" baseline="30000" dirty="0">
                <a:solidFill>
                  <a:srgbClr val="0432FF"/>
                </a:solidFill>
              </a:rPr>
              <a:t>±</a:t>
            </a:r>
            <a:r>
              <a:rPr lang="fr-FR" sz="2400" u="sng" dirty="0">
                <a:solidFill>
                  <a:srgbClr val="0432FF"/>
                </a:solidFill>
              </a:rPr>
              <a:t>, K</a:t>
            </a:r>
            <a:r>
              <a:rPr lang="fr-FR" sz="2400" u="sng" baseline="30000" dirty="0">
                <a:solidFill>
                  <a:srgbClr val="0432FF"/>
                </a:solidFill>
              </a:rPr>
              <a:t>±,</a:t>
            </a:r>
            <a:r>
              <a:rPr lang="fr-FR" sz="2400" u="sng" dirty="0">
                <a:solidFill>
                  <a:srgbClr val="0432FF"/>
                </a:solidFill>
              </a:rPr>
              <a:t> etc.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FE9A33-7510-B94F-A939-C5116D84C3C1}"/>
              </a:ext>
            </a:extLst>
          </p:cNvPr>
          <p:cNvSpPr txBox="1"/>
          <p:nvPr/>
        </p:nvSpPr>
        <p:spPr>
          <a:xfrm>
            <a:off x="766916" y="1135626"/>
            <a:ext cx="6638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IDEA:</a:t>
            </a:r>
          </a:p>
          <a:p>
            <a:r>
              <a:rPr lang="fr-FR" dirty="0" err="1"/>
              <a:t>Behind</a:t>
            </a:r>
            <a:r>
              <a:rPr lang="fr-FR" dirty="0"/>
              <a:t> TRD-</a:t>
            </a:r>
            <a:r>
              <a:rPr lang="fr-FR" dirty="0" err="1"/>
              <a:t>Tracker</a:t>
            </a:r>
            <a:r>
              <a:rPr lang="fr-FR" dirty="0"/>
              <a:t> have multi-</a:t>
            </a:r>
            <a:r>
              <a:rPr lang="fr-FR" dirty="0" err="1"/>
              <a:t>TeV</a:t>
            </a:r>
            <a:r>
              <a:rPr lang="fr-FR" dirty="0"/>
              <a:t> </a:t>
            </a:r>
            <a:r>
              <a:rPr lang="fr-FR" dirty="0" err="1"/>
              <a:t>identified</a:t>
            </a:r>
            <a:r>
              <a:rPr lang="fr-FR" dirty="0"/>
              <a:t> </a:t>
            </a:r>
            <a:r>
              <a:rPr lang="fr-FR" dirty="0">
                <a:solidFill>
                  <a:srgbClr val="0432FF"/>
                </a:solidFill>
              </a:rPr>
              <a:t>π</a:t>
            </a:r>
            <a:r>
              <a:rPr lang="fr-FR" baseline="30000" dirty="0">
                <a:solidFill>
                  <a:srgbClr val="0432FF"/>
                </a:solidFill>
              </a:rPr>
              <a:t>±</a:t>
            </a:r>
            <a:r>
              <a:rPr lang="fr-FR" dirty="0">
                <a:solidFill>
                  <a:srgbClr val="0432FF"/>
                </a:solidFill>
              </a:rPr>
              <a:t>, K</a:t>
            </a:r>
            <a:r>
              <a:rPr lang="fr-FR" baseline="30000" dirty="0">
                <a:solidFill>
                  <a:srgbClr val="0432FF"/>
                </a:solidFill>
              </a:rPr>
              <a:t>± </a:t>
            </a:r>
            <a:r>
              <a:rPr lang="fr-FR" dirty="0">
                <a:solidFill>
                  <a:srgbClr val="0432FF"/>
                </a:solidFill>
              </a:rPr>
              <a:t> </a:t>
            </a:r>
          </a:p>
          <a:p>
            <a:r>
              <a:rPr lang="fr-FR" dirty="0"/>
              <a:t>Can put in front of </a:t>
            </a:r>
            <a:r>
              <a:rPr lang="fr-FR" dirty="0" err="1"/>
              <a:t>calorimeter</a:t>
            </a:r>
            <a:r>
              <a:rPr lang="fr-FR" dirty="0"/>
              <a:t> a </a:t>
            </a:r>
            <a:r>
              <a:rPr lang="fr-FR" dirty="0" err="1"/>
              <a:t>thin</a:t>
            </a:r>
            <a:r>
              <a:rPr lang="fr-FR" dirty="0"/>
              <a:t> </a:t>
            </a:r>
            <a:r>
              <a:rPr lang="fr-FR" dirty="0" err="1"/>
              <a:t>target</a:t>
            </a:r>
            <a:r>
              <a:rPr lang="fr-FR" dirty="0"/>
              <a:t> </a:t>
            </a:r>
            <a:r>
              <a:rPr lang="fr-FR" dirty="0" err="1"/>
              <a:t>followed</a:t>
            </a:r>
            <a:r>
              <a:rPr lang="fr-FR" dirty="0"/>
              <a:t> by short </a:t>
            </a:r>
            <a:r>
              <a:rPr lang="fr-FR" dirty="0" err="1"/>
              <a:t>tracker</a:t>
            </a:r>
            <a:r>
              <a:rPr lang="fr-FR" dirty="0"/>
              <a:t>: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218E29-553D-0E4C-9983-C1E04090DD6B}"/>
              </a:ext>
            </a:extLst>
          </p:cNvPr>
          <p:cNvCxnSpPr>
            <a:cxnSpLocks/>
          </p:cNvCxnSpPr>
          <p:nvPr/>
        </p:nvCxnSpPr>
        <p:spPr>
          <a:xfrm>
            <a:off x="1293460" y="2792361"/>
            <a:ext cx="234745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17D7C1D-11B3-514A-99E4-7318C6D40545}"/>
              </a:ext>
            </a:extLst>
          </p:cNvPr>
          <p:cNvCxnSpPr>
            <a:cxnSpLocks/>
          </p:cNvCxnSpPr>
          <p:nvPr/>
        </p:nvCxnSpPr>
        <p:spPr>
          <a:xfrm flipV="1">
            <a:off x="3765755" y="2654710"/>
            <a:ext cx="1233948" cy="1179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A8D9D4B-2829-8248-AD1A-F0A4164675AF}"/>
              </a:ext>
            </a:extLst>
          </p:cNvPr>
          <p:cNvCxnSpPr>
            <a:cxnSpLocks/>
          </p:cNvCxnSpPr>
          <p:nvPr/>
        </p:nvCxnSpPr>
        <p:spPr>
          <a:xfrm>
            <a:off x="3765755" y="2807110"/>
            <a:ext cx="1386348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1552D78-0604-4C49-BEBF-1AA26A2DE5EB}"/>
              </a:ext>
            </a:extLst>
          </p:cNvPr>
          <p:cNvCxnSpPr>
            <a:cxnSpLocks/>
          </p:cNvCxnSpPr>
          <p:nvPr/>
        </p:nvCxnSpPr>
        <p:spPr>
          <a:xfrm>
            <a:off x="3765755" y="2821858"/>
            <a:ext cx="1538748" cy="1524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DAF5B75-D95F-7248-AD8C-42C0EA45AE10}"/>
              </a:ext>
            </a:extLst>
          </p:cNvPr>
          <p:cNvSpPr/>
          <p:nvPr/>
        </p:nvSpPr>
        <p:spPr>
          <a:xfrm>
            <a:off x="3645310" y="2396613"/>
            <a:ext cx="240890" cy="10028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673196-7919-404F-B03F-8DDB431849C1}"/>
              </a:ext>
            </a:extLst>
          </p:cNvPr>
          <p:cNvSpPr txBox="1"/>
          <p:nvPr/>
        </p:nvSpPr>
        <p:spPr>
          <a:xfrm>
            <a:off x="1622396" y="243040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432FF"/>
                </a:solidFill>
              </a:rPr>
              <a:t>π</a:t>
            </a:r>
            <a:r>
              <a:rPr lang="fr-FR" baseline="30000" dirty="0">
                <a:solidFill>
                  <a:srgbClr val="0432FF"/>
                </a:solidFill>
              </a:rPr>
              <a:t>±</a:t>
            </a:r>
            <a:r>
              <a:rPr lang="fr-FR" dirty="0">
                <a:solidFill>
                  <a:srgbClr val="0432FF"/>
                </a:solidFill>
              </a:rPr>
              <a:t>, K</a:t>
            </a:r>
            <a:r>
              <a:rPr lang="fr-FR" baseline="30000" dirty="0">
                <a:solidFill>
                  <a:srgbClr val="0432FF"/>
                </a:solidFill>
              </a:rPr>
              <a:t>±</a:t>
            </a:r>
            <a:endParaRPr lang="fr-FR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0B51C5-B541-9546-BC56-E69AE7BCC2CA}"/>
              </a:ext>
            </a:extLst>
          </p:cNvPr>
          <p:cNvSpPr txBox="1"/>
          <p:nvPr/>
        </p:nvSpPr>
        <p:spPr>
          <a:xfrm>
            <a:off x="1097877" y="2145451"/>
            <a:ext cx="2354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Known</a:t>
            </a:r>
            <a:r>
              <a:rPr lang="fr-FR" dirty="0"/>
              <a:t> </a:t>
            </a:r>
            <a:r>
              <a:rPr lang="fr-FR" dirty="0" err="1"/>
              <a:t>momenta</a:t>
            </a:r>
            <a:r>
              <a:rPr lang="fr-FR" dirty="0"/>
              <a:t> ~ </a:t>
            </a:r>
            <a:r>
              <a:rPr lang="fr-FR" dirty="0" err="1"/>
              <a:t>TeV</a:t>
            </a:r>
            <a:endParaRPr lang="fr-F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70402D-1301-9647-8805-83AB9CC7BBAD}"/>
              </a:ext>
            </a:extLst>
          </p:cNvPr>
          <p:cNvSpPr txBox="1"/>
          <p:nvPr/>
        </p:nvSpPr>
        <p:spPr>
          <a:xfrm>
            <a:off x="356493" y="2608962"/>
            <a:ext cx="936967" cy="369332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TRD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78183BE-7AA6-204C-94E2-D63E9EF5AB70}"/>
              </a:ext>
            </a:extLst>
          </p:cNvPr>
          <p:cNvCxnSpPr/>
          <p:nvPr/>
        </p:nvCxnSpPr>
        <p:spPr>
          <a:xfrm>
            <a:off x="4640862" y="2359742"/>
            <a:ext cx="0" cy="11061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7711A56-F3F4-3441-BDFE-AAD5AF100AFC}"/>
              </a:ext>
            </a:extLst>
          </p:cNvPr>
          <p:cNvCxnSpPr/>
          <p:nvPr/>
        </p:nvCxnSpPr>
        <p:spPr>
          <a:xfrm>
            <a:off x="4382729" y="2359742"/>
            <a:ext cx="0" cy="11061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B6AED97-B86F-CF40-B27C-DA5D91F8EB57}"/>
              </a:ext>
            </a:extLst>
          </p:cNvPr>
          <p:cNvCxnSpPr/>
          <p:nvPr/>
        </p:nvCxnSpPr>
        <p:spPr>
          <a:xfrm>
            <a:off x="4115559" y="2344994"/>
            <a:ext cx="0" cy="11061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45571AA-21A9-2749-906A-FA046D2093E3}"/>
              </a:ext>
            </a:extLst>
          </p:cNvPr>
          <p:cNvSpPr/>
          <p:nvPr/>
        </p:nvSpPr>
        <p:spPr>
          <a:xfrm>
            <a:off x="5362111" y="2320413"/>
            <a:ext cx="1537731" cy="10028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99A723-383D-924A-BB6D-D0C809711CB0}"/>
              </a:ext>
            </a:extLst>
          </p:cNvPr>
          <p:cNvSpPr txBox="1"/>
          <p:nvPr/>
        </p:nvSpPr>
        <p:spPr>
          <a:xfrm>
            <a:off x="5381635" y="2625214"/>
            <a:ext cx="1527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CALORIMETER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64C5E0-DF8E-8F41-BD66-EFCB8E63CFDE}"/>
              </a:ext>
            </a:extLst>
          </p:cNvPr>
          <p:cNvSpPr txBox="1"/>
          <p:nvPr/>
        </p:nvSpPr>
        <p:spPr>
          <a:xfrm>
            <a:off x="3030517" y="3862878"/>
            <a:ext cx="171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Thin</a:t>
            </a:r>
            <a:r>
              <a:rPr lang="fr-FR" dirty="0"/>
              <a:t> </a:t>
            </a:r>
            <a:r>
              <a:rPr lang="fr-FR" dirty="0" err="1"/>
              <a:t>TARGETs</a:t>
            </a:r>
            <a:endParaRPr lang="fr-FR" dirty="0"/>
          </a:p>
          <a:p>
            <a:r>
              <a:rPr lang="fr-FR" dirty="0"/>
              <a:t>CH</a:t>
            </a:r>
            <a:r>
              <a:rPr lang="fr-FR" baseline="-25000" dirty="0"/>
              <a:t>4</a:t>
            </a:r>
            <a:r>
              <a:rPr lang="fr-FR" dirty="0"/>
              <a:t>, C - </a:t>
            </a:r>
            <a:r>
              <a:rPr lang="fr-FR" dirty="0" err="1"/>
              <a:t>subtract</a:t>
            </a:r>
            <a:endParaRPr lang="fr-FR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EDF210-7EAE-4548-9E90-CB77A72142FD}"/>
              </a:ext>
            </a:extLst>
          </p:cNvPr>
          <p:cNvSpPr txBox="1"/>
          <p:nvPr/>
        </p:nvSpPr>
        <p:spPr>
          <a:xfrm>
            <a:off x="457200" y="101940"/>
            <a:ext cx="3399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ANOTHER POTENTIAL USE OF FHS: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22A4EE3-3D64-F340-8E0D-4440634121ED}"/>
              </a:ext>
            </a:extLst>
          </p:cNvPr>
          <p:cNvCxnSpPr/>
          <p:nvPr/>
        </p:nvCxnSpPr>
        <p:spPr>
          <a:xfrm flipV="1">
            <a:off x="3775429" y="3429000"/>
            <a:ext cx="0" cy="4338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8DBE3AC-7A61-5448-B3CE-9861BF63DD05}"/>
              </a:ext>
            </a:extLst>
          </p:cNvPr>
          <p:cNvSpPr txBox="1"/>
          <p:nvPr/>
        </p:nvSpPr>
        <p:spPr>
          <a:xfrm>
            <a:off x="766916" y="4616245"/>
            <a:ext cx="2171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Very</a:t>
            </a:r>
            <a:r>
              <a:rPr lang="fr-FR" dirty="0"/>
              <a:t> simple addition:</a:t>
            </a:r>
          </a:p>
          <a:p>
            <a:r>
              <a:rPr lang="fr-FR" dirty="0"/>
              <a:t>𝜎</a:t>
            </a:r>
            <a:r>
              <a:rPr lang="fr-FR" baseline="-25000" dirty="0" err="1"/>
              <a:t>inel</a:t>
            </a:r>
            <a:r>
              <a:rPr lang="fr-FR" dirty="0"/>
              <a:t>, </a:t>
            </a:r>
            <a:r>
              <a:rPr lang="fr-FR" dirty="0" err="1"/>
              <a:t>N</a:t>
            </a:r>
            <a:r>
              <a:rPr lang="fr-FR" baseline="-25000" dirty="0" err="1"/>
              <a:t>ch</a:t>
            </a:r>
            <a:r>
              <a:rPr lang="fr-FR" dirty="0"/>
              <a:t>, 𝜎</a:t>
            </a:r>
            <a:r>
              <a:rPr lang="fr-FR" baseline="-25000" dirty="0"/>
              <a:t>el</a:t>
            </a:r>
            <a:r>
              <a:rPr lang="fr-FR" dirty="0"/>
              <a:t>,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C6596DD-0C10-5C4C-9B1C-FE95209B514D}"/>
              </a:ext>
            </a:extLst>
          </p:cNvPr>
          <p:cNvCxnSpPr>
            <a:cxnSpLocks/>
          </p:cNvCxnSpPr>
          <p:nvPr/>
        </p:nvCxnSpPr>
        <p:spPr>
          <a:xfrm>
            <a:off x="3322592" y="2654710"/>
            <a:ext cx="0" cy="410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AEC9C5B-31DF-434A-A86D-02F0F79D68BE}"/>
              </a:ext>
            </a:extLst>
          </p:cNvPr>
          <p:cNvCxnSpPr>
            <a:cxnSpLocks/>
          </p:cNvCxnSpPr>
          <p:nvPr/>
        </p:nvCxnSpPr>
        <p:spPr>
          <a:xfrm>
            <a:off x="3451919" y="2608962"/>
            <a:ext cx="0" cy="4719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008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5D13-6C7A-B24B-B6C4-AB8F4A9A7AB5}" type="datetime1">
              <a:rPr lang="fr-FR" smtClean="0"/>
              <a:t>26/08/2020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Mike Albrow       Forward Multiparticle Spectrometer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28CA-AB00-074F-B7EB-9B0005E7E498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58FF3A-5C76-2D48-B122-0F2CA4385042}"/>
              </a:ext>
            </a:extLst>
          </p:cNvPr>
          <p:cNvSpPr txBox="1"/>
          <p:nvPr/>
        </p:nvSpPr>
        <p:spPr>
          <a:xfrm>
            <a:off x="1254396" y="280220"/>
            <a:ext cx="5765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err="1">
                <a:solidFill>
                  <a:srgbClr val="0432FF"/>
                </a:solidFill>
              </a:rPr>
              <a:t>Forward</a:t>
            </a:r>
            <a:r>
              <a:rPr lang="fr-FR" b="1" u="sng" dirty="0">
                <a:solidFill>
                  <a:srgbClr val="0432FF"/>
                </a:solidFill>
              </a:rPr>
              <a:t> production of </a:t>
            </a:r>
            <a:r>
              <a:rPr lang="fr-FR" b="1" u="sng" dirty="0" err="1">
                <a:solidFill>
                  <a:srgbClr val="0432FF"/>
                </a:solidFill>
              </a:rPr>
              <a:t>antinuclei</a:t>
            </a:r>
            <a:r>
              <a:rPr lang="fr-FR" b="1" u="sng" dirty="0">
                <a:solidFill>
                  <a:srgbClr val="0432FF"/>
                </a:solidFill>
              </a:rPr>
              <a:t> : </a:t>
            </a:r>
            <a:r>
              <a:rPr lang="fr-FR" b="1" u="sng" dirty="0" err="1">
                <a:solidFill>
                  <a:srgbClr val="0432FF"/>
                </a:solidFill>
              </a:rPr>
              <a:t>antideuterons</a:t>
            </a:r>
            <a:r>
              <a:rPr lang="fr-FR" b="1" u="sng" dirty="0">
                <a:solidFill>
                  <a:srgbClr val="0432FF"/>
                </a:solidFill>
              </a:rPr>
              <a:t>, </a:t>
            </a:r>
            <a:r>
              <a:rPr lang="fr-FR" b="1" u="sng" dirty="0" err="1">
                <a:solidFill>
                  <a:srgbClr val="0432FF"/>
                </a:solidFill>
              </a:rPr>
              <a:t>anti-He</a:t>
            </a:r>
            <a:r>
              <a:rPr lang="fr-FR" b="1" u="sng" dirty="0">
                <a:solidFill>
                  <a:srgbClr val="0432FF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5BD87F-E320-314D-BCDC-A8ED2254713D}"/>
              </a:ext>
            </a:extLst>
          </p:cNvPr>
          <p:cNvSpPr txBox="1"/>
          <p:nvPr/>
        </p:nvSpPr>
        <p:spPr>
          <a:xfrm>
            <a:off x="342213" y="814268"/>
            <a:ext cx="7915116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baseline="30000" dirty="0"/>
          </a:p>
          <a:p>
            <a:r>
              <a:rPr lang="fr-FR" b="1" dirty="0">
                <a:solidFill>
                  <a:srgbClr val="0432FF"/>
                </a:solidFill>
              </a:rPr>
              <a:t>How </a:t>
            </a:r>
            <a:r>
              <a:rPr lang="fr-FR" b="1" dirty="0" err="1">
                <a:solidFill>
                  <a:srgbClr val="0432FF"/>
                </a:solidFill>
              </a:rPr>
              <a:t>produced</a:t>
            </a:r>
            <a:r>
              <a:rPr lang="fr-FR" b="1" dirty="0">
                <a:solidFill>
                  <a:srgbClr val="0432FF"/>
                </a:solidFill>
              </a:rPr>
              <a:t> in pp? </a:t>
            </a:r>
            <a:r>
              <a:rPr lang="fr-FR" dirty="0"/>
              <a:t>Coalescence model. </a:t>
            </a:r>
          </a:p>
          <a:p>
            <a:r>
              <a:rPr lang="fr-FR" dirty="0" err="1"/>
              <a:t>pbar</a:t>
            </a:r>
            <a:r>
              <a:rPr lang="fr-FR" dirty="0"/>
              <a:t> + </a:t>
            </a:r>
            <a:r>
              <a:rPr lang="fr-FR" dirty="0" err="1"/>
              <a:t>nbar</a:t>
            </a:r>
            <a:r>
              <a:rPr lang="fr-FR" dirty="0"/>
              <a:t> close in phase </a:t>
            </a:r>
            <a:r>
              <a:rPr lang="fr-FR" dirty="0" err="1"/>
              <a:t>space</a:t>
            </a:r>
            <a:r>
              <a:rPr lang="fr-FR" dirty="0"/>
              <a:t>  (&lt; p</a:t>
            </a:r>
            <a:r>
              <a:rPr lang="fr-FR" baseline="-25000" dirty="0"/>
              <a:t>0</a:t>
            </a:r>
            <a:r>
              <a:rPr lang="fr-FR" dirty="0"/>
              <a:t> </a:t>
            </a:r>
            <a:r>
              <a:rPr lang="fr-FR" dirty="0" err="1"/>
              <a:t>parameter</a:t>
            </a:r>
            <a:r>
              <a:rPr lang="fr-FR" dirty="0"/>
              <a:t> ~ 25 MeV?) stick </a:t>
            </a:r>
            <a:r>
              <a:rPr lang="fr-FR" dirty="0" err="1"/>
              <a:t>together</a:t>
            </a:r>
            <a:r>
              <a:rPr lang="fr-FR" dirty="0"/>
              <a:t>.</a:t>
            </a:r>
          </a:p>
          <a:p>
            <a:r>
              <a:rPr lang="fr-FR" dirty="0"/>
              <a:t>(In Small Angle </a:t>
            </a:r>
            <a:r>
              <a:rPr lang="fr-FR" dirty="0" err="1"/>
              <a:t>Spectrometer</a:t>
            </a:r>
            <a:r>
              <a:rPr lang="fr-FR" dirty="0"/>
              <a:t> at ISR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measured</a:t>
            </a:r>
            <a:r>
              <a:rPr lang="fr-FR" dirty="0"/>
              <a:t> high </a:t>
            </a:r>
            <a:r>
              <a:rPr lang="fr-FR" dirty="0" err="1"/>
              <a:t>x</a:t>
            </a:r>
            <a:r>
              <a:rPr lang="fr-FR" baseline="-25000" dirty="0" err="1"/>
              <a:t>F</a:t>
            </a:r>
            <a:r>
              <a:rPr lang="fr-FR" dirty="0"/>
              <a:t> </a:t>
            </a:r>
            <a:r>
              <a:rPr lang="fr-FR" dirty="0" err="1"/>
              <a:t>antideuteron</a:t>
            </a:r>
            <a:r>
              <a:rPr lang="fr-FR" dirty="0"/>
              <a:t> production)</a:t>
            </a:r>
          </a:p>
          <a:p>
            <a:endParaRPr lang="fr-FR" dirty="0"/>
          </a:p>
          <a:p>
            <a:r>
              <a:rPr lang="fr-FR" dirty="0" err="1"/>
              <a:t>Renewed</a:t>
            </a:r>
            <a:r>
              <a:rPr lang="fr-FR" dirty="0"/>
              <a:t> </a:t>
            </a:r>
            <a:r>
              <a:rPr lang="fr-FR" dirty="0" err="1"/>
              <a:t>interest</a:t>
            </a:r>
            <a:r>
              <a:rPr lang="fr-FR" dirty="0"/>
              <a:t> for </a:t>
            </a:r>
            <a:r>
              <a:rPr lang="fr-FR" b="1" dirty="0" err="1">
                <a:solidFill>
                  <a:srgbClr val="0432FF"/>
                </a:solidFill>
              </a:rPr>
              <a:t>dark</a:t>
            </a:r>
            <a:r>
              <a:rPr lang="fr-FR" b="1" dirty="0">
                <a:solidFill>
                  <a:srgbClr val="0432FF"/>
                </a:solidFill>
              </a:rPr>
              <a:t> </a:t>
            </a:r>
            <a:r>
              <a:rPr lang="fr-FR" b="1" dirty="0" err="1">
                <a:solidFill>
                  <a:srgbClr val="0432FF"/>
                </a:solidFill>
              </a:rPr>
              <a:t>matter</a:t>
            </a:r>
            <a:r>
              <a:rPr lang="fr-FR" b="1" dirty="0">
                <a:solidFill>
                  <a:srgbClr val="0432FF"/>
                </a:solidFill>
              </a:rPr>
              <a:t> annihilations in </a:t>
            </a:r>
            <a:r>
              <a:rPr lang="fr-FR" b="1" dirty="0" err="1">
                <a:solidFill>
                  <a:srgbClr val="0432FF"/>
                </a:solidFill>
              </a:rPr>
              <a:t>galaxy</a:t>
            </a:r>
            <a:r>
              <a:rPr lang="fr-FR" b="1" dirty="0">
                <a:solidFill>
                  <a:srgbClr val="0432FF"/>
                </a:solidFill>
              </a:rPr>
              <a:t> center</a:t>
            </a:r>
            <a:endParaRPr lang="fr-FR" dirty="0"/>
          </a:p>
          <a:p>
            <a:r>
              <a:rPr lang="fr-FR" dirty="0" err="1"/>
              <a:t>Need</a:t>
            </a:r>
            <a:r>
              <a:rPr lang="fr-FR" dirty="0"/>
              <a:t> to know Standard Model production. (</a:t>
            </a:r>
            <a:r>
              <a:rPr lang="fr-FR" dirty="0" err="1"/>
              <a:t>Cholin’s</a:t>
            </a:r>
            <a:r>
              <a:rPr lang="fr-FR" dirty="0"/>
              <a:t> talk at Dublin 2019)</a:t>
            </a:r>
          </a:p>
          <a:p>
            <a:endParaRPr lang="fr-FR" dirty="0"/>
          </a:p>
          <a:p>
            <a:r>
              <a:rPr lang="fr-FR" b="1" dirty="0" err="1">
                <a:solidFill>
                  <a:srgbClr val="0432FF"/>
                </a:solidFill>
              </a:rPr>
              <a:t>Very</a:t>
            </a:r>
            <a:r>
              <a:rPr lang="fr-FR" b="1" dirty="0">
                <a:solidFill>
                  <a:srgbClr val="0432FF"/>
                </a:solidFill>
              </a:rPr>
              <a:t> clean signature in SAS: </a:t>
            </a:r>
          </a:p>
          <a:p>
            <a:r>
              <a:rPr lang="fr-FR" b="1" dirty="0" err="1">
                <a:solidFill>
                  <a:srgbClr val="FF0000"/>
                </a:solidFill>
              </a:rPr>
              <a:t>Negative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curvature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fr-FR" b="1" dirty="0">
                <a:solidFill>
                  <a:srgbClr val="FF0000"/>
                </a:solidFill>
              </a:rPr>
              <a:t> p/Q, </a:t>
            </a:r>
            <a:r>
              <a:rPr lang="fr-FR" b="1" dirty="0" err="1">
                <a:solidFill>
                  <a:srgbClr val="FF0000"/>
                </a:solidFill>
              </a:rPr>
              <a:t>dE</a:t>
            </a:r>
            <a:r>
              <a:rPr lang="fr-FR" b="1" dirty="0">
                <a:solidFill>
                  <a:srgbClr val="FF0000"/>
                </a:solidFill>
              </a:rPr>
              <a:t>/dx </a:t>
            </a:r>
            <a:r>
              <a:rPr lang="fr-FR" b="1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fr-FR" b="1" dirty="0">
                <a:solidFill>
                  <a:srgbClr val="FF0000"/>
                </a:solidFill>
              </a:rPr>
              <a:t> |Q|, </a:t>
            </a:r>
            <a:r>
              <a:rPr lang="fr-FR" b="1" dirty="0" err="1">
                <a:solidFill>
                  <a:srgbClr val="FF0000"/>
                </a:solidFill>
              </a:rPr>
              <a:t>Calorimeter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fr-FR" b="1" dirty="0">
                <a:solidFill>
                  <a:srgbClr val="FF0000"/>
                </a:solidFill>
              </a:rPr>
              <a:t> E, TRD </a:t>
            </a:r>
            <a:r>
              <a:rPr lang="fr-FR" b="1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fr-FR" b="1" dirty="0">
                <a:solidFill>
                  <a:srgbClr val="FF0000"/>
                </a:solidFill>
              </a:rPr>
              <a:t>  E/m, </a:t>
            </a:r>
            <a:r>
              <a:rPr lang="fr-FR" b="1" dirty="0" err="1">
                <a:solidFill>
                  <a:srgbClr val="FF0000"/>
                </a:solidFill>
              </a:rPr>
              <a:t>ToF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>
                <a:solidFill>
                  <a:srgbClr val="FF0000"/>
                </a:solidFill>
                <a:sym typeface="Wingdings" pitchFamily="2" charset="2"/>
              </a:rPr>
              <a:t>β</a:t>
            </a:r>
            <a:endParaRPr lang="fr-FR" b="1" dirty="0">
              <a:solidFill>
                <a:srgbClr val="FF0000"/>
              </a:solidFill>
            </a:endParaRPr>
          </a:p>
          <a:p>
            <a:endParaRPr lang="fr-FR" dirty="0"/>
          </a:p>
          <a:p>
            <a:r>
              <a:rPr lang="fr-FR" b="1" dirty="0" err="1">
                <a:solidFill>
                  <a:srgbClr val="0432FF"/>
                </a:solidFill>
              </a:rPr>
              <a:t>Anything</a:t>
            </a:r>
            <a:r>
              <a:rPr lang="fr-FR" b="1" dirty="0">
                <a:solidFill>
                  <a:srgbClr val="0432FF"/>
                </a:solidFill>
              </a:rPr>
              <a:t> </a:t>
            </a:r>
            <a:r>
              <a:rPr lang="fr-FR" b="1" dirty="0" err="1">
                <a:solidFill>
                  <a:srgbClr val="0432FF"/>
                </a:solidFill>
              </a:rPr>
              <a:t>novel</a:t>
            </a:r>
            <a:r>
              <a:rPr lang="fr-FR" b="1" dirty="0">
                <a:solidFill>
                  <a:srgbClr val="0432FF"/>
                </a:solidFill>
              </a:rPr>
              <a:t>? </a:t>
            </a:r>
            <a:r>
              <a:rPr lang="fr-FR" dirty="0" err="1"/>
              <a:t>E.g</a:t>
            </a:r>
            <a:r>
              <a:rPr lang="fr-FR" dirty="0"/>
              <a:t>. </a:t>
            </a:r>
            <a:r>
              <a:rPr lang="fr-FR" dirty="0" err="1"/>
              <a:t>strangelets</a:t>
            </a:r>
            <a:r>
              <a:rPr lang="fr-FR" dirty="0"/>
              <a:t> in </a:t>
            </a:r>
            <a:r>
              <a:rPr lang="fr-FR" dirty="0" err="1"/>
              <a:t>heavy</a:t>
            </a:r>
            <a:r>
              <a:rPr lang="fr-FR" dirty="0"/>
              <a:t> ion (</a:t>
            </a:r>
            <a:r>
              <a:rPr lang="fr-FR" dirty="0" err="1"/>
              <a:t>pO</a:t>
            </a:r>
            <a:r>
              <a:rPr lang="fr-FR" dirty="0"/>
              <a:t> and OO) fragmentation </a:t>
            </a:r>
            <a:r>
              <a:rPr lang="fr-FR" dirty="0" err="1"/>
              <a:t>region</a:t>
            </a:r>
            <a:r>
              <a:rPr lang="fr-FR" dirty="0"/>
              <a:t>?</a:t>
            </a:r>
          </a:p>
          <a:p>
            <a:r>
              <a:rPr lang="fr-FR" dirty="0"/>
              <a:t>(Light quasi-stable </a:t>
            </a:r>
            <a:r>
              <a:rPr lang="fr-FR" dirty="0" err="1"/>
              <a:t>nuclei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s-quarks </a:t>
            </a:r>
            <a:r>
              <a:rPr lang="fr-FR" dirty="0" err="1"/>
              <a:t>replacing</a:t>
            </a:r>
            <a:r>
              <a:rPr lang="fr-FR" dirty="0"/>
              <a:t> d-quarks -</a:t>
            </a:r>
            <a:r>
              <a:rPr lang="fr-FR" dirty="0" err="1"/>
              <a:t>unusual</a:t>
            </a:r>
            <a:r>
              <a:rPr lang="fr-FR" dirty="0"/>
              <a:t> Q/M)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6063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94F53-26D1-6640-B131-22DEF5253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7B74-EEC1-A042-87F3-EE65CC8C5737}" type="datetime1">
              <a:rPr lang="fr-FR" smtClean="0"/>
              <a:t>26/08/2020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0082C-691F-3344-9ADC-563D120E0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Mike Albrow       Forward Multiparticle Spectrometer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57926-17BD-A84A-8DB6-F1E8E142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28CA-AB00-074F-B7EB-9B0005E7E498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21FC365B-8908-2D41-B40D-A7E21D407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94350"/>
            <a:ext cx="8333754" cy="632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07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B5619-6E94-E94E-A1BB-B347F691A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F7FC-2C20-1F46-AB73-F3E8A9FD19F2}" type="datetime1">
              <a:rPr lang="fr-FR" smtClean="0"/>
              <a:t>26/08/2020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ED4AA-BBDD-BA42-AD7F-51D42038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Mike Albrow       Forward Multiparticle Spectrometer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B2A36-B6A2-874F-AA62-C3FE9AB23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28CA-AB00-074F-B7EB-9B0005E7E498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D12D20-3EEB-B541-81B6-5D62CEE759FB}"/>
              </a:ext>
            </a:extLst>
          </p:cNvPr>
          <p:cNvSpPr txBox="1"/>
          <p:nvPr/>
        </p:nvSpPr>
        <p:spPr>
          <a:xfrm>
            <a:off x="160427" y="541499"/>
            <a:ext cx="875355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The </a:t>
            </a:r>
            <a:r>
              <a:rPr lang="en-FR" dirty="0">
                <a:solidFill>
                  <a:srgbClr val="FF0000"/>
                </a:solidFill>
              </a:rPr>
              <a:t>very forward region </a:t>
            </a:r>
            <a:r>
              <a:rPr lang="en-FR" dirty="0"/>
              <a:t>between D1 (80m) and TAXN (126m) – </a:t>
            </a:r>
            <a:r>
              <a:rPr lang="en-FR" dirty="0">
                <a:solidFill>
                  <a:srgbClr val="FF0000"/>
                </a:solidFill>
              </a:rPr>
              <a:t>great location &amp; potential</a:t>
            </a:r>
          </a:p>
          <a:p>
            <a:r>
              <a:rPr lang="en-FR" dirty="0">
                <a:solidFill>
                  <a:srgbClr val="0432FF"/>
                </a:solidFill>
              </a:rPr>
              <a:t>Spectrometer magnets in place</a:t>
            </a:r>
            <a:r>
              <a:rPr lang="en-FR" dirty="0"/>
              <a:t> Q1-Q3 &amp; D1 – </a:t>
            </a:r>
            <a:r>
              <a:rPr lang="en-FR" dirty="0">
                <a:solidFill>
                  <a:srgbClr val="FF0000"/>
                </a:solidFill>
              </a:rPr>
              <a:t>TeV charged hadrons </a:t>
            </a:r>
            <a:r>
              <a:rPr lang="en-FR" dirty="0"/>
              <a:t>to L &amp; R quadrants</a:t>
            </a:r>
          </a:p>
          <a:p>
            <a:r>
              <a:rPr lang="en-FR" dirty="0"/>
              <a:t>Can be measured with </a:t>
            </a:r>
            <a:r>
              <a:rPr lang="en-FR" dirty="0">
                <a:solidFill>
                  <a:srgbClr val="0432FF"/>
                </a:solidFill>
              </a:rPr>
              <a:t>larger beam pipe </a:t>
            </a:r>
            <a:r>
              <a:rPr lang="en-FR" dirty="0"/>
              <a:t>at low luminosity (p+p, p+O, O+O)</a:t>
            </a:r>
          </a:p>
          <a:p>
            <a:r>
              <a:rPr lang="en-FR" dirty="0"/>
              <a:t>Excellent </a:t>
            </a:r>
            <a:r>
              <a:rPr lang="en-FR" b="1" dirty="0">
                <a:solidFill>
                  <a:srgbClr val="0432FF"/>
                </a:solidFill>
              </a:rPr>
              <a:t>tracking, calorimetry, muon detectors </a:t>
            </a:r>
            <a:r>
              <a:rPr lang="en-FR" dirty="0"/>
              <a:t>area ~ % of endcap upgrade + TRD needed.</a:t>
            </a:r>
          </a:p>
          <a:p>
            <a:r>
              <a:rPr lang="en-FR" dirty="0"/>
              <a:t>Important for QCD, neutrino fluxes, leading charm, antinuclei, …</a:t>
            </a:r>
          </a:p>
          <a:p>
            <a:r>
              <a:rPr lang="en-FR" dirty="0"/>
              <a:t>  </a:t>
            </a:r>
            <a:r>
              <a:rPr lang="en-FR" dirty="0">
                <a:solidFill>
                  <a:srgbClr val="FF0000"/>
                </a:solidFill>
              </a:rPr>
              <a:t>&gt; EoI to Snowmass , also to Instrumentation frontier for TRD development, TeV hadron ID</a:t>
            </a:r>
          </a:p>
          <a:p>
            <a:endParaRPr lang="en-FR" dirty="0">
              <a:solidFill>
                <a:srgbClr val="FF0000"/>
              </a:solidFill>
            </a:endParaRPr>
          </a:p>
          <a:p>
            <a:r>
              <a:rPr lang="en-FR" dirty="0"/>
              <a:t>.</a:t>
            </a:r>
          </a:p>
          <a:p>
            <a:r>
              <a:rPr lang="en-FR" dirty="0">
                <a:solidFill>
                  <a:srgbClr val="FF0000"/>
                </a:solidFill>
              </a:rPr>
              <a:t>&gt; Synergy with LLP+DM search EoI to Snowmass and EoI to CMS in preparation for Run 4</a:t>
            </a:r>
          </a:p>
          <a:p>
            <a:r>
              <a:rPr lang="en-FR" dirty="0"/>
              <a:t>Includes big pipe, front and back (with μ)  toroids – infrastucture in place for </a:t>
            </a:r>
          </a:p>
          <a:p>
            <a:r>
              <a:rPr lang="en-GB" dirty="0"/>
              <a:t>e</a:t>
            </a:r>
            <a:r>
              <a:rPr lang="en-FR" dirty="0"/>
              <a:t>ventual hadron mode spectrometer (TRD &amp; differently optimised detectors in L&amp;R)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F7F69E-357E-FA45-81BD-83E873D61BA7}"/>
              </a:ext>
            </a:extLst>
          </p:cNvPr>
          <p:cNvSpPr txBox="1"/>
          <p:nvPr/>
        </p:nvSpPr>
        <p:spPr>
          <a:xfrm>
            <a:off x="3509962" y="53917"/>
            <a:ext cx="1583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2400" b="1" dirty="0">
                <a:solidFill>
                  <a:srgbClr val="0432FF"/>
                </a:solidFill>
              </a:rPr>
              <a:t>SUMMARY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F1DF30-91E1-F847-988F-3F6A1C981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710" y="4501952"/>
            <a:ext cx="1493181" cy="19351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49C80A-9C85-2C40-B214-B7BA2421D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694" y="4501952"/>
            <a:ext cx="2816061" cy="14797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7FD11F-82BE-FE41-9D32-A2AA3428B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348" y="4613430"/>
            <a:ext cx="1336391" cy="158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01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A337E-49AF-404B-9EB4-2686B61EA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6631-1039-D943-BB52-CB9659ABB245}" type="datetime1">
              <a:rPr lang="fr-FR" smtClean="0"/>
              <a:t>26/08/2020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5633B-C972-F34E-B8C0-1FE98097C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Mike Albrow       Forward Multiparticle Spectrometer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41D6C-ECDD-0A45-A273-5A916A569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28CA-AB00-074F-B7EB-9B0005E7E498}" type="slidenum">
              <a:rPr lang="en-US" smtClean="0"/>
              <a:t>19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87E7F8-E629-1D4C-99EC-080B78B09248}"/>
              </a:ext>
            </a:extLst>
          </p:cNvPr>
          <p:cNvSpPr txBox="1"/>
          <p:nvPr/>
        </p:nvSpPr>
        <p:spPr>
          <a:xfrm>
            <a:off x="2871855" y="2851580"/>
            <a:ext cx="34002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5400" dirty="0">
                <a:solidFill>
                  <a:srgbClr val="0432FF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Thank you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D143AD-1A73-CF4B-A2E7-566E85AE7D9C}"/>
              </a:ext>
            </a:extLst>
          </p:cNvPr>
          <p:cNvSpPr txBox="1"/>
          <p:nvPr/>
        </p:nvSpPr>
        <p:spPr>
          <a:xfrm>
            <a:off x="6787977" y="5559465"/>
            <a:ext cx="1664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2400" dirty="0"/>
              <a:t>Back-ups </a:t>
            </a:r>
            <a:r>
              <a:rPr lang="en-FR" sz="2400" dirty="0">
                <a:sym typeface="Wingdings" pitchFamily="2" charset="2"/>
              </a:rPr>
              <a:t></a:t>
            </a:r>
            <a:endParaRPr lang="en-FR" sz="2400" dirty="0"/>
          </a:p>
        </p:txBody>
      </p:sp>
    </p:spTree>
    <p:extLst>
      <p:ext uri="{BB962C8B-B14F-4D97-AF65-F5344CB8AC3E}">
        <p14:creationId xmlns:p14="http://schemas.microsoft.com/office/powerpoint/2010/main" val="320313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6A4EA40-DC0F-8D43-8F04-6C8113075692}"/>
              </a:ext>
            </a:extLst>
          </p:cNvPr>
          <p:cNvSpPr txBox="1"/>
          <p:nvPr/>
        </p:nvSpPr>
        <p:spPr>
          <a:xfrm>
            <a:off x="144820" y="415637"/>
            <a:ext cx="8838573" cy="320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This </a:t>
            </a:r>
            <a:r>
              <a:rPr lang="en-FR" dirty="0">
                <a:solidFill>
                  <a:srgbClr val="0B42FF"/>
                </a:solidFill>
              </a:rPr>
              <a:t>Expression of Interest </a:t>
            </a:r>
            <a:r>
              <a:rPr lang="en-FR" dirty="0"/>
              <a:t>is not specifically for a CMS extension, generic, </a:t>
            </a:r>
            <a:r>
              <a:rPr lang="en-FR" dirty="0">
                <a:solidFill>
                  <a:srgbClr val="0B42FF"/>
                </a:solidFill>
              </a:rPr>
              <a:t>could be at any IR</a:t>
            </a:r>
            <a:r>
              <a:rPr lang="en-FR" dirty="0"/>
              <a:t>.</a:t>
            </a:r>
          </a:p>
          <a:p>
            <a:endParaRPr lang="en-FR" b="1" dirty="0">
              <a:solidFill>
                <a:srgbClr val="0B42FF"/>
              </a:solidFill>
            </a:endParaRPr>
          </a:p>
          <a:p>
            <a:r>
              <a:rPr lang="en-FR" b="1" dirty="0">
                <a:solidFill>
                  <a:srgbClr val="0B42FF"/>
                </a:solidFill>
              </a:rPr>
              <a:t>CMS</a:t>
            </a:r>
            <a:r>
              <a:rPr lang="en-FR" dirty="0">
                <a:solidFill>
                  <a:srgbClr val="0B42FF"/>
                </a:solidFill>
              </a:rPr>
              <a:t> IR5 and </a:t>
            </a:r>
            <a:r>
              <a:rPr lang="en-FR" b="1" dirty="0">
                <a:solidFill>
                  <a:srgbClr val="0B42FF"/>
                </a:solidFill>
              </a:rPr>
              <a:t>ATLAS</a:t>
            </a:r>
            <a:r>
              <a:rPr lang="en-FR" dirty="0">
                <a:solidFill>
                  <a:srgbClr val="0B42FF"/>
                </a:solidFill>
              </a:rPr>
              <a:t> IR1 favored </a:t>
            </a:r>
            <a:r>
              <a:rPr lang="en-FR" dirty="0"/>
              <a:t>(no beam injection hardware complications)</a:t>
            </a:r>
          </a:p>
          <a:p>
            <a:r>
              <a:rPr lang="en-FR" dirty="0"/>
              <a:t>But </a:t>
            </a:r>
            <a:r>
              <a:rPr lang="en-FR" b="1" dirty="0">
                <a:solidFill>
                  <a:srgbClr val="0B42FF"/>
                </a:solidFill>
              </a:rPr>
              <a:t>ALICE</a:t>
            </a:r>
            <a:r>
              <a:rPr lang="en-FR" dirty="0"/>
              <a:t> (HI physics focus) and </a:t>
            </a:r>
            <a:r>
              <a:rPr lang="en-FR" b="1" dirty="0">
                <a:solidFill>
                  <a:srgbClr val="0B42FF"/>
                </a:solidFill>
              </a:rPr>
              <a:t>LHCb</a:t>
            </a:r>
            <a:r>
              <a:rPr lang="en-FR" dirty="0"/>
              <a:t> (Charm &amp; Beauty focus) have physics alignment.</a:t>
            </a:r>
          </a:p>
          <a:p>
            <a:endParaRPr lang="en-FR" dirty="0"/>
          </a:p>
          <a:p>
            <a:r>
              <a:rPr lang="en-FR" dirty="0"/>
              <a:t>Does not want high luminosity – rather special “short” runs with no pile-up, μ ~ 1 </a:t>
            </a:r>
          </a:p>
          <a:p>
            <a:r>
              <a:rPr lang="en-FR" sz="1600" dirty="0"/>
              <a:t>It could in principle be done by a new collaboration – but full event study desirable.</a:t>
            </a:r>
          </a:p>
          <a:p>
            <a:endParaRPr lang="en-FR" sz="1600" b="1" dirty="0"/>
          </a:p>
          <a:p>
            <a:r>
              <a:rPr lang="en-FR" sz="1600" b="1" dirty="0"/>
              <a:t>Distinct physics from a separate EoI for a Long-lived penetrating particle search with CMS</a:t>
            </a:r>
          </a:p>
          <a:p>
            <a:endParaRPr lang="en-FR" sz="1400" b="1" dirty="0">
              <a:solidFill>
                <a:srgbClr val="FF0000"/>
              </a:solidFill>
            </a:endParaRPr>
          </a:p>
          <a:p>
            <a:r>
              <a:rPr lang="en-FR" sz="1400" b="1" dirty="0">
                <a:solidFill>
                  <a:srgbClr val="FF0000"/>
                </a:solidFill>
              </a:rPr>
              <a:t>BUT in common: 20m long 1m diameter beam pipe, Fe toroids, tracking, calorimeter and muon chamb</a:t>
            </a:r>
            <a:r>
              <a:rPr lang="en-FR" sz="1600" b="1" dirty="0">
                <a:solidFill>
                  <a:srgbClr val="FF0000"/>
                </a:solidFill>
              </a:rPr>
              <a:t>ers.</a:t>
            </a:r>
          </a:p>
          <a:p>
            <a:r>
              <a:rPr lang="en-FR" sz="1600" b="1" dirty="0">
                <a:solidFill>
                  <a:srgbClr val="FF0000"/>
                </a:solidFill>
              </a:rPr>
              <a:t>BUT this needs 1 TeV – 3.5 TeV hadron identification, TRDs needed (EoI to Instrumentation)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0ABBAA-655B-BC40-9E91-90EA39FF8C92}"/>
              </a:ext>
            </a:extLst>
          </p:cNvPr>
          <p:cNvSpPr txBox="1"/>
          <p:nvPr/>
        </p:nvSpPr>
        <p:spPr>
          <a:xfrm>
            <a:off x="6233693" y="4279023"/>
            <a:ext cx="263886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FR" sz="1600" dirty="0"/>
              <a:t>Plan: White Paper April</a:t>
            </a:r>
          </a:p>
          <a:p>
            <a:r>
              <a:rPr lang="en-FR" sz="1600" dirty="0">
                <a:sym typeface="Wingdings" pitchFamily="2" charset="2"/>
              </a:rPr>
              <a:t> </a:t>
            </a:r>
            <a:r>
              <a:rPr lang="en-FR" sz="1600" dirty="0"/>
              <a:t>CMS? depends on Big Pipe</a:t>
            </a:r>
          </a:p>
          <a:p>
            <a:r>
              <a:rPr lang="en-FR" sz="1600" dirty="0"/>
              <a:t>&amp; TRD plan. 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DCFAAEF0-BD8D-224D-BD61-716B0010B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286"/>
          <a:stretch/>
        </p:blipFill>
        <p:spPr>
          <a:xfrm>
            <a:off x="144820" y="3864800"/>
            <a:ext cx="5960918" cy="2748438"/>
          </a:xfrm>
          <a:prstGeom prst="rect">
            <a:avLst/>
          </a:prstGeom>
          <a:ln>
            <a:solidFill>
              <a:srgbClr val="1C44FF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4F76B2-642F-774E-AF71-C73A8326E442}"/>
              </a:ext>
            </a:extLst>
          </p:cNvPr>
          <p:cNvSpPr txBox="1"/>
          <p:nvPr/>
        </p:nvSpPr>
        <p:spPr>
          <a:xfrm>
            <a:off x="5982525" y="5611366"/>
            <a:ext cx="2014590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FR" sz="1600" dirty="0"/>
              <a:t>Overlap in names but</a:t>
            </a:r>
          </a:p>
          <a:p>
            <a:r>
              <a:rPr lang="en-GB" sz="1600" dirty="0"/>
              <a:t>t</a:t>
            </a:r>
            <a:r>
              <a:rPr lang="en-FR" sz="1600" dirty="0"/>
              <a:t>his is CMS + theorists</a:t>
            </a:r>
          </a:p>
          <a:p>
            <a:r>
              <a:rPr lang="en-FR" sz="1600" dirty="0"/>
              <a:t>(My other talk today)</a:t>
            </a:r>
          </a:p>
        </p:txBody>
      </p:sp>
    </p:spTree>
    <p:extLst>
      <p:ext uri="{BB962C8B-B14F-4D97-AF65-F5344CB8AC3E}">
        <p14:creationId xmlns:p14="http://schemas.microsoft.com/office/powerpoint/2010/main" val="113686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90793-5074-DD48-B0B9-B590AA786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33A8-A1D0-3544-A0D7-D98658B8E168}" type="datetime1">
              <a:rPr lang="fr-FR" smtClean="0"/>
              <a:t>26/08/2020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E91B1-AFCE-9E43-B365-9DCB46DF2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Mike Albrow       Forward Multiparticle Spectrometer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E77B7-AC01-0A41-9D79-4AA4F978D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28CA-AB00-074F-B7EB-9B0005E7E498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5A0B32-C1D3-E044-9A29-D4E44FEEC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3" y="975583"/>
            <a:ext cx="4431667" cy="3137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6FA0CAD-E5A7-8640-80B9-2E8C69911C3F}"/>
                  </a:ext>
                </a:extLst>
              </p:cNvPr>
              <p:cNvSpPr txBox="1"/>
              <p:nvPr/>
            </p:nvSpPr>
            <p:spPr>
              <a:xfrm>
                <a:off x="206477" y="43742"/>
                <a:ext cx="8415189" cy="3723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ALICE has  best LHC data on </a:t>
                </a:r>
                <a:r>
                  <a:rPr lang="fr-FR" dirty="0" err="1"/>
                  <a:t>antinuclei</a:t>
                </a:r>
                <a:r>
                  <a:rPr lang="fr-FR" dirty="0"/>
                  <a:t> </a:t>
                </a:r>
                <a:r>
                  <a:rPr lang="fr-FR" dirty="0" err="1"/>
                  <a:t>so</a:t>
                </a:r>
                <a:r>
                  <a:rPr lang="fr-FR" dirty="0"/>
                  <a:t> far: Central </a:t>
                </a:r>
                <a:r>
                  <a:rPr lang="fr-FR" dirty="0" err="1"/>
                  <a:t>region</a:t>
                </a:r>
                <a:r>
                  <a:rPr lang="fr-FR" dirty="0"/>
                  <a:t>: |y|&lt; 0.5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fr-FR" dirty="0"/>
                  <a:t>7 </a:t>
                </a:r>
                <a:r>
                  <a:rPr lang="fr-FR" dirty="0" err="1"/>
                  <a:t>TeV</a:t>
                </a:r>
                <a:r>
                  <a:rPr lang="fr-FR" dirty="0"/>
                  <a:t>  pp.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6FA0CAD-E5A7-8640-80B9-2E8C69911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77" y="43742"/>
                <a:ext cx="8415189" cy="372346"/>
              </a:xfrm>
              <a:prstGeom prst="rect">
                <a:avLst/>
              </a:prstGeom>
              <a:blipFill>
                <a:blip r:embed="rId3"/>
                <a:stretch>
                  <a:fillRect l="-452" t="-3226" b="-225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C006C714-FB4A-9E4F-A893-9C045969BB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4828"/>
          <a:stretch/>
        </p:blipFill>
        <p:spPr>
          <a:xfrm>
            <a:off x="3581400" y="376532"/>
            <a:ext cx="5562600" cy="2422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AD656A-6D18-4C43-ABFF-9AF8E30FB4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2789" b="26051"/>
          <a:stretch/>
        </p:blipFill>
        <p:spPr>
          <a:xfrm>
            <a:off x="3374923" y="664808"/>
            <a:ext cx="5562600" cy="4975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D9977A-A56B-514A-93DB-5A41B8EB4C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3613" y="3927680"/>
            <a:ext cx="4893507" cy="2265512"/>
          </a:xfrm>
          <a:prstGeom prst="rect">
            <a:avLst/>
          </a:prstGeom>
          <a:ln>
            <a:solidFill>
              <a:srgbClr val="0432FF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3B77C7-C3A6-2F4B-973B-4B2A16C3FE80}"/>
              </a:ext>
            </a:extLst>
          </p:cNvPr>
          <p:cNvSpPr txBox="1"/>
          <p:nvPr/>
        </p:nvSpPr>
        <p:spPr>
          <a:xfrm>
            <a:off x="206477" y="4691299"/>
            <a:ext cx="3519169" cy="923330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432FF"/>
                </a:solidFill>
              </a:rPr>
              <a:t>Can </a:t>
            </a:r>
            <a:r>
              <a:rPr lang="fr-FR" dirty="0" err="1">
                <a:solidFill>
                  <a:srgbClr val="0432FF"/>
                </a:solidFill>
              </a:rPr>
              <a:t>probably</a:t>
            </a:r>
            <a:r>
              <a:rPr lang="fr-FR" dirty="0">
                <a:solidFill>
                  <a:srgbClr val="0432FF"/>
                </a:solidFill>
              </a:rPr>
              <a:t> </a:t>
            </a:r>
            <a:r>
              <a:rPr lang="fr-FR" dirty="0" err="1">
                <a:solidFill>
                  <a:srgbClr val="0432FF"/>
                </a:solidFill>
              </a:rPr>
              <a:t>make</a:t>
            </a:r>
            <a:r>
              <a:rPr lang="fr-FR" dirty="0">
                <a:solidFill>
                  <a:srgbClr val="0432FF"/>
                </a:solidFill>
              </a:rPr>
              <a:t> a </a:t>
            </a:r>
            <a:r>
              <a:rPr lang="fr-FR" dirty="0" err="1">
                <a:solidFill>
                  <a:srgbClr val="0432FF"/>
                </a:solidFill>
              </a:rPr>
              <a:t>special</a:t>
            </a:r>
            <a:r>
              <a:rPr lang="fr-FR" dirty="0">
                <a:solidFill>
                  <a:srgbClr val="0432FF"/>
                </a:solidFill>
              </a:rPr>
              <a:t> trigger</a:t>
            </a:r>
          </a:p>
          <a:p>
            <a:r>
              <a:rPr lang="fr-FR" dirty="0">
                <a:solidFill>
                  <a:srgbClr val="0432FF"/>
                </a:solidFill>
              </a:rPr>
              <a:t>for « </a:t>
            </a:r>
            <a:r>
              <a:rPr lang="fr-FR" dirty="0" err="1">
                <a:solidFill>
                  <a:srgbClr val="0432FF"/>
                </a:solidFill>
              </a:rPr>
              <a:t>heavier</a:t>
            </a:r>
            <a:r>
              <a:rPr lang="fr-FR" dirty="0">
                <a:solidFill>
                  <a:srgbClr val="0432FF"/>
                </a:solidFill>
              </a:rPr>
              <a:t> </a:t>
            </a:r>
            <a:r>
              <a:rPr lang="fr-FR" dirty="0" err="1">
                <a:solidFill>
                  <a:srgbClr val="0432FF"/>
                </a:solidFill>
              </a:rPr>
              <a:t>than</a:t>
            </a:r>
            <a:r>
              <a:rPr lang="fr-FR" dirty="0">
                <a:solidFill>
                  <a:srgbClr val="0432FF"/>
                </a:solidFill>
              </a:rPr>
              <a:t> protons »</a:t>
            </a:r>
          </a:p>
          <a:p>
            <a:r>
              <a:rPr lang="fr-FR" dirty="0">
                <a:solidFill>
                  <a:srgbClr val="0432FF"/>
                </a:solidFill>
              </a:rPr>
              <a:t>&amp; </a:t>
            </a:r>
            <a:r>
              <a:rPr lang="fr-FR" dirty="0" err="1">
                <a:solidFill>
                  <a:srgbClr val="0432FF"/>
                </a:solidFill>
              </a:rPr>
              <a:t>get</a:t>
            </a:r>
            <a:r>
              <a:rPr lang="fr-FR" dirty="0">
                <a:solidFill>
                  <a:srgbClr val="0432FF"/>
                </a:solidFill>
              </a:rPr>
              <a:t> high </a:t>
            </a:r>
            <a:r>
              <a:rPr lang="fr-FR" dirty="0" err="1">
                <a:solidFill>
                  <a:srgbClr val="0432FF"/>
                </a:solidFill>
              </a:rPr>
              <a:t>statistics</a:t>
            </a:r>
            <a:r>
              <a:rPr lang="fr-FR" dirty="0">
                <a:solidFill>
                  <a:srgbClr val="0432FF"/>
                </a:solidFill>
              </a:rPr>
              <a:t>.    ??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DD59C5-2D51-A740-BABF-BDE746153B19}"/>
              </a:ext>
            </a:extLst>
          </p:cNvPr>
          <p:cNvSpPr txBox="1"/>
          <p:nvPr/>
        </p:nvSpPr>
        <p:spPr>
          <a:xfrm>
            <a:off x="4972452" y="2482708"/>
            <a:ext cx="365536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Topical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interest</a:t>
            </a:r>
            <a:r>
              <a:rPr lang="fr-FR" dirty="0">
                <a:solidFill>
                  <a:srgbClr val="FF0000"/>
                </a:solidFill>
              </a:rPr>
              <a:t>, possible </a:t>
            </a:r>
            <a:r>
              <a:rPr lang="fr-FR" dirty="0" err="1">
                <a:solidFill>
                  <a:srgbClr val="FF0000"/>
                </a:solidFill>
              </a:rPr>
              <a:t>signals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dirty="0">
                <a:solidFill>
                  <a:srgbClr val="FF0000"/>
                </a:solidFill>
              </a:rPr>
              <a:t>of </a:t>
            </a:r>
            <a:r>
              <a:rPr lang="fr-FR" dirty="0" err="1">
                <a:solidFill>
                  <a:srgbClr val="FF0000"/>
                </a:solidFill>
              </a:rPr>
              <a:t>dark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matter</a:t>
            </a:r>
            <a:r>
              <a:rPr lang="fr-FR" dirty="0">
                <a:solidFill>
                  <a:srgbClr val="FF0000"/>
                </a:solidFill>
              </a:rPr>
              <a:t> annihilation in </a:t>
            </a:r>
            <a:r>
              <a:rPr lang="fr-FR" dirty="0" err="1">
                <a:solidFill>
                  <a:srgbClr val="FF0000"/>
                </a:solidFill>
              </a:rPr>
              <a:t>galaxy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636AE12F-8CB6-7343-9B83-8B5B322BABD1}"/>
              </a:ext>
            </a:extLst>
          </p:cNvPr>
          <p:cNvSpPr/>
          <p:nvPr/>
        </p:nvSpPr>
        <p:spPr>
          <a:xfrm>
            <a:off x="6553200" y="3185654"/>
            <a:ext cx="246932" cy="66828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290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094CC75-9590-7E4B-9BED-2EE44437A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384" y="1384651"/>
            <a:ext cx="5739616" cy="4401176"/>
          </a:xfrm>
          <a:prstGeom prst="rect">
            <a:avLst/>
          </a:prstGeom>
        </p:spPr>
      </p:pic>
      <p:pic>
        <p:nvPicPr>
          <p:cNvPr id="9" name="Picture 8" descr="A picture containing bottle, red&#10;&#10;Description automatically generated">
            <a:extLst>
              <a:ext uri="{FF2B5EF4-FFF2-40B4-BE49-F238E27FC236}">
                <a16:creationId xmlns:a16="http://schemas.microsoft.com/office/drawing/2014/main" id="{8FD80C8E-915B-FF4D-AE61-A42D6BF8C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52" y="120874"/>
            <a:ext cx="2926080" cy="1189858"/>
          </a:xfrm>
          <a:prstGeom prst="rect">
            <a:avLst/>
          </a:prstGeom>
        </p:spPr>
      </p:pic>
      <p:pic>
        <p:nvPicPr>
          <p:cNvPr id="11" name="Picture 10" descr="A picture containing knife, table&#10;&#10;Description automatically generated">
            <a:extLst>
              <a:ext uri="{FF2B5EF4-FFF2-40B4-BE49-F238E27FC236}">
                <a16:creationId xmlns:a16="http://schemas.microsoft.com/office/drawing/2014/main" id="{8F187F80-002F-D24C-821A-9948E9DA3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1156" y="120875"/>
            <a:ext cx="4923692" cy="12225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B7128A-F215-A74B-A5CC-DCB6BE8E7A57}"/>
              </a:ext>
            </a:extLst>
          </p:cNvPr>
          <p:cNvSpPr txBox="1"/>
          <p:nvPr/>
        </p:nvSpPr>
        <p:spPr>
          <a:xfrm>
            <a:off x="239152" y="5743703"/>
            <a:ext cx="8653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Density</a:t>
            </a:r>
            <a:r>
              <a:rPr lang="fr-FR" dirty="0"/>
              <a:t> of </a:t>
            </a:r>
            <a:r>
              <a:rPr lang="fr-FR" dirty="0" err="1"/>
              <a:t>charged</a:t>
            </a:r>
            <a:r>
              <a:rPr lang="fr-FR" dirty="0"/>
              <a:t> pions in </a:t>
            </a:r>
            <a:r>
              <a:rPr lang="fr-FR" dirty="0" err="1"/>
              <a:t>p</a:t>
            </a:r>
            <a:r>
              <a:rPr lang="fr-FR" baseline="-25000" dirty="0" err="1"/>
              <a:t>T</a:t>
            </a:r>
            <a:r>
              <a:rPr lang="fr-FR" dirty="0"/>
              <a:t>, </a:t>
            </a:r>
            <a:r>
              <a:rPr lang="fr-FR" dirty="0" err="1"/>
              <a:t>x</a:t>
            </a:r>
            <a:r>
              <a:rPr lang="fr-FR" baseline="-25000" dirty="0" err="1"/>
              <a:t>F</a:t>
            </a:r>
            <a:r>
              <a:rPr lang="fr-FR" dirty="0"/>
              <a:t>. Most have </a:t>
            </a:r>
            <a:r>
              <a:rPr lang="fr-FR" dirty="0" err="1"/>
              <a:t>p</a:t>
            </a:r>
            <a:r>
              <a:rPr lang="fr-FR" baseline="-25000" dirty="0" err="1"/>
              <a:t>T</a:t>
            </a:r>
            <a:r>
              <a:rPr lang="fr-FR" dirty="0"/>
              <a:t> &lt; 1 </a:t>
            </a:r>
            <a:r>
              <a:rPr lang="fr-FR" dirty="0" err="1"/>
              <a:t>GeV</a:t>
            </a:r>
            <a:r>
              <a:rPr lang="fr-FR" dirty="0"/>
              <a:t>/c and |</a:t>
            </a:r>
            <a:r>
              <a:rPr lang="fr-FR" dirty="0" err="1"/>
              <a:t>η</a:t>
            </a:r>
            <a:r>
              <a:rPr lang="fr-FR" dirty="0"/>
              <a:t>| &gt; 7 – </a:t>
            </a:r>
            <a:r>
              <a:rPr lang="fr-FR" dirty="0" err="1"/>
              <a:t>unexplored</a:t>
            </a:r>
            <a:r>
              <a:rPr lang="fr-FR" dirty="0"/>
              <a:t> </a:t>
            </a:r>
            <a:r>
              <a:rPr lang="fr-FR" dirty="0" err="1"/>
              <a:t>region</a:t>
            </a:r>
            <a:endParaRPr lang="fr-F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A87DDB-1C6C-1B41-B786-22B5BF6783C5}"/>
              </a:ext>
            </a:extLst>
          </p:cNvPr>
          <p:cNvSpPr txBox="1"/>
          <p:nvPr/>
        </p:nvSpPr>
        <p:spPr>
          <a:xfrm>
            <a:off x="251261" y="1343394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</a:t>
            </a:r>
            <a:r>
              <a:rPr lang="fr-FR" dirty="0" err="1"/>
              <a:t>Dec</a:t>
            </a:r>
            <a:r>
              <a:rPr lang="fr-FR" dirty="0"/>
              <a:t> 5th 2019)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8893AE-8D61-524D-AE27-D116F00E1AE7}"/>
              </a:ext>
            </a:extLst>
          </p:cNvPr>
          <p:cNvSpPr txBox="1"/>
          <p:nvPr/>
        </p:nvSpPr>
        <p:spPr>
          <a:xfrm rot="18051919">
            <a:off x="3062904" y="3182706"/>
            <a:ext cx="6463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/>
              <a:t>η</a:t>
            </a:r>
            <a:r>
              <a:rPr lang="fr-FR" dirty="0"/>
              <a:t> = 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7B1668-F4CE-E848-AAA0-C298DDCCB211}"/>
              </a:ext>
            </a:extLst>
          </p:cNvPr>
          <p:cNvSpPr/>
          <p:nvPr/>
        </p:nvSpPr>
        <p:spPr>
          <a:xfrm>
            <a:off x="181227" y="6068985"/>
            <a:ext cx="8861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TOTEM &amp; PPS (p’s at </a:t>
            </a:r>
            <a:r>
              <a:rPr lang="en-US" dirty="0" err="1"/>
              <a:t>x</a:t>
            </a:r>
            <a:r>
              <a:rPr lang="en-US" baseline="-25000" dirty="0" err="1"/>
              <a:t>F</a:t>
            </a:r>
            <a:r>
              <a:rPr lang="en-US" dirty="0"/>
              <a:t> &gt; 0.9) and ZDC &amp; </a:t>
            </a:r>
            <a:r>
              <a:rPr lang="en-US" dirty="0" err="1"/>
              <a:t>LHCf</a:t>
            </a:r>
            <a:r>
              <a:rPr lang="en-US" dirty="0"/>
              <a:t> measure neutrals (n + K</a:t>
            </a:r>
            <a:r>
              <a:rPr lang="en-US" baseline="30000" dirty="0"/>
              <a:t>0</a:t>
            </a:r>
            <a:r>
              <a:rPr lang="en-US" baseline="-25000" dirty="0"/>
              <a:t>L</a:t>
            </a:r>
            <a:r>
              <a:rPr lang="en-US" dirty="0"/>
              <a:t>  , π</a:t>
            </a:r>
            <a:r>
              <a:rPr lang="en-US" baseline="30000" dirty="0"/>
              <a:t>0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</a:t>
            </a:r>
            <a:r>
              <a:rPr lang="en-US" dirty="0" err="1">
                <a:sym typeface="Wingdings"/>
              </a:rPr>
              <a:t>γγ</a:t>
            </a:r>
            <a:r>
              <a:rPr lang="en-US" dirty="0">
                <a:sym typeface="Wingdings"/>
              </a:rPr>
              <a:t>) at </a:t>
            </a:r>
            <a:r>
              <a:rPr lang="en-US" dirty="0" err="1">
                <a:sym typeface="Wingdings"/>
              </a:rPr>
              <a:t>θ</a:t>
            </a:r>
            <a:r>
              <a:rPr lang="en-US" dirty="0">
                <a:sym typeface="Wingdings"/>
              </a:rPr>
              <a:t> ~ 0</a:t>
            </a:r>
            <a:r>
              <a:rPr lang="en-US" baseline="30000" dirty="0">
                <a:sym typeface="Wingdings"/>
              </a:rPr>
              <a:t>o</a:t>
            </a:r>
            <a:r>
              <a:rPr lang="en-US" dirty="0">
                <a:sym typeface="Wingdings"/>
              </a:rPr>
              <a:t>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65A65E-ECC7-0048-A51F-B576FA97B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2FFC-30DC-FC43-942E-CB7774526DE7}" type="datetime1">
              <a:rPr lang="fr-FR" smtClean="0"/>
              <a:t>26/08/2020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5711C-D4F2-D549-94FF-98BB9DF0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Mike </a:t>
            </a:r>
            <a:r>
              <a:rPr lang="en-US" dirty="0" err="1"/>
              <a:t>Albrow</a:t>
            </a:r>
            <a:r>
              <a:rPr lang="en-US" dirty="0"/>
              <a:t>       Forward Multiparticle Spectrometer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876D32C-01B2-F140-986F-7A02A498A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28CA-AB00-074F-B7EB-9B0005E7E498}" type="slidenum">
              <a:rPr lang="en-US" smtClean="0"/>
              <a:t>21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9304C8-2894-6245-9A7A-1E5C1F4210AE}"/>
              </a:ext>
            </a:extLst>
          </p:cNvPr>
          <p:cNvSpPr txBox="1"/>
          <p:nvPr/>
        </p:nvSpPr>
        <p:spPr>
          <a:xfrm>
            <a:off x="3682237" y="5403907"/>
            <a:ext cx="2438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2000" b="1" dirty="0">
                <a:solidFill>
                  <a:srgbClr val="0432FF"/>
                </a:solidFill>
              </a:rPr>
              <a:t>Feyman </a:t>
            </a:r>
            <a:r>
              <a:rPr lang="fr-FR" sz="2000" b="1" dirty="0" err="1">
                <a:solidFill>
                  <a:srgbClr val="0432FF"/>
                </a:solidFill>
              </a:rPr>
              <a:t>x</a:t>
            </a:r>
            <a:r>
              <a:rPr lang="fr-FR" sz="2000" b="1" baseline="-25000" dirty="0" err="1">
                <a:solidFill>
                  <a:srgbClr val="0432FF"/>
                </a:solidFill>
              </a:rPr>
              <a:t>F</a:t>
            </a:r>
            <a:r>
              <a:rPr lang="fr-FR" sz="2000" b="1" baseline="-25000" dirty="0">
                <a:solidFill>
                  <a:srgbClr val="0432FF"/>
                </a:solidFill>
              </a:rPr>
              <a:t> </a:t>
            </a:r>
            <a:r>
              <a:rPr lang="fr-FR" sz="2000" b="1" dirty="0">
                <a:solidFill>
                  <a:srgbClr val="0432FF"/>
                </a:solidFill>
              </a:rPr>
              <a:t>= p</a:t>
            </a:r>
            <a:r>
              <a:rPr lang="fr-FR" sz="2000" b="1" baseline="-25000" dirty="0">
                <a:solidFill>
                  <a:srgbClr val="0432FF"/>
                </a:solidFill>
              </a:rPr>
              <a:t>z</a:t>
            </a:r>
            <a:r>
              <a:rPr lang="fr-FR" sz="2000" b="1" dirty="0">
                <a:solidFill>
                  <a:srgbClr val="0432FF"/>
                </a:solidFill>
              </a:rPr>
              <a:t>/</a:t>
            </a:r>
            <a:r>
              <a:rPr lang="fr-FR" sz="2000" b="1" dirty="0" err="1">
                <a:solidFill>
                  <a:srgbClr val="0432FF"/>
                </a:solidFill>
              </a:rPr>
              <a:t>p</a:t>
            </a:r>
            <a:r>
              <a:rPr lang="fr-FR" sz="2000" b="1" baseline="-25000" dirty="0" err="1">
                <a:solidFill>
                  <a:srgbClr val="0432FF"/>
                </a:solidFill>
              </a:rPr>
              <a:t>BEAM</a:t>
            </a:r>
            <a:r>
              <a:rPr lang="en-FR" sz="2000" b="1" dirty="0">
                <a:solidFill>
                  <a:srgbClr val="0432FF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8870E7-1C08-CA4D-9FEB-137C353E7030}"/>
              </a:ext>
            </a:extLst>
          </p:cNvPr>
          <p:cNvSpPr txBox="1"/>
          <p:nvPr/>
        </p:nvSpPr>
        <p:spPr>
          <a:xfrm rot="19494722">
            <a:off x="5755470" y="2407358"/>
            <a:ext cx="6463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/>
              <a:t>η</a:t>
            </a:r>
            <a:r>
              <a:rPr lang="fr-FR" dirty="0"/>
              <a:t> = 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4EE22C-AE37-B44E-82C3-91CA2C57CE37}"/>
              </a:ext>
            </a:extLst>
          </p:cNvPr>
          <p:cNvSpPr txBox="1"/>
          <p:nvPr/>
        </p:nvSpPr>
        <p:spPr>
          <a:xfrm rot="17099899">
            <a:off x="2738600" y="2096886"/>
            <a:ext cx="6463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/>
              <a:t>η</a:t>
            </a:r>
            <a:r>
              <a:rPr lang="fr-FR" dirty="0"/>
              <a:t> = 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2E7749-BD0C-F34B-ACB7-2CE3CD2B5640}"/>
              </a:ext>
            </a:extLst>
          </p:cNvPr>
          <p:cNvSpPr txBox="1"/>
          <p:nvPr/>
        </p:nvSpPr>
        <p:spPr>
          <a:xfrm>
            <a:off x="2965309" y="5408520"/>
            <a:ext cx="716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400" dirty="0"/>
              <a:t>1.4 TeV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AFF9230-E91E-9043-B2D2-82B3CE7DB742}"/>
              </a:ext>
            </a:extLst>
          </p:cNvPr>
          <p:cNvSpPr/>
          <p:nvPr/>
        </p:nvSpPr>
        <p:spPr>
          <a:xfrm>
            <a:off x="4077770" y="419683"/>
            <a:ext cx="4814969" cy="7442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0F9286-6C59-6246-8E67-7C99C9D0CA9A}"/>
              </a:ext>
            </a:extLst>
          </p:cNvPr>
          <p:cNvSpPr txBox="1"/>
          <p:nvPr/>
        </p:nvSpPr>
        <p:spPr>
          <a:xfrm>
            <a:off x="38302" y="3074700"/>
            <a:ext cx="23626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 </a:t>
            </a:r>
            <a:r>
              <a:rPr lang="en-GB" dirty="0" err="1">
                <a:solidFill>
                  <a:srgbClr val="1C44FF"/>
                </a:solidFill>
              </a:rPr>
              <a:t>η</a:t>
            </a:r>
            <a:r>
              <a:rPr lang="en-GB" dirty="0">
                <a:solidFill>
                  <a:srgbClr val="1C44FF"/>
                </a:solidFill>
              </a:rPr>
              <a:t> = 4.5 (</a:t>
            </a:r>
            <a:r>
              <a:rPr lang="en-GB" dirty="0" err="1">
                <a:solidFill>
                  <a:srgbClr val="1C44FF"/>
                </a:solidFill>
              </a:rPr>
              <a:t>LHCb</a:t>
            </a:r>
            <a:r>
              <a:rPr lang="en-GB" dirty="0">
                <a:solidFill>
                  <a:srgbClr val="1C44FF"/>
                </a:solidFill>
              </a:rPr>
              <a:t> charm)</a:t>
            </a:r>
          </a:p>
          <a:p>
            <a:r>
              <a:rPr lang="en-GB" dirty="0">
                <a:solidFill>
                  <a:srgbClr val="1C44FF"/>
                </a:solidFill>
              </a:rPr>
              <a:t>is </a:t>
            </a:r>
            <a:r>
              <a:rPr lang="en-GB" dirty="0" err="1">
                <a:solidFill>
                  <a:srgbClr val="1C44FF"/>
                </a:solidFill>
              </a:rPr>
              <a:t>θ</a:t>
            </a:r>
            <a:r>
              <a:rPr lang="en-GB" dirty="0">
                <a:solidFill>
                  <a:srgbClr val="1C44FF"/>
                </a:solidFill>
              </a:rPr>
              <a:t> =1.3</a:t>
            </a:r>
            <a:r>
              <a:rPr lang="en-GB" baseline="30000" dirty="0">
                <a:solidFill>
                  <a:srgbClr val="1C44FF"/>
                </a:solidFill>
              </a:rPr>
              <a:t>o</a:t>
            </a:r>
            <a:r>
              <a:rPr lang="en-GB" dirty="0">
                <a:solidFill>
                  <a:srgbClr val="1C44FF"/>
                </a:solidFill>
              </a:rPr>
              <a:t> </a:t>
            </a:r>
            <a:r>
              <a:rPr lang="en-GB" dirty="0">
                <a:solidFill>
                  <a:srgbClr val="1C44FF"/>
                </a:solidFill>
                <a:sym typeface="Wingdings" pitchFamily="2" charset="2"/>
              </a:rPr>
              <a:t> Forward</a:t>
            </a:r>
            <a:endParaRPr lang="en-GB" dirty="0">
              <a:solidFill>
                <a:srgbClr val="1C44FF"/>
              </a:solidFill>
            </a:endParaRPr>
          </a:p>
          <a:p>
            <a:r>
              <a:rPr lang="en-GB" dirty="0">
                <a:solidFill>
                  <a:srgbClr val="1C44FF"/>
                </a:solidFill>
              </a:rPr>
              <a:t>but not </a:t>
            </a:r>
            <a:r>
              <a:rPr lang="en-GB" dirty="0">
                <a:solidFill>
                  <a:srgbClr val="FF0000"/>
                </a:solidFill>
              </a:rPr>
              <a:t>“very forward”</a:t>
            </a:r>
            <a:endParaRPr lang="en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638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mentum_at_IP(positives)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980" y="112636"/>
            <a:ext cx="3939326" cy="2892864"/>
          </a:xfrm>
          <a:prstGeom prst="rect">
            <a:avLst/>
          </a:prstGeom>
        </p:spPr>
      </p:pic>
      <p:pic>
        <p:nvPicPr>
          <p:cNvPr id="3" name="Picture 2" descr="Momentum_at_IP(negatives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898" y="3139160"/>
            <a:ext cx="3939326" cy="28841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814684"/>
            <a:ext cx="420294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Spectra generated by /DPMJET-MARS</a:t>
            </a:r>
          </a:p>
          <a:p>
            <a:r>
              <a:rPr lang="en-US" dirty="0">
                <a:solidFill>
                  <a:srgbClr val="0000FF"/>
                </a:solidFill>
              </a:rPr>
              <a:t>With 10</a:t>
            </a:r>
            <a:r>
              <a:rPr lang="en-US" baseline="30000" dirty="0">
                <a:solidFill>
                  <a:srgbClr val="0000FF"/>
                </a:solidFill>
              </a:rPr>
              <a:t>6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pp</a:t>
            </a:r>
            <a:r>
              <a:rPr lang="en-US" dirty="0">
                <a:solidFill>
                  <a:srgbClr val="0000FF"/>
                </a:solidFill>
              </a:rPr>
              <a:t> events, √s = 13 </a:t>
            </a:r>
            <a:r>
              <a:rPr lang="en-US" dirty="0" err="1">
                <a:solidFill>
                  <a:srgbClr val="0000FF"/>
                </a:solidFill>
              </a:rPr>
              <a:t>TeV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(</a:t>
            </a:r>
            <a:r>
              <a:rPr lang="en-US" dirty="0" err="1"/>
              <a:t>N.Mokhov</a:t>
            </a:r>
            <a:r>
              <a:rPr lang="en-US" dirty="0"/>
              <a:t> and </a:t>
            </a:r>
            <a:r>
              <a:rPr lang="en-US" dirty="0" err="1"/>
              <a:t>O.Fornieri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In 1 second, with 2808 bunches,</a:t>
            </a:r>
          </a:p>
          <a:p>
            <a:r>
              <a:rPr lang="en-US" dirty="0"/>
              <a:t>Have 30 x 10</a:t>
            </a:r>
            <a:r>
              <a:rPr lang="en-US" baseline="30000" dirty="0"/>
              <a:t>6</a:t>
            </a:r>
            <a:r>
              <a:rPr lang="en-US" dirty="0"/>
              <a:t> bunch crossings and</a:t>
            </a:r>
          </a:p>
          <a:p>
            <a:r>
              <a:rPr lang="en-US" dirty="0"/>
              <a:t>30 x 10</a:t>
            </a:r>
            <a:r>
              <a:rPr lang="en-US" baseline="30000" dirty="0"/>
              <a:t>6</a:t>
            </a:r>
            <a:r>
              <a:rPr lang="en-US" dirty="0"/>
              <a:t> x μ(= interactions/X) events. </a:t>
            </a:r>
          </a:p>
          <a:p>
            <a:endParaRPr lang="en-US" dirty="0"/>
          </a:p>
          <a:p>
            <a:r>
              <a:rPr lang="en-US" dirty="0"/>
              <a:t>Notes:</a:t>
            </a:r>
          </a:p>
          <a:p>
            <a:r>
              <a:rPr lang="en-US" dirty="0"/>
              <a:t>At 0.5 </a:t>
            </a:r>
            <a:r>
              <a:rPr lang="en-US" dirty="0" err="1"/>
              <a:t>TeV</a:t>
            </a:r>
            <a:r>
              <a:rPr lang="en-US" dirty="0"/>
              <a:t> (~ central) </a:t>
            </a:r>
          </a:p>
          <a:p>
            <a:r>
              <a:rPr lang="en-US" dirty="0"/>
              <a:t>π</a:t>
            </a:r>
            <a:r>
              <a:rPr lang="en-US" baseline="30000" dirty="0"/>
              <a:t>+</a:t>
            </a:r>
            <a:r>
              <a:rPr lang="en-US" dirty="0"/>
              <a:t> = π</a:t>
            </a:r>
            <a:r>
              <a:rPr lang="en-US" baseline="30000" dirty="0"/>
              <a:t>-</a:t>
            </a:r>
            <a:r>
              <a:rPr lang="en-US" dirty="0"/>
              <a:t> &amp; K</a:t>
            </a:r>
            <a:r>
              <a:rPr lang="en-US" baseline="30000" dirty="0"/>
              <a:t>+</a:t>
            </a:r>
            <a:r>
              <a:rPr lang="en-US" dirty="0"/>
              <a:t> 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dirty="0"/>
              <a:t> K</a:t>
            </a:r>
            <a:r>
              <a:rPr lang="en-US" baseline="30000" dirty="0"/>
              <a:t>- </a:t>
            </a:r>
            <a:r>
              <a:rPr lang="en-US" dirty="0"/>
              <a:t> &amp; K/π ~ 10%</a:t>
            </a:r>
          </a:p>
          <a:p>
            <a:endParaRPr lang="en-US" dirty="0"/>
          </a:p>
          <a:p>
            <a:r>
              <a:rPr lang="en-US" dirty="0"/>
              <a:t>p’s &gt; π</a:t>
            </a:r>
            <a:r>
              <a:rPr lang="en-US" baseline="30000" dirty="0"/>
              <a:t>+</a:t>
            </a:r>
            <a:r>
              <a:rPr lang="en-US" dirty="0"/>
              <a:t>  above 1.5 </a:t>
            </a:r>
            <a:r>
              <a:rPr lang="en-US" dirty="0" err="1"/>
              <a:t>TeV</a:t>
            </a:r>
            <a:r>
              <a:rPr lang="en-US" dirty="0"/>
              <a:t> and flattish;</a:t>
            </a:r>
          </a:p>
          <a:p>
            <a:r>
              <a:rPr lang="en-US" dirty="0"/>
              <a:t>High </a:t>
            </a:r>
            <a:r>
              <a:rPr lang="en-US" dirty="0" err="1"/>
              <a:t>x</a:t>
            </a:r>
            <a:r>
              <a:rPr lang="en-US" baseline="-25000" dirty="0" err="1"/>
              <a:t>F</a:t>
            </a:r>
            <a:r>
              <a:rPr lang="en-US" dirty="0"/>
              <a:t> peak from diffraction</a:t>
            </a:r>
          </a:p>
          <a:p>
            <a:endParaRPr lang="en-US" dirty="0"/>
          </a:p>
          <a:p>
            <a:r>
              <a:rPr lang="en-US" dirty="0"/>
              <a:t>K</a:t>
            </a:r>
            <a:r>
              <a:rPr lang="en-US" baseline="30000" dirty="0"/>
              <a:t>-</a:t>
            </a:r>
            <a:r>
              <a:rPr lang="en-US" dirty="0"/>
              <a:t>(s-</a:t>
            </a:r>
            <a:r>
              <a:rPr lang="en-US" dirty="0" err="1"/>
              <a:t>ubar</a:t>
            </a:r>
            <a:r>
              <a:rPr lang="en-US" dirty="0"/>
              <a:t>) steeper than K</a:t>
            </a:r>
            <a:r>
              <a:rPr lang="en-US" baseline="30000" dirty="0"/>
              <a:t>+</a:t>
            </a:r>
            <a:r>
              <a:rPr lang="en-US" dirty="0"/>
              <a:t> (u-</a:t>
            </a:r>
            <a:r>
              <a:rPr lang="en-US" dirty="0" err="1"/>
              <a:t>sbar</a:t>
            </a:r>
            <a:r>
              <a:rPr lang="en-US" dirty="0"/>
              <a:t>)</a:t>
            </a:r>
          </a:p>
          <a:p>
            <a:r>
              <a:rPr lang="en-US" dirty="0"/>
              <a:t>π</a:t>
            </a:r>
            <a:r>
              <a:rPr lang="en-US" baseline="30000" dirty="0"/>
              <a:t>-</a:t>
            </a:r>
            <a:r>
              <a:rPr lang="en-US" dirty="0"/>
              <a:t> (d-</a:t>
            </a:r>
            <a:r>
              <a:rPr lang="en-US" dirty="0" err="1"/>
              <a:t>ubar</a:t>
            </a:r>
            <a:r>
              <a:rPr lang="en-US" dirty="0"/>
              <a:t>) steeper than π</a:t>
            </a:r>
            <a:r>
              <a:rPr lang="en-US" baseline="30000" dirty="0"/>
              <a:t>+</a:t>
            </a:r>
            <a:r>
              <a:rPr lang="en-US" dirty="0"/>
              <a:t> (u-</a:t>
            </a:r>
            <a:r>
              <a:rPr lang="en-US" dirty="0" err="1"/>
              <a:t>dbar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Antiprotons &lt; K</a:t>
            </a:r>
            <a:r>
              <a:rPr lang="en-US" baseline="30000" dirty="0"/>
              <a:t>-</a:t>
            </a:r>
            <a:r>
              <a:rPr lang="en-US" dirty="0"/>
              <a:t> but only by a factor ~ 0.5</a:t>
            </a:r>
          </a:p>
          <a:p>
            <a:r>
              <a:rPr lang="en-US" dirty="0"/>
              <a:t>Anti-deuterons/tritons/He</a:t>
            </a:r>
            <a:r>
              <a:rPr lang="en-US" baseline="30000" dirty="0"/>
              <a:t>3 </a:t>
            </a:r>
            <a:r>
              <a:rPr lang="en-US" dirty="0"/>
              <a:t>to measure too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2930847" y="1418010"/>
            <a:ext cx="242586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Number per 125 </a:t>
            </a:r>
            <a:r>
              <a:rPr lang="en-US" sz="1600" dirty="0" err="1"/>
              <a:t>GeV</a:t>
            </a:r>
            <a:r>
              <a:rPr lang="en-US" sz="1600" dirty="0"/>
              <a:t>/c bin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2920751" y="4440669"/>
            <a:ext cx="242586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Number per 125 </a:t>
            </a:r>
            <a:r>
              <a:rPr lang="en-US" sz="1600" dirty="0" err="1"/>
              <a:t>GeV</a:t>
            </a:r>
            <a:r>
              <a:rPr lang="en-US" sz="1600" dirty="0"/>
              <a:t>/c bin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7321416" y="2523721"/>
            <a:ext cx="2255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~ 1 x Acc/bin/sec if μ ~ 3 </a:t>
            </a:r>
          </a:p>
        </p:txBody>
      </p:sp>
      <p:sp>
        <p:nvSpPr>
          <p:cNvPr id="8" name="Left Arrow 7"/>
          <p:cNvSpPr/>
          <p:nvPr/>
        </p:nvSpPr>
        <p:spPr>
          <a:xfrm>
            <a:off x="7979396" y="1743279"/>
            <a:ext cx="289311" cy="21444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30253"/>
            <a:ext cx="409496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rgbClr val="0000FF"/>
                </a:solidFill>
              </a:rPr>
              <a:t>DPMJET prediction </a:t>
            </a:r>
            <a:r>
              <a:rPr lang="en-US" dirty="0"/>
              <a:t>(Prob. Too high)</a:t>
            </a:r>
          </a:p>
          <a:p>
            <a:r>
              <a:rPr lang="en-US" sz="1400" dirty="0"/>
              <a:t>Very uncertain! Illustration only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89F8-44DC-634D-B338-0E6C85F4D7CE}" type="datetime1">
              <a:rPr lang="fr-FR" smtClean="0"/>
              <a:t>26/08/2020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Mike Albrow       Forward Multiparticle Spectrometer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28CA-AB00-074F-B7EB-9B0005E7E498}" type="slidenum">
              <a:rPr lang="en-US" smtClean="0"/>
              <a:t>22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632862" y="5987018"/>
            <a:ext cx="3650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Neutrons not = protons, K</a:t>
            </a:r>
            <a:r>
              <a:rPr lang="en-US" b="1" baseline="30000" dirty="0">
                <a:solidFill>
                  <a:srgbClr val="FF0000"/>
                </a:solidFill>
              </a:rPr>
              <a:t>0</a:t>
            </a:r>
            <a:r>
              <a:rPr lang="en-US" b="1" dirty="0">
                <a:solidFill>
                  <a:srgbClr val="FF0000"/>
                </a:solidFill>
              </a:rPr>
              <a:t> not = K</a:t>
            </a:r>
            <a:r>
              <a:rPr lang="en-US" b="1" baseline="30000" dirty="0">
                <a:solidFill>
                  <a:srgbClr val="FF0000"/>
                </a:solidFill>
              </a:rPr>
              <a:t>+/-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63700A-9C1F-1F48-91D6-CD6FBB4EF873}"/>
              </a:ext>
            </a:extLst>
          </p:cNvPr>
          <p:cNvSpPr txBox="1"/>
          <p:nvPr/>
        </p:nvSpPr>
        <p:spPr>
          <a:xfrm flipH="1">
            <a:off x="6458266" y="840336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F1EF67-526A-874B-86CF-43853CBB75E0}"/>
              </a:ext>
            </a:extLst>
          </p:cNvPr>
          <p:cNvSpPr txBox="1"/>
          <p:nvPr/>
        </p:nvSpPr>
        <p:spPr>
          <a:xfrm flipH="1">
            <a:off x="6796820" y="1481168"/>
            <a:ext cx="59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π+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E5F6CA-20AB-5246-AEF6-05F615B88E90}"/>
              </a:ext>
            </a:extLst>
          </p:cNvPr>
          <p:cNvSpPr txBox="1"/>
          <p:nvPr/>
        </p:nvSpPr>
        <p:spPr>
          <a:xfrm flipH="1">
            <a:off x="5684561" y="1850500"/>
            <a:ext cx="59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K+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B44C28-3E2D-B944-83EB-C42D88A28203}"/>
              </a:ext>
            </a:extLst>
          </p:cNvPr>
          <p:cNvSpPr txBox="1"/>
          <p:nvPr/>
        </p:nvSpPr>
        <p:spPr>
          <a:xfrm flipH="1">
            <a:off x="6465382" y="4513692"/>
            <a:ext cx="59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π-</a:t>
            </a:r>
            <a:endParaRPr lang="fr-FR" dirty="0">
              <a:solidFill>
                <a:srgbClr val="0432F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B50B3B-2C05-2F43-9210-88BB0E46C4E8}"/>
              </a:ext>
            </a:extLst>
          </p:cNvPr>
          <p:cNvSpPr txBox="1"/>
          <p:nvPr/>
        </p:nvSpPr>
        <p:spPr>
          <a:xfrm flipH="1">
            <a:off x="6761443" y="5087690"/>
            <a:ext cx="59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K-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FF1605-80F1-8945-B243-C0353D0BACFF}"/>
              </a:ext>
            </a:extLst>
          </p:cNvPr>
          <p:cNvSpPr txBox="1"/>
          <p:nvPr/>
        </p:nvSpPr>
        <p:spPr>
          <a:xfrm flipH="1">
            <a:off x="5146951" y="4912961"/>
            <a:ext cx="77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p-bar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996C3F5-8EF8-404F-B20A-1C3EF17E6C47}"/>
              </a:ext>
            </a:extLst>
          </p:cNvPr>
          <p:cNvCxnSpPr/>
          <p:nvPr/>
        </p:nvCxnSpPr>
        <p:spPr>
          <a:xfrm>
            <a:off x="5684561" y="917781"/>
            <a:ext cx="0" cy="1775217"/>
          </a:xfrm>
          <a:prstGeom prst="line">
            <a:avLst/>
          </a:prstGeom>
          <a:ln w="9525">
            <a:solidFill>
              <a:srgbClr val="0432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2D10B8D-CACC-7841-8ED1-E28E7297648D}"/>
              </a:ext>
            </a:extLst>
          </p:cNvPr>
          <p:cNvCxnSpPr/>
          <p:nvPr/>
        </p:nvCxnSpPr>
        <p:spPr>
          <a:xfrm>
            <a:off x="5663647" y="3937051"/>
            <a:ext cx="0" cy="1775217"/>
          </a:xfrm>
          <a:prstGeom prst="line">
            <a:avLst/>
          </a:prstGeom>
          <a:ln w="9525">
            <a:solidFill>
              <a:srgbClr val="0432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8FA9175-DF06-2141-9B5D-89978A15C057}"/>
              </a:ext>
            </a:extLst>
          </p:cNvPr>
          <p:cNvSpPr txBox="1"/>
          <p:nvPr/>
        </p:nvSpPr>
        <p:spPr>
          <a:xfrm>
            <a:off x="5201671" y="763892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400" dirty="0"/>
              <a:t>FMS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8FA3B6-D969-404C-9F67-19721CFEFE24}"/>
              </a:ext>
            </a:extLst>
          </p:cNvPr>
          <p:cNvSpPr txBox="1"/>
          <p:nvPr/>
        </p:nvSpPr>
        <p:spPr>
          <a:xfrm>
            <a:off x="5230266" y="4052350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400" dirty="0"/>
              <a:t>FMS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E1E67F-DB08-A247-9E71-0D00AEC9AC9D}"/>
              </a:ext>
            </a:extLst>
          </p:cNvPr>
          <p:cNvSpPr txBox="1"/>
          <p:nvPr/>
        </p:nvSpPr>
        <p:spPr>
          <a:xfrm>
            <a:off x="7926321" y="4805578"/>
            <a:ext cx="1210588" cy="523220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FR" sz="1400" dirty="0">
                <a:solidFill>
                  <a:srgbClr val="0432FF"/>
                </a:solidFill>
              </a:rPr>
              <a:t>FMS higher x</a:t>
            </a:r>
            <a:r>
              <a:rPr lang="en-FR" sz="1400" baseline="-25000" dirty="0">
                <a:solidFill>
                  <a:srgbClr val="0432FF"/>
                </a:solidFill>
              </a:rPr>
              <a:t>F</a:t>
            </a:r>
          </a:p>
          <a:p>
            <a:r>
              <a:rPr lang="en-GB" sz="1400" dirty="0">
                <a:solidFill>
                  <a:srgbClr val="0432FF"/>
                </a:solidFill>
              </a:rPr>
              <a:t>f</a:t>
            </a:r>
            <a:r>
              <a:rPr lang="en-FR" sz="1400" dirty="0">
                <a:solidFill>
                  <a:srgbClr val="0432FF"/>
                </a:solidFill>
              </a:rPr>
              <a:t>or K</a:t>
            </a:r>
            <a:r>
              <a:rPr lang="en-FR" sz="1400" baseline="30000" dirty="0">
                <a:solidFill>
                  <a:srgbClr val="0432FF"/>
                </a:solidFill>
              </a:rPr>
              <a:t>0</a:t>
            </a:r>
            <a:r>
              <a:rPr lang="en-FR" sz="1400" dirty="0">
                <a:solidFill>
                  <a:srgbClr val="0432FF"/>
                </a:solidFill>
              </a:rPr>
              <a:t>, Λ</a:t>
            </a:r>
          </a:p>
        </p:txBody>
      </p:sp>
    </p:spTree>
    <p:extLst>
      <p:ext uri="{BB962C8B-B14F-4D97-AF65-F5344CB8AC3E}">
        <p14:creationId xmlns:p14="http://schemas.microsoft.com/office/powerpoint/2010/main" val="173690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C40C8A-211D-C442-9F07-B66E5DF0E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2147"/>
            <a:ext cx="9144000" cy="4873706"/>
          </a:xfrm>
          <a:prstGeom prst="rect">
            <a:avLst/>
          </a:prstGeom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453743A5-19FE-A74B-A875-3CC763DC5DE0}"/>
              </a:ext>
            </a:extLst>
          </p:cNvPr>
          <p:cNvSpPr/>
          <p:nvPr/>
        </p:nvSpPr>
        <p:spPr>
          <a:xfrm>
            <a:off x="114300" y="1943101"/>
            <a:ext cx="428625" cy="20002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F3D6CCF7-6E23-924E-BFA2-786154B4CE1D}"/>
              </a:ext>
            </a:extLst>
          </p:cNvPr>
          <p:cNvSpPr/>
          <p:nvPr/>
        </p:nvSpPr>
        <p:spPr>
          <a:xfrm>
            <a:off x="114300" y="2409826"/>
            <a:ext cx="428625" cy="20002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9A6E6D5E-3858-4642-81CA-5A63FC9EDEA7}"/>
              </a:ext>
            </a:extLst>
          </p:cNvPr>
          <p:cNvSpPr/>
          <p:nvPr/>
        </p:nvSpPr>
        <p:spPr>
          <a:xfrm>
            <a:off x="114300" y="5338764"/>
            <a:ext cx="428625" cy="20002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36ADEE19-8ED0-0C4C-B7D2-BC6012138580}"/>
              </a:ext>
            </a:extLst>
          </p:cNvPr>
          <p:cNvSpPr/>
          <p:nvPr/>
        </p:nvSpPr>
        <p:spPr>
          <a:xfrm flipV="1">
            <a:off x="114300" y="4248150"/>
            <a:ext cx="428625" cy="233361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86432671-B14B-9346-953C-3682C5AAA245}"/>
              </a:ext>
            </a:extLst>
          </p:cNvPr>
          <p:cNvSpPr/>
          <p:nvPr/>
        </p:nvSpPr>
        <p:spPr>
          <a:xfrm>
            <a:off x="114299" y="4710112"/>
            <a:ext cx="428625" cy="20002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8" name="Bent Arrow 7">
            <a:extLst>
              <a:ext uri="{FF2B5EF4-FFF2-40B4-BE49-F238E27FC236}">
                <a16:creationId xmlns:a16="http://schemas.microsoft.com/office/drawing/2014/main" id="{83158828-D757-D040-9F00-1705B2C2A91C}"/>
              </a:ext>
            </a:extLst>
          </p:cNvPr>
          <p:cNvSpPr/>
          <p:nvPr/>
        </p:nvSpPr>
        <p:spPr>
          <a:xfrm rot="16200000">
            <a:off x="157162" y="5759633"/>
            <a:ext cx="600075" cy="542925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9BCF45-6C67-7345-A684-8D490B83753B}"/>
              </a:ext>
            </a:extLst>
          </p:cNvPr>
          <p:cNvSpPr txBox="1"/>
          <p:nvPr/>
        </p:nvSpPr>
        <p:spPr>
          <a:xfrm>
            <a:off x="805167" y="6043874"/>
            <a:ext cx="4638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Issues addressed by this Expression of Interest 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3C86FBF-7D18-2047-A56C-4753C1DBA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9CCC-AA05-8B45-96C1-65AEAF907DFE}" type="datetime1">
              <a:rPr lang="fr-FR" smtClean="0"/>
              <a:t>26/08/2020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1B69A1F-A7A0-4B46-9FC6-C5FF93EA6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Mike Albrow       Forward Multiparticle Spectrometer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DB52D5D-E64F-6E49-8967-E30E3B12F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28CA-AB00-074F-B7EB-9B0005E7E4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84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4D74B5-B99B-BF41-A8D7-3A149B61E852}"/>
              </a:ext>
            </a:extLst>
          </p:cNvPr>
          <p:cNvCxnSpPr>
            <a:cxnSpLocks/>
          </p:cNvCxnSpPr>
          <p:nvPr/>
        </p:nvCxnSpPr>
        <p:spPr>
          <a:xfrm>
            <a:off x="337625" y="2912013"/>
            <a:ext cx="77231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E1F27FA-AD21-4E41-BDF7-99F9CF5D6234}"/>
              </a:ext>
            </a:extLst>
          </p:cNvPr>
          <p:cNvSpPr/>
          <p:nvPr/>
        </p:nvSpPr>
        <p:spPr>
          <a:xfrm>
            <a:off x="831894" y="2081523"/>
            <a:ext cx="5400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B34507-F537-B84D-B9A7-2374F9569C6E}"/>
              </a:ext>
            </a:extLst>
          </p:cNvPr>
          <p:cNvSpPr/>
          <p:nvPr/>
        </p:nvSpPr>
        <p:spPr>
          <a:xfrm>
            <a:off x="844265" y="3050129"/>
            <a:ext cx="540000" cy="720000"/>
          </a:xfrm>
          <a:prstGeom prst="rect">
            <a:avLst/>
          </a:prstGeom>
          <a:solidFill>
            <a:srgbClr val="265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7D3603-6191-C948-B0C6-58C0E02BDFDF}"/>
              </a:ext>
            </a:extLst>
          </p:cNvPr>
          <p:cNvSpPr/>
          <p:nvPr/>
        </p:nvSpPr>
        <p:spPr>
          <a:xfrm>
            <a:off x="1353903" y="2067951"/>
            <a:ext cx="180000" cy="720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0C2578-AD9F-D048-8658-AC6B7B1971F7}"/>
              </a:ext>
            </a:extLst>
          </p:cNvPr>
          <p:cNvSpPr/>
          <p:nvPr/>
        </p:nvSpPr>
        <p:spPr>
          <a:xfrm>
            <a:off x="7005821" y="2053883"/>
            <a:ext cx="523469" cy="649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E8601E-999E-A541-9A47-0EAB18A6EE31}"/>
              </a:ext>
            </a:extLst>
          </p:cNvPr>
          <p:cNvSpPr/>
          <p:nvPr/>
        </p:nvSpPr>
        <p:spPr>
          <a:xfrm>
            <a:off x="7005821" y="3098660"/>
            <a:ext cx="523469" cy="656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031A1D-1551-2F4F-B9EA-CE0A4DA84AF3}"/>
              </a:ext>
            </a:extLst>
          </p:cNvPr>
          <p:cNvSpPr/>
          <p:nvPr/>
        </p:nvSpPr>
        <p:spPr>
          <a:xfrm>
            <a:off x="5553634" y="2060858"/>
            <a:ext cx="412249" cy="6497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B1F082F-EF0B-1F41-AE31-F543255EDFF4}"/>
              </a:ext>
            </a:extLst>
          </p:cNvPr>
          <p:cNvCxnSpPr>
            <a:cxnSpLocks/>
          </p:cNvCxnSpPr>
          <p:nvPr/>
        </p:nvCxnSpPr>
        <p:spPr>
          <a:xfrm flipV="1">
            <a:off x="487680" y="2814402"/>
            <a:ext cx="1062193" cy="15257"/>
          </a:xfrm>
          <a:prstGeom prst="line">
            <a:avLst/>
          </a:prstGeom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96C8EB6-BA20-7A4F-8328-490E49EE0919}"/>
              </a:ext>
            </a:extLst>
          </p:cNvPr>
          <p:cNvSpPr/>
          <p:nvPr/>
        </p:nvSpPr>
        <p:spPr>
          <a:xfrm>
            <a:off x="5553634" y="3092136"/>
            <a:ext cx="411067" cy="6497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E5FC3C-F91E-0344-BE60-A2E0FA87A5E7}"/>
              </a:ext>
            </a:extLst>
          </p:cNvPr>
          <p:cNvSpPr/>
          <p:nvPr/>
        </p:nvSpPr>
        <p:spPr>
          <a:xfrm flipH="1">
            <a:off x="5989977" y="2050477"/>
            <a:ext cx="427452" cy="64975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3E657A-BD81-1B46-A202-FFF4F788EE7D}"/>
              </a:ext>
            </a:extLst>
          </p:cNvPr>
          <p:cNvSpPr/>
          <p:nvPr/>
        </p:nvSpPr>
        <p:spPr>
          <a:xfrm flipH="1">
            <a:off x="5989978" y="3088712"/>
            <a:ext cx="421178" cy="64975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F98586-32E7-6F46-86A0-AC9C0FF7977D}"/>
              </a:ext>
            </a:extLst>
          </p:cNvPr>
          <p:cNvSpPr/>
          <p:nvPr/>
        </p:nvSpPr>
        <p:spPr>
          <a:xfrm flipH="1">
            <a:off x="6457648" y="2060858"/>
            <a:ext cx="507954" cy="64975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01E1C77-7545-274C-AE02-6109CFE5B74B}"/>
              </a:ext>
            </a:extLst>
          </p:cNvPr>
          <p:cNvSpPr/>
          <p:nvPr/>
        </p:nvSpPr>
        <p:spPr>
          <a:xfrm flipH="1">
            <a:off x="6452265" y="3098660"/>
            <a:ext cx="507954" cy="64975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DDF756A-BAC0-5442-9AE1-1A0D4AF98EA4}"/>
              </a:ext>
            </a:extLst>
          </p:cNvPr>
          <p:cNvCxnSpPr/>
          <p:nvPr/>
        </p:nvCxnSpPr>
        <p:spPr>
          <a:xfrm flipV="1">
            <a:off x="1685777" y="3812333"/>
            <a:ext cx="3828757" cy="1416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2366738-247B-5746-A4FF-879205E967CD}"/>
              </a:ext>
            </a:extLst>
          </p:cNvPr>
          <p:cNvCxnSpPr/>
          <p:nvPr/>
        </p:nvCxnSpPr>
        <p:spPr>
          <a:xfrm flipV="1">
            <a:off x="1723536" y="2009422"/>
            <a:ext cx="3828757" cy="1416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130CA0-7E2E-F941-830A-1DB95DDD5840}"/>
              </a:ext>
            </a:extLst>
          </p:cNvPr>
          <p:cNvCxnSpPr>
            <a:cxnSpLocks/>
          </p:cNvCxnSpPr>
          <p:nvPr/>
        </p:nvCxnSpPr>
        <p:spPr>
          <a:xfrm flipH="1" flipV="1">
            <a:off x="5291697" y="1991248"/>
            <a:ext cx="277190" cy="738371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EC68BE5-EB4C-0244-A006-1C292D946D92}"/>
              </a:ext>
            </a:extLst>
          </p:cNvPr>
          <p:cNvCxnSpPr>
            <a:cxnSpLocks/>
          </p:cNvCxnSpPr>
          <p:nvPr/>
        </p:nvCxnSpPr>
        <p:spPr>
          <a:xfrm flipV="1">
            <a:off x="5538225" y="2009422"/>
            <a:ext cx="6039" cy="75009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9EE3973-385B-6A4B-B455-0217804A6BC8}"/>
              </a:ext>
            </a:extLst>
          </p:cNvPr>
          <p:cNvCxnSpPr>
            <a:cxnSpLocks/>
          </p:cNvCxnSpPr>
          <p:nvPr/>
        </p:nvCxnSpPr>
        <p:spPr>
          <a:xfrm flipH="1" flipV="1">
            <a:off x="5513323" y="3084715"/>
            <a:ext cx="14574" cy="72761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F2A5E60-562C-D544-8B54-8E214B84CA2E}"/>
              </a:ext>
            </a:extLst>
          </p:cNvPr>
          <p:cNvCxnSpPr>
            <a:cxnSpLocks/>
          </p:cNvCxnSpPr>
          <p:nvPr/>
        </p:nvCxnSpPr>
        <p:spPr>
          <a:xfrm flipV="1">
            <a:off x="1533903" y="2040807"/>
            <a:ext cx="199379" cy="74704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67BC0C3-A94B-614E-8F7C-E463D05019FF}"/>
              </a:ext>
            </a:extLst>
          </p:cNvPr>
          <p:cNvCxnSpPr>
            <a:cxnSpLocks/>
          </p:cNvCxnSpPr>
          <p:nvPr/>
        </p:nvCxnSpPr>
        <p:spPr>
          <a:xfrm flipH="1" flipV="1">
            <a:off x="1549873" y="3022009"/>
            <a:ext cx="167376" cy="80449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6AB0EB1-A2D4-AF4A-A997-957B38A154F8}"/>
              </a:ext>
            </a:extLst>
          </p:cNvPr>
          <p:cNvCxnSpPr>
            <a:cxnSpLocks/>
          </p:cNvCxnSpPr>
          <p:nvPr/>
        </p:nvCxnSpPr>
        <p:spPr>
          <a:xfrm flipV="1">
            <a:off x="5291697" y="3062942"/>
            <a:ext cx="216105" cy="749391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D2AF9557-61AC-EA42-8A48-85E4AE6CECB3}"/>
              </a:ext>
            </a:extLst>
          </p:cNvPr>
          <p:cNvSpPr txBox="1"/>
          <p:nvPr/>
        </p:nvSpPr>
        <p:spPr>
          <a:xfrm rot="16200000">
            <a:off x="539750" y="2224609"/>
            <a:ext cx="10027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100" dirty="0">
                <a:solidFill>
                  <a:schemeClr val="bg1"/>
                </a:solidFill>
              </a:rPr>
              <a:t>Fe TOROID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6FE2E50-D6DD-354B-B007-275E0BC361F6}"/>
              </a:ext>
            </a:extLst>
          </p:cNvPr>
          <p:cNvSpPr txBox="1"/>
          <p:nvPr/>
        </p:nvSpPr>
        <p:spPr>
          <a:xfrm rot="16200000">
            <a:off x="6943280" y="2168620"/>
            <a:ext cx="8050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FR" sz="1100" dirty="0">
                <a:solidFill>
                  <a:srgbClr val="FFFF00"/>
                </a:solidFill>
              </a:rPr>
              <a:t>Fe TOROID</a:t>
            </a:r>
          </a:p>
          <a:p>
            <a:pPr algn="ctr"/>
            <a:r>
              <a:rPr lang="en-FR" sz="1100" dirty="0">
                <a:solidFill>
                  <a:srgbClr val="FFFF00"/>
                </a:solidFill>
              </a:rPr>
              <a:t>&amp; GEMs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DD9006E-C77C-1F4D-BD64-FE8DDBD3C32D}"/>
              </a:ext>
            </a:extLst>
          </p:cNvPr>
          <p:cNvSpPr txBox="1"/>
          <p:nvPr/>
        </p:nvSpPr>
        <p:spPr>
          <a:xfrm rot="16200000">
            <a:off x="6430807" y="2053782"/>
            <a:ext cx="57900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FR" sz="1100" dirty="0">
                <a:solidFill>
                  <a:schemeClr val="bg1"/>
                </a:solidFill>
              </a:rPr>
              <a:t>EM</a:t>
            </a:r>
          </a:p>
          <a:p>
            <a:pPr algn="ctr"/>
            <a:r>
              <a:rPr lang="en-FR" sz="1100" dirty="0">
                <a:solidFill>
                  <a:schemeClr val="bg1"/>
                </a:solidFill>
              </a:rPr>
              <a:t>HGCAL</a:t>
            </a:r>
          </a:p>
          <a:p>
            <a:pPr algn="ctr"/>
            <a:r>
              <a:rPr lang="en-FR" sz="1100" dirty="0">
                <a:solidFill>
                  <a:schemeClr val="bg1"/>
                </a:solidFill>
              </a:rPr>
              <a:t>HAD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B15FE89-7F1B-9D48-83A1-AB378F7FBF8D}"/>
              </a:ext>
            </a:extLst>
          </p:cNvPr>
          <p:cNvSpPr txBox="1"/>
          <p:nvPr/>
        </p:nvSpPr>
        <p:spPr>
          <a:xfrm rot="16200000">
            <a:off x="5333048" y="2239190"/>
            <a:ext cx="8354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050" dirty="0"/>
              <a:t>Si TRACKER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BC4900C-023A-394E-877F-BFE1C8584DFE}"/>
              </a:ext>
            </a:extLst>
          </p:cNvPr>
          <p:cNvSpPr txBox="1"/>
          <p:nvPr/>
        </p:nvSpPr>
        <p:spPr>
          <a:xfrm rot="16200000">
            <a:off x="5858165" y="2181375"/>
            <a:ext cx="68480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FR" sz="1050" dirty="0"/>
              <a:t>TRD +</a:t>
            </a:r>
          </a:p>
          <a:p>
            <a:pPr algn="ctr"/>
            <a:r>
              <a:rPr lang="en-FR" sz="1050" dirty="0"/>
              <a:t>TRACKER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AAB11BA-F8A3-4E4C-BD67-E6502ECE5535}"/>
              </a:ext>
            </a:extLst>
          </p:cNvPr>
          <p:cNvCxnSpPr>
            <a:cxnSpLocks/>
          </p:cNvCxnSpPr>
          <p:nvPr/>
        </p:nvCxnSpPr>
        <p:spPr>
          <a:xfrm flipV="1">
            <a:off x="510006" y="3021414"/>
            <a:ext cx="1062193" cy="15257"/>
          </a:xfrm>
          <a:prstGeom prst="line">
            <a:avLst/>
          </a:prstGeom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36B61BC-BFBE-9040-96AD-70D9569D69F1}"/>
              </a:ext>
            </a:extLst>
          </p:cNvPr>
          <p:cNvCxnSpPr>
            <a:cxnSpLocks/>
          </p:cNvCxnSpPr>
          <p:nvPr/>
        </p:nvCxnSpPr>
        <p:spPr>
          <a:xfrm flipV="1">
            <a:off x="5573500" y="3066727"/>
            <a:ext cx="2212802" cy="10121"/>
          </a:xfrm>
          <a:prstGeom prst="line">
            <a:avLst/>
          </a:prstGeom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539523D-B4A2-7F49-B520-FFE6E889F5A9}"/>
              </a:ext>
            </a:extLst>
          </p:cNvPr>
          <p:cNvCxnSpPr>
            <a:cxnSpLocks/>
          </p:cNvCxnSpPr>
          <p:nvPr/>
        </p:nvCxnSpPr>
        <p:spPr>
          <a:xfrm flipV="1">
            <a:off x="5571530" y="2725980"/>
            <a:ext cx="2212802" cy="10121"/>
          </a:xfrm>
          <a:prstGeom prst="line">
            <a:avLst/>
          </a:prstGeom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77D697AB-0B7C-C649-9E31-B661A4EFDB4E}"/>
              </a:ext>
            </a:extLst>
          </p:cNvPr>
          <p:cNvSpPr/>
          <p:nvPr/>
        </p:nvSpPr>
        <p:spPr>
          <a:xfrm>
            <a:off x="1381178" y="3050129"/>
            <a:ext cx="180000" cy="720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7343450-BFEF-0B49-896A-FEE384765C66}"/>
              </a:ext>
            </a:extLst>
          </p:cNvPr>
          <p:cNvSpPr txBox="1"/>
          <p:nvPr/>
        </p:nvSpPr>
        <p:spPr>
          <a:xfrm rot="16200000">
            <a:off x="1072930" y="2291210"/>
            <a:ext cx="7184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050" dirty="0"/>
              <a:t>HOD+TRK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BF32C8C-B2B9-3745-B26A-46353CD0009C}"/>
              </a:ext>
            </a:extLst>
          </p:cNvPr>
          <p:cNvSpPr txBox="1"/>
          <p:nvPr/>
        </p:nvSpPr>
        <p:spPr>
          <a:xfrm>
            <a:off x="951051" y="38265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44CAD12-F5C9-004C-B107-1775EA72BF15}"/>
              </a:ext>
            </a:extLst>
          </p:cNvPr>
          <p:cNvSpPr txBox="1"/>
          <p:nvPr/>
        </p:nvSpPr>
        <p:spPr>
          <a:xfrm>
            <a:off x="6049723" y="37560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02C18AC-1A46-334B-836A-F5897B14CF65}"/>
              </a:ext>
            </a:extLst>
          </p:cNvPr>
          <p:cNvSpPr txBox="1"/>
          <p:nvPr/>
        </p:nvSpPr>
        <p:spPr>
          <a:xfrm>
            <a:off x="1293060" y="38265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D05B0F7-3E9C-B04A-9A53-8851EDEDAFDD}"/>
              </a:ext>
            </a:extLst>
          </p:cNvPr>
          <p:cNvSpPr txBox="1"/>
          <p:nvPr/>
        </p:nvSpPr>
        <p:spPr>
          <a:xfrm>
            <a:off x="3094278" y="3830161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20 m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9A063F5-532E-6D41-A276-C55A2931E3A7}"/>
              </a:ext>
            </a:extLst>
          </p:cNvPr>
          <p:cNvSpPr txBox="1"/>
          <p:nvPr/>
        </p:nvSpPr>
        <p:spPr>
          <a:xfrm>
            <a:off x="1472877" y="38265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7295C4C-966B-B64D-908A-024ADE432087}"/>
              </a:ext>
            </a:extLst>
          </p:cNvPr>
          <p:cNvSpPr txBox="1"/>
          <p:nvPr/>
        </p:nvSpPr>
        <p:spPr>
          <a:xfrm>
            <a:off x="5606080" y="37560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7B79BD0-EB07-D64F-9789-693522F2B787}"/>
              </a:ext>
            </a:extLst>
          </p:cNvPr>
          <p:cNvSpPr txBox="1"/>
          <p:nvPr/>
        </p:nvSpPr>
        <p:spPr>
          <a:xfrm>
            <a:off x="6497875" y="375606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2.5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8912006-1EC1-A240-BD59-294B975AD871}"/>
              </a:ext>
            </a:extLst>
          </p:cNvPr>
          <p:cNvSpPr txBox="1"/>
          <p:nvPr/>
        </p:nvSpPr>
        <p:spPr>
          <a:xfrm>
            <a:off x="7042733" y="375625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2.5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B3A8483-7155-3E48-A34E-48DF8EDECB7C}"/>
              </a:ext>
            </a:extLst>
          </p:cNvPr>
          <p:cNvCxnSpPr>
            <a:cxnSpLocks/>
          </p:cNvCxnSpPr>
          <p:nvPr/>
        </p:nvCxnSpPr>
        <p:spPr>
          <a:xfrm flipV="1">
            <a:off x="7529290" y="4011168"/>
            <a:ext cx="6887" cy="3638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30EDE09-7CB7-CD4E-A5B2-B994E401B2F6}"/>
              </a:ext>
            </a:extLst>
          </p:cNvPr>
          <p:cNvCxnSpPr>
            <a:cxnSpLocks/>
          </p:cNvCxnSpPr>
          <p:nvPr/>
        </p:nvCxnSpPr>
        <p:spPr>
          <a:xfrm flipV="1">
            <a:off x="830927" y="3992828"/>
            <a:ext cx="6887" cy="3638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E352C8A-BF4B-E248-8808-1B4C1BEDAF86}"/>
              </a:ext>
            </a:extLst>
          </p:cNvPr>
          <p:cNvCxnSpPr>
            <a:cxnSpLocks/>
          </p:cNvCxnSpPr>
          <p:nvPr/>
        </p:nvCxnSpPr>
        <p:spPr>
          <a:xfrm flipV="1">
            <a:off x="5527897" y="4034090"/>
            <a:ext cx="6887" cy="3638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AA8BF2DE-13D4-1047-B9FB-607E37EB8C77}"/>
              </a:ext>
            </a:extLst>
          </p:cNvPr>
          <p:cNvSpPr txBox="1"/>
          <p:nvPr/>
        </p:nvSpPr>
        <p:spPr>
          <a:xfrm>
            <a:off x="513525" y="4356623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Z</a:t>
            </a:r>
            <a:r>
              <a:rPr lang="en-FR" sz="1400" dirty="0"/>
              <a:t> = 91 m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B40DF-0913-8D4A-91BE-601A8A79F888}"/>
              </a:ext>
            </a:extLst>
          </p:cNvPr>
          <p:cNvSpPr txBox="1"/>
          <p:nvPr/>
        </p:nvSpPr>
        <p:spPr>
          <a:xfrm>
            <a:off x="5121488" y="4367610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Z</a:t>
            </a:r>
            <a:r>
              <a:rPr lang="en-FR" sz="1400" dirty="0"/>
              <a:t> = 116 m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FC89D3B-19FE-4840-9A47-A8FCC6313A54}"/>
              </a:ext>
            </a:extLst>
          </p:cNvPr>
          <p:cNvSpPr txBox="1"/>
          <p:nvPr/>
        </p:nvSpPr>
        <p:spPr>
          <a:xfrm>
            <a:off x="7042733" y="4373025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Z</a:t>
            </a:r>
            <a:r>
              <a:rPr lang="en-FR" sz="1400" dirty="0"/>
              <a:t> = 126 m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56C785B-2D63-A54E-9DB7-E047CC39A207}"/>
              </a:ext>
            </a:extLst>
          </p:cNvPr>
          <p:cNvSpPr txBox="1"/>
          <p:nvPr/>
        </p:nvSpPr>
        <p:spPr>
          <a:xfrm>
            <a:off x="7508647" y="3769886"/>
            <a:ext cx="1377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200" dirty="0"/>
              <a:t>= LENGTH (m)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F6D0956-CC8A-2344-B678-B182D3E59482}"/>
              </a:ext>
            </a:extLst>
          </p:cNvPr>
          <p:cNvSpPr txBox="1"/>
          <p:nvPr/>
        </p:nvSpPr>
        <p:spPr>
          <a:xfrm>
            <a:off x="191832" y="1535438"/>
            <a:ext cx="718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200" dirty="0"/>
              <a:t>R = 8 cm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4A7BE48-523E-1645-9D45-7CF9E65795D2}"/>
              </a:ext>
            </a:extLst>
          </p:cNvPr>
          <p:cNvCxnSpPr>
            <a:cxnSpLocks/>
          </p:cNvCxnSpPr>
          <p:nvPr/>
        </p:nvCxnSpPr>
        <p:spPr>
          <a:xfrm>
            <a:off x="551065" y="1854060"/>
            <a:ext cx="0" cy="9236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C808FEB7-D7F1-AB4A-B404-AD8AC2568B6C}"/>
              </a:ext>
            </a:extLst>
          </p:cNvPr>
          <p:cNvSpPr txBox="1"/>
          <p:nvPr/>
        </p:nvSpPr>
        <p:spPr>
          <a:xfrm>
            <a:off x="2703786" y="1376988"/>
            <a:ext cx="893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400" dirty="0"/>
              <a:t>R = 40 cm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BCB4A524-ACE1-FA47-A0CB-74BF26711105}"/>
              </a:ext>
            </a:extLst>
          </p:cNvPr>
          <p:cNvCxnSpPr>
            <a:cxnSpLocks/>
          </p:cNvCxnSpPr>
          <p:nvPr/>
        </p:nvCxnSpPr>
        <p:spPr>
          <a:xfrm>
            <a:off x="3094278" y="1648403"/>
            <a:ext cx="0" cy="3331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93FDFBEF-B755-0D4D-80B6-0F33A2F1DE70}"/>
              </a:ext>
            </a:extLst>
          </p:cNvPr>
          <p:cNvSpPr txBox="1"/>
          <p:nvPr/>
        </p:nvSpPr>
        <p:spPr>
          <a:xfrm>
            <a:off x="7476753" y="1673937"/>
            <a:ext cx="914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200" dirty="0"/>
              <a:t>R = 12.5 cm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8DC10A0F-63A2-4B4E-9741-0AC0E88FB8C8}"/>
              </a:ext>
            </a:extLst>
          </p:cNvPr>
          <p:cNvCxnSpPr>
            <a:cxnSpLocks/>
          </p:cNvCxnSpPr>
          <p:nvPr/>
        </p:nvCxnSpPr>
        <p:spPr>
          <a:xfrm>
            <a:off x="7671869" y="1892032"/>
            <a:ext cx="0" cy="8185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4436868A-2B2B-2446-A4C9-5F923D9DBFA2}"/>
              </a:ext>
            </a:extLst>
          </p:cNvPr>
          <p:cNvSpPr txBox="1"/>
          <p:nvPr/>
        </p:nvSpPr>
        <p:spPr>
          <a:xfrm>
            <a:off x="4935893" y="1321554"/>
            <a:ext cx="988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200" dirty="0"/>
              <a:t>1 mm SS</a:t>
            </a:r>
          </a:p>
          <a:p>
            <a:r>
              <a:rPr lang="en-GB" sz="1200" dirty="0"/>
              <a:t>T</a:t>
            </a:r>
            <a:r>
              <a:rPr lang="en-FR" sz="1200" dirty="0"/>
              <a:t>hin window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86106644-DBBA-0946-B3AE-F34D0906E057}"/>
              </a:ext>
            </a:extLst>
          </p:cNvPr>
          <p:cNvCxnSpPr>
            <a:cxnSpLocks/>
          </p:cNvCxnSpPr>
          <p:nvPr/>
        </p:nvCxnSpPr>
        <p:spPr>
          <a:xfrm>
            <a:off x="5135636" y="1730282"/>
            <a:ext cx="433250" cy="4642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C473A875-D09A-B949-A622-F8969F7E9CFB}"/>
              </a:ext>
            </a:extLst>
          </p:cNvPr>
          <p:cNvSpPr txBox="1"/>
          <p:nvPr/>
        </p:nvSpPr>
        <p:spPr>
          <a:xfrm>
            <a:off x="4051495" y="1461145"/>
            <a:ext cx="7248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100" dirty="0"/>
              <a:t>Wire grid</a:t>
            </a:r>
          </a:p>
          <a:p>
            <a:r>
              <a:rPr lang="en-GB" sz="1100" dirty="0"/>
              <a:t>i</a:t>
            </a:r>
            <a:r>
              <a:rPr lang="en-FR" sz="1100" dirty="0"/>
              <a:t>f needed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B37DEE5D-1B28-9F4A-9606-EECE13053759}"/>
              </a:ext>
            </a:extLst>
          </p:cNvPr>
          <p:cNvCxnSpPr>
            <a:cxnSpLocks/>
          </p:cNvCxnSpPr>
          <p:nvPr/>
        </p:nvCxnSpPr>
        <p:spPr>
          <a:xfrm>
            <a:off x="4460158" y="1854060"/>
            <a:ext cx="845644" cy="3405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168FF60E-7834-074F-84BD-34FB1E3603D6}"/>
              </a:ext>
            </a:extLst>
          </p:cNvPr>
          <p:cNvCxnSpPr>
            <a:cxnSpLocks/>
            <a:stCxn id="76" idx="3"/>
          </p:cNvCxnSpPr>
          <p:nvPr/>
        </p:nvCxnSpPr>
        <p:spPr>
          <a:xfrm flipV="1">
            <a:off x="3750227" y="3992829"/>
            <a:ext cx="1757575" cy="219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1920AFD5-73C5-AB42-BF52-4DFEB33BE497}"/>
              </a:ext>
            </a:extLst>
          </p:cNvPr>
          <p:cNvCxnSpPr>
            <a:cxnSpLocks/>
            <a:stCxn id="76" idx="1"/>
          </p:cNvCxnSpPr>
          <p:nvPr/>
        </p:nvCxnSpPr>
        <p:spPr>
          <a:xfrm flipH="1" flipV="1">
            <a:off x="1756324" y="4009857"/>
            <a:ext cx="1337954" cy="49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43497074-A96F-584F-8A28-0289BF4393A7}"/>
              </a:ext>
            </a:extLst>
          </p:cNvPr>
          <p:cNvSpPr txBox="1"/>
          <p:nvPr/>
        </p:nvSpPr>
        <p:spPr>
          <a:xfrm>
            <a:off x="2727627" y="2250988"/>
            <a:ext cx="14705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FR" dirty="0">
                <a:solidFill>
                  <a:srgbClr val="FF0000"/>
                </a:solidFill>
              </a:rPr>
              <a:t>LHC VACUUM</a:t>
            </a:r>
          </a:p>
          <a:p>
            <a:pPr algn="ctr"/>
            <a:r>
              <a:rPr lang="en-FR" sz="1400" dirty="0">
                <a:solidFill>
                  <a:srgbClr val="FF0000"/>
                </a:solidFill>
              </a:rPr>
              <a:t>DECAY VOLUME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87571E7-69AB-814B-BDE6-E38DDDAE7F4D}"/>
              </a:ext>
            </a:extLst>
          </p:cNvPr>
          <p:cNvSpPr txBox="1"/>
          <p:nvPr/>
        </p:nvSpPr>
        <p:spPr>
          <a:xfrm>
            <a:off x="7548474" y="3221463"/>
            <a:ext cx="681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TAXN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8721396-BF1F-5444-9C66-613712F9D346}"/>
              </a:ext>
            </a:extLst>
          </p:cNvPr>
          <p:cNvSpPr txBox="1"/>
          <p:nvPr/>
        </p:nvSpPr>
        <p:spPr>
          <a:xfrm>
            <a:off x="478101" y="1012894"/>
            <a:ext cx="77463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FR" sz="1200" dirty="0"/>
              <a:t>D1 35 Tm</a:t>
            </a:r>
          </a:p>
          <a:p>
            <a:pPr algn="ctr"/>
            <a:r>
              <a:rPr lang="en-FR" sz="1200" dirty="0"/>
              <a:t>DIPOLE</a:t>
            </a:r>
          </a:p>
        </p:txBody>
      </p:sp>
      <p:sp>
        <p:nvSpPr>
          <p:cNvPr id="122" name="Left Arrow 121">
            <a:extLst>
              <a:ext uri="{FF2B5EF4-FFF2-40B4-BE49-F238E27FC236}">
                <a16:creationId xmlns:a16="http://schemas.microsoft.com/office/drawing/2014/main" id="{8B81FAC0-5FAA-F744-8B19-35A8E9930E19}"/>
              </a:ext>
            </a:extLst>
          </p:cNvPr>
          <p:cNvSpPr/>
          <p:nvPr/>
        </p:nvSpPr>
        <p:spPr>
          <a:xfrm>
            <a:off x="23585" y="1107958"/>
            <a:ext cx="436098" cy="3316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72D341C-214A-FD40-BAD2-ACA8A0622FA3}"/>
              </a:ext>
            </a:extLst>
          </p:cNvPr>
          <p:cNvSpPr txBox="1"/>
          <p:nvPr/>
        </p:nvSpPr>
        <p:spPr>
          <a:xfrm>
            <a:off x="438731" y="4655391"/>
            <a:ext cx="102463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FR" sz="1400" dirty="0"/>
              <a:t>IR 5 / CMS</a:t>
            </a:r>
          </a:p>
          <a:p>
            <a:pPr algn="ctr"/>
            <a:r>
              <a:rPr lang="en-FR" sz="1400" dirty="0"/>
              <a:t>COLLISIONs</a:t>
            </a:r>
          </a:p>
        </p:txBody>
      </p:sp>
      <p:sp>
        <p:nvSpPr>
          <p:cNvPr id="124" name="Left Arrow 123">
            <a:extLst>
              <a:ext uri="{FF2B5EF4-FFF2-40B4-BE49-F238E27FC236}">
                <a16:creationId xmlns:a16="http://schemas.microsoft.com/office/drawing/2014/main" id="{8B1CED85-FBD3-244B-8756-03BD66B7578B}"/>
              </a:ext>
            </a:extLst>
          </p:cNvPr>
          <p:cNvSpPr/>
          <p:nvPr/>
        </p:nvSpPr>
        <p:spPr>
          <a:xfrm>
            <a:off x="2633" y="4718617"/>
            <a:ext cx="436098" cy="3316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F23C7F0-380B-BF47-AC23-7B7DE3113379}"/>
              </a:ext>
            </a:extLst>
          </p:cNvPr>
          <p:cNvSpPr txBox="1"/>
          <p:nvPr/>
        </p:nvSpPr>
        <p:spPr>
          <a:xfrm>
            <a:off x="1927404" y="403085"/>
            <a:ext cx="4429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FR" dirty="0"/>
              <a:t>FORWARD MULTIPARTICLE SPECTROMETER </a:t>
            </a:r>
          </a:p>
          <a:p>
            <a:pPr algn="ctr"/>
            <a:r>
              <a:rPr lang="en-FR" sz="1400" dirty="0"/>
              <a:t>TOP VIEW (bending) SCHEMATIC (provisonal dimensions)</a:t>
            </a: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A5045CD9-BB59-B343-B0B4-60BFF6C59ED2}"/>
              </a:ext>
            </a:extLst>
          </p:cNvPr>
          <p:cNvCxnSpPr>
            <a:cxnSpLocks/>
          </p:cNvCxnSpPr>
          <p:nvPr/>
        </p:nvCxnSpPr>
        <p:spPr>
          <a:xfrm>
            <a:off x="7086738" y="3098660"/>
            <a:ext cx="0" cy="727841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FFBBB90-B783-9F45-8FF4-0EBAE5348942}"/>
              </a:ext>
            </a:extLst>
          </p:cNvPr>
          <p:cNvCxnSpPr>
            <a:cxnSpLocks/>
          </p:cNvCxnSpPr>
          <p:nvPr/>
        </p:nvCxnSpPr>
        <p:spPr>
          <a:xfrm>
            <a:off x="7239138" y="3082244"/>
            <a:ext cx="0" cy="727841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6DE390A6-D973-B640-A747-3C91C1FBD1AF}"/>
              </a:ext>
            </a:extLst>
          </p:cNvPr>
          <p:cNvCxnSpPr>
            <a:cxnSpLocks/>
          </p:cNvCxnSpPr>
          <p:nvPr/>
        </p:nvCxnSpPr>
        <p:spPr>
          <a:xfrm>
            <a:off x="7386096" y="3084492"/>
            <a:ext cx="0" cy="727841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14F82C01-5481-BB44-A49A-AA389F2D2F56}"/>
              </a:ext>
            </a:extLst>
          </p:cNvPr>
          <p:cNvCxnSpPr>
            <a:cxnSpLocks/>
          </p:cNvCxnSpPr>
          <p:nvPr/>
        </p:nvCxnSpPr>
        <p:spPr>
          <a:xfrm>
            <a:off x="7543938" y="3555860"/>
            <a:ext cx="0" cy="727841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3E71C1FF-9F23-F249-9A95-D2464D1712FD}"/>
              </a:ext>
            </a:extLst>
          </p:cNvPr>
          <p:cNvSpPr/>
          <p:nvPr/>
        </p:nvSpPr>
        <p:spPr>
          <a:xfrm>
            <a:off x="1733282" y="3766604"/>
            <a:ext cx="3774520" cy="4571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64FEEF59-DAC0-4F42-AAF2-35EEDA287EA9}"/>
              </a:ext>
            </a:extLst>
          </p:cNvPr>
          <p:cNvSpPr/>
          <p:nvPr/>
        </p:nvSpPr>
        <p:spPr>
          <a:xfrm>
            <a:off x="1743929" y="2019588"/>
            <a:ext cx="3774520" cy="4571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AAB0865-2473-AC44-8F64-51A57E2CAED3}"/>
              </a:ext>
            </a:extLst>
          </p:cNvPr>
          <p:cNvSpPr txBox="1"/>
          <p:nvPr/>
        </p:nvSpPr>
        <p:spPr>
          <a:xfrm>
            <a:off x="1866262" y="2038893"/>
            <a:ext cx="862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200" b="1" dirty="0">
                <a:solidFill>
                  <a:schemeClr val="accent2"/>
                </a:solidFill>
              </a:rPr>
              <a:t>NEG LINER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D2DFBB08-DAD9-3D4A-86B1-668DE7D49F85}"/>
              </a:ext>
            </a:extLst>
          </p:cNvPr>
          <p:cNvSpPr txBox="1"/>
          <p:nvPr/>
        </p:nvSpPr>
        <p:spPr>
          <a:xfrm>
            <a:off x="5960956" y="1769187"/>
            <a:ext cx="1104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400" dirty="0"/>
              <a:t>R</a:t>
            </a:r>
            <a:r>
              <a:rPr lang="en-FR" sz="1400" baseline="-25000" dirty="0"/>
              <a:t>OUT</a:t>
            </a:r>
            <a:r>
              <a:rPr lang="en-FR" sz="1400" dirty="0"/>
              <a:t> = 35 cm</a:t>
            </a:r>
          </a:p>
        </p:txBody>
      </p:sp>
      <p:pic>
        <p:nvPicPr>
          <p:cNvPr id="136" name="Picture 135">
            <a:extLst>
              <a:ext uri="{FF2B5EF4-FFF2-40B4-BE49-F238E27FC236}">
                <a16:creationId xmlns:a16="http://schemas.microsoft.com/office/drawing/2014/main" id="{47E4BBAC-456D-884B-ABF3-B1E9481E7F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360" t="11403" r="30910" b="15889"/>
          <a:stretch/>
        </p:blipFill>
        <p:spPr>
          <a:xfrm rot="5400000">
            <a:off x="6298586" y="3659643"/>
            <a:ext cx="308645" cy="26628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2949FA47-1811-4D49-922B-F1892CDB61CD}"/>
              </a:ext>
            </a:extLst>
          </p:cNvPr>
          <p:cNvCxnSpPr>
            <a:cxnSpLocks/>
          </p:cNvCxnSpPr>
          <p:nvPr/>
        </p:nvCxnSpPr>
        <p:spPr>
          <a:xfrm flipH="1">
            <a:off x="5096693" y="3781153"/>
            <a:ext cx="1345534" cy="107845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B15862FC-2931-DA44-9C9E-039D9A85509E}"/>
              </a:ext>
            </a:extLst>
          </p:cNvPr>
          <p:cNvCxnSpPr>
            <a:cxnSpLocks/>
          </p:cNvCxnSpPr>
          <p:nvPr/>
        </p:nvCxnSpPr>
        <p:spPr>
          <a:xfrm>
            <a:off x="6960219" y="3789463"/>
            <a:ext cx="824112" cy="1035544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" name="Picture 14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40E8644-613D-3143-86A8-017F5E9DD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164" y="5200384"/>
            <a:ext cx="2478529" cy="826176"/>
          </a:xfrm>
          <a:prstGeom prst="rect">
            <a:avLst/>
          </a:prstGeom>
        </p:spPr>
      </p:pic>
      <p:sp>
        <p:nvSpPr>
          <p:cNvPr id="146" name="TextBox 145">
            <a:extLst>
              <a:ext uri="{FF2B5EF4-FFF2-40B4-BE49-F238E27FC236}">
                <a16:creationId xmlns:a16="http://schemas.microsoft.com/office/drawing/2014/main" id="{D6ABD506-17B3-AF47-9B5B-7361EDBFB251}"/>
              </a:ext>
            </a:extLst>
          </p:cNvPr>
          <p:cNvSpPr txBox="1"/>
          <p:nvPr/>
        </p:nvSpPr>
        <p:spPr>
          <a:xfrm>
            <a:off x="6079150" y="4500823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HGCAL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F5DB6A2-BB4D-134A-9A61-9BC26070D9E9}"/>
              </a:ext>
            </a:extLst>
          </p:cNvPr>
          <p:cNvCxnSpPr>
            <a:cxnSpLocks/>
          </p:cNvCxnSpPr>
          <p:nvPr/>
        </p:nvCxnSpPr>
        <p:spPr>
          <a:xfrm>
            <a:off x="438731" y="2865172"/>
            <a:ext cx="4852966" cy="3562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2B465BB-C308-0147-A366-F575C7C70BCF}"/>
              </a:ext>
            </a:extLst>
          </p:cNvPr>
          <p:cNvSpPr txBox="1"/>
          <p:nvPr/>
        </p:nvSpPr>
        <p:spPr>
          <a:xfrm>
            <a:off x="2872142" y="3155302"/>
            <a:ext cx="1035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400" dirty="0">
                <a:solidFill>
                  <a:srgbClr val="FF0000"/>
                </a:solidFill>
              </a:rPr>
              <a:t>1 – 3 TeV h</a:t>
            </a:r>
            <a:r>
              <a:rPr lang="en-FR" sz="1400" baseline="30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5492C5-2C5E-4046-8C05-E00F205AFEB6}"/>
              </a:ext>
            </a:extLst>
          </p:cNvPr>
          <p:cNvSpPr txBox="1"/>
          <p:nvPr/>
        </p:nvSpPr>
        <p:spPr>
          <a:xfrm>
            <a:off x="337625" y="5540771"/>
            <a:ext cx="41126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Idea: Use only CMS detector technology</a:t>
            </a:r>
          </a:p>
          <a:p>
            <a:r>
              <a:rPr lang="en-FR" dirty="0"/>
              <a:t>Run 4 (or reuse/recycle some Run 3?)</a:t>
            </a:r>
          </a:p>
          <a:p>
            <a:r>
              <a:rPr lang="en-FR" dirty="0"/>
              <a:t>Plus TRD for π/K/p ID in TeV region – new.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05BAB5-8C3C-B04B-9061-799D6A37B2B4}"/>
              </a:ext>
            </a:extLst>
          </p:cNvPr>
          <p:cNvSpPr txBox="1"/>
          <p:nvPr/>
        </p:nvSpPr>
        <p:spPr>
          <a:xfrm>
            <a:off x="8114884" y="2231847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400" dirty="0"/>
              <a:t>LEFT (-)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E511FA2-90BA-164D-AB33-4BB54159C8F8}"/>
              </a:ext>
            </a:extLst>
          </p:cNvPr>
          <p:cNvSpPr txBox="1"/>
          <p:nvPr/>
        </p:nvSpPr>
        <p:spPr>
          <a:xfrm>
            <a:off x="8116627" y="3444412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400" dirty="0"/>
              <a:t>RIGHT (+)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E00AB5-A090-E54E-B3DA-3E8681893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C1D7-01BA-F948-9AB5-BDA5AB3175C3}" type="datetime1">
              <a:rPr lang="fr-FR" smtClean="0"/>
              <a:t>26/08/2020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1B823A-A656-C449-81CA-9921F9D59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Mike Albrow       Forward Multiparticle Spectrometer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FCB0F-EC37-764B-9CB1-9871EBCC3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28CA-AB00-074F-B7EB-9B0005E7E4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0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80BB6-F81A-E846-BF1C-3A4A81408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F5E2-BFB0-A14A-A3BF-6D4A57B66195}" type="datetime1">
              <a:rPr lang="fr-FR" smtClean="0"/>
              <a:t>26/08/2020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09CD6-7CC3-3746-B0A1-AB64F6CE5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Mike Albrow       Forward Multiparticle Spectrometer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E321F-36B7-7F4A-9D37-C3B283733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28CA-AB00-074F-B7EB-9B0005E7E498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4A1E4F-D986-1543-91A6-9C5462EBF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099" y="1635125"/>
            <a:ext cx="3979090" cy="37290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F07A11-4097-3A48-B6D4-5280635DC8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04" t="32472" r="15955" b="33764"/>
          <a:stretch/>
        </p:blipFill>
        <p:spPr>
          <a:xfrm>
            <a:off x="0" y="2300146"/>
            <a:ext cx="4464737" cy="29576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772E76-9E78-3740-9418-B117363B2C03}"/>
              </a:ext>
            </a:extLst>
          </p:cNvPr>
          <p:cNvSpPr txBox="1"/>
          <p:nvPr/>
        </p:nvSpPr>
        <p:spPr>
          <a:xfrm>
            <a:off x="764990" y="1099817"/>
            <a:ext cx="37475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After D1 &amp; before enlarged pipe</a:t>
            </a:r>
          </a:p>
          <a:p>
            <a:r>
              <a:rPr lang="en-FR" dirty="0"/>
              <a:t>Limiting aperture for charged hadrons</a:t>
            </a:r>
          </a:p>
          <a:p>
            <a:r>
              <a:rPr lang="en-FR" dirty="0"/>
              <a:t>Extra shielding and muon deflector</a:t>
            </a:r>
          </a:p>
          <a:p>
            <a:r>
              <a:rPr lang="en-GB" dirty="0"/>
              <a:t>Especially f</a:t>
            </a:r>
            <a:r>
              <a:rPr lang="en-FR" dirty="0"/>
              <a:t>or LLP search</a:t>
            </a:r>
          </a:p>
        </p:txBody>
      </p:sp>
    </p:spTree>
    <p:extLst>
      <p:ext uri="{BB962C8B-B14F-4D97-AF65-F5344CB8AC3E}">
        <p14:creationId xmlns:p14="http://schemas.microsoft.com/office/powerpoint/2010/main" val="2840081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7679" y="1179515"/>
            <a:ext cx="8378704" cy="507831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Use new superconducting </a:t>
            </a:r>
            <a:r>
              <a:rPr lang="en-US" b="1" dirty="0">
                <a:solidFill>
                  <a:srgbClr val="0000FF"/>
                </a:solidFill>
              </a:rPr>
              <a:t>D1 dipole </a:t>
            </a:r>
            <a:r>
              <a:rPr lang="en-US" dirty="0"/>
              <a:t>(Integral </a:t>
            </a:r>
            <a:r>
              <a:rPr lang="en-US" dirty="0" err="1"/>
              <a:t>B.dL</a:t>
            </a:r>
            <a:r>
              <a:rPr lang="en-US" dirty="0"/>
              <a:t> = 35 Tm) as a  </a:t>
            </a:r>
            <a:r>
              <a:rPr lang="en-US" b="1" dirty="0">
                <a:solidFill>
                  <a:srgbClr val="0000FF"/>
                </a:solidFill>
              </a:rPr>
              <a:t>spectrometer magnet</a:t>
            </a:r>
            <a:r>
              <a:rPr lang="en-US" dirty="0"/>
              <a:t>.</a:t>
            </a:r>
          </a:p>
          <a:p>
            <a:r>
              <a:rPr lang="en-US" dirty="0"/>
              <a:t>Downstream of IR 5 as </a:t>
            </a:r>
            <a:r>
              <a:rPr lang="en-US" b="1" dirty="0">
                <a:solidFill>
                  <a:srgbClr val="FF0000"/>
                </a:solidFill>
              </a:rPr>
              <a:t>extension of CMS </a:t>
            </a:r>
            <a:r>
              <a:rPr lang="en-US" dirty="0"/>
              <a:t>in Run 4 (2027+)</a:t>
            </a:r>
          </a:p>
          <a:p>
            <a:endParaRPr lang="en-US" dirty="0"/>
          </a:p>
          <a:p>
            <a:r>
              <a:rPr lang="en-US" dirty="0"/>
              <a:t>Straight section in vacuum from ~ </a:t>
            </a:r>
            <a:r>
              <a:rPr lang="en-US" b="1" dirty="0">
                <a:solidFill>
                  <a:srgbClr val="0000FF"/>
                </a:solidFill>
              </a:rPr>
              <a:t>80 m to ~ 127 m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rgbClr val="0000FF"/>
                </a:solidFill>
              </a:rPr>
              <a:t>Larger beam pipe R = 40 cm</a:t>
            </a:r>
            <a:r>
              <a:rPr lang="en-US" dirty="0"/>
              <a:t> (</a:t>
            </a:r>
            <a:r>
              <a:rPr lang="en-US" dirty="0" err="1"/>
              <a:t>cf</a:t>
            </a:r>
            <a:r>
              <a:rPr lang="en-US" dirty="0"/>
              <a:t> R = 12 cm now)</a:t>
            </a:r>
          </a:p>
          <a:p>
            <a:r>
              <a:rPr lang="en-US" dirty="0"/>
              <a:t>for charged particles to emerge through thin windows: + &amp; - sides -   Low pile-up only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Detectors over 10 – 12 m in front of TAXN at 127 m: </a:t>
            </a:r>
          </a:p>
          <a:p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Precision tracking </a:t>
            </a:r>
            <a:r>
              <a:rPr lang="en-US" dirty="0"/>
              <a:t>(silicon strips or pixels) over ~ 2 m (</a:t>
            </a:r>
            <a:r>
              <a:rPr lang="en-US" dirty="0" err="1"/>
              <a:t>θ</a:t>
            </a:r>
            <a:r>
              <a:rPr lang="en-US" baseline="-25000" dirty="0" err="1"/>
              <a:t>x</a:t>
            </a:r>
            <a:r>
              <a:rPr lang="en-US" dirty="0"/>
              <a:t>, </a:t>
            </a:r>
            <a:r>
              <a:rPr lang="en-US" dirty="0" err="1"/>
              <a:t>θ</a:t>
            </a:r>
            <a:r>
              <a:rPr lang="en-US" baseline="-25000" dirty="0" err="1"/>
              <a:t>y</a:t>
            </a:r>
            <a:r>
              <a:rPr lang="en-US" dirty="0"/>
              <a:t> to a few </a:t>
            </a:r>
            <a:r>
              <a:rPr lang="en-US" dirty="0" err="1"/>
              <a:t>μrad</a:t>
            </a:r>
            <a:r>
              <a:rPr lang="en-US" dirty="0"/>
              <a:t>)</a:t>
            </a:r>
            <a:endParaRPr lang="en-US" dirty="0">
              <a:solidFill>
                <a:srgbClr val="0432FF"/>
              </a:solidFill>
            </a:endParaRPr>
          </a:p>
          <a:p>
            <a:endParaRPr lang="en-US" dirty="0"/>
          </a:p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[Possible targets + tracking to study multi-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TeV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π, K, p, p interactions]. --- bonus!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Imaging Hadron Calorimeter</a:t>
            </a:r>
            <a:r>
              <a:rPr lang="en-US" dirty="0"/>
              <a:t> for energy measurement and muon filter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Muon tracking </a:t>
            </a:r>
            <a:r>
              <a:rPr lang="en-US" dirty="0"/>
              <a:t>behind calorimeter (and behind D1)</a:t>
            </a:r>
          </a:p>
          <a:p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Transition Radiation Detectors </a:t>
            </a:r>
            <a:r>
              <a:rPr lang="en-US" dirty="0"/>
              <a:t>for </a:t>
            </a:r>
            <a:r>
              <a:rPr lang="en-US" dirty="0" err="1"/>
              <a:t>γ</a:t>
            </a:r>
            <a:r>
              <a:rPr lang="en-US" dirty="0"/>
              <a:t> = E/m in 10</a:t>
            </a:r>
            <a:r>
              <a:rPr lang="en-US" baseline="30000" dirty="0"/>
              <a:t>3</a:t>
            </a:r>
            <a:r>
              <a:rPr lang="en-US" dirty="0"/>
              <a:t> – 3. 10</a:t>
            </a:r>
            <a:r>
              <a:rPr lang="en-US" baseline="30000" dirty="0"/>
              <a:t>4</a:t>
            </a:r>
            <a:r>
              <a:rPr lang="en-US" dirty="0"/>
              <a:t> region    (novel)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70205"/>
            <a:ext cx="2133600" cy="365125"/>
          </a:xfrm>
        </p:spPr>
        <p:txBody>
          <a:bodyPr/>
          <a:lstStyle/>
          <a:p>
            <a:fld id="{42A4C5AE-E991-3641-B20A-8D9DDD7E6974}" type="datetime1">
              <a:rPr lang="fr-FR" smtClean="0"/>
              <a:t>26/08/2020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Mike Albrow       Forward Multiparticle Spectrometer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28CA-AB00-074F-B7EB-9B0005E7E498}" type="slidenum">
              <a:rPr lang="en-US" smtClean="0"/>
              <a:t>6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36F709-4662-B74A-90E3-88E68BF9284D}"/>
              </a:ext>
            </a:extLst>
          </p:cNvPr>
          <p:cNvCxnSpPr>
            <a:cxnSpLocks/>
          </p:cNvCxnSpPr>
          <p:nvPr/>
        </p:nvCxnSpPr>
        <p:spPr>
          <a:xfrm>
            <a:off x="5410612" y="4281539"/>
            <a:ext cx="206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6350BE5-CF79-2D49-B811-0E9FB37009FE}"/>
              </a:ext>
            </a:extLst>
          </p:cNvPr>
          <p:cNvSpPr txBox="1"/>
          <p:nvPr/>
        </p:nvSpPr>
        <p:spPr>
          <a:xfrm>
            <a:off x="2141559" y="145245"/>
            <a:ext cx="4970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432FF"/>
                </a:solidFill>
              </a:rPr>
              <a:t>FMS – </a:t>
            </a:r>
            <a:r>
              <a:rPr lang="fr-FR" sz="2400" b="1" dirty="0" err="1">
                <a:solidFill>
                  <a:srgbClr val="0432FF"/>
                </a:solidFill>
              </a:rPr>
              <a:t>Charged</a:t>
            </a:r>
            <a:r>
              <a:rPr lang="fr-FR" sz="2400" b="1" dirty="0">
                <a:solidFill>
                  <a:srgbClr val="0432FF"/>
                </a:solidFill>
              </a:rPr>
              <a:t> L&amp;R </a:t>
            </a:r>
            <a:r>
              <a:rPr lang="fr-FR" sz="2400" b="1" dirty="0" err="1">
                <a:solidFill>
                  <a:srgbClr val="0432FF"/>
                </a:solidFill>
              </a:rPr>
              <a:t>arms</a:t>
            </a:r>
            <a:r>
              <a:rPr lang="fr-FR" sz="2400" b="1" dirty="0">
                <a:solidFill>
                  <a:srgbClr val="0432FF"/>
                </a:solidFill>
              </a:rPr>
              <a:t> - </a:t>
            </a:r>
            <a:r>
              <a:rPr lang="fr-FR" sz="2400" dirty="0">
                <a:solidFill>
                  <a:srgbClr val="0432FF"/>
                </a:solidFill>
              </a:rPr>
              <a:t>OVERVIEW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0F1477-0BAC-104E-82C1-69A2A86651A9}"/>
              </a:ext>
            </a:extLst>
          </p:cNvPr>
          <p:cNvSpPr txBox="1"/>
          <p:nvPr/>
        </p:nvSpPr>
        <p:spPr>
          <a:xfrm>
            <a:off x="1269166" y="623535"/>
            <a:ext cx="6084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Very</a:t>
            </a:r>
            <a:r>
              <a:rPr lang="fr-FR" b="1" dirty="0"/>
              <a:t> </a:t>
            </a:r>
            <a:r>
              <a:rPr lang="fr-FR" b="1" dirty="0" err="1"/>
              <a:t>forward</a:t>
            </a:r>
            <a:r>
              <a:rPr lang="fr-FR" b="1" dirty="0"/>
              <a:t> </a:t>
            </a:r>
            <a:r>
              <a:rPr lang="fr-FR" b="1" dirty="0" err="1"/>
              <a:t>charged</a:t>
            </a:r>
            <a:r>
              <a:rPr lang="fr-FR" b="1" dirty="0"/>
              <a:t> </a:t>
            </a:r>
            <a:r>
              <a:rPr lang="fr-FR" b="1" dirty="0" err="1"/>
              <a:t>particle</a:t>
            </a:r>
            <a:r>
              <a:rPr lang="fr-FR" b="1" dirty="0"/>
              <a:t> production – how to </a:t>
            </a:r>
            <a:r>
              <a:rPr lang="fr-FR" b="1" dirty="0" err="1"/>
              <a:t>measure</a:t>
            </a:r>
            <a:r>
              <a:rPr lang="fr-FR" b="1" dirty="0"/>
              <a:t> </a:t>
            </a:r>
            <a:r>
              <a:rPr lang="fr-FR" b="1" dirty="0" err="1"/>
              <a:t>it</a:t>
            </a:r>
            <a:endParaRPr lang="fr-FR" b="1" dirty="0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651EDE2D-6CD9-C14D-9E96-2A411070FB0F}"/>
              </a:ext>
            </a:extLst>
          </p:cNvPr>
          <p:cNvSpPr/>
          <p:nvPr/>
        </p:nvSpPr>
        <p:spPr>
          <a:xfrm rot="10800000">
            <a:off x="7759700" y="3162308"/>
            <a:ext cx="520700" cy="242725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B269B0-3C22-F249-9A1D-018537BE2C9D}"/>
              </a:ext>
            </a:extLst>
          </p:cNvPr>
          <p:cNvSpPr txBox="1"/>
          <p:nvPr/>
        </p:nvSpPr>
        <p:spPr>
          <a:xfrm rot="16200000">
            <a:off x="6897604" y="4191269"/>
            <a:ext cx="321677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FR" dirty="0">
                <a:solidFill>
                  <a:srgbClr val="FF0000"/>
                </a:solidFill>
              </a:rPr>
              <a:t>As developed for CMS at HL-LHC</a:t>
            </a:r>
          </a:p>
        </p:txBody>
      </p:sp>
    </p:spTree>
    <p:extLst>
      <p:ext uri="{BB962C8B-B14F-4D97-AF65-F5344CB8AC3E}">
        <p14:creationId xmlns:p14="http://schemas.microsoft.com/office/powerpoint/2010/main" val="4267717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B9A4F-7E67-EF42-8FE3-22D56F8F3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E428-B3C6-534C-85E7-B934FEF1E7BE}" type="datetime1">
              <a:rPr lang="fr-FR" smtClean="0"/>
              <a:t>26/08/2020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0808A-B856-3147-97A5-B11DDD02D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Mike Albrow       Forward Multiparticle Spectrometer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BC2AA-9A91-8A45-B851-6882C7CC7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28CA-AB00-074F-B7EB-9B0005E7E498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423719-A9E8-8C41-8577-3DEFDCB483EE}"/>
              </a:ext>
            </a:extLst>
          </p:cNvPr>
          <p:cNvSpPr txBox="1"/>
          <p:nvPr/>
        </p:nvSpPr>
        <p:spPr>
          <a:xfrm>
            <a:off x="1414258" y="98008"/>
            <a:ext cx="6749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432FF"/>
                </a:solidFill>
              </a:rPr>
              <a:t>PHYSICS GOALS for FMS L&amp;R </a:t>
            </a:r>
            <a:r>
              <a:rPr lang="fr-FR" sz="2000" b="1" dirty="0" err="1">
                <a:solidFill>
                  <a:srgbClr val="0432FF"/>
                </a:solidFill>
              </a:rPr>
              <a:t>Charged</a:t>
            </a:r>
            <a:r>
              <a:rPr lang="fr-FR" sz="2000" b="1" dirty="0">
                <a:solidFill>
                  <a:srgbClr val="0432FF"/>
                </a:solidFill>
              </a:rPr>
              <a:t> </a:t>
            </a:r>
            <a:r>
              <a:rPr lang="fr-FR" sz="2000" b="1" dirty="0" err="1">
                <a:solidFill>
                  <a:srgbClr val="0432FF"/>
                </a:solidFill>
              </a:rPr>
              <a:t>particles</a:t>
            </a:r>
            <a:r>
              <a:rPr lang="fr-FR" sz="2000" b="1" dirty="0">
                <a:solidFill>
                  <a:srgbClr val="0432FF"/>
                </a:solidFill>
              </a:rPr>
              <a:t> </a:t>
            </a:r>
            <a:r>
              <a:rPr lang="fr-FR" sz="2000" dirty="0"/>
              <a:t>(not </a:t>
            </a:r>
            <a:r>
              <a:rPr lang="fr-FR" sz="2000" dirty="0" err="1"/>
              <a:t>complete</a:t>
            </a:r>
            <a:r>
              <a:rPr lang="fr-FR" sz="2000" dirty="0"/>
              <a:t>!)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C0DCD6-C4C9-2045-AB2C-B6F562CC7801}"/>
              </a:ext>
            </a:extLst>
          </p:cNvPr>
          <p:cNvSpPr txBox="1"/>
          <p:nvPr/>
        </p:nvSpPr>
        <p:spPr>
          <a:xfrm>
            <a:off x="210336" y="653144"/>
            <a:ext cx="9004196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Precise</a:t>
            </a:r>
            <a:r>
              <a:rPr lang="fr-FR" sz="2000" dirty="0"/>
              <a:t> </a:t>
            </a:r>
            <a:r>
              <a:rPr lang="fr-FR" sz="2000" dirty="0" err="1"/>
              <a:t>measurements</a:t>
            </a:r>
            <a:r>
              <a:rPr lang="fr-FR" sz="2000" dirty="0"/>
              <a:t> of Feynman-x (</a:t>
            </a:r>
            <a:r>
              <a:rPr lang="fr-FR" sz="2000" dirty="0" err="1"/>
              <a:t>x</a:t>
            </a:r>
            <a:r>
              <a:rPr lang="fr-FR" sz="2000" baseline="-25000" dirty="0" err="1"/>
              <a:t>F</a:t>
            </a:r>
            <a:r>
              <a:rPr lang="fr-FR" sz="2000" dirty="0"/>
              <a:t>) </a:t>
            </a:r>
            <a:r>
              <a:rPr lang="fr-FR" sz="2000" dirty="0" err="1"/>
              <a:t>spectra</a:t>
            </a:r>
            <a:r>
              <a:rPr lang="fr-FR" sz="2000" dirty="0"/>
              <a:t> at </a:t>
            </a:r>
            <a:r>
              <a:rPr lang="fr-FR" sz="2000" dirty="0" err="1"/>
              <a:t>small</a:t>
            </a:r>
            <a:r>
              <a:rPr lang="fr-FR" sz="2000" dirty="0"/>
              <a:t> </a:t>
            </a:r>
            <a:r>
              <a:rPr lang="fr-FR" sz="2000" dirty="0" err="1"/>
              <a:t>p</a:t>
            </a:r>
            <a:r>
              <a:rPr lang="fr-FR" sz="2000" baseline="-25000" dirty="0" err="1"/>
              <a:t>T</a:t>
            </a:r>
            <a:r>
              <a:rPr lang="fr-FR" sz="2000" dirty="0"/>
              <a:t> (&lt; ~2 </a:t>
            </a:r>
            <a:r>
              <a:rPr lang="fr-FR" sz="2000" dirty="0" err="1"/>
              <a:t>GeV</a:t>
            </a:r>
            <a:r>
              <a:rPr lang="fr-FR" sz="2000" dirty="0"/>
              <a:t>) of:</a:t>
            </a:r>
          </a:p>
          <a:p>
            <a:r>
              <a:rPr lang="en-US" sz="2000" dirty="0">
                <a:solidFill>
                  <a:srgbClr val="FF0000"/>
                </a:solidFill>
              </a:rPr>
              <a:t>π+, π-</a:t>
            </a:r>
            <a:r>
              <a:rPr lang="fr-FR" sz="2000" dirty="0">
                <a:solidFill>
                  <a:srgbClr val="FF0000"/>
                </a:solidFill>
              </a:rPr>
              <a:t>, K+, K-, p, p, d, d, </a:t>
            </a:r>
            <a:r>
              <a:rPr lang="fr-FR" sz="2000" dirty="0" err="1">
                <a:solidFill>
                  <a:srgbClr val="FF0000"/>
                </a:solidFill>
              </a:rPr>
              <a:t>t</a:t>
            </a:r>
            <a:r>
              <a:rPr lang="fr-FR" sz="2000" dirty="0">
                <a:solidFill>
                  <a:srgbClr val="FF0000"/>
                </a:solidFill>
              </a:rPr>
              <a:t>, </a:t>
            </a:r>
            <a:r>
              <a:rPr lang="fr-FR" sz="2000" dirty="0" err="1">
                <a:solidFill>
                  <a:srgbClr val="FF0000"/>
                </a:solidFill>
              </a:rPr>
              <a:t>t</a:t>
            </a:r>
            <a:r>
              <a:rPr lang="fr-FR" sz="2000" dirty="0">
                <a:solidFill>
                  <a:srgbClr val="FF0000"/>
                </a:solidFill>
              </a:rPr>
              <a:t>,   … </a:t>
            </a:r>
            <a:r>
              <a:rPr lang="fr-FR" sz="2000" dirty="0" err="1">
                <a:solidFill>
                  <a:srgbClr val="FF0000"/>
                </a:solidFill>
              </a:rPr>
              <a:t>possibly</a:t>
            </a:r>
            <a:r>
              <a:rPr lang="fr-FR" sz="2000" dirty="0">
                <a:solidFill>
                  <a:srgbClr val="FF0000"/>
                </a:solidFill>
              </a:rPr>
              <a:t> K</a:t>
            </a:r>
            <a:r>
              <a:rPr lang="fr-FR" sz="2000" baseline="30000" dirty="0">
                <a:solidFill>
                  <a:srgbClr val="FF0000"/>
                </a:solidFill>
              </a:rPr>
              <a:t>0</a:t>
            </a:r>
            <a:r>
              <a:rPr lang="fr-FR" sz="2000" baseline="-25000" dirty="0">
                <a:solidFill>
                  <a:srgbClr val="FF0000"/>
                </a:solidFill>
              </a:rPr>
              <a:t>s </a:t>
            </a:r>
            <a:r>
              <a:rPr lang="fr-FR" sz="2000" dirty="0">
                <a:solidFill>
                  <a:srgbClr val="FF0000"/>
                </a:solidFill>
              </a:rPr>
              <a:t>→ </a:t>
            </a:r>
            <a:r>
              <a:rPr lang="en-US" sz="2000" dirty="0">
                <a:solidFill>
                  <a:srgbClr val="FF0000"/>
                </a:solidFill>
              </a:rPr>
              <a:t>π+π- , </a:t>
            </a:r>
            <a:r>
              <a:rPr lang="fr-FR" sz="2000" dirty="0">
                <a:solidFill>
                  <a:srgbClr val="FF0000"/>
                </a:solidFill>
              </a:rPr>
              <a:t>Λ</a:t>
            </a:r>
            <a:r>
              <a:rPr lang="fr-FR" sz="2000" baseline="30000" dirty="0">
                <a:solidFill>
                  <a:srgbClr val="FF0000"/>
                </a:solidFill>
              </a:rPr>
              <a:t>0 </a:t>
            </a:r>
            <a:r>
              <a:rPr lang="fr-FR" sz="2000" dirty="0">
                <a:solidFill>
                  <a:srgbClr val="FF0000"/>
                </a:solidFill>
              </a:rPr>
              <a:t>→ </a:t>
            </a:r>
            <a:r>
              <a:rPr lang="en-US" sz="2000" dirty="0">
                <a:solidFill>
                  <a:srgbClr val="FF0000"/>
                </a:solidFill>
              </a:rPr>
              <a:t>pπ</a:t>
            </a:r>
            <a:r>
              <a:rPr lang="en-US" sz="2000" dirty="0"/>
              <a:t> </a:t>
            </a:r>
            <a:r>
              <a:rPr lang="fr-FR" dirty="0"/>
              <a:t>(</a:t>
            </a:r>
            <a:r>
              <a:rPr lang="fr-FR" dirty="0" err="1"/>
              <a:t>acceptance</a:t>
            </a:r>
            <a:r>
              <a:rPr lang="fr-FR" dirty="0"/>
              <a:t> </a:t>
            </a:r>
            <a:r>
              <a:rPr lang="fr-FR" dirty="0" err="1"/>
              <a:t>under</a:t>
            </a:r>
            <a:r>
              <a:rPr lang="fr-FR" dirty="0"/>
              <a:t> </a:t>
            </a:r>
            <a:r>
              <a:rPr lang="fr-FR" dirty="0" err="1"/>
              <a:t>study</a:t>
            </a:r>
            <a:r>
              <a:rPr lang="fr-FR" dirty="0"/>
              <a:t>).</a:t>
            </a:r>
          </a:p>
          <a:p>
            <a:endParaRPr lang="fr-FR" sz="2000" dirty="0"/>
          </a:p>
          <a:p>
            <a:r>
              <a:rPr lang="fr-FR" sz="2000" dirty="0"/>
              <a:t>In </a:t>
            </a:r>
            <a:r>
              <a:rPr lang="fr-FR" sz="2000" dirty="0" err="1">
                <a:solidFill>
                  <a:srgbClr val="0432FF"/>
                </a:solidFill>
              </a:rPr>
              <a:t>p+p</a:t>
            </a:r>
            <a:r>
              <a:rPr lang="fr-FR" sz="2000" dirty="0">
                <a:solidFill>
                  <a:srgbClr val="0432FF"/>
                </a:solidFill>
              </a:rPr>
              <a:t> and </a:t>
            </a:r>
            <a:r>
              <a:rPr lang="fr-FR" sz="2000" dirty="0" err="1">
                <a:solidFill>
                  <a:srgbClr val="0432FF"/>
                </a:solidFill>
              </a:rPr>
              <a:t>p+O</a:t>
            </a:r>
            <a:r>
              <a:rPr lang="fr-FR" sz="2000" dirty="0">
                <a:solidFill>
                  <a:srgbClr val="0432FF"/>
                </a:solidFill>
              </a:rPr>
              <a:t> and O+O </a:t>
            </a:r>
            <a:r>
              <a:rPr lang="fr-FR" sz="2000" dirty="0"/>
              <a:t>collisions (for </a:t>
            </a:r>
            <a:r>
              <a:rPr lang="fr-FR" sz="2000" dirty="0" err="1"/>
              <a:t>cosmic</a:t>
            </a:r>
            <a:r>
              <a:rPr lang="fr-FR" sz="2000" dirty="0"/>
              <a:t> ray </a:t>
            </a:r>
            <a:r>
              <a:rPr lang="fr-FR" sz="2000" dirty="0" err="1"/>
              <a:t>showers</a:t>
            </a:r>
            <a:r>
              <a:rPr lang="fr-FR" sz="2000" dirty="0"/>
              <a:t> in </a:t>
            </a:r>
            <a:r>
              <a:rPr lang="fr-FR" sz="2000" dirty="0" err="1"/>
              <a:t>atmosphere</a:t>
            </a:r>
            <a:r>
              <a:rPr lang="fr-FR" sz="2000" dirty="0"/>
              <a:t>)</a:t>
            </a:r>
          </a:p>
          <a:p>
            <a:endParaRPr lang="fr-FR" sz="2000" dirty="0"/>
          </a:p>
          <a:p>
            <a:r>
              <a:rPr lang="fr-FR" sz="2000" dirty="0" err="1">
                <a:solidFill>
                  <a:srgbClr val="0432FF"/>
                </a:solidFill>
              </a:rPr>
              <a:t>Intrinsic</a:t>
            </a:r>
            <a:r>
              <a:rPr lang="fr-FR" sz="2000" dirty="0">
                <a:solidFill>
                  <a:srgbClr val="0432FF"/>
                </a:solidFill>
              </a:rPr>
              <a:t> </a:t>
            </a:r>
            <a:r>
              <a:rPr lang="fr-FR" sz="2000" dirty="0" err="1">
                <a:solidFill>
                  <a:srgbClr val="0432FF"/>
                </a:solidFill>
              </a:rPr>
              <a:t>charm</a:t>
            </a:r>
            <a:r>
              <a:rPr lang="fr-FR" sz="2000" dirty="0">
                <a:solidFill>
                  <a:srgbClr val="0432FF"/>
                </a:solidFill>
              </a:rPr>
              <a:t>: p = {</a:t>
            </a:r>
            <a:r>
              <a:rPr lang="fr-FR" sz="2000" dirty="0" err="1">
                <a:solidFill>
                  <a:srgbClr val="0432FF"/>
                </a:solidFill>
              </a:rPr>
              <a:t>uudcc</a:t>
            </a:r>
            <a:r>
              <a:rPr lang="fr-FR" sz="2000" dirty="0">
                <a:solidFill>
                  <a:srgbClr val="0432FF"/>
                </a:solidFill>
              </a:rPr>
              <a:t>} </a:t>
            </a:r>
            <a:r>
              <a:rPr lang="fr-FR" sz="2000" dirty="0" err="1">
                <a:solidFill>
                  <a:srgbClr val="0432FF"/>
                </a:solidFill>
              </a:rPr>
              <a:t>giving</a:t>
            </a:r>
            <a:r>
              <a:rPr lang="fr-FR" sz="2000" dirty="0">
                <a:solidFill>
                  <a:srgbClr val="0432FF"/>
                </a:solidFill>
              </a:rPr>
              <a:t> </a:t>
            </a:r>
            <a:r>
              <a:rPr lang="fr-FR" sz="2000" dirty="0" err="1">
                <a:solidFill>
                  <a:srgbClr val="0432FF"/>
                </a:solidFill>
              </a:rPr>
              <a:t>leading</a:t>
            </a:r>
            <a:r>
              <a:rPr lang="en-US" sz="2000" dirty="0">
                <a:solidFill>
                  <a:srgbClr val="0432FF"/>
                </a:solidFill>
              </a:rPr>
              <a:t> D</a:t>
            </a:r>
            <a:r>
              <a:rPr lang="en-US" sz="2000" baseline="30000" dirty="0">
                <a:solidFill>
                  <a:srgbClr val="0432FF"/>
                </a:solidFill>
              </a:rPr>
              <a:t>0</a:t>
            </a:r>
            <a:r>
              <a:rPr lang="en-US" sz="2000" dirty="0">
                <a:solidFill>
                  <a:srgbClr val="0432FF"/>
                </a:solidFill>
              </a:rPr>
              <a:t> </a:t>
            </a:r>
            <a:r>
              <a:rPr lang="fr-FR" sz="2000" dirty="0">
                <a:solidFill>
                  <a:srgbClr val="0432FF"/>
                </a:solidFill>
              </a:rPr>
              <a:t>→ </a:t>
            </a:r>
            <a:r>
              <a:rPr lang="en-US" sz="2000" dirty="0">
                <a:solidFill>
                  <a:srgbClr val="0432FF"/>
                </a:solidFill>
              </a:rPr>
              <a:t>K</a:t>
            </a:r>
            <a:r>
              <a:rPr lang="en-US" sz="2000" baseline="30000" dirty="0">
                <a:solidFill>
                  <a:srgbClr val="0432FF"/>
                </a:solidFill>
              </a:rPr>
              <a:t>+</a:t>
            </a:r>
            <a:r>
              <a:rPr lang="en-US" sz="2000" dirty="0">
                <a:solidFill>
                  <a:srgbClr val="0432FF"/>
                </a:solidFill>
              </a:rPr>
              <a:t>π</a:t>
            </a:r>
            <a:r>
              <a:rPr lang="en-US" sz="2000" baseline="30000" dirty="0">
                <a:solidFill>
                  <a:srgbClr val="0432FF"/>
                </a:solidFill>
              </a:rPr>
              <a:t>-</a:t>
            </a:r>
            <a:r>
              <a:rPr lang="en-US" sz="2000" dirty="0">
                <a:solidFill>
                  <a:srgbClr val="0432FF"/>
                </a:solidFill>
              </a:rPr>
              <a:t> &amp; K</a:t>
            </a:r>
            <a:r>
              <a:rPr lang="en-US" sz="2000" baseline="30000" dirty="0">
                <a:solidFill>
                  <a:srgbClr val="0432FF"/>
                </a:solidFill>
              </a:rPr>
              <a:t>-</a:t>
            </a:r>
            <a:r>
              <a:rPr lang="en-US" sz="2000" dirty="0">
                <a:solidFill>
                  <a:srgbClr val="0432FF"/>
                </a:solidFill>
              </a:rPr>
              <a:t>π</a:t>
            </a:r>
            <a:r>
              <a:rPr lang="en-US" sz="2000" baseline="30000" dirty="0">
                <a:solidFill>
                  <a:srgbClr val="0432FF"/>
                </a:solidFill>
              </a:rPr>
              <a:t>+</a:t>
            </a:r>
            <a:r>
              <a:rPr lang="en-US" sz="2000" dirty="0">
                <a:solidFill>
                  <a:srgbClr val="0432FF"/>
                </a:solidFill>
              </a:rPr>
              <a:t> </a:t>
            </a:r>
          </a:p>
          <a:p>
            <a:r>
              <a:rPr lang="en-US" sz="2000" dirty="0"/>
              <a:t>Full reconstruction challenging but </a:t>
            </a:r>
            <a:r>
              <a:rPr lang="en-US" sz="2000" dirty="0">
                <a:sym typeface="Wingdings" pitchFamily="2" charset="2"/>
              </a:rPr>
              <a:t> forward muons</a:t>
            </a:r>
          </a:p>
          <a:p>
            <a:r>
              <a:rPr lang="en-US" sz="2000" dirty="0">
                <a:sym typeface="Wingdings" pitchFamily="2" charset="2"/>
              </a:rPr>
              <a:t>Other reconstruct-able particles: J/</a:t>
            </a:r>
            <a:r>
              <a:rPr lang="en-US" sz="2000" dirty="0" err="1">
                <a:sym typeface="Wingdings" pitchFamily="2" charset="2"/>
              </a:rPr>
              <a:t>ѱ</a:t>
            </a:r>
            <a:r>
              <a:rPr lang="en-US" sz="2000" dirty="0">
                <a:sym typeface="Wingdings" pitchFamily="2" charset="2"/>
              </a:rPr>
              <a:t>  </a:t>
            </a:r>
            <a:r>
              <a:rPr lang="en-US" sz="2000" dirty="0" err="1">
                <a:sym typeface="Wingdings" pitchFamily="2" charset="2"/>
              </a:rPr>
              <a:t>μ</a:t>
            </a:r>
            <a:r>
              <a:rPr lang="en-US" sz="2000" baseline="30000" dirty="0" err="1">
                <a:sym typeface="Wingdings" pitchFamily="2" charset="2"/>
              </a:rPr>
              <a:t>+</a:t>
            </a:r>
            <a:r>
              <a:rPr lang="en-US" sz="2000" dirty="0" err="1">
                <a:sym typeface="Wingdings" pitchFamily="2" charset="2"/>
              </a:rPr>
              <a:t>μ</a:t>
            </a:r>
            <a:r>
              <a:rPr lang="en-US" sz="2000" baseline="30000" dirty="0">
                <a:sym typeface="Wingdings" pitchFamily="2" charset="2"/>
              </a:rPr>
              <a:t>-</a:t>
            </a:r>
            <a:r>
              <a:rPr lang="en-US" sz="2000" dirty="0">
                <a:sym typeface="Wingdings" pitchFamily="2" charset="2"/>
              </a:rPr>
              <a:t> (6%) ; 𝛶(1S)  </a:t>
            </a:r>
            <a:r>
              <a:rPr lang="en-US" sz="2000" dirty="0" err="1">
                <a:sym typeface="Wingdings" pitchFamily="2" charset="2"/>
              </a:rPr>
              <a:t>μ</a:t>
            </a:r>
            <a:r>
              <a:rPr lang="en-US" sz="2000" baseline="30000" dirty="0" err="1">
                <a:sym typeface="Wingdings" pitchFamily="2" charset="2"/>
              </a:rPr>
              <a:t>+</a:t>
            </a:r>
            <a:r>
              <a:rPr lang="en-US" sz="2000" dirty="0" err="1">
                <a:sym typeface="Wingdings" pitchFamily="2" charset="2"/>
              </a:rPr>
              <a:t>μ</a:t>
            </a:r>
            <a:r>
              <a:rPr lang="en-US" sz="2000" baseline="30000" dirty="0">
                <a:sym typeface="Wingdings" pitchFamily="2" charset="2"/>
              </a:rPr>
              <a:t>-</a:t>
            </a:r>
            <a:r>
              <a:rPr lang="en-US" sz="2000" dirty="0">
                <a:sym typeface="Wingdings" pitchFamily="2" charset="2"/>
              </a:rPr>
              <a:t> (2.5%) </a:t>
            </a:r>
          </a:p>
          <a:p>
            <a:r>
              <a:rPr lang="en-US" sz="2000" dirty="0">
                <a:sym typeface="Wingdings" pitchFamily="2" charset="2"/>
              </a:rPr>
              <a:t>These are ‘intrinsically’ important + to understand </a:t>
            </a:r>
            <a:r>
              <a:rPr lang="en-US" sz="2000" b="1" dirty="0" err="1">
                <a:solidFill>
                  <a:srgbClr val="0432FF"/>
                </a:solidFill>
                <a:sym typeface="Wingdings" pitchFamily="2" charset="2"/>
              </a:rPr>
              <a:t>μ</a:t>
            </a:r>
            <a:r>
              <a:rPr lang="en-US" sz="2000" b="1" dirty="0">
                <a:solidFill>
                  <a:srgbClr val="0432FF"/>
                </a:solidFill>
                <a:sym typeface="Wingdings" pitchFamily="2" charset="2"/>
              </a:rPr>
              <a:t> and </a:t>
            </a:r>
            <a:r>
              <a:rPr lang="en-US" sz="2000" b="1" dirty="0" err="1">
                <a:solidFill>
                  <a:srgbClr val="0432FF"/>
                </a:solidFill>
                <a:sym typeface="Wingdings" pitchFamily="2" charset="2"/>
              </a:rPr>
              <a:t>ν</a:t>
            </a:r>
            <a:r>
              <a:rPr lang="en-US" sz="2000" b="1" dirty="0">
                <a:solidFill>
                  <a:srgbClr val="0432FF"/>
                </a:solidFill>
                <a:sym typeface="Wingdings" pitchFamily="2" charset="2"/>
              </a:rPr>
              <a:t> in cosmic ray showers.</a:t>
            </a:r>
          </a:p>
          <a:p>
            <a:r>
              <a:rPr lang="en-US" sz="2000" dirty="0">
                <a:solidFill>
                  <a:srgbClr val="FF0000"/>
                </a:solidFill>
                <a:sym typeface="Wingdings" pitchFamily="2" charset="2"/>
              </a:rPr>
              <a:t>Energy Frontier and Cosmic Frontier are  Snowmass Frontiers (already US priorities)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Production of light nuclei and </a:t>
            </a:r>
            <a:r>
              <a:rPr lang="en-US" b="1" dirty="0" err="1">
                <a:solidFill>
                  <a:srgbClr val="0432FF"/>
                </a:solidFill>
                <a:sym typeface="Wingdings" pitchFamily="2" charset="2"/>
              </a:rPr>
              <a:t>antinuclei</a:t>
            </a:r>
            <a:r>
              <a:rPr lang="en-US" b="1" dirty="0">
                <a:solidFill>
                  <a:srgbClr val="0432FF"/>
                </a:solidFill>
                <a:sym typeface="Wingdings" pitchFamily="2" charset="2"/>
              </a:rPr>
              <a:t> – antiprotons, antideuterons, </a:t>
            </a:r>
            <a:r>
              <a:rPr lang="en-US" b="1" dirty="0" err="1">
                <a:solidFill>
                  <a:srgbClr val="0432FF"/>
                </a:solidFill>
                <a:sym typeface="Wingdings" pitchFamily="2" charset="2"/>
              </a:rPr>
              <a:t>antitritons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b="1" dirty="0">
                <a:solidFill>
                  <a:srgbClr val="0432FF"/>
                </a:solidFill>
                <a:sym typeface="Wingdings" pitchFamily="2" charset="2"/>
              </a:rPr>
              <a:t>He</a:t>
            </a:r>
            <a:r>
              <a:rPr lang="en-US" b="1" baseline="30000" dirty="0">
                <a:solidFill>
                  <a:srgbClr val="0432FF"/>
                </a:solidFill>
                <a:sym typeface="Wingdings" pitchFamily="2" charset="2"/>
              </a:rPr>
              <a:t>3</a:t>
            </a:r>
          </a:p>
          <a:p>
            <a:r>
              <a:rPr lang="fr-FR" dirty="0" err="1"/>
              <a:t>Needed</a:t>
            </a:r>
            <a:r>
              <a:rPr lang="fr-FR" dirty="0"/>
              <a:t> to </a:t>
            </a:r>
            <a:r>
              <a:rPr lang="fr-FR" dirty="0" err="1"/>
              <a:t>understand</a:t>
            </a:r>
            <a:r>
              <a:rPr lang="fr-FR" dirty="0"/>
              <a:t> background to </a:t>
            </a:r>
            <a:r>
              <a:rPr lang="fr-FR" dirty="0" err="1">
                <a:solidFill>
                  <a:srgbClr val="FF0000"/>
                </a:solidFill>
              </a:rPr>
              <a:t>Galactic</a:t>
            </a:r>
            <a:r>
              <a:rPr lang="fr-FR" dirty="0">
                <a:solidFill>
                  <a:srgbClr val="FF0000"/>
                </a:solidFill>
              </a:rPr>
              <a:t> Center 𝛾-ray </a:t>
            </a:r>
            <a:r>
              <a:rPr lang="fr-FR" dirty="0" err="1">
                <a:solidFill>
                  <a:srgbClr val="FF0000"/>
                </a:solidFill>
              </a:rPr>
              <a:t>excess</a:t>
            </a:r>
            <a:r>
              <a:rPr lang="fr-FR" dirty="0">
                <a:solidFill>
                  <a:srgbClr val="FF0000"/>
                </a:solidFill>
              </a:rPr>
              <a:t> (</a:t>
            </a:r>
            <a:r>
              <a:rPr lang="fr-FR" dirty="0" err="1">
                <a:solidFill>
                  <a:srgbClr val="FF0000"/>
                </a:solidFill>
              </a:rPr>
              <a:t>Dark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Matter</a:t>
            </a:r>
            <a:r>
              <a:rPr lang="fr-FR" dirty="0">
                <a:solidFill>
                  <a:srgbClr val="FF0000"/>
                </a:solidFill>
              </a:rPr>
              <a:t> Annihilation?)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b="1" dirty="0">
              <a:solidFill>
                <a:srgbClr val="0432FF"/>
              </a:solidFill>
            </a:endParaRPr>
          </a:p>
          <a:p>
            <a:r>
              <a:rPr lang="fr-FR" b="1" dirty="0">
                <a:solidFill>
                  <a:srgbClr val="0432FF"/>
                </a:solidFill>
              </a:rPr>
              <a:t>                             </a:t>
            </a:r>
            <a:r>
              <a:rPr lang="fr-FR" b="1" dirty="0" err="1">
                <a:solidFill>
                  <a:srgbClr val="0432FF"/>
                </a:solidFill>
              </a:rPr>
              <a:t>Low</a:t>
            </a:r>
            <a:r>
              <a:rPr lang="fr-FR" b="1" dirty="0">
                <a:solidFill>
                  <a:srgbClr val="0432FF"/>
                </a:solidFill>
              </a:rPr>
              <a:t> Q</a:t>
            </a:r>
            <a:r>
              <a:rPr lang="fr-FR" b="1" baseline="30000" dirty="0">
                <a:solidFill>
                  <a:srgbClr val="0432FF"/>
                </a:solidFill>
              </a:rPr>
              <a:t>2</a:t>
            </a:r>
            <a:r>
              <a:rPr lang="fr-FR" b="1" dirty="0">
                <a:solidFill>
                  <a:srgbClr val="0432FF"/>
                </a:solidFill>
              </a:rPr>
              <a:t> </a:t>
            </a:r>
            <a:r>
              <a:rPr lang="fr-FR" b="1" dirty="0" err="1">
                <a:solidFill>
                  <a:srgbClr val="0432FF"/>
                </a:solidFill>
              </a:rPr>
              <a:t>frontier</a:t>
            </a:r>
            <a:r>
              <a:rPr lang="fr-FR" b="1" dirty="0">
                <a:solidFill>
                  <a:srgbClr val="0432FF"/>
                </a:solidFill>
              </a:rPr>
              <a:t> of QCD </a:t>
            </a:r>
            <a:r>
              <a:rPr lang="fr-FR" b="1" dirty="0" err="1">
                <a:solidFill>
                  <a:srgbClr val="0432FF"/>
                </a:solidFill>
              </a:rPr>
              <a:t>needs</a:t>
            </a:r>
            <a:r>
              <a:rPr lang="fr-FR" b="1" dirty="0">
                <a:solidFill>
                  <a:srgbClr val="0432FF"/>
                </a:solidFill>
              </a:rPr>
              <a:t> </a:t>
            </a:r>
            <a:r>
              <a:rPr lang="fr-FR" b="1" dirty="0" err="1">
                <a:solidFill>
                  <a:srgbClr val="0432FF"/>
                </a:solidFill>
              </a:rPr>
              <a:t>further</a:t>
            </a:r>
            <a:r>
              <a:rPr lang="fr-FR" b="1" dirty="0">
                <a:solidFill>
                  <a:srgbClr val="0432FF"/>
                </a:solidFill>
              </a:rPr>
              <a:t> </a:t>
            </a:r>
            <a:r>
              <a:rPr lang="fr-FR" b="1" dirty="0" err="1">
                <a:solidFill>
                  <a:srgbClr val="0432FF"/>
                </a:solidFill>
              </a:rPr>
              <a:t>understanding</a:t>
            </a:r>
            <a:endParaRPr lang="fr-FR" b="1" dirty="0">
              <a:solidFill>
                <a:srgbClr val="0432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3425A8-B841-2344-9BBF-398D0D74E756}"/>
              </a:ext>
            </a:extLst>
          </p:cNvPr>
          <p:cNvCxnSpPr>
            <a:cxnSpLocks/>
          </p:cNvCxnSpPr>
          <p:nvPr/>
        </p:nvCxnSpPr>
        <p:spPr>
          <a:xfrm>
            <a:off x="2467368" y="1037772"/>
            <a:ext cx="1234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82D21D-5DA0-F549-AD1A-FD3B7AE84E72}"/>
              </a:ext>
            </a:extLst>
          </p:cNvPr>
          <p:cNvCxnSpPr>
            <a:cxnSpLocks/>
          </p:cNvCxnSpPr>
          <p:nvPr/>
        </p:nvCxnSpPr>
        <p:spPr>
          <a:xfrm>
            <a:off x="2957165" y="1037772"/>
            <a:ext cx="1234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5454E6-4C5E-FE48-BB9D-158062478608}"/>
              </a:ext>
            </a:extLst>
          </p:cNvPr>
          <p:cNvCxnSpPr>
            <a:cxnSpLocks/>
          </p:cNvCxnSpPr>
          <p:nvPr/>
        </p:nvCxnSpPr>
        <p:spPr>
          <a:xfrm>
            <a:off x="1988336" y="1037772"/>
            <a:ext cx="1234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F8E2A30-6FCB-BE4C-BB4E-73118A69E039}"/>
              </a:ext>
            </a:extLst>
          </p:cNvPr>
          <p:cNvCxnSpPr>
            <a:cxnSpLocks/>
          </p:cNvCxnSpPr>
          <p:nvPr/>
        </p:nvCxnSpPr>
        <p:spPr>
          <a:xfrm>
            <a:off x="8000248" y="4541935"/>
            <a:ext cx="225093" cy="0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5BA7C40-FD00-D043-86EA-A674B60925F3}"/>
              </a:ext>
            </a:extLst>
          </p:cNvPr>
          <p:cNvSpPr txBox="1"/>
          <p:nvPr/>
        </p:nvSpPr>
        <p:spPr>
          <a:xfrm>
            <a:off x="974710" y="5241976"/>
            <a:ext cx="6278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Diffraction dissociation – </a:t>
            </a:r>
            <a:r>
              <a:rPr lang="fr-FR" dirty="0" err="1"/>
              <a:t>products</a:t>
            </a:r>
            <a:r>
              <a:rPr lang="fr-FR" dirty="0"/>
              <a:t>, </a:t>
            </a:r>
            <a:r>
              <a:rPr lang="fr-FR" dirty="0" err="1"/>
              <a:t>e.g</a:t>
            </a:r>
            <a:r>
              <a:rPr lang="fr-FR" dirty="0"/>
              <a:t>. p </a:t>
            </a:r>
            <a:r>
              <a:rPr lang="fr-FR" dirty="0">
                <a:sym typeface="Wingdings" pitchFamily="2" charset="2"/>
              </a:rPr>
              <a:t> n</a:t>
            </a:r>
            <a:r>
              <a:rPr lang="en-US" dirty="0"/>
              <a:t> π+, p (π+ π-), </a:t>
            </a:r>
            <a:r>
              <a:rPr lang="fr-FR" dirty="0"/>
              <a:t>Λ</a:t>
            </a:r>
            <a:r>
              <a:rPr lang="fr-FR" baseline="30000" dirty="0"/>
              <a:t>0 </a:t>
            </a:r>
            <a:r>
              <a:rPr lang="fr-FR" dirty="0"/>
              <a:t>K</a:t>
            </a:r>
            <a:r>
              <a:rPr lang="fr-FR" baseline="30000" dirty="0"/>
              <a:t>+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C2BC31-C3D9-174D-A229-2D709EDD5DE1}"/>
              </a:ext>
            </a:extLst>
          </p:cNvPr>
          <p:cNvSpPr txBox="1"/>
          <p:nvPr/>
        </p:nvSpPr>
        <p:spPr>
          <a:xfrm>
            <a:off x="1414258" y="4015267"/>
            <a:ext cx="620496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CAVEAT: </a:t>
            </a:r>
            <a:r>
              <a:rPr lang="fr-FR" dirty="0" err="1"/>
              <a:t>Acceptance</a:t>
            </a:r>
            <a:r>
              <a:rPr lang="fr-FR" dirty="0"/>
              <a:t> etc.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calculated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detectors </a:t>
            </a:r>
            <a:r>
              <a:rPr lang="fr-FR" dirty="0" err="1"/>
              <a:t>defined</a:t>
            </a:r>
            <a:endParaRPr lang="fr-FR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5F09D5D-ABDE-364B-89FD-FF22E07200AE}"/>
              </a:ext>
            </a:extLst>
          </p:cNvPr>
          <p:cNvCxnSpPr>
            <a:cxnSpLocks/>
          </p:cNvCxnSpPr>
          <p:nvPr/>
        </p:nvCxnSpPr>
        <p:spPr>
          <a:xfrm>
            <a:off x="2957165" y="1944914"/>
            <a:ext cx="123493" cy="0"/>
          </a:xfrm>
          <a:prstGeom prst="line">
            <a:avLst/>
          </a:prstGeom>
          <a:ln>
            <a:solidFill>
              <a:srgbClr val="0432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C5CAFB9-024E-9046-9F55-8219123B2AE6}"/>
              </a:ext>
            </a:extLst>
          </p:cNvPr>
          <p:cNvSpPr txBox="1"/>
          <p:nvPr/>
        </p:nvSpPr>
        <p:spPr>
          <a:xfrm>
            <a:off x="1959761" y="1254927"/>
            <a:ext cx="1307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200" dirty="0"/>
              <a:t>deuterons, tritons</a:t>
            </a:r>
          </a:p>
        </p:txBody>
      </p:sp>
    </p:spTree>
    <p:extLst>
      <p:ext uri="{BB962C8B-B14F-4D97-AF65-F5344CB8AC3E}">
        <p14:creationId xmlns:p14="http://schemas.microsoft.com/office/powerpoint/2010/main" val="276842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1038" y="607758"/>
            <a:ext cx="8312532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Acceptance for 2 or more particles from same event. (If pile-up, ~ 20ps timing can help)</a:t>
            </a:r>
          </a:p>
          <a:p>
            <a:r>
              <a:rPr lang="en-US" dirty="0"/>
              <a:t>Positive and negative particles on R &amp; L sides of pipe, near horizontal plane.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Acceptances calculated by M. </a:t>
            </a:r>
            <a:r>
              <a:rPr lang="en-US" dirty="0" err="1">
                <a:solidFill>
                  <a:srgbClr val="FF0000"/>
                </a:solidFill>
              </a:rPr>
              <a:t>Sabate-Gilarte</a:t>
            </a:r>
            <a:r>
              <a:rPr lang="en-US" dirty="0">
                <a:solidFill>
                  <a:srgbClr val="FF0000"/>
                </a:solidFill>
              </a:rPr>
              <a:t> for some channels …</a:t>
            </a:r>
          </a:p>
          <a:p>
            <a:r>
              <a:rPr lang="en-US" dirty="0"/>
              <a:t>Details will need to be calculated for real design of system – and backgrounds</a:t>
            </a:r>
          </a:p>
          <a:p>
            <a:endParaRPr lang="en-US" dirty="0"/>
          </a:p>
          <a:p>
            <a:r>
              <a:rPr lang="en-US" dirty="0"/>
              <a:t>Potentially:</a:t>
            </a:r>
          </a:p>
          <a:p>
            <a:r>
              <a:rPr lang="en-US" sz="2000" dirty="0">
                <a:solidFill>
                  <a:srgbClr val="0000FF"/>
                </a:solidFill>
              </a:rPr>
              <a:t>J/</a:t>
            </a:r>
            <a:r>
              <a:rPr lang="en-US" sz="2000" dirty="0" err="1">
                <a:solidFill>
                  <a:srgbClr val="0000FF"/>
                </a:solidFill>
              </a:rPr>
              <a:t>ψ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dirty="0" err="1">
                <a:solidFill>
                  <a:srgbClr val="0000FF"/>
                </a:solidFill>
              </a:rPr>
              <a:t>ψ</a:t>
            </a:r>
            <a:r>
              <a:rPr lang="en-US" sz="2000" dirty="0">
                <a:solidFill>
                  <a:srgbClr val="0000FF"/>
                </a:solidFill>
              </a:rPr>
              <a:t>(2S) </a:t>
            </a:r>
            <a:r>
              <a:rPr lang="en-US" sz="2000" dirty="0">
                <a:solidFill>
                  <a:srgbClr val="0000FF"/>
                </a:solidFill>
                <a:sym typeface="Wingdings"/>
              </a:rPr>
              <a:t> </a:t>
            </a:r>
            <a:r>
              <a:rPr lang="en-US" sz="2000" dirty="0" err="1">
                <a:solidFill>
                  <a:srgbClr val="0000FF"/>
                </a:solidFill>
              </a:rPr>
              <a:t>μ+μ</a:t>
            </a:r>
            <a:r>
              <a:rPr lang="en-US" sz="2000" dirty="0">
                <a:solidFill>
                  <a:srgbClr val="0000FF"/>
                </a:solidFill>
              </a:rPr>
              <a:t>-,  </a:t>
            </a:r>
            <a:r>
              <a:rPr lang="en-US" sz="2400" dirty="0" err="1">
                <a:solidFill>
                  <a:srgbClr val="0000FF"/>
                </a:solidFill>
              </a:rPr>
              <a:t>χ</a:t>
            </a:r>
            <a:r>
              <a:rPr lang="en-US" sz="2000" baseline="-25000" dirty="0" err="1">
                <a:solidFill>
                  <a:srgbClr val="0000FF"/>
                </a:solidFill>
              </a:rPr>
              <a:t>c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  <a:sym typeface="Wingdings"/>
              </a:rPr>
              <a:t> </a:t>
            </a:r>
            <a:r>
              <a:rPr lang="en-US" sz="2000" dirty="0">
                <a:solidFill>
                  <a:srgbClr val="0000FF"/>
                </a:solidFill>
              </a:rPr>
              <a:t>J/</a:t>
            </a:r>
            <a:r>
              <a:rPr lang="en-US" sz="2000" dirty="0" err="1">
                <a:solidFill>
                  <a:srgbClr val="0000FF"/>
                </a:solidFill>
              </a:rPr>
              <a:t>ψ</a:t>
            </a:r>
            <a:r>
              <a:rPr lang="en-US" sz="2000" dirty="0">
                <a:solidFill>
                  <a:srgbClr val="0000FF"/>
                </a:solidFill>
              </a:rPr>
              <a:t> + </a:t>
            </a:r>
            <a:r>
              <a:rPr lang="en-US" sz="2000" dirty="0" err="1">
                <a:solidFill>
                  <a:srgbClr val="0000FF"/>
                </a:solidFill>
              </a:rPr>
              <a:t>γ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dirty="0" err="1">
                <a:solidFill>
                  <a:srgbClr val="0000FF"/>
                </a:solidFill>
              </a:rPr>
              <a:t>Drell</a:t>
            </a:r>
            <a:r>
              <a:rPr lang="en-US" sz="2000" dirty="0">
                <a:solidFill>
                  <a:srgbClr val="0000FF"/>
                </a:solidFill>
              </a:rPr>
              <a:t>-Yan</a:t>
            </a:r>
            <a:r>
              <a:rPr lang="en-US" sz="2000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μ+μ</a:t>
            </a:r>
            <a:r>
              <a:rPr lang="en-US" sz="2000" dirty="0">
                <a:solidFill>
                  <a:srgbClr val="0000FF"/>
                </a:solidFill>
              </a:rPr>
              <a:t>-</a:t>
            </a:r>
            <a:r>
              <a:rPr lang="en-US" sz="2000" dirty="0">
                <a:solidFill>
                  <a:srgbClr val="0000FF"/>
                </a:solidFill>
                <a:sym typeface="Wingdings"/>
              </a:rPr>
              <a:t> </a:t>
            </a:r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K</a:t>
            </a:r>
            <a:r>
              <a:rPr lang="en-US" sz="2000" baseline="30000" dirty="0">
                <a:solidFill>
                  <a:srgbClr val="0000FF"/>
                </a:solidFill>
              </a:rPr>
              <a:t>0</a:t>
            </a:r>
            <a:r>
              <a:rPr lang="en-US" sz="2000" baseline="-25000" dirty="0">
                <a:solidFill>
                  <a:srgbClr val="0000FF"/>
                </a:solidFill>
              </a:rPr>
              <a:t>s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  <a:sym typeface="Wingdings"/>
              </a:rPr>
              <a:t> π</a:t>
            </a:r>
            <a:r>
              <a:rPr lang="en-US" sz="2000" baseline="30000" dirty="0">
                <a:solidFill>
                  <a:srgbClr val="0000FF"/>
                </a:solidFill>
                <a:sym typeface="Wingdings"/>
              </a:rPr>
              <a:t>+</a:t>
            </a:r>
            <a:r>
              <a:rPr lang="en-US" sz="2000" dirty="0">
                <a:solidFill>
                  <a:srgbClr val="0000FF"/>
                </a:solidFill>
                <a:sym typeface="Wingdings"/>
              </a:rPr>
              <a:t>π</a:t>
            </a:r>
            <a:r>
              <a:rPr lang="en-US" sz="2000" baseline="30000" dirty="0">
                <a:solidFill>
                  <a:srgbClr val="0000FF"/>
                </a:solidFill>
                <a:sym typeface="Wingdings"/>
              </a:rPr>
              <a:t>-</a:t>
            </a:r>
            <a:r>
              <a:rPr lang="en-US" sz="2000" dirty="0">
                <a:solidFill>
                  <a:srgbClr val="0000FF"/>
                </a:solidFill>
                <a:sym typeface="Wingdings"/>
              </a:rPr>
              <a:t>,   </a:t>
            </a:r>
            <a:r>
              <a:rPr lang="en-US" sz="2000" dirty="0" err="1">
                <a:solidFill>
                  <a:srgbClr val="0000FF"/>
                </a:solidFill>
                <a:sym typeface="Wingdings"/>
              </a:rPr>
              <a:t>Λ</a:t>
            </a:r>
            <a:r>
              <a:rPr lang="en-US" sz="2000" dirty="0">
                <a:solidFill>
                  <a:srgbClr val="0000FF"/>
                </a:solidFill>
                <a:sym typeface="Wingdings"/>
              </a:rPr>
              <a:t>  p π.      P* </a:t>
            </a:r>
            <a:r>
              <a:rPr lang="en-US" sz="2000" dirty="0">
                <a:solidFill>
                  <a:srgbClr val="0000FF"/>
                </a:solidFill>
                <a:sym typeface="Wingdings" pitchFamily="2" charset="2"/>
              </a:rPr>
              <a:t> n</a:t>
            </a:r>
            <a:r>
              <a:rPr lang="en-US" sz="2000" dirty="0">
                <a:solidFill>
                  <a:srgbClr val="0000FF"/>
                </a:solidFill>
                <a:sym typeface="Wingdings"/>
              </a:rPr>
              <a:t> π+ </a:t>
            </a:r>
            <a:r>
              <a:rPr lang="en-US" sz="1600" dirty="0">
                <a:sym typeface="Wingdings"/>
              </a:rPr>
              <a:t>(with ZDC)</a:t>
            </a:r>
            <a:r>
              <a:rPr lang="en-US" sz="2000" dirty="0">
                <a:solidFill>
                  <a:srgbClr val="0000FF"/>
                </a:solidFill>
                <a:sym typeface="Wingdings"/>
              </a:rPr>
              <a:t>?</a:t>
            </a:r>
            <a:r>
              <a:rPr lang="en-US" sz="2000" dirty="0">
                <a:solidFill>
                  <a:srgbClr val="0000FF"/>
                </a:solidFill>
                <a:sym typeface="Wingdings" pitchFamily="2" charset="2"/>
              </a:rPr>
              <a:t> </a:t>
            </a:r>
            <a:endParaRPr lang="en-US" sz="2000" dirty="0">
              <a:solidFill>
                <a:srgbClr val="0000FF"/>
              </a:solidFill>
              <a:sym typeface="Wingdings"/>
            </a:endParaRPr>
          </a:p>
          <a:p>
            <a:r>
              <a:rPr lang="en-US" sz="2000" dirty="0">
                <a:solidFill>
                  <a:srgbClr val="0000FF"/>
                </a:solidFill>
                <a:sym typeface="Wingdings"/>
              </a:rPr>
              <a:t>D</a:t>
            </a:r>
            <a:r>
              <a:rPr lang="en-US" sz="2000" baseline="30000" dirty="0">
                <a:solidFill>
                  <a:srgbClr val="0000FF"/>
                </a:solidFill>
                <a:sym typeface="Wingdings"/>
              </a:rPr>
              <a:t>0</a:t>
            </a:r>
            <a:r>
              <a:rPr lang="en-US" sz="2000" dirty="0">
                <a:solidFill>
                  <a:srgbClr val="0000FF"/>
                </a:solidFill>
                <a:sym typeface="Wingdings"/>
              </a:rPr>
              <a:t>  K</a:t>
            </a:r>
            <a:r>
              <a:rPr lang="en-US" sz="2000" baseline="30000" dirty="0">
                <a:solidFill>
                  <a:srgbClr val="0000FF"/>
                </a:solidFill>
                <a:sym typeface="Wingdings"/>
              </a:rPr>
              <a:t>+</a:t>
            </a:r>
            <a:r>
              <a:rPr lang="en-US" sz="2000" dirty="0">
                <a:solidFill>
                  <a:srgbClr val="0000FF"/>
                </a:solidFill>
                <a:sym typeface="Wingdings"/>
              </a:rPr>
              <a:t>π</a:t>
            </a:r>
            <a:r>
              <a:rPr lang="en-US" sz="2000" baseline="30000" dirty="0">
                <a:solidFill>
                  <a:srgbClr val="0000FF"/>
                </a:solidFill>
                <a:sym typeface="Wingdings"/>
              </a:rPr>
              <a:t>-  </a:t>
            </a:r>
            <a:r>
              <a:rPr lang="en-US" sz="2000" dirty="0">
                <a:solidFill>
                  <a:srgbClr val="0000FF"/>
                </a:solidFill>
                <a:sym typeface="Wingdings"/>
              </a:rPr>
              <a:t>… </a:t>
            </a:r>
            <a:r>
              <a:rPr lang="en-US" sz="2400" dirty="0" err="1">
                <a:solidFill>
                  <a:srgbClr val="0000FF"/>
                </a:solidFill>
              </a:rPr>
              <a:t>χ</a:t>
            </a:r>
            <a:r>
              <a:rPr lang="en-US" sz="2000" baseline="-25000" dirty="0" err="1">
                <a:solidFill>
                  <a:srgbClr val="0000FF"/>
                </a:solidFill>
              </a:rPr>
              <a:t>c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  <a:sym typeface="Wingdings"/>
              </a:rPr>
              <a:t> π</a:t>
            </a:r>
            <a:r>
              <a:rPr lang="en-US" sz="2000" baseline="30000" dirty="0">
                <a:solidFill>
                  <a:srgbClr val="0000FF"/>
                </a:solidFill>
                <a:sym typeface="Wingdings"/>
              </a:rPr>
              <a:t>+</a:t>
            </a:r>
            <a:r>
              <a:rPr lang="en-US" sz="2000" dirty="0">
                <a:solidFill>
                  <a:srgbClr val="0000FF"/>
                </a:solidFill>
                <a:sym typeface="Wingdings"/>
              </a:rPr>
              <a:t>π, K</a:t>
            </a:r>
            <a:r>
              <a:rPr lang="en-US" sz="2000" baseline="30000" dirty="0">
                <a:solidFill>
                  <a:srgbClr val="0000FF"/>
                </a:solidFill>
                <a:sym typeface="Wingdings"/>
              </a:rPr>
              <a:t>+</a:t>
            </a:r>
            <a:r>
              <a:rPr lang="en-US" sz="2000" dirty="0">
                <a:solidFill>
                  <a:srgbClr val="0000FF"/>
                </a:solidFill>
                <a:sym typeface="Wingdings"/>
              </a:rPr>
              <a:t>K</a:t>
            </a:r>
            <a:r>
              <a:rPr lang="en-US" sz="2000" baseline="30000" dirty="0">
                <a:solidFill>
                  <a:srgbClr val="0000FF"/>
                </a:solidFill>
                <a:sym typeface="Wingdings"/>
              </a:rPr>
              <a:t>-</a:t>
            </a:r>
            <a:r>
              <a:rPr lang="en-US" sz="2000" dirty="0">
                <a:solidFill>
                  <a:srgbClr val="0000FF"/>
                </a:solidFill>
                <a:sym typeface="Wingdings"/>
              </a:rPr>
              <a:t>, etc.</a:t>
            </a:r>
          </a:p>
          <a:p>
            <a:r>
              <a:rPr lang="en-US" sz="2000" dirty="0" err="1">
                <a:solidFill>
                  <a:srgbClr val="0000FF"/>
                </a:solidFill>
                <a:sym typeface="Wingdings"/>
              </a:rPr>
              <a:t>Λ</a:t>
            </a:r>
            <a:r>
              <a:rPr lang="en-US" sz="2000" baseline="-25000" dirty="0" err="1">
                <a:solidFill>
                  <a:srgbClr val="0000FF"/>
                </a:solidFill>
                <a:sym typeface="Wingdings"/>
              </a:rPr>
              <a:t>c</a:t>
            </a:r>
            <a:r>
              <a:rPr lang="en-US" sz="2000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2000" dirty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n-US" sz="2000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2000" dirty="0" err="1">
                <a:solidFill>
                  <a:srgbClr val="0000FF"/>
                </a:solidFill>
                <a:sym typeface="Wingdings"/>
              </a:rPr>
              <a:t>pK</a:t>
            </a:r>
            <a:r>
              <a:rPr lang="en-US" sz="2000" dirty="0">
                <a:solidFill>
                  <a:srgbClr val="0000FF"/>
                </a:solidFill>
                <a:sym typeface="Wingdings"/>
              </a:rPr>
              <a:t>π ?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5074" y="0"/>
            <a:ext cx="5005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0000FF"/>
                </a:solidFill>
              </a:rPr>
              <a:t>FHS as a Multi-particle Spectrometer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1038" y="3993300"/>
            <a:ext cx="845898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Very forward charm and beauty also inferred from single leading e or μ</a:t>
            </a:r>
          </a:p>
          <a:p>
            <a:r>
              <a:rPr lang="en-US" dirty="0"/>
              <a:t>Leptons can be identified : Track + EM calorimeter &amp; muon chambers behind HCAL</a:t>
            </a:r>
          </a:p>
          <a:p>
            <a:endParaRPr lang="en-US" dirty="0"/>
          </a:p>
          <a:p>
            <a:r>
              <a:rPr lang="en-US" dirty="0"/>
              <a:t>Muons from π, K decay will be known, and their decay lengths are very long!</a:t>
            </a:r>
          </a:p>
          <a:p>
            <a:r>
              <a:rPr lang="en-US" dirty="0">
                <a:solidFill>
                  <a:srgbClr val="0000FF"/>
                </a:solidFill>
              </a:rPr>
              <a:t> </a:t>
            </a:r>
          </a:p>
          <a:p>
            <a:r>
              <a:rPr lang="en-US" dirty="0" err="1">
                <a:solidFill>
                  <a:srgbClr val="0000FF"/>
                </a:solidFill>
              </a:rPr>
              <a:t>γcτ</a:t>
            </a:r>
            <a:r>
              <a:rPr lang="en-US" dirty="0">
                <a:solidFill>
                  <a:srgbClr val="0000FF"/>
                </a:solidFill>
              </a:rPr>
              <a:t> (π) = 139 km at 2.5 </a:t>
            </a:r>
            <a:r>
              <a:rPr lang="en-US" dirty="0" err="1">
                <a:solidFill>
                  <a:srgbClr val="0000FF"/>
                </a:solidFill>
              </a:rPr>
              <a:t>TeV</a:t>
            </a:r>
            <a:r>
              <a:rPr lang="en-US" dirty="0">
                <a:solidFill>
                  <a:srgbClr val="0000FF"/>
                </a:solidFill>
              </a:rPr>
              <a:t> !       </a:t>
            </a:r>
            <a:r>
              <a:rPr lang="en-US" b="1" dirty="0">
                <a:solidFill>
                  <a:srgbClr val="FF0000"/>
                </a:solidFill>
              </a:rPr>
              <a:t>But abundant and - &gt; forward HE </a:t>
            </a:r>
            <a:r>
              <a:rPr lang="en-US" b="1" dirty="0" err="1">
                <a:solidFill>
                  <a:srgbClr val="FF0000"/>
                </a:solidFill>
              </a:rPr>
              <a:t>μ</a:t>
            </a:r>
            <a:r>
              <a:rPr lang="en-US" b="1" dirty="0">
                <a:solidFill>
                  <a:srgbClr val="FF0000"/>
                </a:solidFill>
              </a:rPr>
              <a:t>-neutrinos! (</a:t>
            </a:r>
            <a:r>
              <a:rPr lang="en-US" b="1" dirty="0" err="1">
                <a:solidFill>
                  <a:srgbClr val="FF0000"/>
                </a:solidFill>
              </a:rPr>
              <a:t>FASERν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  <a:p>
            <a:r>
              <a:rPr lang="en-US" dirty="0" err="1">
                <a:solidFill>
                  <a:srgbClr val="0000FF"/>
                </a:solidFill>
              </a:rPr>
              <a:t>γcτ</a:t>
            </a:r>
            <a:r>
              <a:rPr lang="en-US" dirty="0">
                <a:solidFill>
                  <a:srgbClr val="0000FF"/>
                </a:solidFill>
              </a:rPr>
              <a:t> (K+) = 18.5 km at 2.5 </a:t>
            </a:r>
            <a:r>
              <a:rPr lang="en-US" dirty="0" err="1">
                <a:solidFill>
                  <a:srgbClr val="0000FF"/>
                </a:solidFill>
              </a:rPr>
              <a:t>TeV</a:t>
            </a:r>
            <a:r>
              <a:rPr lang="en-US" dirty="0">
                <a:solidFill>
                  <a:srgbClr val="0000FF"/>
                </a:solidFill>
              </a:rPr>
              <a:t> !</a:t>
            </a:r>
            <a:endParaRPr lang="en-US" dirty="0"/>
          </a:p>
          <a:p>
            <a:r>
              <a:rPr lang="en-US" dirty="0" err="1">
                <a:solidFill>
                  <a:srgbClr val="0000FF"/>
                </a:solidFill>
              </a:rPr>
              <a:t>γcτ</a:t>
            </a:r>
            <a:r>
              <a:rPr lang="en-US" dirty="0">
                <a:solidFill>
                  <a:srgbClr val="0000FF"/>
                </a:solidFill>
              </a:rPr>
              <a:t> (D</a:t>
            </a:r>
            <a:r>
              <a:rPr lang="en-US" baseline="30000" dirty="0">
                <a:solidFill>
                  <a:srgbClr val="0000FF"/>
                </a:solidFill>
              </a:rPr>
              <a:t>0</a:t>
            </a:r>
            <a:r>
              <a:rPr lang="en-US" dirty="0">
                <a:solidFill>
                  <a:srgbClr val="0000FF"/>
                </a:solidFill>
              </a:rPr>
              <a:t>) = 16.5 cm at 2.5 </a:t>
            </a:r>
            <a:r>
              <a:rPr lang="en-US" dirty="0" err="1">
                <a:solidFill>
                  <a:srgbClr val="0000FF"/>
                </a:solidFill>
              </a:rPr>
              <a:t>TeV</a:t>
            </a:r>
            <a:r>
              <a:rPr lang="en-US" dirty="0">
                <a:solidFill>
                  <a:srgbClr val="0000FF"/>
                </a:solidFill>
              </a:rPr>
              <a:t> 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1C40-6A6A-E14C-B825-384D190BE8B5}" type="datetime1">
              <a:rPr lang="fr-FR" smtClean="0"/>
              <a:t>26/08/2020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Mike Albrow       Forward Multiparticle Spectrometer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28CA-AB00-074F-B7EB-9B0005E7E49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540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2C8EE-DAEA-F649-B7EA-8391C8142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8027-C88B-7240-8645-54050E1EAD9B}" type="datetime1">
              <a:rPr lang="fr-FR" smtClean="0"/>
              <a:t>26/08/2020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D3603-EBED-FC42-AA61-E988CEE47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Mike Albrow       Forward Multiparticle Spectrometer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FC8D9-A13A-B94E-A50B-C44C0F272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28CA-AB00-074F-B7EB-9B0005E7E498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A8E2F057-CC39-8E4A-8F08-B9CA69409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832" y="1125276"/>
            <a:ext cx="5455343" cy="49148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03DBE9-6B91-9A40-96AB-250396978A9E}"/>
              </a:ext>
            </a:extLst>
          </p:cNvPr>
          <p:cNvSpPr txBox="1"/>
          <p:nvPr/>
        </p:nvSpPr>
        <p:spPr>
          <a:xfrm>
            <a:off x="1210815" y="64063"/>
            <a:ext cx="6992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>
                <a:solidFill>
                  <a:srgbClr val="0432FF"/>
                </a:solidFill>
              </a:rPr>
              <a:t>We have acceptance for D</a:t>
            </a:r>
            <a:r>
              <a:rPr lang="en-FR" baseline="30000" dirty="0">
                <a:solidFill>
                  <a:srgbClr val="0432FF"/>
                </a:solidFill>
              </a:rPr>
              <a:t>0</a:t>
            </a:r>
            <a:r>
              <a:rPr lang="en-FR" dirty="0">
                <a:solidFill>
                  <a:srgbClr val="0432FF"/>
                </a:solidFill>
              </a:rPr>
              <a:t> </a:t>
            </a:r>
            <a:r>
              <a:rPr lang="en-FR" dirty="0">
                <a:solidFill>
                  <a:srgbClr val="0432FF"/>
                </a:solidFill>
                <a:sym typeface="Wingdings" pitchFamily="2" charset="2"/>
              </a:rPr>
              <a:t> K+ π-  </a:t>
            </a:r>
            <a:r>
              <a:rPr lang="en-FR" dirty="0">
                <a:sym typeface="Wingdings" pitchFamily="2" charset="2"/>
              </a:rPr>
              <a:t>Plot from M. Sabarte-Gilarte (CERN)</a:t>
            </a:r>
            <a:endParaRPr lang="en-FR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C1501A-BA68-6C49-BC41-E0BCFDCA58A5}"/>
              </a:ext>
            </a:extLst>
          </p:cNvPr>
          <p:cNvSpPr/>
          <p:nvPr/>
        </p:nvSpPr>
        <p:spPr>
          <a:xfrm>
            <a:off x="4077500" y="3006611"/>
            <a:ext cx="1236795" cy="11061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4DC1DD-C73A-3D48-BAE8-FC6C53C00C6C}"/>
              </a:ext>
            </a:extLst>
          </p:cNvPr>
          <p:cNvSpPr txBox="1"/>
          <p:nvPr/>
        </p:nvSpPr>
        <p:spPr>
          <a:xfrm>
            <a:off x="6524279" y="5973806"/>
            <a:ext cx="1513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Outgoing pipe</a:t>
            </a:r>
          </a:p>
          <a:p>
            <a:r>
              <a:rPr lang="en-FR" dirty="0"/>
              <a:t>R ~ 12.5 cm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D28D29D-C8CC-664E-A3E1-ECD40C14F4C1}"/>
              </a:ext>
            </a:extLst>
          </p:cNvPr>
          <p:cNvCxnSpPr>
            <a:cxnSpLocks/>
          </p:cNvCxnSpPr>
          <p:nvPr/>
        </p:nvCxnSpPr>
        <p:spPr>
          <a:xfrm flipH="1" flipV="1">
            <a:off x="4922238" y="4079859"/>
            <a:ext cx="1630962" cy="20696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F0D183C-D02C-8641-84EE-94449A8B0775}"/>
              </a:ext>
            </a:extLst>
          </p:cNvPr>
          <p:cNvSpPr txBox="1"/>
          <p:nvPr/>
        </p:nvSpPr>
        <p:spPr>
          <a:xfrm>
            <a:off x="7281057" y="2360280"/>
            <a:ext cx="14237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Back big pipe</a:t>
            </a:r>
          </a:p>
          <a:p>
            <a:r>
              <a:rPr lang="en-FR" dirty="0"/>
              <a:t>Thin window</a:t>
            </a:r>
          </a:p>
          <a:p>
            <a:r>
              <a:rPr lang="en-FR" dirty="0"/>
              <a:t>R ~ 40 cm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477A5E7-5AB6-8E4F-8724-C3149C69C7CD}"/>
              </a:ext>
            </a:extLst>
          </p:cNvPr>
          <p:cNvCxnSpPr>
            <a:cxnSpLocks/>
          </p:cNvCxnSpPr>
          <p:nvPr/>
        </p:nvCxnSpPr>
        <p:spPr>
          <a:xfrm flipH="1">
            <a:off x="6415088" y="2578756"/>
            <a:ext cx="855087" cy="243189"/>
          </a:xfrm>
          <a:prstGeom prst="straightConnector1">
            <a:avLst/>
          </a:prstGeom>
          <a:ln w="28575">
            <a:solidFill>
              <a:srgbClr val="0432FF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FC92F488-EC01-EC44-A619-4AAF6D53EDBE}"/>
              </a:ext>
            </a:extLst>
          </p:cNvPr>
          <p:cNvSpPr/>
          <p:nvPr/>
        </p:nvSpPr>
        <p:spPr>
          <a:xfrm>
            <a:off x="2803350" y="1842302"/>
            <a:ext cx="3732337" cy="3480747"/>
          </a:xfrm>
          <a:prstGeom prst="ellipse">
            <a:avLst/>
          </a:prstGeom>
          <a:noFill/>
          <a:ln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1BE2AF-ADAD-6E43-8D69-0BEDA895A6ED}"/>
              </a:ext>
            </a:extLst>
          </p:cNvPr>
          <p:cNvCxnSpPr>
            <a:stCxn id="25" idx="3"/>
            <a:endCxn id="25" idx="7"/>
          </p:cNvCxnSpPr>
          <p:nvPr/>
        </p:nvCxnSpPr>
        <p:spPr>
          <a:xfrm flipV="1">
            <a:off x="3349938" y="2352046"/>
            <a:ext cx="2639161" cy="2461259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D2BA472-A611-F748-865C-2A9617326765}"/>
              </a:ext>
            </a:extLst>
          </p:cNvPr>
          <p:cNvCxnSpPr>
            <a:cxnSpLocks/>
            <a:stCxn id="25" idx="5"/>
            <a:endCxn id="25" idx="1"/>
          </p:cNvCxnSpPr>
          <p:nvPr/>
        </p:nvCxnSpPr>
        <p:spPr>
          <a:xfrm flipH="1" flipV="1">
            <a:off x="3349938" y="2352046"/>
            <a:ext cx="2639161" cy="2461259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DB8BC7C-0E82-F742-9A83-535C8942A775}"/>
              </a:ext>
            </a:extLst>
          </p:cNvPr>
          <p:cNvSpPr txBox="1"/>
          <p:nvPr/>
        </p:nvSpPr>
        <p:spPr>
          <a:xfrm>
            <a:off x="5741072" y="490235"/>
            <a:ext cx="317619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FR" sz="1600" dirty="0"/>
              <a:t>UP &amp; DOWN : LLP search at HL</a:t>
            </a:r>
          </a:p>
          <a:p>
            <a:r>
              <a:rPr lang="en-FR" sz="1600" dirty="0"/>
              <a:t>LEFT &amp; RIGHT : Hadrons at Low lumi</a:t>
            </a:r>
          </a:p>
        </p:txBody>
      </p:sp>
    </p:spTree>
    <p:extLst>
      <p:ext uri="{BB962C8B-B14F-4D97-AF65-F5344CB8AC3E}">
        <p14:creationId xmlns:p14="http://schemas.microsoft.com/office/powerpoint/2010/main" val="399518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2266</Words>
  <Application>Microsoft Macintosh PowerPoint</Application>
  <PresentationFormat>On-screen Show (4:3)</PresentationFormat>
  <Paragraphs>333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ＭＳ ゴシック</vt:lpstr>
      <vt:lpstr>Apple Chancery</vt:lpstr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Albrow</dc:creator>
  <cp:lastModifiedBy>Michael Albrow</cp:lastModifiedBy>
  <cp:revision>19</cp:revision>
  <dcterms:created xsi:type="dcterms:W3CDTF">2020-08-25T22:48:25Z</dcterms:created>
  <dcterms:modified xsi:type="dcterms:W3CDTF">2020-08-26T15:32:46Z</dcterms:modified>
</cp:coreProperties>
</file>