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01" r:id="rId2"/>
    <p:sldId id="528" r:id="rId3"/>
    <p:sldId id="463" r:id="rId4"/>
    <p:sldId id="529" r:id="rId5"/>
    <p:sldId id="257" r:id="rId6"/>
    <p:sldId id="532" r:id="rId7"/>
    <p:sldId id="494" r:id="rId8"/>
    <p:sldId id="260" r:id="rId9"/>
    <p:sldId id="501" r:id="rId10"/>
    <p:sldId id="259" r:id="rId11"/>
    <p:sldId id="512" r:id="rId12"/>
    <p:sldId id="530" r:id="rId13"/>
    <p:sldId id="483" r:id="rId14"/>
    <p:sldId id="508" r:id="rId15"/>
    <p:sldId id="534" r:id="rId16"/>
    <p:sldId id="513" r:id="rId17"/>
    <p:sldId id="510" r:id="rId18"/>
    <p:sldId id="265" r:id="rId19"/>
    <p:sldId id="506" r:id="rId20"/>
    <p:sldId id="507" r:id="rId21"/>
    <p:sldId id="262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1C4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2"/>
    <p:restoredTop sz="91534"/>
  </p:normalViewPr>
  <p:slideViewPr>
    <p:cSldViewPr snapToGrid="0" snapToObjects="1">
      <p:cViewPr varScale="1">
        <p:scale>
          <a:sx n="88" d="100"/>
          <a:sy n="88" d="100"/>
        </p:scale>
        <p:origin x="15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0E6F-7663-E545-8DBF-E6211CF3237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AA917-F5E2-3E48-B878-B1E33D8C2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58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C047B-6FD2-A74B-AA96-4055A18F6967}" type="datetimeFigureOut">
              <a:rPr lang="en-US" smtClean="0"/>
              <a:t>8/26/20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5FBBB-C263-614C-8131-FAAE25CD0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36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FC1E-3531-6343-8C2F-5D7F82D11C3B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8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0197-AB75-5542-BAEA-FBAF06ACABAE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8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51DD-568E-504F-8C80-C8BF56164E9A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1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76F7-AFFD-E54B-B6DE-243262AF4864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9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738F2-A18A-0B4C-A5F9-E883159A097F}" type="datetime1">
              <a:rPr lang="fr-FR" smtClean="0"/>
              <a:t>26/08/2020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4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A03D-91AB-4D40-ADC1-E62BC1D16ABB}" type="datetime1">
              <a:rPr lang="fr-FR" smtClean="0"/>
              <a:t>26/08/2020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5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5425-B855-994E-8849-AA61AE1BCC2B}" type="datetime1">
              <a:rPr lang="fr-FR" smtClean="0"/>
              <a:t>26/08/2020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6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D263-961C-E54A-8B6E-AA4D074C716C}" type="datetime1">
              <a:rPr lang="fr-FR" smtClean="0"/>
              <a:t>26/08/2020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4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7396-3676-C14C-9753-F89A945DC4B9}" type="datetime1">
              <a:rPr lang="fr-FR" smtClean="0"/>
              <a:t>26/08/2020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4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491F-E944-DE40-AF25-8DB231491A7B}" type="datetime1">
              <a:rPr lang="fr-FR" smtClean="0"/>
              <a:t>26/08/2020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2D056-E79D-4C45-B992-74279D0390AB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D28CA-AB00-074F-B7EB-9B0005E7E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7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lbrow@fnal.gov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ndico.cern.ch/event/947044/" TargetMode="External"/><Relationship Id="rId4" Type="http://schemas.openxmlformats.org/officeDocument/2006/relationships/hyperlink" Target="mailto:dgreeen@fnal.go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1486" y="854856"/>
            <a:ext cx="672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Are we looking in the wrong direction?</a:t>
            </a:r>
          </a:p>
          <a:p>
            <a:pPr algn="ctr"/>
            <a:r>
              <a:rPr lang="en-US" sz="1600" dirty="0"/>
              <a:t>Let’s look FORWARD to it!   (I know, FASER will be)</a:t>
            </a:r>
            <a:endParaRPr lang="en-US" sz="2800" dirty="0">
              <a:solidFill>
                <a:srgbClr val="0000FF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 new subsystem for CMS Run 4 (HL-LHC)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82– 126m downstream of IR-5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0CBB2-2964-BB40-A9DD-4CCBDB14AB4A}" type="datetime1">
              <a:rPr lang="fr-FR" smtClean="0"/>
              <a:t>26/08/2020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Albrow</a:t>
            </a:r>
            <a:r>
              <a:rPr lang="en-US" dirty="0"/>
              <a:t>       Forward Multiparticle Spectrometer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71B09-7DF9-5840-849A-DBD506F6E27A}"/>
              </a:ext>
            </a:extLst>
          </p:cNvPr>
          <p:cNvSpPr txBox="1"/>
          <p:nvPr/>
        </p:nvSpPr>
        <p:spPr>
          <a:xfrm>
            <a:off x="1656897" y="49439"/>
            <a:ext cx="5254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>
                <a:solidFill>
                  <a:srgbClr val="0432FF"/>
                </a:solidFill>
              </a:rPr>
              <a:t>L</a:t>
            </a:r>
            <a:r>
              <a:rPr lang="fr-FR" sz="2000" b="1" u="sng" dirty="0">
                <a:solidFill>
                  <a:srgbClr val="0432FF"/>
                </a:solidFill>
              </a:rPr>
              <a:t>ong-</a:t>
            </a:r>
            <a:r>
              <a:rPr lang="fr-FR" sz="2000" b="1" u="sng" dirty="0" err="1">
                <a:solidFill>
                  <a:srgbClr val="0432FF"/>
                </a:solidFill>
              </a:rPr>
              <a:t>Lived</a:t>
            </a:r>
            <a:r>
              <a:rPr lang="fr-FR" sz="2000" b="1" u="sng" dirty="0">
                <a:solidFill>
                  <a:srgbClr val="0432FF"/>
                </a:solidFill>
              </a:rPr>
              <a:t> </a:t>
            </a:r>
            <a:r>
              <a:rPr lang="fr-FR" sz="2000" b="1" u="sng" dirty="0" err="1">
                <a:solidFill>
                  <a:srgbClr val="0432FF"/>
                </a:solidFill>
              </a:rPr>
              <a:t>Particle</a:t>
            </a:r>
            <a:r>
              <a:rPr lang="fr-FR" sz="2000" b="1" u="sng" dirty="0">
                <a:solidFill>
                  <a:srgbClr val="0432FF"/>
                </a:solidFill>
              </a:rPr>
              <a:t> and </a:t>
            </a:r>
            <a:r>
              <a:rPr lang="fr-FR" sz="2000" b="1" u="sng" dirty="0" err="1">
                <a:solidFill>
                  <a:srgbClr val="0432FF"/>
                </a:solidFill>
              </a:rPr>
              <a:t>Dark</a:t>
            </a:r>
            <a:r>
              <a:rPr lang="fr-FR" sz="2000" b="1" u="sng" dirty="0">
                <a:solidFill>
                  <a:srgbClr val="0432FF"/>
                </a:solidFill>
              </a:rPr>
              <a:t> </a:t>
            </a:r>
            <a:r>
              <a:rPr lang="fr-FR" sz="2000" b="1" u="sng" dirty="0" err="1">
                <a:solidFill>
                  <a:srgbClr val="0432FF"/>
                </a:solidFill>
              </a:rPr>
              <a:t>Matter</a:t>
            </a:r>
            <a:r>
              <a:rPr lang="fr-FR" sz="2000" b="1" u="sng" dirty="0">
                <a:solidFill>
                  <a:srgbClr val="0432FF"/>
                </a:solidFill>
              </a:rPr>
              <a:t> </a:t>
            </a:r>
            <a:r>
              <a:rPr lang="fr-FR" sz="2000" b="1" u="sng" dirty="0" err="1">
                <a:solidFill>
                  <a:srgbClr val="0432FF"/>
                </a:solidFill>
              </a:rPr>
              <a:t>Search</a:t>
            </a:r>
            <a:endParaRPr lang="fr-FR" sz="2000" b="1" u="sng" dirty="0">
              <a:solidFill>
                <a:srgbClr val="0432FF"/>
              </a:solidFill>
            </a:endParaRPr>
          </a:p>
          <a:p>
            <a:pPr algn="ctr"/>
            <a:r>
              <a:rPr lang="fr-FR" sz="2000" dirty="0"/>
              <a:t>at HL-LHC (2027+) at z = 82 – 126m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88F92D-DB39-2B46-8A06-8BEA04853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2152650"/>
            <a:ext cx="6629400" cy="4203700"/>
          </a:xfrm>
          <a:prstGeom prst="rect">
            <a:avLst/>
          </a:prstGeom>
          <a:ln>
            <a:solidFill>
              <a:srgbClr val="1C44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8948E3-BD0E-2848-B674-99BCAF7A55ED}"/>
              </a:ext>
            </a:extLst>
          </p:cNvPr>
          <p:cNvSpPr txBox="1"/>
          <p:nvPr/>
        </p:nvSpPr>
        <p:spPr>
          <a:xfrm>
            <a:off x="6656308" y="4950768"/>
            <a:ext cx="20304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1200" dirty="0">
                <a:solidFill>
                  <a:srgbClr val="FF0000"/>
                </a:solidFill>
              </a:rPr>
              <a:t>Name list still growing,</a:t>
            </a:r>
          </a:p>
          <a:p>
            <a:r>
              <a:rPr lang="en-GB" sz="1200" dirty="0">
                <a:solidFill>
                  <a:srgbClr val="FF0000"/>
                </a:solidFill>
              </a:rPr>
              <a:t>I</a:t>
            </a:r>
            <a:r>
              <a:rPr lang="en-FR" sz="1200" dirty="0">
                <a:solidFill>
                  <a:srgbClr val="FF0000"/>
                </a:solidFill>
              </a:rPr>
              <a:t>nvitation still open </a:t>
            </a:r>
            <a:r>
              <a:rPr lang="en-FR" sz="1200" dirty="0">
                <a:solidFill>
                  <a:srgbClr val="FF0000"/>
                </a:solidFill>
                <a:sym typeface="Wingdings" pitchFamily="2" charset="2"/>
              </a:rPr>
              <a:t> Friday!</a:t>
            </a:r>
            <a:endParaRPr lang="en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4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D0292A-4973-DC46-96F7-16C559E2E04B}"/>
              </a:ext>
            </a:extLst>
          </p:cNvPr>
          <p:cNvSpPr txBox="1"/>
          <p:nvPr/>
        </p:nvSpPr>
        <p:spPr>
          <a:xfrm>
            <a:off x="2966523" y="168812"/>
            <a:ext cx="2957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u="sng" dirty="0"/>
              <a:t>Can we see X</a:t>
            </a:r>
            <a:r>
              <a:rPr lang="en-FR" sz="2000" u="sng" baseline="30000" dirty="0"/>
              <a:t>0</a:t>
            </a:r>
            <a:r>
              <a:rPr lang="en-FR" sz="2000" u="sng" dirty="0"/>
              <a:t> </a:t>
            </a:r>
            <a:r>
              <a:rPr lang="en-FR" sz="2000" u="sng" dirty="0">
                <a:sym typeface="Wingdings" pitchFamily="2" charset="2"/>
              </a:rPr>
              <a:t> Jet + Jet?</a:t>
            </a:r>
            <a:endParaRPr lang="en-FR" sz="2000" u="sng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2698073-2EA9-1B44-A72B-DAFF48C4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70" y="769843"/>
            <a:ext cx="2321854" cy="186563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AD3C6C6-D4D4-F847-8ECA-7D3FC1C27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652"/>
          <a:stretch/>
        </p:blipFill>
        <p:spPr>
          <a:xfrm>
            <a:off x="6286501" y="1317974"/>
            <a:ext cx="2857499" cy="223315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037EF5E-9254-C045-93B0-8123CB082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012" y="749561"/>
            <a:ext cx="2957733" cy="555031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C56716C-F365-D441-83D9-7025743FE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64"/>
          <a:stretch/>
        </p:blipFill>
        <p:spPr>
          <a:xfrm>
            <a:off x="3302000" y="1286384"/>
            <a:ext cx="2857498" cy="2794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EA52C3-9459-8A45-90C8-50CED8FA36F4}"/>
              </a:ext>
            </a:extLst>
          </p:cNvPr>
          <p:cNvSpPr txBox="1"/>
          <p:nvPr/>
        </p:nvSpPr>
        <p:spPr>
          <a:xfrm>
            <a:off x="5617491" y="3939947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>
                <a:solidFill>
                  <a:srgbClr val="1C44FF"/>
                </a:solidFill>
              </a:rPr>
              <a:t>1 m </a:t>
            </a:r>
            <a:r>
              <a:rPr lang="en-FR" sz="1600" dirty="0">
                <a:solidFill>
                  <a:srgbClr val="1C44FF"/>
                </a:solidFill>
                <a:sym typeface="Wingdings" pitchFamily="2" charset="2"/>
              </a:rPr>
              <a:t> 10 m – 1000 m+</a:t>
            </a:r>
            <a:endParaRPr lang="en-FR" sz="1600" dirty="0">
              <a:solidFill>
                <a:srgbClr val="1C44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2EB99-D78C-6E43-90FF-4F61057AD813}"/>
              </a:ext>
            </a:extLst>
          </p:cNvPr>
          <p:cNvSpPr/>
          <p:nvPr/>
        </p:nvSpPr>
        <p:spPr>
          <a:xfrm>
            <a:off x="866200" y="4653762"/>
            <a:ext cx="6814760" cy="790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E254B-4FF1-1441-A740-BB175905C9E1}"/>
              </a:ext>
            </a:extLst>
          </p:cNvPr>
          <p:cNvSpPr txBox="1"/>
          <p:nvPr/>
        </p:nvSpPr>
        <p:spPr>
          <a:xfrm>
            <a:off x="112468" y="4876132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60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225572-4ED7-7E4D-B052-5A9CF00BF96E}"/>
              </a:ext>
            </a:extLst>
          </p:cNvPr>
          <p:cNvSpPr txBox="1"/>
          <p:nvPr/>
        </p:nvSpPr>
        <p:spPr>
          <a:xfrm>
            <a:off x="4159867" y="544419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~ 30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1476E-B46E-AE4F-935C-8A5008AAED25}"/>
              </a:ext>
            </a:extLst>
          </p:cNvPr>
          <p:cNvSpPr txBox="1"/>
          <p:nvPr/>
        </p:nvSpPr>
        <p:spPr>
          <a:xfrm rot="16200000">
            <a:off x="7636321" y="4691465"/>
            <a:ext cx="148220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1200" dirty="0"/>
              <a:t>Thin window</a:t>
            </a:r>
          </a:p>
          <a:p>
            <a:r>
              <a:rPr lang="en-FR" sz="1200" dirty="0"/>
              <a:t>Precision tracking</a:t>
            </a:r>
          </a:p>
          <a:p>
            <a:r>
              <a:rPr lang="en-FR" sz="1200" dirty="0"/>
              <a:t>Imaging Calorimete</a:t>
            </a:r>
            <a:r>
              <a:rPr lang="en-FR" dirty="0"/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1F2A2-58C3-744C-AF68-871A8E1D64AF}"/>
              </a:ext>
            </a:extLst>
          </p:cNvPr>
          <p:cNvSpPr txBox="1"/>
          <p:nvPr/>
        </p:nvSpPr>
        <p:spPr>
          <a:xfrm>
            <a:off x="2415584" y="4877125"/>
            <a:ext cx="1186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LHC VACUUM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F184C-7522-AC47-B330-9A5BEF3F8E39}"/>
              </a:ext>
            </a:extLst>
          </p:cNvPr>
          <p:cNvSpPr txBox="1"/>
          <p:nvPr/>
        </p:nvSpPr>
        <p:spPr>
          <a:xfrm>
            <a:off x="1088445" y="6118406"/>
            <a:ext cx="6370270" cy="369332"/>
          </a:xfrm>
          <a:prstGeom prst="rect">
            <a:avLst/>
          </a:prstGeom>
          <a:noFill/>
          <a:ln>
            <a:solidFill>
              <a:srgbClr val="1C44FF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1C44FF"/>
                </a:solidFill>
              </a:rPr>
              <a:t>OR EVEN?? Not decaying but interacting unusually in calorimeter?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21460-458E-A24A-B3F8-A86B9DA66FD0}"/>
              </a:ext>
            </a:extLst>
          </p:cNvPr>
          <p:cNvSpPr txBox="1"/>
          <p:nvPr/>
        </p:nvSpPr>
        <p:spPr>
          <a:xfrm>
            <a:off x="602946" y="406283"/>
            <a:ext cx="166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CMS Central</a:t>
            </a:r>
          </a:p>
          <a:p>
            <a:r>
              <a:rPr lang="en-GB" dirty="0"/>
              <a:t>T</a:t>
            </a:r>
            <a:r>
              <a:rPr lang="en-FR" dirty="0"/>
              <a:t>ransverse 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5888BD-F6A6-BB40-AC7D-0DB1B7ABAFBA}"/>
              </a:ext>
            </a:extLst>
          </p:cNvPr>
          <p:cNvCxnSpPr/>
          <p:nvPr/>
        </p:nvCxnSpPr>
        <p:spPr>
          <a:xfrm flipV="1">
            <a:off x="5617491" y="4760686"/>
            <a:ext cx="2336338" cy="115446"/>
          </a:xfrm>
          <a:prstGeom prst="line">
            <a:avLst/>
          </a:prstGeom>
          <a:ln w="952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7EDC43-28AB-3C46-9406-519F0764C226}"/>
              </a:ext>
            </a:extLst>
          </p:cNvPr>
          <p:cNvCxnSpPr>
            <a:cxnSpLocks/>
          </p:cNvCxnSpPr>
          <p:nvPr/>
        </p:nvCxnSpPr>
        <p:spPr>
          <a:xfrm flipV="1">
            <a:off x="5617491" y="4847104"/>
            <a:ext cx="2336338" cy="36916"/>
          </a:xfrm>
          <a:prstGeom prst="line">
            <a:avLst/>
          </a:prstGeom>
          <a:ln w="952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986C3-5B0C-C94E-96A3-7E679C5C828D}"/>
              </a:ext>
            </a:extLst>
          </p:cNvPr>
          <p:cNvCxnSpPr>
            <a:cxnSpLocks/>
          </p:cNvCxnSpPr>
          <p:nvPr/>
        </p:nvCxnSpPr>
        <p:spPr>
          <a:xfrm>
            <a:off x="5617491" y="4884020"/>
            <a:ext cx="2660309" cy="296988"/>
          </a:xfrm>
          <a:prstGeom prst="line">
            <a:avLst/>
          </a:prstGeom>
          <a:ln w="952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4ACE4F-F190-944F-87A0-DA92EDFFD322}"/>
              </a:ext>
            </a:extLst>
          </p:cNvPr>
          <p:cNvCxnSpPr>
            <a:cxnSpLocks/>
          </p:cNvCxnSpPr>
          <p:nvPr/>
        </p:nvCxnSpPr>
        <p:spPr>
          <a:xfrm flipV="1">
            <a:off x="5617491" y="4653762"/>
            <a:ext cx="2759930" cy="222370"/>
          </a:xfrm>
          <a:prstGeom prst="line">
            <a:avLst/>
          </a:prstGeom>
          <a:ln w="952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357764-4401-2141-AEAF-D2D6AD2B822B}"/>
              </a:ext>
            </a:extLst>
          </p:cNvPr>
          <p:cNvCxnSpPr>
            <a:cxnSpLocks/>
          </p:cNvCxnSpPr>
          <p:nvPr/>
        </p:nvCxnSpPr>
        <p:spPr>
          <a:xfrm>
            <a:off x="5617491" y="4891908"/>
            <a:ext cx="2660309" cy="393245"/>
          </a:xfrm>
          <a:prstGeom prst="line">
            <a:avLst/>
          </a:prstGeom>
          <a:ln w="952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C4C905B-2F9E-EB47-B83C-3052556C20D7}"/>
              </a:ext>
            </a:extLst>
          </p:cNvPr>
          <p:cNvCxnSpPr>
            <a:cxnSpLocks/>
          </p:cNvCxnSpPr>
          <p:nvPr/>
        </p:nvCxnSpPr>
        <p:spPr>
          <a:xfrm>
            <a:off x="5617491" y="4891202"/>
            <a:ext cx="2817201" cy="197328"/>
          </a:xfrm>
          <a:prstGeom prst="line">
            <a:avLst/>
          </a:prstGeom>
          <a:ln w="952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23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1751D-E3C4-794A-BAF4-CED0D135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8AE15-B04E-9C46-9533-7C606A78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B9EF-2599-4F4D-944D-1FAA7536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54213-4AB7-CE4E-BE55-0433C5592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2" b="14545"/>
          <a:stretch/>
        </p:blipFill>
        <p:spPr>
          <a:xfrm>
            <a:off x="161293" y="865922"/>
            <a:ext cx="9024757" cy="5336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B5F5C8-5DA6-6741-B776-038D3B84C7FD}"/>
              </a:ext>
            </a:extLst>
          </p:cNvPr>
          <p:cNvSpPr txBox="1"/>
          <p:nvPr/>
        </p:nvSpPr>
        <p:spPr>
          <a:xfrm>
            <a:off x="1320799" y="136525"/>
            <a:ext cx="7258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b="1" u="sng" dirty="0">
                <a:solidFill>
                  <a:srgbClr val="1C44FF"/>
                </a:solidFill>
              </a:rPr>
              <a:t>Dark Matter particle penetrating then interacting</a:t>
            </a:r>
            <a:r>
              <a:rPr lang="en-FR" sz="1600" u="sng" dirty="0"/>
              <a:t>. </a:t>
            </a:r>
            <a:r>
              <a:rPr lang="en-FR" sz="1600" dirty="0"/>
              <a:t>(Shower pointing back important)</a:t>
            </a:r>
          </a:p>
          <a:p>
            <a:r>
              <a:rPr lang="en-FR" sz="1600" dirty="0"/>
              <a:t>Interaction length ~ 100 – 1000 x hadronic (semi-strong, not weak)</a:t>
            </a:r>
          </a:p>
          <a:p>
            <a:r>
              <a:rPr lang="en-FR" sz="1600" dirty="0"/>
              <a:t>Depth of 1st interaction and Time-of-Flight mitigates neutron b/g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336CC-8CC5-5F44-80C9-543184D74295}"/>
              </a:ext>
            </a:extLst>
          </p:cNvPr>
          <p:cNvSpPr txBox="1"/>
          <p:nvPr/>
        </p:nvSpPr>
        <p:spPr>
          <a:xfrm>
            <a:off x="5608230" y="1591468"/>
            <a:ext cx="2772041" cy="64633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M = 5 GeV/c</a:t>
            </a:r>
            <a:r>
              <a:rPr lang="en-FR" baseline="30000" dirty="0"/>
              <a:t>2</a:t>
            </a:r>
            <a:r>
              <a:rPr lang="en-FR" dirty="0"/>
              <a:t> at 200 GeV/c </a:t>
            </a:r>
          </a:p>
          <a:p>
            <a:r>
              <a:rPr lang="en-FR" dirty="0"/>
              <a:t>is 100 ps later than neutron</a:t>
            </a:r>
          </a:p>
        </p:txBody>
      </p:sp>
    </p:spTree>
    <p:extLst>
      <p:ext uri="{BB962C8B-B14F-4D97-AF65-F5344CB8AC3E}">
        <p14:creationId xmlns:p14="http://schemas.microsoft.com/office/powerpoint/2010/main" val="1279841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9EFB2164-A694-854C-91BE-4A0B6904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37" y="1264021"/>
            <a:ext cx="6785327" cy="5180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EB1D2B-8C41-0D4D-8F32-486CD912BD1E}"/>
              </a:ext>
            </a:extLst>
          </p:cNvPr>
          <p:cNvSpPr txBox="1"/>
          <p:nvPr/>
        </p:nvSpPr>
        <p:spPr>
          <a:xfrm>
            <a:off x="2590800" y="1107864"/>
            <a:ext cx="587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Skeleton</a:t>
            </a:r>
            <a:r>
              <a:rPr lang="en-FR" dirty="0"/>
              <a:t> of Expression of Interest to CMS (November 2020?)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95D3F-6F1F-3E46-8BD5-64A47949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EF1B-F12E-514F-86DE-BAC0BF408B12}" type="datetime1">
              <a:rPr lang="fr-FR" smtClean="0"/>
              <a:t>26/08/2020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7C82F-67A7-3E46-8B61-98DED212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LLP &amp; DM Very Forward in HL-CMS</a:t>
            </a:r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98F22-39CA-3F42-A09F-BB686763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288E5-F18D-FA47-8D52-0B818D760976}" type="slidenum">
              <a:rPr lang="en-FR" smtClean="0"/>
              <a:t>12</a:t>
            </a:fld>
            <a:endParaRPr lang="en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1E383-4A72-5944-9F99-302319BE8895}"/>
              </a:ext>
            </a:extLst>
          </p:cNvPr>
          <p:cNvSpPr txBox="1"/>
          <p:nvPr/>
        </p:nvSpPr>
        <p:spPr>
          <a:xfrm>
            <a:off x="242350" y="69116"/>
            <a:ext cx="6687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0E3CFF"/>
                </a:solidFill>
              </a:rPr>
              <a:t>Opportunities for you to help develop this idea and make it happen!</a:t>
            </a:r>
          </a:p>
          <a:p>
            <a:r>
              <a:rPr lang="en-FR" dirty="0"/>
              <a:t>Contac</a:t>
            </a:r>
            <a:r>
              <a:rPr lang="en-FR" dirty="0">
                <a:solidFill>
                  <a:srgbClr val="0E3CFF"/>
                </a:solidFill>
              </a:rPr>
              <a:t>t </a:t>
            </a:r>
            <a:r>
              <a:rPr lang="en-FR" dirty="0">
                <a:solidFill>
                  <a:srgbClr val="0E3CFF"/>
                </a:solidFill>
                <a:hlinkClick r:id="rId3"/>
              </a:rPr>
              <a:t>albrow@fnal.gov</a:t>
            </a:r>
            <a:r>
              <a:rPr lang="en-FR" dirty="0">
                <a:solidFill>
                  <a:srgbClr val="0E3CFF"/>
                </a:solidFill>
              </a:rPr>
              <a:t> </a:t>
            </a:r>
            <a:r>
              <a:rPr lang="en-FR" dirty="0"/>
              <a:t>and/or Dan Green </a:t>
            </a:r>
            <a:r>
              <a:rPr lang="en-FR" dirty="0">
                <a:solidFill>
                  <a:srgbClr val="0E3CFF"/>
                </a:solidFill>
                <a:hlinkClick r:id="rId4"/>
              </a:rPr>
              <a:t>dgreeen@fnal.gov</a:t>
            </a:r>
            <a:r>
              <a:rPr lang="en-FR" dirty="0">
                <a:solidFill>
                  <a:srgbClr val="0E3CFF"/>
                </a:solidFill>
              </a:rPr>
              <a:t> </a:t>
            </a:r>
          </a:p>
          <a:p>
            <a:r>
              <a:rPr lang="en-FR" dirty="0">
                <a:solidFill>
                  <a:srgbClr val="0E3CFF"/>
                </a:solidFill>
              </a:rPr>
              <a:t>See talks Monday 14th Aug at </a:t>
            </a:r>
            <a:r>
              <a:rPr lang="en-GB" dirty="0">
                <a:solidFill>
                  <a:srgbClr val="0E3CFF"/>
                </a:solidFill>
                <a:hlinkClick r:id="rId5"/>
              </a:rPr>
              <a:t>https://indico.cern.ch/event/947044/</a:t>
            </a:r>
            <a:r>
              <a:rPr lang="en-GB" dirty="0">
                <a:solidFill>
                  <a:srgbClr val="0E3CFF"/>
                </a:solidFill>
              </a:rPr>
              <a:t> </a:t>
            </a:r>
            <a:endParaRPr lang="en-FR" dirty="0">
              <a:solidFill>
                <a:srgbClr val="0E3C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A5FFA-676A-004C-A3A2-AE503205C852}"/>
              </a:ext>
            </a:extLst>
          </p:cNvPr>
          <p:cNvSpPr txBox="1"/>
          <p:nvPr/>
        </p:nvSpPr>
        <p:spPr>
          <a:xfrm>
            <a:off x="7033846" y="3808082"/>
            <a:ext cx="1930785" cy="954107"/>
          </a:xfrm>
          <a:prstGeom prst="rect">
            <a:avLst/>
          </a:prstGeom>
          <a:noFill/>
          <a:ln>
            <a:solidFill>
              <a:srgbClr val="0E3CFF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Only using CMS</a:t>
            </a:r>
          </a:p>
          <a:p>
            <a:r>
              <a:rPr lang="en-FR" sz="1400" dirty="0"/>
              <a:t>Endcap upgrade</a:t>
            </a:r>
          </a:p>
          <a:p>
            <a:r>
              <a:rPr lang="en-GB" sz="1400" dirty="0"/>
              <a:t>d</a:t>
            </a:r>
            <a:r>
              <a:rPr lang="en-FR" sz="1400" dirty="0"/>
              <a:t>etectors on small scale</a:t>
            </a:r>
          </a:p>
          <a:p>
            <a:r>
              <a:rPr lang="en-FR" sz="1400" dirty="0"/>
              <a:t>Added value!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71682A4-D245-B44A-923F-6D212282A995}"/>
              </a:ext>
            </a:extLst>
          </p:cNvPr>
          <p:cNvSpPr/>
          <p:nvPr/>
        </p:nvSpPr>
        <p:spPr>
          <a:xfrm>
            <a:off x="6808763" y="4023360"/>
            <a:ext cx="168812" cy="506437"/>
          </a:xfrm>
          <a:prstGeom prst="rightBrace">
            <a:avLst/>
          </a:prstGeom>
          <a:ln w="28575">
            <a:solidFill>
              <a:srgbClr val="0E3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CFE90-3CCF-A244-93D4-7B9776468610}"/>
              </a:ext>
            </a:extLst>
          </p:cNvPr>
          <p:cNvSpPr txBox="1"/>
          <p:nvPr/>
        </p:nvSpPr>
        <p:spPr>
          <a:xfrm>
            <a:off x="4465975" y="1367183"/>
            <a:ext cx="2014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>
                <a:solidFill>
                  <a:srgbClr val="1C44FF"/>
                </a:solidFill>
              </a:rPr>
              <a:t>Sections to be written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6F16A-C68B-624F-92E4-885064CD817A}"/>
              </a:ext>
            </a:extLst>
          </p:cNvPr>
          <p:cNvSpPr txBox="1"/>
          <p:nvPr/>
        </p:nvSpPr>
        <p:spPr>
          <a:xfrm>
            <a:off x="7092772" y="3284862"/>
            <a:ext cx="1812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</a:rPr>
              <a:t>Adiyaman &amp; Istanbul</a:t>
            </a:r>
          </a:p>
          <a:p>
            <a:r>
              <a:rPr lang="en-GB" sz="1400" dirty="0">
                <a:solidFill>
                  <a:srgbClr val="FF0000"/>
                </a:solidFill>
              </a:rPr>
              <a:t>s</a:t>
            </a:r>
            <a:r>
              <a:rPr lang="en-FR" sz="1400" dirty="0">
                <a:solidFill>
                  <a:srgbClr val="FF0000"/>
                </a:solidFill>
              </a:rPr>
              <a:t>tarted GEANT studies</a:t>
            </a:r>
          </a:p>
        </p:txBody>
      </p:sp>
    </p:spTree>
    <p:extLst>
      <p:ext uri="{BB962C8B-B14F-4D97-AF65-F5344CB8AC3E}">
        <p14:creationId xmlns:p14="http://schemas.microsoft.com/office/powerpoint/2010/main" val="1322000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A337E-49AF-404B-9EB4-2686B61EA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5633B-C972-F34E-B8C0-1FE98097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Mike </a:t>
            </a:r>
            <a:r>
              <a:rPr lang="en-US" dirty="0" err="1"/>
              <a:t>Albrow</a:t>
            </a:r>
            <a:r>
              <a:rPr lang="en-US" dirty="0"/>
              <a:t>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41D6C-ECDD-0A45-A273-5A916A56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77B15-F0E6-EE41-A975-CEA88B820F75}"/>
              </a:ext>
            </a:extLst>
          </p:cNvPr>
          <p:cNvSpPr txBox="1"/>
          <p:nvPr/>
        </p:nvSpPr>
        <p:spPr>
          <a:xfrm>
            <a:off x="215707" y="1907609"/>
            <a:ext cx="828438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0432FF"/>
                </a:solidFill>
              </a:rPr>
              <a:t>Many opportunities to participate </a:t>
            </a:r>
            <a:r>
              <a:rPr lang="en-FR" dirty="0"/>
              <a:t>for theorists, CMS (and non-CMS?) experimenters</a:t>
            </a:r>
            <a:endParaRPr lang="en-FR" sz="1600" dirty="0"/>
          </a:p>
          <a:p>
            <a:endParaRPr lang="en-FR" b="1" dirty="0">
              <a:solidFill>
                <a:srgbClr val="1C44FF"/>
              </a:solidFill>
            </a:endParaRPr>
          </a:p>
          <a:p>
            <a:r>
              <a:rPr lang="en-FR" b="1" dirty="0"/>
              <a:t>S</a:t>
            </a:r>
            <a:r>
              <a:rPr lang="en-FR" dirty="0"/>
              <a:t>imulate beam line, magnets as absorbers etc.</a:t>
            </a:r>
          </a:p>
          <a:p>
            <a:endParaRPr lang="en-FR" dirty="0"/>
          </a:p>
          <a:p>
            <a:r>
              <a:rPr lang="en-FR" dirty="0"/>
              <a:t>Assemble a possible configuration of Run 4 detectors as spectrometer elements</a:t>
            </a:r>
          </a:p>
          <a:p>
            <a:endParaRPr lang="en-FR" dirty="0"/>
          </a:p>
          <a:p>
            <a:r>
              <a:rPr lang="en-FR" dirty="0"/>
              <a:t>Simulate vertexing (x, y, z) from track pairs (or 4?)  in tracker, resolutions</a:t>
            </a:r>
          </a:p>
          <a:p>
            <a:endParaRPr lang="en-FR" dirty="0"/>
          </a:p>
          <a:p>
            <a:r>
              <a:rPr lang="en-FR" dirty="0"/>
              <a:t>Simulate sensitivity to LLPs as fn (M, ε</a:t>
            </a:r>
            <a:r>
              <a:rPr lang="en-FR" baseline="30000" dirty="0"/>
              <a:t>2</a:t>
            </a:r>
            <a:r>
              <a:rPr lang="en-FR" dirty="0"/>
              <a:t> / 𝜏, 𝜎)  …  including 𝜏</a:t>
            </a:r>
            <a:r>
              <a:rPr lang="en-FR" baseline="30000" dirty="0"/>
              <a:t>+</a:t>
            </a:r>
            <a:r>
              <a:rPr lang="en-FR" dirty="0"/>
              <a:t> 𝜏</a:t>
            </a:r>
            <a:r>
              <a:rPr lang="en-FR" baseline="30000" dirty="0"/>
              <a:t>-</a:t>
            </a:r>
            <a:r>
              <a:rPr lang="en-FR" dirty="0"/>
              <a:t>, c-cbar? (LHC &gt; SPS-FT)</a:t>
            </a:r>
          </a:p>
          <a:p>
            <a:r>
              <a:rPr lang="en-FR" dirty="0"/>
              <a:t>Simulate sensitivity to VLLPs or stable DM intracting in Calorimeter</a:t>
            </a:r>
          </a:p>
          <a:p>
            <a:r>
              <a:rPr lang="en-FR" dirty="0"/>
              <a:t>  &amp; understanding (and mitigating) all possible backgrounds.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489179-F645-3E47-BE83-7F90B13BD049}"/>
              </a:ext>
            </a:extLst>
          </p:cNvPr>
          <p:cNvSpPr txBox="1"/>
          <p:nvPr/>
        </p:nvSpPr>
        <p:spPr>
          <a:xfrm>
            <a:off x="937644" y="1219341"/>
            <a:ext cx="662585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High Lumi neutral mode: important LLP &amp; DM(?) discovery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35714-833D-8444-9A68-B90F3C5A0FBB}"/>
              </a:ext>
            </a:extLst>
          </p:cNvPr>
          <p:cNvSpPr txBox="1"/>
          <p:nvPr/>
        </p:nvSpPr>
        <p:spPr>
          <a:xfrm>
            <a:off x="533400" y="136525"/>
            <a:ext cx="74343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2000" b="1" dirty="0">
                <a:solidFill>
                  <a:srgbClr val="0432FF"/>
                </a:solidFill>
              </a:rPr>
              <a:t>SUMMARY: </a:t>
            </a:r>
          </a:p>
          <a:p>
            <a:r>
              <a:rPr lang="en-FR" sz="2000" b="1" dirty="0">
                <a:solidFill>
                  <a:srgbClr val="0432FF"/>
                </a:solidFill>
              </a:rPr>
              <a:t>Developing idea: Forward Multiparticle Spectrometer for CMS Run 4</a:t>
            </a:r>
          </a:p>
          <a:p>
            <a:r>
              <a:rPr lang="en-FR" sz="2000" b="1" dirty="0">
                <a:solidFill>
                  <a:srgbClr val="0432FF"/>
                </a:solidFill>
              </a:rPr>
              <a:t>EoI </a:t>
            </a:r>
            <a:r>
              <a:rPr lang="en-FR" sz="2000" b="1" dirty="0">
                <a:solidFill>
                  <a:srgbClr val="0432FF"/>
                </a:solidFill>
                <a:sym typeface="Wingdings" pitchFamily="2" charset="2"/>
              </a:rPr>
              <a:t> Snowmass EF08/09, EoI  CMS this Fall</a:t>
            </a:r>
            <a:endParaRPr lang="en-FR" sz="2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2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A337E-49AF-404B-9EB4-2686B61EA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5633B-C972-F34E-B8C0-1FE98097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41D6C-ECDD-0A45-A273-5A916A56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7E7F8-E629-1D4C-99EC-080B78B09248}"/>
              </a:ext>
            </a:extLst>
          </p:cNvPr>
          <p:cNvSpPr txBox="1"/>
          <p:nvPr/>
        </p:nvSpPr>
        <p:spPr>
          <a:xfrm>
            <a:off x="2871855" y="2851580"/>
            <a:ext cx="3400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5400" dirty="0">
                <a:solidFill>
                  <a:srgbClr val="0432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143AD-1A73-CF4B-A2E7-566E85AE7D9C}"/>
              </a:ext>
            </a:extLst>
          </p:cNvPr>
          <p:cNvSpPr txBox="1"/>
          <p:nvPr/>
        </p:nvSpPr>
        <p:spPr>
          <a:xfrm>
            <a:off x="6787977" y="5559465"/>
            <a:ext cx="166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Back-ups </a:t>
            </a:r>
            <a:r>
              <a:rPr lang="en-FR" sz="2400" dirty="0">
                <a:sym typeface="Wingdings" pitchFamily="2" charset="2"/>
              </a:rPr>
              <a:t></a:t>
            </a:r>
            <a:endParaRPr lang="en-FR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042CF8-F0EF-2644-A676-3BEC727A40C8}"/>
              </a:ext>
            </a:extLst>
          </p:cNvPr>
          <p:cNvSpPr txBox="1"/>
          <p:nvPr/>
        </p:nvSpPr>
        <p:spPr>
          <a:xfrm>
            <a:off x="2418063" y="4296228"/>
            <a:ext cx="436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Interested? Names can be added until Friday</a:t>
            </a:r>
          </a:p>
        </p:txBody>
      </p:sp>
    </p:spTree>
    <p:extLst>
      <p:ext uri="{BB962C8B-B14F-4D97-AF65-F5344CB8AC3E}">
        <p14:creationId xmlns:p14="http://schemas.microsoft.com/office/powerpoint/2010/main" val="3810938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EA14635-5D92-6640-A392-63A935B1E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6" y="582659"/>
            <a:ext cx="5950634" cy="2721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45E1AF-E307-AA49-A515-4647B0EE747B}"/>
              </a:ext>
            </a:extLst>
          </p:cNvPr>
          <p:cNvSpPr txBox="1"/>
          <p:nvPr/>
        </p:nvSpPr>
        <p:spPr>
          <a:xfrm>
            <a:off x="211016" y="125366"/>
            <a:ext cx="681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FLUKA (DPMJET) predictions from Marta Gilarte 20200605 – indicative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F13F9D1-0947-504B-9C52-B53AB39A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7" y="3688047"/>
            <a:ext cx="5914603" cy="272138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FB4AB16-33D0-5C4C-AD03-83298360AD7C}"/>
              </a:ext>
            </a:extLst>
          </p:cNvPr>
          <p:cNvCxnSpPr/>
          <p:nvPr/>
        </p:nvCxnSpPr>
        <p:spPr>
          <a:xfrm>
            <a:off x="2438399" y="986971"/>
            <a:ext cx="0" cy="6676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60E08A-9997-0E47-8BFD-AFBBB017F260}"/>
              </a:ext>
            </a:extLst>
          </p:cNvPr>
          <p:cNvCxnSpPr>
            <a:cxnSpLocks/>
          </p:cNvCxnSpPr>
          <p:nvPr/>
        </p:nvCxnSpPr>
        <p:spPr>
          <a:xfrm>
            <a:off x="2438399" y="4288970"/>
            <a:ext cx="0" cy="1124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1F4303-1E3B-FB4B-89B2-A4C083876A6C}"/>
              </a:ext>
            </a:extLst>
          </p:cNvPr>
          <p:cNvSpPr txBox="1"/>
          <p:nvPr/>
        </p:nvSpPr>
        <p:spPr>
          <a:xfrm>
            <a:off x="1901072" y="1166910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x100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87409-7AB1-2A47-AB7F-AA220F2A8A85}"/>
              </a:ext>
            </a:extLst>
          </p:cNvPr>
          <p:cNvSpPr txBox="1"/>
          <p:nvPr/>
        </p:nvSpPr>
        <p:spPr>
          <a:xfrm>
            <a:off x="1901072" y="4740962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x100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A1AA1-9BC6-174A-B4C0-35EAA7C085F2}"/>
              </a:ext>
            </a:extLst>
          </p:cNvPr>
          <p:cNvSpPr txBox="1"/>
          <p:nvPr/>
        </p:nvSpPr>
        <p:spPr>
          <a:xfrm>
            <a:off x="6287067" y="643690"/>
            <a:ext cx="2645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Predictions for LLPs (fn. M</a:t>
            </a:r>
            <a:r>
              <a:rPr lang="en-FR" sz="1400" baseline="-25000" dirty="0"/>
              <a:t>X</a:t>
            </a:r>
            <a:r>
              <a:rPr lang="en-FR" sz="1400" dirty="0"/>
              <a:t>) being</a:t>
            </a:r>
          </a:p>
          <a:p>
            <a:r>
              <a:rPr lang="en-GB" sz="1400" dirty="0"/>
              <a:t>S</a:t>
            </a:r>
            <a:r>
              <a:rPr lang="en-FR" sz="1400" dirty="0"/>
              <a:t>tudied (Zuowei Liu Nanjing Gp)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727F4-8374-4D41-AB9A-E8C7D8CB0715}"/>
              </a:ext>
            </a:extLst>
          </p:cNvPr>
          <p:cNvSpPr txBox="1"/>
          <p:nvPr/>
        </p:nvSpPr>
        <p:spPr>
          <a:xfrm>
            <a:off x="6244295" y="4740962"/>
            <a:ext cx="2899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Note: This is FASER Run3</a:t>
            </a:r>
          </a:p>
          <a:p>
            <a:r>
              <a:rPr lang="en-FR" sz="1600" dirty="0"/>
              <a:t>Run4 plans much more coverage</a:t>
            </a:r>
          </a:p>
          <a:p>
            <a:r>
              <a:rPr lang="en-FR" sz="1600" dirty="0"/>
              <a:t>(R = 1m)</a:t>
            </a:r>
          </a:p>
        </p:txBody>
      </p:sp>
    </p:spTree>
    <p:extLst>
      <p:ext uri="{BB962C8B-B14F-4D97-AF65-F5344CB8AC3E}">
        <p14:creationId xmlns:p14="http://schemas.microsoft.com/office/powerpoint/2010/main" val="2885949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EC0831-9A28-A543-915D-EFBEFAF10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629" y="2064922"/>
            <a:ext cx="6098722" cy="4596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AF490-AC34-354E-BBEE-BCFEB878F373}"/>
              </a:ext>
            </a:extLst>
          </p:cNvPr>
          <p:cNvSpPr txBox="1"/>
          <p:nvPr/>
        </p:nvSpPr>
        <p:spPr>
          <a:xfrm>
            <a:off x="262230" y="190102"/>
            <a:ext cx="88463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FASER?</a:t>
            </a:r>
            <a:r>
              <a:rPr lang="en-FR" dirty="0"/>
              <a:t>   FASER got this ball rolling, rapid LHCC approval shows </a:t>
            </a:r>
            <a:r>
              <a:rPr lang="en-FR" dirty="0">
                <a:solidFill>
                  <a:srgbClr val="0432FF"/>
                </a:solidFill>
              </a:rPr>
              <a:t>support for this physics</a:t>
            </a:r>
          </a:p>
          <a:p>
            <a:r>
              <a:rPr lang="en-FR" dirty="0"/>
              <a:t>Will get early data in Run 3.  Propose upgrade for Run 4 (FMS time?) 5m long, 2m diameter.</a:t>
            </a:r>
          </a:p>
          <a:p>
            <a:r>
              <a:rPr lang="en-FR" dirty="0"/>
              <a:t>If good Run 3 candidates(discovery?) FMS can study in (much) greater detail – case v. strong!</a:t>
            </a:r>
          </a:p>
          <a:p>
            <a:r>
              <a:rPr lang="en-FR" dirty="0"/>
              <a:t>If only limits on M(A’) &lt; 1 GeV (from π</a:t>
            </a:r>
            <a:r>
              <a:rPr lang="en-FR" baseline="30000" dirty="0"/>
              <a:t>0</a:t>
            </a:r>
            <a:r>
              <a:rPr lang="en-FR" dirty="0"/>
              <a:t>, η(548), η’(958) </a:t>
            </a:r>
            <a:r>
              <a:rPr lang="en-FR" dirty="0">
                <a:sym typeface="Wingdings" pitchFamily="2" charset="2"/>
              </a:rPr>
              <a:t> 𝛾 A’ decays)</a:t>
            </a:r>
          </a:p>
          <a:p>
            <a:r>
              <a:rPr lang="en-FR" dirty="0">
                <a:sym typeface="Wingdings" pitchFamily="2" charset="2"/>
              </a:rPr>
              <a:t>Search region M(A’) &gt; 1,5,10 … GeV  FMS strength!</a:t>
            </a:r>
          </a:p>
          <a:p>
            <a:r>
              <a:rPr lang="en-FR" dirty="0">
                <a:sym typeface="Wingdings" pitchFamily="2" charset="2"/>
              </a:rPr>
              <a:t>L = 20m Vacuum decay volume, diam = 1m but 4x closer so ΔΩ x 4, high p</a:t>
            </a:r>
            <a:r>
              <a:rPr lang="en-FR" baseline="-25000" dirty="0">
                <a:sym typeface="Wingdings" pitchFamily="2" charset="2"/>
              </a:rPr>
              <a:t>T</a:t>
            </a:r>
            <a:r>
              <a:rPr lang="en-FR" dirty="0">
                <a:sym typeface="Wingdings" pitchFamily="2" charset="2"/>
              </a:rPr>
              <a:t> favors higher M.</a:t>
            </a:r>
            <a:endParaRPr lang="en-FR" dirty="0"/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09731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BA80-939E-0B49-963A-7378E48A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4CA09-55C2-0847-AED0-317E58DB9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70EB1-9238-D541-8768-2D80F93B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00F8C9BA-7164-0A49-B2F6-C79105E1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44" y="842835"/>
            <a:ext cx="6683829" cy="4272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EC165-716D-0943-A4B4-16734778D97B}"/>
              </a:ext>
            </a:extLst>
          </p:cNvPr>
          <p:cNvSpPr txBox="1"/>
          <p:nvPr/>
        </p:nvSpPr>
        <p:spPr>
          <a:xfrm>
            <a:off x="816750" y="396477"/>
            <a:ext cx="741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u="sng" dirty="0">
                <a:solidFill>
                  <a:srgbClr val="1C44FF"/>
                </a:solidFill>
              </a:rPr>
              <a:t>FLUKA: Neutral particles penetrating 35-50m steel absorbers (Q1-Q3 + D1 +)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5DAD0-B9A6-AD49-BA6F-3F3C0F2ADD17}"/>
              </a:ext>
            </a:extLst>
          </p:cNvPr>
          <p:cNvSpPr txBox="1"/>
          <p:nvPr/>
        </p:nvSpPr>
        <p:spPr>
          <a:xfrm>
            <a:off x="1584515" y="5148067"/>
            <a:ext cx="597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Note: This is per unit solid angle. U&amp;D quadrants dΩ = 5 x 10</a:t>
            </a:r>
            <a:r>
              <a:rPr lang="en-FR" baseline="30000" dirty="0"/>
              <a:t>-6</a:t>
            </a:r>
          </a:p>
          <a:p>
            <a:r>
              <a:rPr lang="en-FR" dirty="0"/>
              <a:t>&gt; ~ 10</a:t>
            </a:r>
            <a:r>
              <a:rPr lang="en-FR" baseline="30000" dirty="0"/>
              <a:t>-2</a:t>
            </a:r>
            <a:r>
              <a:rPr lang="en-FR" dirty="0"/>
              <a:t> / bunch crossing (140 int.) above ~ 600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672A1-9DF0-B44A-92A1-54FE0B7CD5F0}"/>
              </a:ext>
            </a:extLst>
          </p:cNvPr>
          <p:cNvSpPr txBox="1"/>
          <p:nvPr/>
        </p:nvSpPr>
        <p:spPr>
          <a:xfrm>
            <a:off x="6518344" y="5826625"/>
            <a:ext cx="232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F. Cerutti &amp; M. Sabate-Gilarte</a:t>
            </a:r>
          </a:p>
        </p:txBody>
      </p:sp>
    </p:spTree>
    <p:extLst>
      <p:ext uri="{BB962C8B-B14F-4D97-AF65-F5344CB8AC3E}">
        <p14:creationId xmlns:p14="http://schemas.microsoft.com/office/powerpoint/2010/main" val="236475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EDDCF5-AD14-4246-A69B-EDEA99DF1667}"/>
              </a:ext>
            </a:extLst>
          </p:cNvPr>
          <p:cNvSpPr txBox="1"/>
          <p:nvPr/>
        </p:nvSpPr>
        <p:spPr>
          <a:xfrm>
            <a:off x="235706" y="138546"/>
            <a:ext cx="677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FLUKA calculation of neutral particles emerging from back of D1 steel.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0C594-6C2F-0644-9125-5A06BD760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18" y="688554"/>
            <a:ext cx="8271164" cy="54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1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47353-882C-0A42-B585-1CD8CA0D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69EE7-F4EB-6E4F-8B0B-D8BD2EE5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3D89A-40DE-8342-9550-7931864B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A0632E9-1436-8A4F-8820-133837EC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581" y="776342"/>
            <a:ext cx="6122306" cy="5118468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98B60A-989D-C143-A5A2-1998E3C3042B}"/>
              </a:ext>
            </a:extLst>
          </p:cNvPr>
          <p:cNvCxnSpPr>
            <a:cxnSpLocks/>
          </p:cNvCxnSpPr>
          <p:nvPr/>
        </p:nvCxnSpPr>
        <p:spPr>
          <a:xfrm flipV="1">
            <a:off x="2427514" y="1306286"/>
            <a:ext cx="2347686" cy="36881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Bent Up Arrow 15">
            <a:extLst>
              <a:ext uri="{FF2B5EF4-FFF2-40B4-BE49-F238E27FC236}">
                <a16:creationId xmlns:a16="http://schemas.microsoft.com/office/drawing/2014/main" id="{BBA8C49D-7F20-6248-B088-65296C7E2A35}"/>
              </a:ext>
            </a:extLst>
          </p:cNvPr>
          <p:cNvSpPr/>
          <p:nvPr/>
        </p:nvSpPr>
        <p:spPr>
          <a:xfrm rot="18011207">
            <a:off x="4215192" y="1185354"/>
            <a:ext cx="583317" cy="281580"/>
          </a:xfrm>
          <a:prstGeom prst="bent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0D938-E77E-7343-B1C4-8C2700083D0C}"/>
              </a:ext>
            </a:extLst>
          </p:cNvPr>
          <p:cNvSpPr txBox="1"/>
          <p:nvPr/>
        </p:nvSpPr>
        <p:spPr>
          <a:xfrm rot="18175953">
            <a:off x="2411741" y="2504141"/>
            <a:ext cx="2614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R = 12.5 cm @ 120 m, η = 7.6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0BF62-7EF9-0147-AD68-9C48B8D3406E}"/>
              </a:ext>
            </a:extLst>
          </p:cNvPr>
          <p:cNvSpPr txBox="1"/>
          <p:nvPr/>
        </p:nvSpPr>
        <p:spPr>
          <a:xfrm>
            <a:off x="3204933" y="57139"/>
            <a:ext cx="4349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u="sng" dirty="0">
                <a:solidFill>
                  <a:srgbClr val="1C44FF"/>
                </a:solidFill>
              </a:rPr>
              <a:t>Coverage through steel absorbers </a:t>
            </a:r>
            <a:r>
              <a:rPr lang="en-FR" u="sng" dirty="0"/>
              <a:t>&gt; 200 Λ</a:t>
            </a:r>
            <a:r>
              <a:rPr lang="en-FR" u="sng" baseline="-25000" dirty="0"/>
              <a:t>INT</a:t>
            </a:r>
          </a:p>
          <a:p>
            <a:r>
              <a:rPr lang="en-FR" dirty="0"/>
              <a:t>Approximation: Zero crossing angle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2D002D-F80A-8A45-932D-757BF417AD80}"/>
              </a:ext>
            </a:extLst>
          </p:cNvPr>
          <p:cNvSpPr txBox="1"/>
          <p:nvPr/>
        </p:nvSpPr>
        <p:spPr>
          <a:xfrm>
            <a:off x="495364" y="630599"/>
            <a:ext cx="256352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dirty="0"/>
              <a:t>R = 50 cm @ 116 m, η = 6.14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4F4C3B7-AC8A-2847-A17D-FEFAF98697BA}"/>
              </a:ext>
            </a:extLst>
          </p:cNvPr>
          <p:cNvCxnSpPr>
            <a:cxnSpLocks/>
          </p:cNvCxnSpPr>
          <p:nvPr/>
        </p:nvCxnSpPr>
        <p:spPr>
          <a:xfrm>
            <a:off x="2427514" y="955157"/>
            <a:ext cx="631372" cy="3333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48831D40-DEC3-E343-9675-1B6B17DE1143}"/>
              </a:ext>
            </a:extLst>
          </p:cNvPr>
          <p:cNvSpPr/>
          <p:nvPr/>
        </p:nvSpPr>
        <p:spPr>
          <a:xfrm rot="942260">
            <a:off x="3048930" y="1320231"/>
            <a:ext cx="1340439" cy="262259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4C6EE0-97E3-C14D-8DE0-AFD69EBEC7AA}"/>
              </a:ext>
            </a:extLst>
          </p:cNvPr>
          <p:cNvSpPr txBox="1"/>
          <p:nvPr/>
        </p:nvSpPr>
        <p:spPr>
          <a:xfrm rot="20411599">
            <a:off x="5190312" y="3802744"/>
            <a:ext cx="1292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FASER Run3</a:t>
            </a:r>
          </a:p>
        </p:txBody>
      </p:sp>
    </p:spTree>
    <p:extLst>
      <p:ext uri="{BB962C8B-B14F-4D97-AF65-F5344CB8AC3E}">
        <p14:creationId xmlns:p14="http://schemas.microsoft.com/office/powerpoint/2010/main" val="334077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6223E-DBF8-714F-BD8C-3324B2D6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5C47A-F837-2E46-B6F9-993ADF640A4F}" type="datetime1">
              <a:rPr lang="fr-FR" smtClean="0"/>
              <a:t>26/08/2020</a:t>
            </a:fld>
            <a:endParaRPr lang="en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ED75B-474D-2B41-A21F-D4896AD15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LLP &amp; DM Very Forward in HL-CMS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4B9AA-F1FB-734C-98ED-81EF87D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288E5-F18D-FA47-8D52-0B818D760976}" type="slidenum">
              <a:rPr lang="en-FR" smtClean="0"/>
              <a:t>2</a:t>
            </a:fld>
            <a:endParaRPr lang="en-FR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889CC3-027E-9D46-885A-1A88940B9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50" y="2444130"/>
            <a:ext cx="7701172" cy="2193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EE8E9-C3A6-B849-A3CC-B7DAA1AB6FB8}"/>
              </a:ext>
            </a:extLst>
          </p:cNvPr>
          <p:cNvSpPr txBox="1"/>
          <p:nvPr/>
        </p:nvSpPr>
        <p:spPr>
          <a:xfrm>
            <a:off x="151054" y="157937"/>
            <a:ext cx="5649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u="sng" dirty="0">
                <a:solidFill>
                  <a:srgbClr val="0432FF"/>
                </a:solidFill>
              </a:rPr>
              <a:t>BSM Physics at LHC </a:t>
            </a:r>
            <a:r>
              <a:rPr lang="en-FR" sz="2400" dirty="0">
                <a:solidFill>
                  <a:srgbClr val="0432FF"/>
                </a:solidFill>
              </a:rPr>
              <a:t>– looking forward to it!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FE6F4-30DE-1749-88C4-4FE0FE0CF38E}"/>
              </a:ext>
            </a:extLst>
          </p:cNvPr>
          <p:cNvSpPr txBox="1"/>
          <p:nvPr/>
        </p:nvSpPr>
        <p:spPr>
          <a:xfrm>
            <a:off x="65595" y="743095"/>
            <a:ext cx="8867043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dirty="0"/>
              <a:t>Maybe new BSM particles are </a:t>
            </a:r>
            <a:r>
              <a:rPr lang="en-FR" b="1" dirty="0">
                <a:solidFill>
                  <a:srgbClr val="0432FF"/>
                </a:solidFill>
              </a:rPr>
              <a:t>light (&lt; ~ 10 GeV) but weakly or semi-strongly interacting </a:t>
            </a:r>
            <a:endParaRPr lang="en-FR" dirty="0"/>
          </a:p>
          <a:p>
            <a:r>
              <a:rPr lang="en-FR" dirty="0"/>
              <a:t>Most produced light particles have </a:t>
            </a:r>
            <a:r>
              <a:rPr lang="en-FR" b="1" dirty="0">
                <a:solidFill>
                  <a:srgbClr val="FF0000"/>
                </a:solidFill>
              </a:rPr>
              <a:t>low p</a:t>
            </a:r>
            <a:r>
              <a:rPr lang="en-FR" b="1" baseline="-25000" dirty="0">
                <a:solidFill>
                  <a:srgbClr val="FF0000"/>
                </a:solidFill>
              </a:rPr>
              <a:t>T</a:t>
            </a:r>
            <a:r>
              <a:rPr lang="en-FR" b="1" dirty="0">
                <a:solidFill>
                  <a:srgbClr val="FF0000"/>
                </a:solidFill>
              </a:rPr>
              <a:t> and large p</a:t>
            </a:r>
            <a:r>
              <a:rPr lang="en-FR" b="1" baseline="-25000" dirty="0">
                <a:solidFill>
                  <a:srgbClr val="FF0000"/>
                </a:solidFill>
              </a:rPr>
              <a:t>z</a:t>
            </a:r>
            <a:r>
              <a:rPr lang="en-FR" b="1" dirty="0">
                <a:solidFill>
                  <a:srgbClr val="FF0000"/>
                </a:solidFill>
              </a:rPr>
              <a:t> : go along the beam pipes.</a:t>
            </a:r>
          </a:p>
          <a:p>
            <a:endParaRPr lang="en-FR" b="1" dirty="0">
              <a:solidFill>
                <a:srgbClr val="FF0000"/>
              </a:solidFill>
            </a:endParaRPr>
          </a:p>
          <a:p>
            <a:r>
              <a:rPr lang="en-FR" b="1" dirty="0">
                <a:solidFill>
                  <a:srgbClr val="FF0000"/>
                </a:solidFill>
              </a:rPr>
              <a:t>++ Search at high luminosity for new very long-lived particles e.g. dark photons, ALPs etc.</a:t>
            </a:r>
          </a:p>
          <a:p>
            <a:r>
              <a:rPr lang="en-FR" dirty="0"/>
              <a:t>Penetrating 35-50 m steel before entering ~ 20m long 1m diameter decay volume – Vacuum!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7A303-AEAE-D547-889F-1A9605095C7E}"/>
              </a:ext>
            </a:extLst>
          </p:cNvPr>
          <p:cNvSpPr txBox="1"/>
          <p:nvPr/>
        </p:nvSpPr>
        <p:spPr>
          <a:xfrm>
            <a:off x="291731" y="2571978"/>
            <a:ext cx="1707775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sz="1600" dirty="0"/>
              <a:t>IR5 &amp; CMS Central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899E39-89B4-0240-9A75-E964CAE47BC0}"/>
              </a:ext>
            </a:extLst>
          </p:cNvPr>
          <p:cNvCxnSpPr/>
          <p:nvPr/>
        </p:nvCxnSpPr>
        <p:spPr>
          <a:xfrm flipH="1">
            <a:off x="65595" y="2980872"/>
            <a:ext cx="1763205" cy="0"/>
          </a:xfrm>
          <a:prstGeom prst="straightConnector1">
            <a:avLst/>
          </a:prstGeom>
          <a:ln w="28575">
            <a:solidFill>
              <a:srgbClr val="0E3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1C57B10-A84F-B54C-961D-B10552A24DBA}"/>
              </a:ext>
            </a:extLst>
          </p:cNvPr>
          <p:cNvSpPr txBox="1"/>
          <p:nvPr/>
        </p:nvSpPr>
        <p:spPr>
          <a:xfrm>
            <a:off x="291731" y="4881411"/>
            <a:ext cx="8755602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For Run 4 at full luminosity : Straight section, LHC can make a big vacuum (beam) pipe</a:t>
            </a:r>
          </a:p>
          <a:p>
            <a:r>
              <a:rPr lang="en-FR" dirty="0"/>
              <a:t>LLP’s penetrate 35-50m of steel and decay in vacuum.</a:t>
            </a:r>
          </a:p>
          <a:p>
            <a:r>
              <a:rPr lang="en-FR" dirty="0"/>
              <a:t>Set of Endcap upgrade detectors (~ 0.4 m</a:t>
            </a:r>
            <a:r>
              <a:rPr lang="en-FR" baseline="30000" dirty="0"/>
              <a:t>2</a:t>
            </a:r>
            <a:r>
              <a:rPr lang="en-FR" dirty="0"/>
              <a:t>) detects decay products:</a:t>
            </a:r>
          </a:p>
          <a:p>
            <a:r>
              <a:rPr lang="en-FR" dirty="0">
                <a:solidFill>
                  <a:srgbClr val="FF0000"/>
                </a:solidFill>
              </a:rPr>
              <a:t>X</a:t>
            </a:r>
            <a:r>
              <a:rPr lang="en-FR" baseline="30000" dirty="0">
                <a:solidFill>
                  <a:srgbClr val="FF0000"/>
                </a:solidFill>
              </a:rPr>
              <a:t>0 </a:t>
            </a:r>
            <a:r>
              <a:rPr lang="en-FR" dirty="0">
                <a:solidFill>
                  <a:srgbClr val="FF0000"/>
                </a:solidFill>
              </a:rPr>
              <a:t>, A’ </a:t>
            </a:r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 e+e-, μ+μ-, e μ , 𝛾𝛾 , 𝜏</a:t>
            </a:r>
            <a:r>
              <a:rPr lang="en-FR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 𝜏</a:t>
            </a:r>
            <a:r>
              <a:rPr lang="en-FR" baseline="30000" dirty="0">
                <a:solidFill>
                  <a:srgbClr val="FF0000"/>
                </a:solidFill>
                <a:sym typeface="Wingdings" pitchFamily="2" charset="2"/>
              </a:rPr>
              <a:t>-</a:t>
            </a:r>
            <a:r>
              <a:rPr lang="en-FR" dirty="0">
                <a:solidFill>
                  <a:srgbClr val="FF0000"/>
                </a:solidFill>
                <a:sym typeface="Wingdings" pitchFamily="2" charset="2"/>
              </a:rPr>
              <a:t> , c c , b b ,  Jet + Jet.   </a:t>
            </a:r>
            <a:r>
              <a:rPr lang="en-FR" dirty="0">
                <a:solidFill>
                  <a:srgbClr val="0E3CFF"/>
                </a:solidFill>
                <a:sym typeface="Wingdings" pitchFamily="2" charset="2"/>
              </a:rPr>
              <a:t>Studies needed, reconstruction etc.</a:t>
            </a:r>
          </a:p>
          <a:p>
            <a:r>
              <a:rPr lang="en-FR" dirty="0">
                <a:solidFill>
                  <a:srgbClr val="0E3CFF"/>
                </a:solidFill>
                <a:sym typeface="Wingdings" pitchFamily="2" charset="2"/>
              </a:rPr>
              <a:t>If dark photon A’ mass &lt; 1 GeV (π</a:t>
            </a:r>
            <a:r>
              <a:rPr lang="en-FR" baseline="30000" dirty="0">
                <a:solidFill>
                  <a:srgbClr val="0E3CFF"/>
                </a:solidFill>
                <a:sym typeface="Wingdings" pitchFamily="2" charset="2"/>
              </a:rPr>
              <a:t>0</a:t>
            </a:r>
            <a:r>
              <a:rPr lang="en-FR" dirty="0">
                <a:solidFill>
                  <a:srgbClr val="0E3CFF"/>
                </a:solidFill>
                <a:sym typeface="Wingdings" pitchFamily="2" charset="2"/>
              </a:rPr>
              <a:t>, η</a:t>
            </a:r>
            <a:r>
              <a:rPr lang="en-FR" baseline="30000" dirty="0">
                <a:solidFill>
                  <a:srgbClr val="0E3CFF"/>
                </a:solidFill>
                <a:sym typeface="Wingdings" pitchFamily="2" charset="2"/>
              </a:rPr>
              <a:t>0</a:t>
            </a:r>
            <a:r>
              <a:rPr lang="en-FR" dirty="0">
                <a:solidFill>
                  <a:srgbClr val="0E3CFF"/>
                </a:solidFill>
                <a:sym typeface="Wingdings" pitchFamily="2" charset="2"/>
              </a:rPr>
              <a:t>, η(958) decays) FT experiments have higher fluxes</a:t>
            </a:r>
          </a:p>
          <a:p>
            <a:r>
              <a:rPr lang="en-FR" dirty="0">
                <a:solidFill>
                  <a:srgbClr val="0E3CFF"/>
                </a:solidFill>
                <a:sym typeface="Wingdings" pitchFamily="2" charset="2"/>
              </a:rPr>
              <a:t>If M(A’) &gt; 1 GeV LHC should be much better! </a:t>
            </a:r>
            <a:endParaRPr lang="en-FR" dirty="0">
              <a:solidFill>
                <a:srgbClr val="0E3C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27E59-F6CD-EE46-8F37-4B69F11BDB51}"/>
              </a:ext>
            </a:extLst>
          </p:cNvPr>
          <p:cNvSpPr txBox="1"/>
          <p:nvPr/>
        </p:nvSpPr>
        <p:spPr>
          <a:xfrm>
            <a:off x="3774311" y="55147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3E717-4229-FA4E-A022-EB8BC2C389C1}"/>
              </a:ext>
            </a:extLst>
          </p:cNvPr>
          <p:cNvSpPr txBox="1"/>
          <p:nvPr/>
        </p:nvSpPr>
        <p:spPr>
          <a:xfrm>
            <a:off x="4199034" y="54933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8135D-C505-8F43-87A8-7E9F5135E198}"/>
              </a:ext>
            </a:extLst>
          </p:cNvPr>
          <p:cNvSpPr txBox="1"/>
          <p:nvPr/>
        </p:nvSpPr>
        <p:spPr>
          <a:xfrm rot="16200000">
            <a:off x="7962580" y="3434041"/>
            <a:ext cx="121411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</a:rPr>
              <a:t>TAXN at 127m</a:t>
            </a:r>
          </a:p>
        </p:txBody>
      </p:sp>
    </p:spTree>
    <p:extLst>
      <p:ext uri="{BB962C8B-B14F-4D97-AF65-F5344CB8AC3E}">
        <p14:creationId xmlns:p14="http://schemas.microsoft.com/office/powerpoint/2010/main" val="415980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75811-524F-4342-8E12-2BC44584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FEDD9-D529-014D-847E-A8E1503C7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E0EEE-532E-1042-A4BA-2EBCF6A3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4F7312-ADBA-9643-98BA-01AE740EB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89"/>
          <a:stretch/>
        </p:blipFill>
        <p:spPr>
          <a:xfrm>
            <a:off x="672705" y="1557402"/>
            <a:ext cx="7477432" cy="4031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FDDF25-8488-944D-A2A1-74F2BAA3C1AC}"/>
              </a:ext>
            </a:extLst>
          </p:cNvPr>
          <p:cNvSpPr txBox="1"/>
          <p:nvPr/>
        </p:nvSpPr>
        <p:spPr>
          <a:xfrm>
            <a:off x="429811" y="210478"/>
            <a:ext cx="6965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 16th +17th  April 2020 workshop:  </a:t>
            </a:r>
            <a:r>
              <a:rPr lang="en-GB" dirty="0"/>
              <a:t>https://</a:t>
            </a:r>
            <a:r>
              <a:rPr lang="en-GB" dirty="0" err="1"/>
              <a:t>indico.cern.ch</a:t>
            </a:r>
            <a:r>
              <a:rPr lang="en-GB" dirty="0"/>
              <a:t>/event/868473/</a:t>
            </a:r>
            <a:endParaRPr lang="en-FR" dirty="0"/>
          </a:p>
          <a:p>
            <a:r>
              <a:rPr lang="en-FR" dirty="0"/>
              <a:t>Search for penetrating but decaying LLPs - </a:t>
            </a:r>
            <a:r>
              <a:rPr lang="en-FR" b="1" dirty="0">
                <a:solidFill>
                  <a:srgbClr val="FF0000"/>
                </a:solidFill>
              </a:rPr>
              <a:t>𝛾c𝜏 ~ 10 m </a:t>
            </a:r>
            <a:r>
              <a:rPr lang="en-FR" b="1" dirty="0">
                <a:solidFill>
                  <a:srgbClr val="FF0000"/>
                </a:solidFill>
                <a:sym typeface="Wingdings" pitchFamily="2" charset="2"/>
              </a:rPr>
              <a:t> &gt;~ few</a:t>
            </a:r>
            <a:r>
              <a:rPr lang="en-FR" b="1" dirty="0">
                <a:solidFill>
                  <a:srgbClr val="FF0000"/>
                </a:solidFill>
              </a:rPr>
              <a:t>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32E16-B542-D84D-B855-206FC85BDA91}"/>
              </a:ext>
            </a:extLst>
          </p:cNvPr>
          <p:cNvSpPr txBox="1"/>
          <p:nvPr/>
        </p:nvSpPr>
        <p:spPr>
          <a:xfrm>
            <a:off x="338720" y="1145260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CERN</a:t>
            </a:r>
          </a:p>
          <a:p>
            <a:r>
              <a:rPr lang="en-FR" sz="1400" dirty="0"/>
              <a:t>times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F0F9EC-054C-DE4F-9DDB-FACB4CC0BC12}"/>
              </a:ext>
            </a:extLst>
          </p:cNvPr>
          <p:cNvSpPr txBox="1"/>
          <p:nvPr/>
        </p:nvSpPr>
        <p:spPr>
          <a:xfrm>
            <a:off x="672705" y="1642260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14:30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5FE50-3A6E-5F46-89AC-E5812F8A1CB7}"/>
              </a:ext>
            </a:extLst>
          </p:cNvPr>
          <p:cNvSpPr txBox="1"/>
          <p:nvPr/>
        </p:nvSpPr>
        <p:spPr>
          <a:xfrm>
            <a:off x="7420604" y="243351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CERN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73D18-BA69-BB4A-AB04-2F11DDB6CA52}"/>
              </a:ext>
            </a:extLst>
          </p:cNvPr>
          <p:cNvSpPr txBox="1"/>
          <p:nvPr/>
        </p:nvSpPr>
        <p:spPr>
          <a:xfrm>
            <a:off x="7420604" y="3019515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FNAL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3A8B35-9F46-604A-B351-ED7B90345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41" y="942671"/>
            <a:ext cx="6824908" cy="6814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BFE442-CC3E-3444-984A-C98323A53168}"/>
              </a:ext>
            </a:extLst>
          </p:cNvPr>
          <p:cNvSpPr txBox="1"/>
          <p:nvPr/>
        </p:nvSpPr>
        <p:spPr>
          <a:xfrm>
            <a:off x="2590800" y="1068316"/>
            <a:ext cx="817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(Friday)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A798B-DCE0-EA44-B0EB-FE4C6B1C221B}"/>
              </a:ext>
            </a:extLst>
          </p:cNvPr>
          <p:cNvSpPr txBox="1"/>
          <p:nvPr/>
        </p:nvSpPr>
        <p:spPr>
          <a:xfrm rot="16200000">
            <a:off x="-434413" y="3257966"/>
            <a:ext cx="201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Thursday 16th April</a:t>
            </a:r>
          </a:p>
        </p:txBody>
      </p:sp>
    </p:spTree>
    <p:extLst>
      <p:ext uri="{BB962C8B-B14F-4D97-AF65-F5344CB8AC3E}">
        <p14:creationId xmlns:p14="http://schemas.microsoft.com/office/powerpoint/2010/main" val="4234316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795DBB9-727B-6E45-A762-F665EE416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84"/>
          <a:stretch/>
        </p:blipFill>
        <p:spPr>
          <a:xfrm>
            <a:off x="468552" y="636618"/>
            <a:ext cx="2190242" cy="5534868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FFCD223-422B-4D42-BB17-C185B5206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84"/>
          <a:stretch/>
        </p:blipFill>
        <p:spPr>
          <a:xfrm>
            <a:off x="2771286" y="652190"/>
            <a:ext cx="2190242" cy="553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ACD41F-7E20-E343-8C4B-B7A1AA09ED41}"/>
              </a:ext>
            </a:extLst>
          </p:cNvPr>
          <p:cNvSpPr txBox="1"/>
          <p:nvPr/>
        </p:nvSpPr>
        <p:spPr>
          <a:xfrm>
            <a:off x="841829" y="267286"/>
            <a:ext cx="429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b="1" dirty="0">
                <a:solidFill>
                  <a:srgbClr val="1C44FF"/>
                </a:solidFill>
              </a:rPr>
              <a:t>Neutron spectra </a:t>
            </a:r>
            <a:r>
              <a:rPr lang="en-FR" sz="1400" dirty="0"/>
              <a:t>(M. Sabate-Gilarte talk 20200416)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D3102DD-DD22-5145-9C78-607A15BDA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009" y="451952"/>
            <a:ext cx="3213882" cy="319789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AD9B42-675C-CC46-88AE-6E9FF1BFAACE}"/>
              </a:ext>
            </a:extLst>
          </p:cNvPr>
          <p:cNvCxnSpPr/>
          <p:nvPr/>
        </p:nvCxnSpPr>
        <p:spPr>
          <a:xfrm>
            <a:off x="2729082" y="1026942"/>
            <a:ext cx="0" cy="495182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339BDF5D-6632-244F-8423-0832E379583E}"/>
              </a:ext>
            </a:extLst>
          </p:cNvPr>
          <p:cNvSpPr/>
          <p:nvPr/>
        </p:nvSpPr>
        <p:spPr>
          <a:xfrm>
            <a:off x="4698607" y="4403189"/>
            <a:ext cx="436099" cy="2110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7E5B3-C0F5-434C-AFB3-CDCDF30B9787}"/>
              </a:ext>
            </a:extLst>
          </p:cNvPr>
          <p:cNvSpPr txBox="1"/>
          <p:nvPr/>
        </p:nvSpPr>
        <p:spPr>
          <a:xfrm>
            <a:off x="5134706" y="4348630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R= 10 – 15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8DC99-2AF3-FA40-A427-64E11F3780FA}"/>
              </a:ext>
            </a:extLst>
          </p:cNvPr>
          <p:cNvSpPr txBox="1"/>
          <p:nvPr/>
        </p:nvSpPr>
        <p:spPr>
          <a:xfrm>
            <a:off x="4961528" y="4783015"/>
            <a:ext cx="334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/>
              <a:t>Interest for LLP search: R = 15 – 40 cm</a:t>
            </a:r>
          </a:p>
          <a:p>
            <a:r>
              <a:rPr lang="en-FR" sz="1600" dirty="0"/>
              <a:t>Zones 4,5,6,(+7)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5DB82-D743-FF46-9CD9-B87C54829EDD}"/>
              </a:ext>
            </a:extLst>
          </p:cNvPr>
          <p:cNvSpPr txBox="1"/>
          <p:nvPr/>
        </p:nvSpPr>
        <p:spPr>
          <a:xfrm>
            <a:off x="2799371" y="5978769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GeV</a:t>
            </a:r>
          </a:p>
        </p:txBody>
      </p:sp>
    </p:spTree>
    <p:extLst>
      <p:ext uri="{BB962C8B-B14F-4D97-AF65-F5344CB8AC3E}">
        <p14:creationId xmlns:p14="http://schemas.microsoft.com/office/powerpoint/2010/main" val="871418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C1B00A-9DAA-FC43-AA6A-304E3BE8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1149350"/>
            <a:ext cx="5359400" cy="45593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AA82C8-F062-5B4C-A695-91300FF65BEE}"/>
              </a:ext>
            </a:extLst>
          </p:cNvPr>
          <p:cNvSpPr/>
          <p:nvPr/>
        </p:nvSpPr>
        <p:spPr>
          <a:xfrm>
            <a:off x="4037426" y="2887391"/>
            <a:ext cx="928467" cy="9144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361EB-D6C8-5146-B7C4-D5D9E026EDBE}"/>
              </a:ext>
            </a:extLst>
          </p:cNvPr>
          <p:cNvSpPr txBox="1"/>
          <p:nvPr/>
        </p:nvSpPr>
        <p:spPr>
          <a:xfrm>
            <a:off x="1692486" y="6015747"/>
            <a:ext cx="6307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Roughly 2000 μ /cm</a:t>
            </a:r>
            <a:r>
              <a:rPr lang="en-FR" baseline="30000" dirty="0"/>
              <a:t>2 </a:t>
            </a:r>
            <a:r>
              <a:rPr lang="en-FR" dirty="0"/>
              <a:t>/s    Area (full) = 0.25m</a:t>
            </a:r>
            <a:r>
              <a:rPr lang="en-FR" baseline="30000" dirty="0"/>
              <a:t>2</a:t>
            </a:r>
            <a:r>
              <a:rPr lang="en-FR" dirty="0"/>
              <a:t> = 2500 cm</a:t>
            </a:r>
            <a:r>
              <a:rPr lang="en-FR" baseline="30000" dirty="0"/>
              <a:t>2</a:t>
            </a:r>
          </a:p>
          <a:p>
            <a:r>
              <a:rPr lang="en-FR" dirty="0"/>
              <a:t>Bunch X/s = 4 x 10</a:t>
            </a:r>
            <a:r>
              <a:rPr lang="en-FR" baseline="30000" dirty="0"/>
              <a:t>7 </a:t>
            </a:r>
            <a:r>
              <a:rPr lang="en-FR" dirty="0"/>
              <a:t>/s     </a:t>
            </a:r>
            <a:r>
              <a:rPr lang="en-FR" b="1" dirty="0">
                <a:solidFill>
                  <a:srgbClr val="0432FF"/>
                </a:solidFill>
              </a:rPr>
              <a:t>So #μ ~ 0.12 per 140X crossing </a:t>
            </a:r>
            <a:r>
              <a:rPr lang="en-FR" dirty="0"/>
              <a:t>- remove</a:t>
            </a:r>
            <a:endParaRPr lang="en-FR" baseline="30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39A89-64FE-B846-A3B8-1D19BC7B187A}"/>
              </a:ext>
            </a:extLst>
          </p:cNvPr>
          <p:cNvSpPr txBox="1"/>
          <p:nvPr/>
        </p:nvSpPr>
        <p:spPr>
          <a:xfrm>
            <a:off x="422031" y="195922"/>
            <a:ext cx="320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From F. Cerutti’s talk 2020.04.16</a:t>
            </a:r>
          </a:p>
        </p:txBody>
      </p:sp>
    </p:spTree>
    <p:extLst>
      <p:ext uri="{BB962C8B-B14F-4D97-AF65-F5344CB8AC3E}">
        <p14:creationId xmlns:p14="http://schemas.microsoft.com/office/powerpoint/2010/main" val="29050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A8791-7292-6D49-BFF6-72E61617D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48630-2A06-1144-A2DB-B7B3D8C6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AA803-E8E4-3941-9F42-0EA8C93F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9465E8-3884-E042-AAAB-0585C8283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39"/>
          <a:stretch/>
        </p:blipFill>
        <p:spPr>
          <a:xfrm>
            <a:off x="1814593" y="328080"/>
            <a:ext cx="5684157" cy="1879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C55AD4-A161-BD48-89D6-7E50B351ADB9}"/>
              </a:ext>
            </a:extLst>
          </p:cNvPr>
          <p:cNvSpPr txBox="1"/>
          <p:nvPr/>
        </p:nvSpPr>
        <p:spPr>
          <a:xfrm>
            <a:off x="1038387" y="5348935"/>
            <a:ext cx="1552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Separation dipole D1</a:t>
            </a:r>
          </a:p>
          <a:p>
            <a:r>
              <a:rPr lang="en-FR" sz="1200" dirty="0"/>
              <a:t>150 mm aperture, </a:t>
            </a:r>
          </a:p>
          <a:p>
            <a:r>
              <a:rPr lang="en-FR" sz="1200" dirty="0"/>
              <a:t>35 Tm integrated field</a:t>
            </a:r>
          </a:p>
          <a:p>
            <a:r>
              <a:rPr lang="en-FR" sz="1200" dirty="0"/>
              <a:t>OD ~ 40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4E043-086C-8647-9F00-2F0358427ABA}"/>
              </a:ext>
            </a:extLst>
          </p:cNvPr>
          <p:cNvSpPr txBox="1"/>
          <p:nvPr/>
        </p:nvSpPr>
        <p:spPr>
          <a:xfrm flipH="1">
            <a:off x="1393698" y="799341"/>
            <a:ext cx="60376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FR" dirty="0"/>
              <a:t>IR5, IR1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FB7E89-B702-7B49-9426-0316BAAE0C11}"/>
              </a:ext>
            </a:extLst>
          </p:cNvPr>
          <p:cNvSpPr txBox="1"/>
          <p:nvPr/>
        </p:nvSpPr>
        <p:spPr>
          <a:xfrm>
            <a:off x="3098507" y="-20553"/>
            <a:ext cx="187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rgbClr val="0432FF"/>
                </a:solidFill>
              </a:rPr>
              <a:t>RUN 4 – HL LHC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5667DA-8C72-2446-BF8B-CD60406A94D3}"/>
              </a:ext>
            </a:extLst>
          </p:cNvPr>
          <p:cNvCxnSpPr>
            <a:cxnSpLocks/>
          </p:cNvCxnSpPr>
          <p:nvPr/>
        </p:nvCxnSpPr>
        <p:spPr>
          <a:xfrm flipV="1">
            <a:off x="2590800" y="1303033"/>
            <a:ext cx="1377317" cy="1609393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A6B172-E54D-0F4D-97E8-418A3FF5DA51}"/>
              </a:ext>
            </a:extLst>
          </p:cNvPr>
          <p:cNvSpPr txBox="1"/>
          <p:nvPr/>
        </p:nvSpPr>
        <p:spPr>
          <a:xfrm>
            <a:off x="5349120" y="948449"/>
            <a:ext cx="500458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FR" sz="1050" dirty="0">
                <a:solidFill>
                  <a:schemeClr val="bg1"/>
                </a:solidFill>
              </a:rPr>
              <a:t>TAXN</a:t>
            </a:r>
          </a:p>
        </p:txBody>
      </p:sp>
      <p:pic>
        <p:nvPicPr>
          <p:cNvPr id="24" name="Picture 23" descr="A picture containing indoor, sitting, table, engine&#10;&#10;Description automatically generated">
            <a:extLst>
              <a:ext uri="{FF2B5EF4-FFF2-40B4-BE49-F238E27FC236}">
                <a16:creationId xmlns:a16="http://schemas.microsoft.com/office/drawing/2014/main" id="{47605AD6-E25A-534B-967A-50A860B7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979" y="2236874"/>
            <a:ext cx="4672737" cy="1812185"/>
          </a:xfrm>
          <a:prstGeom prst="rect">
            <a:avLst/>
          </a:prstGeom>
        </p:spPr>
      </p:pic>
      <p:pic>
        <p:nvPicPr>
          <p:cNvPr id="28" name="Picture 27" descr="A picture containing clock&#10;&#10;Description automatically generated">
            <a:extLst>
              <a:ext uri="{FF2B5EF4-FFF2-40B4-BE49-F238E27FC236}">
                <a16:creationId xmlns:a16="http://schemas.microsoft.com/office/drawing/2014/main" id="{E748DEC7-5943-384D-8239-0EF65D4CB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90" y="3381836"/>
            <a:ext cx="2150146" cy="18792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2EFE06C-D3C2-DA4C-B110-FBDC847071F8}"/>
              </a:ext>
            </a:extLst>
          </p:cNvPr>
          <p:cNvSpPr txBox="1"/>
          <p:nvPr/>
        </p:nvSpPr>
        <p:spPr>
          <a:xfrm>
            <a:off x="3248806" y="4189376"/>
            <a:ext cx="3840795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</a:rPr>
              <a:t>~46m bare pipe (as now), R ~ 12 cm</a:t>
            </a:r>
          </a:p>
          <a:p>
            <a:r>
              <a:rPr lang="en-FR" sz="1400" b="1" dirty="0">
                <a:solidFill>
                  <a:srgbClr val="1C44FF"/>
                </a:solidFill>
              </a:rPr>
              <a:t>Propose to replace with larger R ~ 50 cm, L = 20m</a:t>
            </a:r>
          </a:p>
          <a:p>
            <a:r>
              <a:rPr lang="en-FR" sz="1400" b="1" dirty="0">
                <a:solidFill>
                  <a:srgbClr val="1C44FF"/>
                </a:solidFill>
              </a:rPr>
              <a:t>Large vacuum volume for LLP decays</a:t>
            </a:r>
          </a:p>
        </p:txBody>
      </p: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A3E2A266-D680-4042-B1A1-716516A0B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44" y="1495333"/>
            <a:ext cx="1752649" cy="143541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F4CFB9-CCFF-8048-80B5-CC2410B4949D}"/>
              </a:ext>
            </a:extLst>
          </p:cNvPr>
          <p:cNvCxnSpPr>
            <a:cxnSpLocks/>
          </p:cNvCxnSpPr>
          <p:nvPr/>
        </p:nvCxnSpPr>
        <p:spPr>
          <a:xfrm flipV="1">
            <a:off x="1615348" y="1290125"/>
            <a:ext cx="1148537" cy="442262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08876AC-922F-2641-AF10-1D28E93CAE92}"/>
              </a:ext>
            </a:extLst>
          </p:cNvPr>
          <p:cNvSpPr txBox="1"/>
          <p:nvPr/>
        </p:nvSpPr>
        <p:spPr>
          <a:xfrm>
            <a:off x="2581598" y="531912"/>
            <a:ext cx="87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~21.5 m Fe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3AB209-DEC0-5B4F-8EFC-DDF201E5A92A}"/>
              </a:ext>
            </a:extLst>
          </p:cNvPr>
          <p:cNvSpPr txBox="1"/>
          <p:nvPr/>
        </p:nvSpPr>
        <p:spPr>
          <a:xfrm>
            <a:off x="3586141" y="528565"/>
            <a:ext cx="839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~6.25m Fe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993EDA8C-6635-554F-8D88-DA0DBC33265A}"/>
              </a:ext>
            </a:extLst>
          </p:cNvPr>
          <p:cNvSpPr/>
          <p:nvPr/>
        </p:nvSpPr>
        <p:spPr>
          <a:xfrm>
            <a:off x="4654303" y="1576248"/>
            <a:ext cx="267951" cy="68316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18A09C-0AB5-574F-A711-D8F355498F4E}"/>
              </a:ext>
            </a:extLst>
          </p:cNvPr>
          <p:cNvCxnSpPr>
            <a:cxnSpLocks/>
          </p:cNvCxnSpPr>
          <p:nvPr/>
        </p:nvCxnSpPr>
        <p:spPr>
          <a:xfrm flipH="1">
            <a:off x="7268467" y="1039333"/>
            <a:ext cx="616379" cy="0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413398-D3AA-A64C-B8C4-6E1D8DBB96B6}"/>
              </a:ext>
            </a:extLst>
          </p:cNvPr>
          <p:cNvCxnSpPr>
            <a:cxnSpLocks/>
          </p:cNvCxnSpPr>
          <p:nvPr/>
        </p:nvCxnSpPr>
        <p:spPr>
          <a:xfrm flipV="1">
            <a:off x="7288061" y="1122506"/>
            <a:ext cx="551266" cy="11171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A275D00-7F92-064F-8406-0E10554506E5}"/>
              </a:ext>
            </a:extLst>
          </p:cNvPr>
          <p:cNvSpPr txBox="1"/>
          <p:nvPr/>
        </p:nvSpPr>
        <p:spPr>
          <a:xfrm>
            <a:off x="7912257" y="970854"/>
            <a:ext cx="633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/>
              <a:t>BEAMS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6787342-3892-8A49-8C09-B81FF47EA2AE}"/>
              </a:ext>
            </a:extLst>
          </p:cNvPr>
          <p:cNvSpPr/>
          <p:nvPr/>
        </p:nvSpPr>
        <p:spPr>
          <a:xfrm rot="5400000">
            <a:off x="4654999" y="806866"/>
            <a:ext cx="266560" cy="1148537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5B826-FE49-A542-BEC7-D611BC6AEC4C}"/>
              </a:ext>
            </a:extLst>
          </p:cNvPr>
          <p:cNvSpPr txBox="1"/>
          <p:nvPr/>
        </p:nvSpPr>
        <p:spPr>
          <a:xfrm>
            <a:off x="4442670" y="1115549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00" dirty="0"/>
              <a:t>NOTHING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94F6A-E687-314B-B00D-4200D1C8C3F7}"/>
              </a:ext>
            </a:extLst>
          </p:cNvPr>
          <p:cNvSpPr txBox="1"/>
          <p:nvPr/>
        </p:nvSpPr>
        <p:spPr>
          <a:xfrm>
            <a:off x="2763885" y="5281752"/>
            <a:ext cx="360675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/>
              <a:t>Pipes, holes, to be covered with extra Fe toroid</a:t>
            </a:r>
          </a:p>
        </p:txBody>
      </p:sp>
    </p:spTree>
    <p:extLst>
      <p:ext uri="{BB962C8B-B14F-4D97-AF65-F5344CB8AC3E}">
        <p14:creationId xmlns:p14="http://schemas.microsoft.com/office/powerpoint/2010/main" val="408965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12257-88C7-8C43-B4C8-A8852B25D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6" r="6570" b="9295"/>
          <a:stretch/>
        </p:blipFill>
        <p:spPr>
          <a:xfrm>
            <a:off x="628650" y="974290"/>
            <a:ext cx="7886700" cy="511350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41AE9-0F98-C04A-870E-6CCFA514D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B0E0E-0B52-3E43-AD99-A84A95AD86AB}" type="datetime1">
              <a:rPr lang="fr-FR" smtClean="0"/>
              <a:t>26/08/2020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634F7-EC52-EF43-B986-50896D1E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LLP &amp; DM Very Forward in HL-CMS</a:t>
            </a:r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70FF8-B237-5F42-A382-460D090E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288E5-F18D-FA47-8D52-0B818D760976}" type="slidenum">
              <a:rPr lang="en-FR" smtClean="0"/>
              <a:t>4</a:t>
            </a:fld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65650-649F-6748-82BC-440200500855}"/>
              </a:ext>
            </a:extLst>
          </p:cNvPr>
          <p:cNvSpPr txBox="1"/>
          <p:nvPr/>
        </p:nvSpPr>
        <p:spPr>
          <a:xfrm>
            <a:off x="6877342" y="4677508"/>
            <a:ext cx="760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(longer)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D4083-89D5-B040-AF43-6FAFFFB9A17C}"/>
              </a:ext>
            </a:extLst>
          </p:cNvPr>
          <p:cNvSpPr txBox="1"/>
          <p:nvPr/>
        </p:nvSpPr>
        <p:spPr>
          <a:xfrm>
            <a:off x="1001486" y="50960"/>
            <a:ext cx="4869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Will submit a 3-page LoI to Snowmass EF08, 09,10</a:t>
            </a:r>
          </a:p>
          <a:p>
            <a:r>
              <a:rPr lang="en-GB" dirty="0"/>
              <a:t>Saturday August 29</a:t>
            </a:r>
            <a:r>
              <a:rPr lang="en-GB" baseline="30000" dirty="0"/>
              <a:t>th</a:t>
            </a:r>
            <a:r>
              <a:rPr lang="en-GB" dirty="0"/>
              <a:t> (this week!) </a:t>
            </a:r>
          </a:p>
          <a:p>
            <a:r>
              <a:rPr lang="en-GB" dirty="0">
                <a:solidFill>
                  <a:srgbClr val="FF0000"/>
                </a:solidFill>
              </a:rPr>
              <a:t>Names can still be added!</a:t>
            </a:r>
            <a:endParaRPr lang="en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54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0A3FEC7-1CC2-854C-BCB7-4FA1AC424FB5}"/>
              </a:ext>
            </a:extLst>
          </p:cNvPr>
          <p:cNvSpPr/>
          <p:nvPr/>
        </p:nvSpPr>
        <p:spPr>
          <a:xfrm>
            <a:off x="1392702" y="1547447"/>
            <a:ext cx="633046" cy="23915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DEC32B-9560-5C40-9593-0E0006D9F3EE}"/>
              </a:ext>
            </a:extLst>
          </p:cNvPr>
          <p:cNvSpPr/>
          <p:nvPr/>
        </p:nvSpPr>
        <p:spPr>
          <a:xfrm>
            <a:off x="4572000" y="1533379"/>
            <a:ext cx="633046" cy="23915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763E54-8764-6D44-9E53-CF9892D1FD56}"/>
              </a:ext>
            </a:extLst>
          </p:cNvPr>
          <p:cNvSpPr/>
          <p:nvPr/>
        </p:nvSpPr>
        <p:spPr>
          <a:xfrm>
            <a:off x="1546274" y="2307099"/>
            <a:ext cx="310661" cy="8710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B5824C-4A4E-DF40-BCAB-9AB76F50716A}"/>
              </a:ext>
            </a:extLst>
          </p:cNvPr>
          <p:cNvSpPr/>
          <p:nvPr/>
        </p:nvSpPr>
        <p:spPr>
          <a:xfrm>
            <a:off x="4572000" y="1533379"/>
            <a:ext cx="316522" cy="240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F578BC-1AEE-184E-9E84-007F5BF2A763}"/>
              </a:ext>
            </a:extLst>
          </p:cNvPr>
          <p:cNvSpPr/>
          <p:nvPr/>
        </p:nvSpPr>
        <p:spPr>
          <a:xfrm>
            <a:off x="4733192" y="2075003"/>
            <a:ext cx="310661" cy="1475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764EE8-70FA-AF45-888E-A01C7D2ED3F2}"/>
              </a:ext>
            </a:extLst>
          </p:cNvPr>
          <p:cNvCxnSpPr>
            <a:cxnSpLocks/>
          </p:cNvCxnSpPr>
          <p:nvPr/>
        </p:nvCxnSpPr>
        <p:spPr>
          <a:xfrm flipV="1">
            <a:off x="1709225" y="1533379"/>
            <a:ext cx="3179298" cy="140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3AF109-3803-6145-B697-803C63AFEB58}"/>
              </a:ext>
            </a:extLst>
          </p:cNvPr>
          <p:cNvCxnSpPr>
            <a:cxnSpLocks/>
          </p:cNvCxnSpPr>
          <p:nvPr/>
        </p:nvCxnSpPr>
        <p:spPr>
          <a:xfrm flipV="1">
            <a:off x="1701604" y="3923706"/>
            <a:ext cx="3179298" cy="140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5023BD-6DA2-1541-A35D-FDB410D03AFB}"/>
              </a:ext>
            </a:extLst>
          </p:cNvPr>
          <p:cNvCxnSpPr>
            <a:cxnSpLocks/>
          </p:cNvCxnSpPr>
          <p:nvPr/>
        </p:nvCxnSpPr>
        <p:spPr>
          <a:xfrm flipV="1">
            <a:off x="2025748" y="3062962"/>
            <a:ext cx="3179298" cy="2227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0B81CF-56BD-D44D-95B7-47D232C22B09}"/>
              </a:ext>
            </a:extLst>
          </p:cNvPr>
          <p:cNvCxnSpPr>
            <a:cxnSpLocks/>
          </p:cNvCxnSpPr>
          <p:nvPr/>
        </p:nvCxnSpPr>
        <p:spPr>
          <a:xfrm>
            <a:off x="1392701" y="2545964"/>
            <a:ext cx="154155" cy="112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24BA9D-8B7E-1141-A0C9-DDF2D6137C1D}"/>
              </a:ext>
            </a:extLst>
          </p:cNvPr>
          <p:cNvCxnSpPr>
            <a:cxnSpLocks/>
          </p:cNvCxnSpPr>
          <p:nvPr/>
        </p:nvCxnSpPr>
        <p:spPr>
          <a:xfrm flipH="1">
            <a:off x="1575580" y="2672861"/>
            <a:ext cx="2672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A62C23-A5F0-7243-800A-2DB61B539863}"/>
              </a:ext>
            </a:extLst>
          </p:cNvPr>
          <p:cNvCxnSpPr>
            <a:cxnSpLocks/>
          </p:cNvCxnSpPr>
          <p:nvPr/>
        </p:nvCxnSpPr>
        <p:spPr>
          <a:xfrm>
            <a:off x="1856935" y="2827027"/>
            <a:ext cx="168813" cy="107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712CA5-0E94-0741-930F-CCBC1E908159}"/>
              </a:ext>
            </a:extLst>
          </p:cNvPr>
          <p:cNvCxnSpPr>
            <a:cxnSpLocks/>
          </p:cNvCxnSpPr>
          <p:nvPr/>
        </p:nvCxnSpPr>
        <p:spPr>
          <a:xfrm flipV="1">
            <a:off x="2025748" y="2920226"/>
            <a:ext cx="3179298" cy="1406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rved Down Arrow 38">
            <a:extLst>
              <a:ext uri="{FF2B5EF4-FFF2-40B4-BE49-F238E27FC236}">
                <a16:creationId xmlns:a16="http://schemas.microsoft.com/office/drawing/2014/main" id="{5B27F7AA-1296-764C-8891-3B62973A3EC8}"/>
              </a:ext>
            </a:extLst>
          </p:cNvPr>
          <p:cNvSpPr/>
          <p:nvPr/>
        </p:nvSpPr>
        <p:spPr>
          <a:xfrm flipH="1" flipV="1">
            <a:off x="1532203" y="3191607"/>
            <a:ext cx="310663" cy="43785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tx1"/>
              </a:solidFill>
            </a:endParaRPr>
          </a:p>
        </p:txBody>
      </p:sp>
      <p:sp>
        <p:nvSpPr>
          <p:cNvPr id="40" name="Curved Down Arrow 39">
            <a:extLst>
              <a:ext uri="{FF2B5EF4-FFF2-40B4-BE49-F238E27FC236}">
                <a16:creationId xmlns:a16="http://schemas.microsoft.com/office/drawing/2014/main" id="{6B76EAAC-3D05-C84A-9F03-2CC21D8E0C1C}"/>
              </a:ext>
            </a:extLst>
          </p:cNvPr>
          <p:cNvSpPr/>
          <p:nvPr/>
        </p:nvSpPr>
        <p:spPr>
          <a:xfrm>
            <a:off x="1575580" y="1853421"/>
            <a:ext cx="351692" cy="42203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51A384-9292-E744-AEA2-A97FF7F32B92}"/>
              </a:ext>
            </a:extLst>
          </p:cNvPr>
          <p:cNvSpPr txBox="1"/>
          <p:nvPr/>
        </p:nvSpPr>
        <p:spPr>
          <a:xfrm>
            <a:off x="1505481" y="152931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070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52A7E8-D7C3-3046-9BBD-C7ED21F408FE}"/>
              </a:ext>
            </a:extLst>
          </p:cNvPr>
          <p:cNvSpPr txBox="1"/>
          <p:nvPr/>
        </p:nvSpPr>
        <p:spPr>
          <a:xfrm>
            <a:off x="1592766" y="959827"/>
            <a:ext cx="341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Fe cylinder (E.g. AISI 1010 ~0.1%C)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FCEBBD-9712-6149-AD17-674C75D52143}"/>
              </a:ext>
            </a:extLst>
          </p:cNvPr>
          <p:cNvSpPr txBox="1"/>
          <p:nvPr/>
        </p:nvSpPr>
        <p:spPr>
          <a:xfrm>
            <a:off x="159285" y="4314420"/>
            <a:ext cx="43334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R</a:t>
            </a:r>
            <a:r>
              <a:rPr lang="en-FR" baseline="-25000" dirty="0"/>
              <a:t>inner</a:t>
            </a:r>
            <a:r>
              <a:rPr lang="en-FR" dirty="0"/>
              <a:t> ~ 10 cm. R</a:t>
            </a:r>
            <a:r>
              <a:rPr lang="en-FR" baseline="-25000" dirty="0"/>
              <a:t>outer</a:t>
            </a:r>
            <a:r>
              <a:rPr lang="en-FR" dirty="0"/>
              <a:t> ~ 50 cm </a:t>
            </a:r>
            <a:r>
              <a:rPr lang="en-FR" dirty="0">
                <a:sym typeface="Wingdings" pitchFamily="2" charset="2"/>
              </a:rPr>
              <a:t> Area 0.35 m</a:t>
            </a:r>
            <a:r>
              <a:rPr lang="en-FR" baseline="30000" dirty="0">
                <a:sym typeface="Wingdings" pitchFamily="2" charset="2"/>
              </a:rPr>
              <a:t>2</a:t>
            </a:r>
            <a:endParaRPr lang="en-FR" baseline="30000" dirty="0"/>
          </a:p>
          <a:p>
            <a:r>
              <a:rPr lang="en-FR" dirty="0"/>
              <a:t>Length ~ 3m = ~ 18 λ</a:t>
            </a:r>
            <a:r>
              <a:rPr lang="en-FR" baseline="-25000" dirty="0"/>
              <a:t>INT</a:t>
            </a:r>
          </a:p>
          <a:p>
            <a:r>
              <a:rPr lang="en-FR" dirty="0"/>
              <a:t>Top and bottom halves separate.</a:t>
            </a:r>
          </a:p>
          <a:p>
            <a:r>
              <a:rPr lang="en-FR" dirty="0"/>
              <a:t>(Each half weighs ~ 3T if L = 3m)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155CB3-57F8-2043-98D9-C19B032E3A30}"/>
              </a:ext>
            </a:extLst>
          </p:cNvPr>
          <p:cNvSpPr txBox="1"/>
          <p:nvPr/>
        </p:nvSpPr>
        <p:spPr>
          <a:xfrm>
            <a:off x="2802648" y="1615447"/>
            <a:ext cx="814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TOP Half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3A7F68-D2D8-DF4A-89BE-05E6EB344479}"/>
              </a:ext>
            </a:extLst>
          </p:cNvPr>
          <p:cNvSpPr txBox="1"/>
          <p:nvPr/>
        </p:nvSpPr>
        <p:spPr>
          <a:xfrm>
            <a:off x="2894088" y="3445349"/>
            <a:ext cx="117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BOTTOM Half</a:t>
            </a:r>
          </a:p>
        </p:txBody>
      </p:sp>
      <p:sp>
        <p:nvSpPr>
          <p:cNvPr id="47" name="Up Arrow 46">
            <a:extLst>
              <a:ext uri="{FF2B5EF4-FFF2-40B4-BE49-F238E27FC236}">
                <a16:creationId xmlns:a16="http://schemas.microsoft.com/office/drawing/2014/main" id="{65CDB6B9-776B-4343-BB69-0EBEC1D89C0C}"/>
              </a:ext>
            </a:extLst>
          </p:cNvPr>
          <p:cNvSpPr/>
          <p:nvPr/>
        </p:nvSpPr>
        <p:spPr>
          <a:xfrm>
            <a:off x="5346143" y="2378143"/>
            <a:ext cx="211990" cy="4488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8" name="Up Arrow 47">
            <a:extLst>
              <a:ext uri="{FF2B5EF4-FFF2-40B4-BE49-F238E27FC236}">
                <a16:creationId xmlns:a16="http://schemas.microsoft.com/office/drawing/2014/main" id="{1D867B6E-5745-9546-A914-DFABC728CB7C}"/>
              </a:ext>
            </a:extLst>
          </p:cNvPr>
          <p:cNvSpPr/>
          <p:nvPr/>
        </p:nvSpPr>
        <p:spPr>
          <a:xfrm rot="10800000">
            <a:off x="5366238" y="3017872"/>
            <a:ext cx="211990" cy="4488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5789490-C45D-9E4F-B726-892FC175EE03}"/>
              </a:ext>
            </a:extLst>
          </p:cNvPr>
          <p:cNvCxnSpPr>
            <a:cxnSpLocks/>
          </p:cNvCxnSpPr>
          <p:nvPr/>
        </p:nvCxnSpPr>
        <p:spPr>
          <a:xfrm>
            <a:off x="1575580" y="2876848"/>
            <a:ext cx="294837" cy="1054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D9AA60F-22E1-D544-8A06-F96AF9937947}"/>
              </a:ext>
            </a:extLst>
          </p:cNvPr>
          <p:cNvCxnSpPr>
            <a:cxnSpLocks/>
          </p:cNvCxnSpPr>
          <p:nvPr/>
        </p:nvCxnSpPr>
        <p:spPr>
          <a:xfrm>
            <a:off x="1856935" y="3005655"/>
            <a:ext cx="168813" cy="5686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C9B2149-DEE2-2046-B55D-1FBE5AF75FA2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392702" y="2743201"/>
            <a:ext cx="182878" cy="14418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AFCDFD0-65DF-F142-8CD5-C8C271242474}"/>
              </a:ext>
            </a:extLst>
          </p:cNvPr>
          <p:cNvSpPr txBox="1"/>
          <p:nvPr/>
        </p:nvSpPr>
        <p:spPr>
          <a:xfrm>
            <a:off x="6119690" y="1745093"/>
            <a:ext cx="2701381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</a:rPr>
              <a:t>COIL: Water-cooled Cu</a:t>
            </a:r>
            <a:endParaRPr lang="en-FR" sz="1400" dirty="0"/>
          </a:p>
          <a:p>
            <a:r>
              <a:rPr lang="en-FR" sz="1400" dirty="0"/>
              <a:t>Field in Fe B ~ 2T  at inner radius</a:t>
            </a:r>
          </a:p>
          <a:p>
            <a:r>
              <a:rPr lang="en-FR" sz="1400" dirty="0"/>
              <a:t>~ 1T at outer radius</a:t>
            </a:r>
          </a:p>
          <a:p>
            <a:endParaRPr lang="en-FR" sz="1400" dirty="0"/>
          </a:p>
          <a:p>
            <a:r>
              <a:rPr lang="en-FR" sz="1400" dirty="0"/>
              <a:t>Field on beams small  &amp; add shield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FEF2BB-306F-0B47-BF76-4FC87776CBC9}"/>
              </a:ext>
            </a:extLst>
          </p:cNvPr>
          <p:cNvSpPr txBox="1"/>
          <p:nvPr/>
        </p:nvSpPr>
        <p:spPr>
          <a:xfrm>
            <a:off x="3062894" y="2464848"/>
            <a:ext cx="182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</a:rPr>
              <a:t>COIL: Water-cooled Cu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510C4B-3756-7346-BAA3-6489539B9955}"/>
              </a:ext>
            </a:extLst>
          </p:cNvPr>
          <p:cNvSpPr txBox="1"/>
          <p:nvPr/>
        </p:nvSpPr>
        <p:spPr>
          <a:xfrm>
            <a:off x="241961" y="141170"/>
            <a:ext cx="8054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u="sng" dirty="0">
                <a:solidFill>
                  <a:srgbClr val="265FFF"/>
                </a:solidFill>
              </a:rPr>
              <a:t>Magnetised Fe Toroids around “small” beam pipe</a:t>
            </a:r>
          </a:p>
          <a:p>
            <a:r>
              <a:rPr lang="en-FR" dirty="0">
                <a:solidFill>
                  <a:srgbClr val="FF0000"/>
                </a:solidFill>
              </a:rPr>
              <a:t>At front as absorber &amp; muon deflector, at back with muon momentum measurement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F3997CF-D173-944E-944D-39EF60D4028C}"/>
              </a:ext>
            </a:extLst>
          </p:cNvPr>
          <p:cNvSpPr txBox="1"/>
          <p:nvPr/>
        </p:nvSpPr>
        <p:spPr>
          <a:xfrm>
            <a:off x="4888522" y="4344527"/>
            <a:ext cx="381694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265FFF"/>
                </a:solidFill>
              </a:rPr>
              <a:t>FRONT CYLINDER @ z ~ 90m</a:t>
            </a:r>
          </a:p>
          <a:p>
            <a:r>
              <a:rPr lang="en-FR" dirty="0"/>
              <a:t>Behind separation dipole D1 and FMX</a:t>
            </a:r>
          </a:p>
          <a:p>
            <a:r>
              <a:rPr lang="en-FR" b="1" dirty="0">
                <a:solidFill>
                  <a:srgbClr val="265FFF"/>
                </a:solidFill>
              </a:rPr>
              <a:t>BACK CYLINDER @ z ~ 120m - muons</a:t>
            </a:r>
          </a:p>
          <a:p>
            <a:r>
              <a:rPr lang="en-FR" dirty="0"/>
              <a:t>Gaps with detector layers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6CEF84-993B-4D48-8427-F24F48BC6DEF}"/>
              </a:ext>
            </a:extLst>
          </p:cNvPr>
          <p:cNvSpPr txBox="1"/>
          <p:nvPr/>
        </p:nvSpPr>
        <p:spPr>
          <a:xfrm>
            <a:off x="5410926" y="3606288"/>
            <a:ext cx="3624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100 GeV Muons bend in 3m @ 2T </a:t>
            </a:r>
            <a:r>
              <a:rPr lang="en-FR" dirty="0"/>
              <a:t>= </a:t>
            </a:r>
            <a:r>
              <a:rPr lang="en-FR" dirty="0">
                <a:solidFill>
                  <a:srgbClr val="FF0000"/>
                </a:solidFill>
              </a:rPr>
              <a:t>18 mrad</a:t>
            </a:r>
          </a:p>
          <a:p>
            <a:r>
              <a:rPr lang="en-FR" sz="1400" dirty="0"/>
              <a:t>&amp; Mult. Scatt. θ</a:t>
            </a:r>
            <a:r>
              <a:rPr lang="en-FR" sz="1400" baseline="-25000" dirty="0"/>
              <a:t>RMS</a:t>
            </a:r>
            <a:r>
              <a:rPr lang="en-FR" sz="1400" dirty="0"/>
              <a:t> </a:t>
            </a:r>
            <a:r>
              <a:rPr lang="en-FR" dirty="0"/>
              <a:t>~ </a:t>
            </a:r>
            <a:r>
              <a:rPr lang="en-FR" dirty="0">
                <a:solidFill>
                  <a:srgbClr val="FF0000"/>
                </a:solidFill>
              </a:rPr>
              <a:t>2 mrad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921A10-5E87-F848-BBBE-0CE3B874CFBC}"/>
              </a:ext>
            </a:extLst>
          </p:cNvPr>
          <p:cNvSpPr txBox="1"/>
          <p:nvPr/>
        </p:nvSpPr>
        <p:spPr>
          <a:xfrm>
            <a:off x="1469778" y="357928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070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551EA-16C3-CB47-AD5C-E60A838CAE57}"/>
              </a:ext>
            </a:extLst>
          </p:cNvPr>
          <p:cNvSpPr txBox="1"/>
          <p:nvPr/>
        </p:nvSpPr>
        <p:spPr>
          <a:xfrm>
            <a:off x="803781" y="5846487"/>
            <a:ext cx="760131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FRONT</a:t>
            </a:r>
            <a:r>
              <a:rPr lang="en-FR" dirty="0">
                <a:solidFill>
                  <a:srgbClr val="265FFF"/>
                </a:solidFill>
              </a:rPr>
              <a:t>: Hodoscope and short tracker front and  back, in front of decay volume</a:t>
            </a:r>
          </a:p>
          <a:p>
            <a:r>
              <a:rPr lang="en-FR" dirty="0"/>
              <a:t>BACK</a:t>
            </a:r>
            <a:r>
              <a:rPr lang="en-FR" dirty="0">
                <a:solidFill>
                  <a:srgbClr val="265FFF"/>
                </a:solidFill>
              </a:rPr>
              <a:t> :  Muon chambers before, in gaps, behind : muon momenta, Calo leakage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2955D-FAF5-B24F-A9EC-76071F187141}"/>
              </a:ext>
            </a:extLst>
          </p:cNvPr>
          <p:cNvSpPr txBox="1"/>
          <p:nvPr/>
        </p:nvSpPr>
        <p:spPr>
          <a:xfrm>
            <a:off x="6092009" y="134264"/>
            <a:ext cx="294369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FR" sz="1600" dirty="0"/>
              <a:t>Vladimir Kashikhin, FNAL</a:t>
            </a:r>
          </a:p>
        </p:txBody>
      </p:sp>
    </p:spTree>
    <p:extLst>
      <p:ext uri="{BB962C8B-B14F-4D97-AF65-F5344CB8AC3E}">
        <p14:creationId xmlns:p14="http://schemas.microsoft.com/office/powerpoint/2010/main" val="12749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DA3964-3CB1-3142-AF1A-DB4A48206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3"/>
          <a:stretch/>
        </p:blipFill>
        <p:spPr>
          <a:xfrm>
            <a:off x="277091" y="1681138"/>
            <a:ext cx="7711726" cy="5092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A74D23-35C9-8A45-BB13-47BDFB430F97}"/>
              </a:ext>
            </a:extLst>
          </p:cNvPr>
          <p:cNvSpPr txBox="1"/>
          <p:nvPr/>
        </p:nvSpPr>
        <p:spPr>
          <a:xfrm>
            <a:off x="683957" y="165562"/>
            <a:ext cx="7711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u="sng" dirty="0">
                <a:solidFill>
                  <a:srgbClr val="1C44FF"/>
                </a:solidFill>
              </a:rPr>
              <a:t>Charged particles </a:t>
            </a:r>
            <a:r>
              <a:rPr lang="en-FR" u="sng" dirty="0">
                <a:solidFill>
                  <a:srgbClr val="FF0000"/>
                </a:solidFill>
              </a:rPr>
              <a:t>per HL bunch crossing, 140 collisons, per cm</a:t>
            </a:r>
            <a:r>
              <a:rPr lang="en-FR" u="sng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FR" dirty="0"/>
              <a:t>New Superconducting 35 Tm dipole D1 deflects charged paricles to Left &amp; Right. </a:t>
            </a:r>
          </a:p>
          <a:p>
            <a:r>
              <a:rPr lang="en-FR" sz="1600" dirty="0"/>
              <a:t>Ignore pipe drawn at R = 30cm, we can probably have R = 50 cm (TBC)</a:t>
            </a:r>
          </a:p>
          <a:p>
            <a:r>
              <a:rPr lang="en-FR" dirty="0"/>
              <a:t>Choose clean UP&amp;DOWN areas (asymmetry beca</a:t>
            </a:r>
            <a:r>
              <a:rPr lang="en-GB" dirty="0"/>
              <a:t>us</a:t>
            </a:r>
            <a:r>
              <a:rPr lang="en-FR" dirty="0"/>
              <a:t>e of V-crossing angle)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564CFA-D34E-A644-9EF4-80D8877952E5}"/>
              </a:ext>
            </a:extLst>
          </p:cNvPr>
          <p:cNvCxnSpPr>
            <a:cxnSpLocks/>
          </p:cNvCxnSpPr>
          <p:nvPr/>
        </p:nvCxnSpPr>
        <p:spPr>
          <a:xfrm flipV="1">
            <a:off x="740229" y="4939820"/>
            <a:ext cx="1582057" cy="15548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D87988-B004-4A45-8483-00ED61451E6D}"/>
              </a:ext>
            </a:extLst>
          </p:cNvPr>
          <p:cNvCxnSpPr>
            <a:cxnSpLocks/>
          </p:cNvCxnSpPr>
          <p:nvPr/>
        </p:nvCxnSpPr>
        <p:spPr>
          <a:xfrm flipH="1" flipV="1">
            <a:off x="740229" y="4939819"/>
            <a:ext cx="1582057" cy="15548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F2D6AE-548A-7C49-8EB9-8A56148BEFAE}"/>
              </a:ext>
            </a:extLst>
          </p:cNvPr>
          <p:cNvCxnSpPr>
            <a:cxnSpLocks/>
          </p:cNvCxnSpPr>
          <p:nvPr/>
        </p:nvCxnSpPr>
        <p:spPr>
          <a:xfrm flipH="1" flipV="1">
            <a:off x="3344553" y="4939819"/>
            <a:ext cx="1582057" cy="15548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B35D85-0E1C-194D-B0AE-866D66F30E1D}"/>
              </a:ext>
            </a:extLst>
          </p:cNvPr>
          <p:cNvCxnSpPr>
            <a:cxnSpLocks/>
          </p:cNvCxnSpPr>
          <p:nvPr/>
        </p:nvCxnSpPr>
        <p:spPr>
          <a:xfrm flipV="1">
            <a:off x="3344553" y="4939819"/>
            <a:ext cx="1582057" cy="155486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2C8204C6-0F2D-3644-8A35-071444B7C633}"/>
              </a:ext>
            </a:extLst>
          </p:cNvPr>
          <p:cNvSpPr/>
          <p:nvPr/>
        </p:nvSpPr>
        <p:spPr>
          <a:xfrm>
            <a:off x="1238662" y="5444150"/>
            <a:ext cx="585190" cy="5461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1D7570-7E2F-B448-8839-20EF16A06024}"/>
              </a:ext>
            </a:extLst>
          </p:cNvPr>
          <p:cNvSpPr/>
          <p:nvPr/>
        </p:nvSpPr>
        <p:spPr>
          <a:xfrm>
            <a:off x="3842986" y="5429636"/>
            <a:ext cx="585190" cy="5461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8516ABC-3E55-AC43-B1DB-509B77DFFC4C}"/>
              </a:ext>
            </a:extLst>
          </p:cNvPr>
          <p:cNvSpPr/>
          <p:nvPr/>
        </p:nvSpPr>
        <p:spPr>
          <a:xfrm>
            <a:off x="3358077" y="4925304"/>
            <a:ext cx="1582057" cy="15548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352ECC-A1FC-044E-B54A-8DCA9AF20176}"/>
              </a:ext>
            </a:extLst>
          </p:cNvPr>
          <p:cNvSpPr/>
          <p:nvPr/>
        </p:nvSpPr>
        <p:spPr>
          <a:xfrm>
            <a:off x="753753" y="4941112"/>
            <a:ext cx="1582057" cy="15548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37062-2BA5-3543-8BE1-F10CC856E47E}"/>
              </a:ext>
            </a:extLst>
          </p:cNvPr>
          <p:cNvSpPr txBox="1"/>
          <p:nvPr/>
        </p:nvSpPr>
        <p:spPr>
          <a:xfrm>
            <a:off x="7237041" y="1468716"/>
            <a:ext cx="15035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sz="1400" dirty="0"/>
              <a:t>M.Sabate-Gilarte</a:t>
            </a:r>
          </a:p>
          <a:p>
            <a:r>
              <a:rPr lang="en-FR" sz="1400" dirty="0"/>
              <a:t>&amp; F.Cerutti (CERN)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4459C-8307-8246-AEC7-03061D7A43A5}"/>
              </a:ext>
            </a:extLst>
          </p:cNvPr>
          <p:cNvSpPr txBox="1"/>
          <p:nvPr/>
        </p:nvSpPr>
        <p:spPr>
          <a:xfrm>
            <a:off x="2617073" y="4439500"/>
            <a:ext cx="2499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rgbClr val="1C44FF"/>
                </a:solidFill>
              </a:rPr>
              <a:t>Reduction with front 3m toroid: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17146B-578F-1A42-AA9B-33645096AA16}"/>
              </a:ext>
            </a:extLst>
          </p:cNvPr>
          <p:cNvSpPr txBox="1"/>
          <p:nvPr/>
        </p:nvSpPr>
        <p:spPr>
          <a:xfrm>
            <a:off x="8102560" y="6290048"/>
            <a:ext cx="971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dirty="0"/>
              <a:t>10</a:t>
            </a:r>
            <a:r>
              <a:rPr lang="en-FR" sz="1400" baseline="30000" dirty="0"/>
              <a:t>-4</a:t>
            </a:r>
            <a:r>
              <a:rPr lang="en-FR" sz="1400" dirty="0"/>
              <a:t>/cm</a:t>
            </a:r>
            <a:r>
              <a:rPr lang="en-FR" sz="1400" baseline="30000" dirty="0"/>
              <a:t>2</a:t>
            </a:r>
            <a:r>
              <a:rPr lang="en-FR" sz="1400" dirty="0"/>
              <a:t>/X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73604B8-275A-B547-B707-74DE592C5D58}"/>
              </a:ext>
            </a:extLst>
          </p:cNvPr>
          <p:cNvSpPr/>
          <p:nvPr/>
        </p:nvSpPr>
        <p:spPr>
          <a:xfrm>
            <a:off x="7899525" y="6365879"/>
            <a:ext cx="256308" cy="15782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33A13-1C5E-DE4D-95CA-D1020A8C5379}"/>
              </a:ext>
            </a:extLst>
          </p:cNvPr>
          <p:cNvSpPr txBox="1"/>
          <p:nvPr/>
        </p:nvSpPr>
        <p:spPr>
          <a:xfrm>
            <a:off x="1544781" y="2071575"/>
            <a:ext cx="906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b="1" dirty="0">
                <a:solidFill>
                  <a:srgbClr val="1C44FF"/>
                </a:solidFill>
              </a:rPr>
              <a:t>PROTONS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2BB322-9A97-3B46-B655-B873824B68AD}"/>
              </a:ext>
            </a:extLst>
          </p:cNvPr>
          <p:cNvSpPr txBox="1"/>
          <p:nvPr/>
        </p:nvSpPr>
        <p:spPr>
          <a:xfrm>
            <a:off x="3476500" y="2100112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b="1" dirty="0">
                <a:solidFill>
                  <a:srgbClr val="1C44FF"/>
                </a:solidFill>
              </a:rPr>
              <a:t>PIONS (+)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87D845-7AE8-6441-A01D-AB46CF9876B1}"/>
              </a:ext>
            </a:extLst>
          </p:cNvPr>
          <p:cNvSpPr txBox="1"/>
          <p:nvPr/>
        </p:nvSpPr>
        <p:spPr>
          <a:xfrm>
            <a:off x="5965700" y="2077227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400" b="1" dirty="0">
                <a:solidFill>
                  <a:srgbClr val="1C44FF"/>
                </a:solidFill>
              </a:rPr>
              <a:t>MUONS (+)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86F4A24-B963-DC4B-98A1-F7C7796E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E3A69-8C90-0D4A-A622-27B712420A54}" type="datetime1">
              <a:rPr lang="fr-FR" smtClean="0"/>
              <a:t>26/08/2020</a:t>
            </a:fld>
            <a:endParaRPr lang="en-FR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F342447-583D-674C-8901-DE88E25D5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LLP &amp; DM Very Forward in HL-CMS</a:t>
            </a:r>
            <a:endParaRPr lang="en-FR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187F06B-8501-C34E-8A53-653B6352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288E5-F18D-FA47-8D52-0B818D760976}" type="slidenum">
              <a:rPr lang="en-FR" smtClean="0"/>
              <a:t>6</a:t>
            </a:fld>
            <a:endParaRPr lang="en-FR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AB7543-ABC1-E24D-B2A4-C11D1AE69443}"/>
              </a:ext>
            </a:extLst>
          </p:cNvPr>
          <p:cNvCxnSpPr>
            <a:cxnSpLocks/>
          </p:cNvCxnSpPr>
          <p:nvPr/>
        </p:nvCxnSpPr>
        <p:spPr>
          <a:xfrm flipV="1">
            <a:off x="683957" y="2537241"/>
            <a:ext cx="1651853" cy="16596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2ED8E8-F9FA-2E48-8139-D14061B50093}"/>
              </a:ext>
            </a:extLst>
          </p:cNvPr>
          <p:cNvCxnSpPr>
            <a:cxnSpLocks/>
          </p:cNvCxnSpPr>
          <p:nvPr/>
        </p:nvCxnSpPr>
        <p:spPr>
          <a:xfrm flipH="1" flipV="1">
            <a:off x="683957" y="2538533"/>
            <a:ext cx="1638329" cy="165839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7829B96-F389-E74C-88DF-F6FCD948344E}"/>
              </a:ext>
            </a:extLst>
          </p:cNvPr>
          <p:cNvSpPr/>
          <p:nvPr/>
        </p:nvSpPr>
        <p:spPr>
          <a:xfrm>
            <a:off x="1238118" y="3112741"/>
            <a:ext cx="585190" cy="5461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5947787-469D-9C46-ADC2-A92BDBE9F667}"/>
              </a:ext>
            </a:extLst>
          </p:cNvPr>
          <p:cNvCxnSpPr>
            <a:cxnSpLocks/>
          </p:cNvCxnSpPr>
          <p:nvPr/>
        </p:nvCxnSpPr>
        <p:spPr>
          <a:xfrm flipV="1">
            <a:off x="3274757" y="2608453"/>
            <a:ext cx="1651853" cy="165968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A5ACC4-49F7-6949-A3DB-1CF86B074E41}"/>
              </a:ext>
            </a:extLst>
          </p:cNvPr>
          <p:cNvCxnSpPr>
            <a:cxnSpLocks/>
          </p:cNvCxnSpPr>
          <p:nvPr/>
        </p:nvCxnSpPr>
        <p:spPr>
          <a:xfrm flipH="1" flipV="1">
            <a:off x="3326393" y="2608453"/>
            <a:ext cx="1613741" cy="16042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C3F41AF-007A-EE43-A70C-B41FA1ED43AC}"/>
              </a:ext>
            </a:extLst>
          </p:cNvPr>
          <p:cNvSpPr/>
          <p:nvPr/>
        </p:nvSpPr>
        <p:spPr>
          <a:xfrm>
            <a:off x="3852962" y="3107724"/>
            <a:ext cx="585190" cy="5461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6D32A8-FAF3-9C4C-A142-F0B2BF91D908}"/>
              </a:ext>
            </a:extLst>
          </p:cNvPr>
          <p:cNvSpPr txBox="1"/>
          <p:nvPr/>
        </p:nvSpPr>
        <p:spPr>
          <a:xfrm>
            <a:off x="1347602" y="2572131"/>
            <a:ext cx="42832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</a:rPr>
              <a:t>LLP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68ECE3-2B67-FA44-B408-B7AF47974E8E}"/>
              </a:ext>
            </a:extLst>
          </p:cNvPr>
          <p:cNvSpPr txBox="1"/>
          <p:nvPr/>
        </p:nvSpPr>
        <p:spPr>
          <a:xfrm>
            <a:off x="1369546" y="6093584"/>
            <a:ext cx="42832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</a:rPr>
              <a:t>LLP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92983A-69CB-0A46-9E7E-64908E4ED8B2}"/>
              </a:ext>
            </a:extLst>
          </p:cNvPr>
          <p:cNvSpPr txBox="1"/>
          <p:nvPr/>
        </p:nvSpPr>
        <p:spPr>
          <a:xfrm>
            <a:off x="3924699" y="2593937"/>
            <a:ext cx="42832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</a:rPr>
              <a:t>LLP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A65C15-C0B8-6443-B6AF-6D7D8DF8BBFE}"/>
              </a:ext>
            </a:extLst>
          </p:cNvPr>
          <p:cNvSpPr txBox="1"/>
          <p:nvPr/>
        </p:nvSpPr>
        <p:spPr>
          <a:xfrm>
            <a:off x="3937125" y="6060256"/>
            <a:ext cx="42832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FR" sz="1400" dirty="0">
                <a:solidFill>
                  <a:schemeClr val="bg1"/>
                </a:solidFill>
              </a:rPr>
              <a:t>LLP</a:t>
            </a:r>
          </a:p>
        </p:txBody>
      </p:sp>
    </p:spTree>
    <p:extLst>
      <p:ext uri="{BB962C8B-B14F-4D97-AF65-F5344CB8AC3E}">
        <p14:creationId xmlns:p14="http://schemas.microsoft.com/office/powerpoint/2010/main" val="344848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F7CE4-00BA-B145-8D8A-C6C5D42B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E87AC-E80C-BD4F-B4C8-C8FEF59ABC33}" type="datetime1">
              <a:rPr lang="fr-FR" smtClean="0"/>
              <a:t>26/08/2020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B3DF2-6C18-3A41-B3C1-E54A24BD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Mike Albrow       Forward Multiparticle Spectrometer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37896-017A-E147-9345-01FF4151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28CA-AB00-074F-B7EB-9B0005E7E49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DE27A-2361-4E46-95BC-3DABCD6D3EEE}"/>
              </a:ext>
            </a:extLst>
          </p:cNvPr>
          <p:cNvSpPr txBox="1"/>
          <p:nvPr/>
        </p:nvSpPr>
        <p:spPr>
          <a:xfrm>
            <a:off x="721683" y="260974"/>
            <a:ext cx="791062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Potentially*</a:t>
            </a:r>
            <a:r>
              <a:rPr lang="en-FR" sz="2000" dirty="0">
                <a:solidFill>
                  <a:srgbClr val="0432FF"/>
                </a:solidFill>
              </a:rPr>
              <a:t> search for highly penetrating X</a:t>
            </a:r>
            <a:r>
              <a:rPr lang="en-FR" sz="2000" baseline="30000" dirty="0">
                <a:solidFill>
                  <a:srgbClr val="0432FF"/>
                </a:solidFill>
              </a:rPr>
              <a:t>0</a:t>
            </a:r>
            <a:r>
              <a:rPr lang="en-FR" sz="2000" dirty="0">
                <a:solidFill>
                  <a:srgbClr val="0432FF"/>
                </a:solidFill>
              </a:rPr>
              <a:t> decaying in vacuum to: </a:t>
            </a:r>
          </a:p>
          <a:p>
            <a:endParaRPr lang="en-FR" dirty="0"/>
          </a:p>
          <a:p>
            <a:r>
              <a:rPr lang="en-GB" sz="2400" dirty="0">
                <a:solidFill>
                  <a:srgbClr val="FF0000"/>
                </a:solidFill>
              </a:rPr>
              <a:t>𝛾𝛾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dirty="0"/>
              <a:t> (no tracks - or conversion - to high granularity EM calorimeter)</a:t>
            </a:r>
          </a:p>
          <a:p>
            <a:endParaRPr lang="en-GB" dirty="0"/>
          </a:p>
          <a:p>
            <a:r>
              <a:rPr lang="en-GB" sz="2400" dirty="0" err="1">
                <a:solidFill>
                  <a:srgbClr val="FF0000"/>
                </a:solidFill>
              </a:rPr>
              <a:t>e</a:t>
            </a:r>
            <a:r>
              <a:rPr lang="en-GB" sz="2400" baseline="30000" dirty="0" err="1">
                <a:solidFill>
                  <a:srgbClr val="FF0000"/>
                </a:solidFill>
              </a:rPr>
              <a:t>+</a:t>
            </a:r>
            <a:r>
              <a:rPr lang="en-GB" sz="2400" dirty="0" err="1">
                <a:solidFill>
                  <a:srgbClr val="FF0000"/>
                </a:solidFill>
              </a:rPr>
              <a:t>e</a:t>
            </a:r>
            <a:r>
              <a:rPr lang="en-GB" sz="2400" baseline="30000" dirty="0">
                <a:solidFill>
                  <a:srgbClr val="FF0000"/>
                </a:solidFill>
              </a:rPr>
              <a:t>-</a:t>
            </a:r>
            <a:r>
              <a:rPr lang="en-GB" sz="2400" dirty="0">
                <a:solidFill>
                  <a:srgbClr val="FF0000"/>
                </a:solidFill>
              </a:rPr>
              <a:t>  </a:t>
            </a:r>
            <a:r>
              <a:rPr lang="en-GB" dirty="0"/>
              <a:t>if M(X) &gt; 2 MeV    (track pair and high granularity EM calorimeter)</a:t>
            </a:r>
          </a:p>
          <a:p>
            <a:endParaRPr lang="en-GB" dirty="0"/>
          </a:p>
          <a:p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baseline="30000" dirty="0" err="1">
                <a:solidFill>
                  <a:srgbClr val="FF0000"/>
                </a:solidFill>
              </a:rPr>
              <a:t>±</a:t>
            </a:r>
            <a:r>
              <a:rPr lang="en-US" sz="2400" dirty="0" err="1">
                <a:solidFill>
                  <a:srgbClr val="FF0000"/>
                </a:solidFill>
              </a:rPr>
              <a:t>μ</a:t>
            </a:r>
            <a:r>
              <a:rPr lang="en-US" sz="2000" baseline="30000" dirty="0">
                <a:solidFill>
                  <a:srgbClr val="FF0000"/>
                </a:solidFill>
              </a:rPr>
              <a:t>∓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dirty="0"/>
              <a:t>if M(X) &gt; 108 MeV (Muon through </a:t>
            </a:r>
            <a:r>
              <a:rPr lang="en-US" dirty="0" err="1"/>
              <a:t>calo</a:t>
            </a:r>
            <a:r>
              <a:rPr lang="en-US" dirty="0"/>
              <a:t> &amp; muon chambers) </a:t>
            </a:r>
            <a:r>
              <a:rPr lang="en-US" u="sng" dirty="0"/>
              <a:t>not from </a:t>
            </a:r>
            <a:r>
              <a:rPr lang="en-US" sz="2000" dirty="0">
                <a:solidFill>
                  <a:srgbClr val="0432FF"/>
                </a:solidFill>
              </a:rPr>
              <a:t>𝜏</a:t>
            </a:r>
            <a:r>
              <a:rPr lang="en-US" sz="2000" baseline="30000" dirty="0">
                <a:solidFill>
                  <a:srgbClr val="0432FF"/>
                </a:solidFill>
              </a:rPr>
              <a:t>+</a:t>
            </a:r>
            <a:r>
              <a:rPr lang="en-US" sz="2000" dirty="0">
                <a:solidFill>
                  <a:srgbClr val="0432FF"/>
                </a:solidFill>
              </a:rPr>
              <a:t>𝜏</a:t>
            </a:r>
            <a:r>
              <a:rPr lang="en-US" sz="2000" baseline="30000" dirty="0">
                <a:solidFill>
                  <a:srgbClr val="0432FF"/>
                </a:solidFill>
              </a:rPr>
              <a:t>- </a:t>
            </a:r>
            <a:endParaRPr lang="en-GB" sz="2000" dirty="0">
              <a:solidFill>
                <a:srgbClr val="0432FF"/>
              </a:solidFill>
            </a:endParaRPr>
          </a:p>
          <a:p>
            <a:endParaRPr lang="en-GB" dirty="0"/>
          </a:p>
          <a:p>
            <a:r>
              <a:rPr lang="en-US" sz="2400" dirty="0" err="1">
                <a:solidFill>
                  <a:srgbClr val="FF0000"/>
                </a:solidFill>
              </a:rPr>
              <a:t>μ</a:t>
            </a:r>
            <a:r>
              <a:rPr lang="en-US" sz="2400" baseline="30000" dirty="0" err="1">
                <a:solidFill>
                  <a:srgbClr val="FF0000"/>
                </a:solidFill>
              </a:rPr>
              <a:t>+</a:t>
            </a:r>
            <a:r>
              <a:rPr lang="en-US" sz="2400" dirty="0" err="1">
                <a:solidFill>
                  <a:srgbClr val="FF0000"/>
                </a:solidFill>
              </a:rPr>
              <a:t>μ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dirty="0"/>
              <a:t>if M(X) &gt; 212 MeV (Muon pair through </a:t>
            </a:r>
            <a:r>
              <a:rPr lang="en-US" dirty="0" err="1"/>
              <a:t>calo</a:t>
            </a:r>
            <a:r>
              <a:rPr lang="en-US" dirty="0"/>
              <a:t> &amp; muon chambers)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𝜏</a:t>
            </a:r>
            <a:r>
              <a:rPr lang="en-US" sz="2400" baseline="30000" dirty="0">
                <a:solidFill>
                  <a:srgbClr val="FF0000"/>
                </a:solidFill>
              </a:rPr>
              <a:t>+</a:t>
            </a:r>
            <a:r>
              <a:rPr lang="en-US" sz="2400" dirty="0">
                <a:solidFill>
                  <a:srgbClr val="FF0000"/>
                </a:solidFill>
              </a:rPr>
              <a:t>𝜏</a:t>
            </a:r>
            <a:r>
              <a:rPr lang="en-US" sz="2400" baseline="30000" dirty="0">
                <a:solidFill>
                  <a:srgbClr val="FF0000"/>
                </a:solidFill>
              </a:rPr>
              <a:t>- </a:t>
            </a:r>
            <a:r>
              <a:rPr lang="en-US" dirty="0"/>
              <a:t>if M(X) &gt; 3.6 GeV (</a:t>
            </a:r>
            <a:r>
              <a:rPr lang="en-GB" dirty="0" err="1"/>
              <a:t>e</a:t>
            </a:r>
            <a:r>
              <a:rPr lang="en-GB" baseline="30000" dirty="0" err="1"/>
              <a:t>+</a:t>
            </a:r>
            <a:r>
              <a:rPr lang="en-GB" dirty="0" err="1"/>
              <a:t>e</a:t>
            </a:r>
            <a:r>
              <a:rPr lang="en-GB" baseline="30000" dirty="0"/>
              <a:t>-</a:t>
            </a:r>
            <a:r>
              <a:rPr lang="en-GB" dirty="0"/>
              <a:t> or </a:t>
            </a:r>
            <a:r>
              <a:rPr lang="en-US" dirty="0" err="1"/>
              <a:t>μ</a:t>
            </a:r>
            <a:r>
              <a:rPr lang="en-US" baseline="30000" dirty="0" err="1"/>
              <a:t>+</a:t>
            </a:r>
            <a:r>
              <a:rPr lang="en-US" dirty="0" err="1"/>
              <a:t>μ</a:t>
            </a:r>
            <a:r>
              <a:rPr lang="en-US" baseline="30000" dirty="0"/>
              <a:t>-</a:t>
            </a:r>
            <a:r>
              <a:rPr lang="en-US" dirty="0"/>
              <a:t> or e</a:t>
            </a:r>
            <a:r>
              <a:rPr lang="en-US" baseline="30000" dirty="0">
                <a:solidFill>
                  <a:srgbClr val="FF0000"/>
                </a:solidFill>
              </a:rPr>
              <a:t> </a:t>
            </a:r>
            <a:r>
              <a:rPr lang="en-US" baseline="30000" dirty="0"/>
              <a:t>±</a:t>
            </a:r>
            <a:r>
              <a:rPr lang="en-US" dirty="0"/>
              <a:t> </a:t>
            </a:r>
            <a:r>
              <a:rPr lang="en-US" dirty="0" err="1"/>
              <a:t>μ</a:t>
            </a:r>
            <a:r>
              <a:rPr lang="en-US" baseline="30000" dirty="0"/>
              <a:t>∓ </a:t>
            </a:r>
            <a:r>
              <a:rPr lang="en-US" dirty="0"/>
              <a:t>or e/</a:t>
            </a:r>
            <a:r>
              <a:rPr lang="en-US" dirty="0" err="1"/>
              <a:t>μ</a:t>
            </a:r>
            <a:r>
              <a:rPr lang="en-US" dirty="0"/>
              <a:t> + </a:t>
            </a:r>
            <a:r>
              <a:rPr lang="en-US" dirty="0" err="1"/>
              <a:t>hhh</a:t>
            </a:r>
            <a:r>
              <a:rPr lang="en-US" dirty="0"/>
              <a:t> ?)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cc</a:t>
            </a:r>
            <a:r>
              <a:rPr lang="en-US" dirty="0"/>
              <a:t> if M(X) &gt; ~ 4 GeV  </a:t>
            </a:r>
            <a:r>
              <a:rPr lang="en-US" dirty="0">
                <a:solidFill>
                  <a:srgbClr val="0432FF"/>
                </a:solidFill>
              </a:rPr>
              <a:t>(== </a:t>
            </a:r>
            <a:r>
              <a:rPr lang="en-US" dirty="0" err="1">
                <a:solidFill>
                  <a:srgbClr val="0432FF"/>
                </a:solidFill>
              </a:rPr>
              <a:t>e</a:t>
            </a:r>
            <a:r>
              <a:rPr lang="en-US" baseline="30000" dirty="0" err="1">
                <a:solidFill>
                  <a:srgbClr val="0432FF"/>
                </a:solidFill>
              </a:rPr>
              <a:t>+</a:t>
            </a:r>
            <a:r>
              <a:rPr lang="en-US" dirty="0" err="1">
                <a:solidFill>
                  <a:srgbClr val="0432FF"/>
                </a:solidFill>
              </a:rPr>
              <a:t>e</a:t>
            </a:r>
            <a:r>
              <a:rPr lang="en-US" baseline="30000" dirty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charm factory event boosted to </a:t>
            </a:r>
            <a:r>
              <a:rPr lang="en-US" dirty="0" err="1">
                <a:solidFill>
                  <a:srgbClr val="0432FF"/>
                </a:solidFill>
              </a:rPr>
              <a:t>TeV</a:t>
            </a:r>
            <a:r>
              <a:rPr lang="en-US" dirty="0">
                <a:solidFill>
                  <a:srgbClr val="0432FF"/>
                </a:solidFill>
              </a:rPr>
              <a:t>!)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bb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/>
              <a:t>if M(X) &gt;~ 10 GeV</a:t>
            </a:r>
          </a:p>
          <a:p>
            <a:endParaRPr lang="en-FR" dirty="0"/>
          </a:p>
          <a:p>
            <a:r>
              <a:rPr lang="en-FR" dirty="0">
                <a:solidFill>
                  <a:srgbClr val="FF0000"/>
                </a:solidFill>
              </a:rPr>
              <a:t>OR:  </a:t>
            </a:r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FR" dirty="0">
                <a:solidFill>
                  <a:srgbClr val="FF0000"/>
                </a:solidFill>
              </a:rPr>
              <a:t>ot decaying but DM interacting in calorimeter (very good imaging, timing!)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BA4DB-DE96-F942-B887-74306672F9FF}"/>
              </a:ext>
            </a:extLst>
          </p:cNvPr>
          <p:cNvSpPr txBox="1"/>
          <p:nvPr/>
        </p:nvSpPr>
        <p:spPr>
          <a:xfrm>
            <a:off x="960466" y="5697157"/>
            <a:ext cx="7223068" cy="615553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432FF"/>
                </a:solidFill>
              </a:rPr>
              <a:t>* All need proper study with simulation &amp; realistic set-up and backgrounds.</a:t>
            </a:r>
          </a:p>
          <a:p>
            <a:r>
              <a:rPr lang="en-FR" sz="1600" b="1" dirty="0">
                <a:solidFill>
                  <a:srgbClr val="FF0000"/>
                </a:solidFill>
              </a:rPr>
              <a:t>                                                      INVITATION to participate!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D9B980-6FE8-FC47-B400-7821F9D3A5C7}"/>
              </a:ext>
            </a:extLst>
          </p:cNvPr>
          <p:cNvCxnSpPr>
            <a:cxnSpLocks/>
          </p:cNvCxnSpPr>
          <p:nvPr/>
        </p:nvCxnSpPr>
        <p:spPr>
          <a:xfrm>
            <a:off x="961223" y="4172975"/>
            <a:ext cx="1179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D3B390-4BB8-8347-8447-C9F2F09E50D5}"/>
              </a:ext>
            </a:extLst>
          </p:cNvPr>
          <p:cNvCxnSpPr>
            <a:cxnSpLocks/>
          </p:cNvCxnSpPr>
          <p:nvPr/>
        </p:nvCxnSpPr>
        <p:spPr>
          <a:xfrm>
            <a:off x="982997" y="4746289"/>
            <a:ext cx="1179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449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8295EB-EB06-6447-B9F0-DDCC1BB12134}"/>
              </a:ext>
            </a:extLst>
          </p:cNvPr>
          <p:cNvSpPr txBox="1"/>
          <p:nvPr/>
        </p:nvSpPr>
        <p:spPr>
          <a:xfrm>
            <a:off x="2996418" y="140677"/>
            <a:ext cx="2737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u="sng" dirty="0"/>
              <a:t>Can we see X</a:t>
            </a:r>
            <a:r>
              <a:rPr lang="en-FR" sz="2000" u="sng" baseline="30000" dirty="0"/>
              <a:t>0</a:t>
            </a:r>
            <a:r>
              <a:rPr lang="en-FR" sz="2000" u="sng" dirty="0"/>
              <a:t> </a:t>
            </a:r>
            <a:r>
              <a:rPr lang="en-FR" sz="2000" u="sng" dirty="0">
                <a:sym typeface="Wingdings" pitchFamily="2" charset="2"/>
              </a:rPr>
              <a:t> 𝛾 + 𝛾 ?</a:t>
            </a:r>
            <a:endParaRPr lang="en-FR" sz="2000" u="sng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F522C9-F38E-5B43-91C0-712C8609612D}"/>
              </a:ext>
            </a:extLst>
          </p:cNvPr>
          <p:cNvCxnSpPr/>
          <p:nvPr/>
        </p:nvCxnSpPr>
        <p:spPr>
          <a:xfrm>
            <a:off x="416104" y="2841660"/>
            <a:ext cx="20116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02471A-F50F-2145-8FB0-3EC66446BB92}"/>
              </a:ext>
            </a:extLst>
          </p:cNvPr>
          <p:cNvCxnSpPr>
            <a:cxnSpLocks/>
          </p:cNvCxnSpPr>
          <p:nvPr/>
        </p:nvCxnSpPr>
        <p:spPr>
          <a:xfrm>
            <a:off x="2334915" y="2852525"/>
            <a:ext cx="1941341" cy="256735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26E4D7-3D70-F746-870B-E5821E4586D4}"/>
              </a:ext>
            </a:extLst>
          </p:cNvPr>
          <p:cNvCxnSpPr>
            <a:cxnSpLocks/>
          </p:cNvCxnSpPr>
          <p:nvPr/>
        </p:nvCxnSpPr>
        <p:spPr>
          <a:xfrm flipV="1">
            <a:off x="2343329" y="2701297"/>
            <a:ext cx="1941342" cy="15122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F332634-D5BB-A140-B616-FC246A93A104}"/>
              </a:ext>
            </a:extLst>
          </p:cNvPr>
          <p:cNvSpPr txBox="1"/>
          <p:nvPr/>
        </p:nvSpPr>
        <p:spPr>
          <a:xfrm>
            <a:off x="1053271" y="250507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X</a:t>
            </a:r>
            <a:r>
              <a:rPr lang="en-FR" baseline="300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1D8EB7-4A07-834B-A0BA-9FA8D3CF2EC7}"/>
              </a:ext>
            </a:extLst>
          </p:cNvPr>
          <p:cNvSpPr txBox="1"/>
          <p:nvPr/>
        </p:nvSpPr>
        <p:spPr>
          <a:xfrm>
            <a:off x="4292645" y="245475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29EA4F-4D3C-664A-83A7-96498B7B9BE2}"/>
              </a:ext>
            </a:extLst>
          </p:cNvPr>
          <p:cNvSpPr txBox="1"/>
          <p:nvPr/>
        </p:nvSpPr>
        <p:spPr>
          <a:xfrm>
            <a:off x="4245983" y="290101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9FCC82-6214-0C4C-A048-E5893CE9FA52}"/>
              </a:ext>
            </a:extLst>
          </p:cNvPr>
          <p:cNvSpPr txBox="1"/>
          <p:nvPr/>
        </p:nvSpPr>
        <p:spPr>
          <a:xfrm flipH="1">
            <a:off x="3192469" y="2700334"/>
            <a:ext cx="31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⍺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517BA5-A51F-E949-8B3C-8ECEF88D00B3}"/>
              </a:ext>
            </a:extLst>
          </p:cNvPr>
          <p:cNvCxnSpPr/>
          <p:nvPr/>
        </p:nvCxnSpPr>
        <p:spPr>
          <a:xfrm>
            <a:off x="4610160" y="2593691"/>
            <a:ext cx="0" cy="63792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6F6B28-87A8-CD40-9C1D-1AF664DBE50C}"/>
              </a:ext>
            </a:extLst>
          </p:cNvPr>
          <p:cNvCxnSpPr>
            <a:cxnSpLocks/>
          </p:cNvCxnSpPr>
          <p:nvPr/>
        </p:nvCxnSpPr>
        <p:spPr>
          <a:xfrm flipH="1">
            <a:off x="2313044" y="3270350"/>
            <a:ext cx="220364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1F4244-56BA-E44D-99E0-2EF124EFE265}"/>
              </a:ext>
            </a:extLst>
          </p:cNvPr>
          <p:cNvSpPr txBox="1"/>
          <p:nvPr/>
        </p:nvSpPr>
        <p:spPr>
          <a:xfrm>
            <a:off x="2918697" y="295971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11231F-BEC9-4948-84BE-43B969CFFA4C}"/>
              </a:ext>
            </a:extLst>
          </p:cNvPr>
          <p:cNvSpPr txBox="1"/>
          <p:nvPr/>
        </p:nvSpPr>
        <p:spPr>
          <a:xfrm>
            <a:off x="4624567" y="2734262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d</a:t>
            </a:r>
            <a:r>
              <a:rPr lang="en-FR" baseline="-25000" dirty="0">
                <a:solidFill>
                  <a:srgbClr val="FF0000"/>
                </a:solidFill>
              </a:rPr>
              <a:t>min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A23A41-147E-1841-AD96-E499E931F411}"/>
              </a:ext>
            </a:extLst>
          </p:cNvPr>
          <p:cNvSpPr txBox="1"/>
          <p:nvPr/>
        </p:nvSpPr>
        <p:spPr>
          <a:xfrm>
            <a:off x="207752" y="606391"/>
            <a:ext cx="43089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Critical issue probably shower pointing: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vertex resolution, X</a:t>
            </a:r>
            <a:r>
              <a:rPr lang="en-GB" sz="1600" b="1" baseline="30000" dirty="0">
                <a:solidFill>
                  <a:srgbClr val="FF0000"/>
                </a:solidFill>
              </a:rPr>
              <a:t>0</a:t>
            </a:r>
            <a:r>
              <a:rPr lang="en-GB" sz="1600" b="1" dirty="0">
                <a:solidFill>
                  <a:srgbClr val="FF0000"/>
                </a:solidFill>
              </a:rPr>
              <a:t> trajectory and </a:t>
            </a:r>
            <a:r>
              <a:rPr lang="en-FR" dirty="0">
                <a:solidFill>
                  <a:srgbClr val="FF0000"/>
                </a:solidFill>
              </a:rPr>
              <a:t>⍺</a:t>
            </a:r>
          </a:p>
          <a:p>
            <a:r>
              <a:rPr lang="en-FR" dirty="0">
                <a:solidFill>
                  <a:srgbClr val="1C44FF"/>
                </a:solidFill>
              </a:rPr>
              <a:t>Single shower position resolution ~ 1mm</a:t>
            </a:r>
          </a:p>
          <a:p>
            <a:r>
              <a:rPr lang="en-FR" dirty="0">
                <a:solidFill>
                  <a:srgbClr val="1C44FF"/>
                </a:solidFill>
              </a:rPr>
              <a:t>Angle resolution &lt; 7 mrad (25 GeV showers)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885A56-34DC-A54A-A161-B4F24F42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49228" y="1187750"/>
            <a:ext cx="4420707" cy="3187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B31D7-6844-2C4E-A820-1D082165E119}"/>
              </a:ext>
            </a:extLst>
          </p:cNvPr>
          <p:cNvSpPr txBox="1"/>
          <p:nvPr/>
        </p:nvSpPr>
        <p:spPr>
          <a:xfrm>
            <a:off x="5734027" y="4938326"/>
            <a:ext cx="2994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Simulation two 80 GeV parallel photons </a:t>
            </a:r>
            <a:r>
              <a:rPr lang="en-GB" sz="1600" dirty="0"/>
              <a:t>s</a:t>
            </a:r>
            <a:r>
              <a:rPr lang="en-FR" sz="1600" dirty="0"/>
              <a:t>eparated by about 30mm. </a:t>
            </a:r>
          </a:p>
          <a:p>
            <a:r>
              <a:rPr lang="en-GB" sz="1600" dirty="0"/>
              <a:t>F</a:t>
            </a:r>
            <a:r>
              <a:rPr lang="en-FR" sz="1600" dirty="0"/>
              <a:t>rom CMS-TDR-019 Fig 5.1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517BAA-F22F-0946-8128-114426705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55" y="3722596"/>
            <a:ext cx="3264672" cy="30384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133B1-EA23-2A48-95BA-847BCC9BE633}"/>
              </a:ext>
            </a:extLst>
          </p:cNvPr>
          <p:cNvSpPr txBox="1"/>
          <p:nvPr/>
        </p:nvSpPr>
        <p:spPr>
          <a:xfrm>
            <a:off x="900962" y="3555168"/>
            <a:ext cx="2994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</a:t>
            </a:r>
            <a:r>
              <a:rPr lang="en-FR" sz="1600" dirty="0"/>
              <a:t>rom CMS-TDR-019 Fig 5.2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4D18B5-E0D6-594C-A254-87C02F7619A1}"/>
              </a:ext>
            </a:extLst>
          </p:cNvPr>
          <p:cNvSpPr txBox="1"/>
          <p:nvPr/>
        </p:nvSpPr>
        <p:spPr>
          <a:xfrm>
            <a:off x="977293" y="1775025"/>
            <a:ext cx="267150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FF0000"/>
                </a:solidFill>
              </a:rPr>
              <a:t>𝜎(M) probably &lt; ~ few %</a:t>
            </a:r>
          </a:p>
          <a:p>
            <a:r>
              <a:rPr lang="en-FR" dirty="0">
                <a:solidFill>
                  <a:srgbClr val="1C44FF"/>
                </a:solidFill>
              </a:rPr>
              <a:t>&gt; </a:t>
            </a:r>
            <a:r>
              <a:rPr lang="en-GB" dirty="0">
                <a:solidFill>
                  <a:srgbClr val="1C44FF"/>
                </a:solidFill>
              </a:rPr>
              <a:t>N</a:t>
            </a:r>
            <a:r>
              <a:rPr lang="en-FR" dirty="0">
                <a:solidFill>
                  <a:srgbClr val="1C44FF"/>
                </a:solidFill>
              </a:rPr>
              <a:t>eeds proper simulation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7A15C0-D462-864C-8869-65ADE91065C7}"/>
              </a:ext>
            </a:extLst>
          </p:cNvPr>
          <p:cNvSpPr txBox="1"/>
          <p:nvPr/>
        </p:nvSpPr>
        <p:spPr>
          <a:xfrm>
            <a:off x="6276407" y="129209"/>
            <a:ext cx="2994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</a:t>
            </a:r>
            <a:r>
              <a:rPr lang="en-FR" sz="1600" dirty="0"/>
              <a:t>rom CMS-TDR-019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5406C8-30FB-D341-A6BA-702B3655EB9A}"/>
              </a:ext>
            </a:extLst>
          </p:cNvPr>
          <p:cNvSpPr txBox="1"/>
          <p:nvPr/>
        </p:nvSpPr>
        <p:spPr>
          <a:xfrm>
            <a:off x="4441598" y="6143118"/>
            <a:ext cx="449680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FR" dirty="0"/>
              <a:t>If conversion in tracker – no field so no spread</a:t>
            </a:r>
          </a:p>
        </p:txBody>
      </p:sp>
    </p:spTree>
    <p:extLst>
      <p:ext uri="{BB962C8B-B14F-4D97-AF65-F5344CB8AC3E}">
        <p14:creationId xmlns:p14="http://schemas.microsoft.com/office/powerpoint/2010/main" val="38411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D0292A-4973-DC46-96F7-16C559E2E04B}"/>
              </a:ext>
            </a:extLst>
          </p:cNvPr>
          <p:cNvSpPr txBox="1"/>
          <p:nvPr/>
        </p:nvSpPr>
        <p:spPr>
          <a:xfrm>
            <a:off x="2855039" y="97651"/>
            <a:ext cx="2702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u="sng" dirty="0">
                <a:solidFill>
                  <a:srgbClr val="1C44FF"/>
                </a:solidFill>
              </a:rPr>
              <a:t>Can we see X</a:t>
            </a:r>
            <a:r>
              <a:rPr lang="en-FR" sz="2000" b="1" u="sng" baseline="30000" dirty="0">
                <a:solidFill>
                  <a:srgbClr val="1C44FF"/>
                </a:solidFill>
              </a:rPr>
              <a:t>0</a:t>
            </a:r>
            <a:r>
              <a:rPr lang="en-FR" sz="2000" b="1" u="sng" dirty="0">
                <a:solidFill>
                  <a:srgbClr val="1C44FF"/>
                </a:solidFill>
              </a:rPr>
              <a:t> </a:t>
            </a:r>
            <a:r>
              <a:rPr lang="en-FR" sz="2000" b="1" u="sng" dirty="0">
                <a:solidFill>
                  <a:srgbClr val="1C44FF"/>
                </a:solidFill>
                <a:sym typeface="Wingdings" pitchFamily="2" charset="2"/>
              </a:rPr>
              <a:t> 𝜏 + 𝜏 ?</a:t>
            </a:r>
            <a:endParaRPr lang="en-FR" sz="2000" b="1" u="sng" dirty="0">
              <a:solidFill>
                <a:srgbClr val="1C44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9C28A5-9B85-6844-BADC-754F0F841874}"/>
                  </a:ext>
                </a:extLst>
              </p:cNvPr>
              <p:cNvSpPr txBox="1"/>
              <p:nvPr/>
            </p:nvSpPr>
            <p:spPr>
              <a:xfrm>
                <a:off x="379828" y="703384"/>
                <a:ext cx="714939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dirty="0"/>
                  <a:t>M(</a:t>
                </a:r>
                <a:r>
                  <a:rPr lang="en-FR" dirty="0">
                    <a:sym typeface="Wingdings" pitchFamily="2" charset="2"/>
                  </a:rPr>
                  <a:t>𝜏) = 1776.86 MeV  M(X) &gt; ~ 3600 MeV</a:t>
                </a:r>
              </a:p>
              <a:p>
                <a:r>
                  <a:rPr lang="en-FR" dirty="0">
                    <a:sym typeface="Wingdings" pitchFamily="2" charset="2"/>
                  </a:rPr>
                  <a:t>Main decays:  μ ν ν  &amp; e ν ν each about 0.175 so μ μ, e e 3% each, e μ = 6%</a:t>
                </a:r>
              </a:p>
              <a:p>
                <a:r>
                  <a:rPr lang="en-FR" dirty="0">
                    <a:sym typeface="Wingdings" pitchFamily="2" charset="2"/>
                  </a:rPr>
                  <a:t>Non-pointing because neutrinos missing.</a:t>
                </a:r>
              </a:p>
              <a:p>
                <a:r>
                  <a:rPr lang="en-FR" dirty="0">
                    <a:sym typeface="Wingdings" pitchFamily="2" charset="2"/>
                  </a:rPr>
                  <a:t>BR (h ν)  = 0.115 (mostly π). </a:t>
                </a:r>
              </a:p>
              <a:p>
                <a:r>
                  <a:rPr lang="en-GB" dirty="0">
                    <a:sym typeface="Wingdings" pitchFamily="2" charset="2"/>
                  </a:rPr>
                  <a:t>BR (h +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≥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neutrals</m:t>
                    </m:r>
                  </m:oMath>
                </a14:m>
                <a:r>
                  <a:rPr lang="en-FR" dirty="0"/>
                  <a:t>) 37%</a:t>
                </a:r>
              </a:p>
              <a:p>
                <a:r>
                  <a:rPr lang="en-GB" dirty="0"/>
                  <a:t>BR (h</a:t>
                </a:r>
                <a:r>
                  <a:rPr lang="en-FR" dirty="0"/>
                  <a:t> h h +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≥</m:t>
                    </m:r>
                  </m:oMath>
                </a14:m>
                <a:r>
                  <a:rPr lang="en-FR" dirty="0"/>
                  <a:t> 0 neutrals - 3 prong) 15%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9C28A5-9B85-6844-BADC-754F0F841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28" y="703384"/>
                <a:ext cx="7149393" cy="1754326"/>
              </a:xfrm>
              <a:prstGeom prst="rect">
                <a:avLst/>
              </a:prstGeom>
              <a:blipFill>
                <a:blip r:embed="rId2"/>
                <a:stretch>
                  <a:fillRect l="-709" t="-714" b="-428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3B497A1-9A9D-B54D-9E69-5C160F2544A9}"/>
              </a:ext>
            </a:extLst>
          </p:cNvPr>
          <p:cNvCxnSpPr/>
          <p:nvPr/>
        </p:nvCxnSpPr>
        <p:spPr>
          <a:xfrm flipV="1">
            <a:off x="1153551" y="3094892"/>
            <a:ext cx="1575582" cy="2356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E79A86-7665-1D41-B711-DC23B89510E7}"/>
              </a:ext>
            </a:extLst>
          </p:cNvPr>
          <p:cNvCxnSpPr>
            <a:cxnSpLocks/>
          </p:cNvCxnSpPr>
          <p:nvPr/>
        </p:nvCxnSpPr>
        <p:spPr>
          <a:xfrm>
            <a:off x="1153551" y="3330526"/>
            <a:ext cx="174439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B9BEC7-2498-754A-B7B7-42FF574CD196}"/>
              </a:ext>
            </a:extLst>
          </p:cNvPr>
          <p:cNvCxnSpPr>
            <a:cxnSpLocks/>
          </p:cNvCxnSpPr>
          <p:nvPr/>
        </p:nvCxnSpPr>
        <p:spPr>
          <a:xfrm>
            <a:off x="271245" y="3330526"/>
            <a:ext cx="88230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62679F-C479-FE40-BCE8-C0EB62455872}"/>
              </a:ext>
            </a:extLst>
          </p:cNvPr>
          <p:cNvCxnSpPr/>
          <p:nvPr/>
        </p:nvCxnSpPr>
        <p:spPr>
          <a:xfrm flipV="1">
            <a:off x="4572000" y="2813538"/>
            <a:ext cx="1575582" cy="2356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0222F0-853A-7643-AF88-9C362B72C68A}"/>
              </a:ext>
            </a:extLst>
          </p:cNvPr>
          <p:cNvCxnSpPr>
            <a:cxnSpLocks/>
          </p:cNvCxnSpPr>
          <p:nvPr/>
        </p:nvCxnSpPr>
        <p:spPr>
          <a:xfrm>
            <a:off x="4572000" y="3049172"/>
            <a:ext cx="174439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126C28-AE9A-1948-8DE6-40D641E09EDD}"/>
              </a:ext>
            </a:extLst>
          </p:cNvPr>
          <p:cNvCxnSpPr>
            <a:cxnSpLocks/>
          </p:cNvCxnSpPr>
          <p:nvPr/>
        </p:nvCxnSpPr>
        <p:spPr>
          <a:xfrm>
            <a:off x="4572000" y="3049172"/>
            <a:ext cx="1896794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C1D6C1-3C1D-154C-902E-D9DB5A6C007A}"/>
              </a:ext>
            </a:extLst>
          </p:cNvPr>
          <p:cNvCxnSpPr>
            <a:cxnSpLocks/>
          </p:cNvCxnSpPr>
          <p:nvPr/>
        </p:nvCxnSpPr>
        <p:spPr>
          <a:xfrm>
            <a:off x="4572000" y="3049172"/>
            <a:ext cx="2194560" cy="76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031E35-4565-2B49-B11B-83F5EB0A100D}"/>
              </a:ext>
            </a:extLst>
          </p:cNvPr>
          <p:cNvSpPr txBox="1"/>
          <p:nvPr/>
        </p:nvSpPr>
        <p:spPr>
          <a:xfrm>
            <a:off x="2880803" y="321270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e, </a:t>
            </a:r>
            <a:r>
              <a:rPr lang="en-FR" dirty="0">
                <a:sym typeface="Wingdings" pitchFamily="2" charset="2"/>
              </a:rPr>
              <a:t>μ, h</a:t>
            </a:r>
            <a:endParaRPr lang="en-F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A3E993-D4F2-2848-A860-4B4B807FE041}"/>
              </a:ext>
            </a:extLst>
          </p:cNvPr>
          <p:cNvSpPr txBox="1"/>
          <p:nvPr/>
        </p:nvSpPr>
        <p:spPr>
          <a:xfrm>
            <a:off x="2729133" y="286450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e, </a:t>
            </a:r>
            <a:r>
              <a:rPr lang="en-FR" dirty="0">
                <a:sym typeface="Wingdings" pitchFamily="2" charset="2"/>
              </a:rPr>
              <a:t>μ, h</a:t>
            </a:r>
            <a:endParaRPr lang="en-FR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9E7154-E2F9-384E-8515-DF52C7375C15}"/>
              </a:ext>
            </a:extLst>
          </p:cNvPr>
          <p:cNvCxnSpPr>
            <a:cxnSpLocks/>
          </p:cNvCxnSpPr>
          <p:nvPr/>
        </p:nvCxnSpPr>
        <p:spPr>
          <a:xfrm>
            <a:off x="3953022" y="3038035"/>
            <a:ext cx="68462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91FB89F-BC62-1848-8DD7-4FF492267872}"/>
              </a:ext>
            </a:extLst>
          </p:cNvPr>
          <p:cNvSpPr txBox="1"/>
          <p:nvPr/>
        </p:nvSpPr>
        <p:spPr>
          <a:xfrm>
            <a:off x="6147582" y="256320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e, </a:t>
            </a:r>
            <a:r>
              <a:rPr lang="en-FR" dirty="0">
                <a:sym typeface="Wingdings" pitchFamily="2" charset="2"/>
              </a:rPr>
              <a:t>μ, h</a:t>
            </a:r>
            <a:endParaRPr lang="en-F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B1B03C-B16B-5A43-ADAA-845791C6B94A}"/>
              </a:ext>
            </a:extLst>
          </p:cNvPr>
          <p:cNvSpPr txBox="1"/>
          <p:nvPr/>
        </p:nvSpPr>
        <p:spPr>
          <a:xfrm>
            <a:off x="6260124" y="286450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343B4-E2E2-7E40-94B6-E5F51E57F3A3}"/>
              </a:ext>
            </a:extLst>
          </p:cNvPr>
          <p:cNvSpPr txBox="1"/>
          <p:nvPr/>
        </p:nvSpPr>
        <p:spPr>
          <a:xfrm>
            <a:off x="6428286" y="310488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20C3B8-8D94-2E4A-9D39-858404714416}"/>
              </a:ext>
            </a:extLst>
          </p:cNvPr>
          <p:cNvSpPr txBox="1"/>
          <p:nvPr/>
        </p:nvSpPr>
        <p:spPr>
          <a:xfrm>
            <a:off x="6756532" y="296119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6103A3-074F-A84E-B99C-C8DBB48C92A7}"/>
              </a:ext>
            </a:extLst>
          </p:cNvPr>
          <p:cNvSpPr txBox="1"/>
          <p:nvPr/>
        </p:nvSpPr>
        <p:spPr>
          <a:xfrm>
            <a:off x="3114014" y="3914721"/>
            <a:ext cx="336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u="sng" dirty="0">
                <a:solidFill>
                  <a:srgbClr val="1C44FF"/>
                </a:solidFill>
              </a:rPr>
              <a:t>Can we see X</a:t>
            </a:r>
            <a:r>
              <a:rPr lang="en-FR" sz="2000" b="1" u="sng" baseline="30000" dirty="0">
                <a:solidFill>
                  <a:srgbClr val="1C44FF"/>
                </a:solidFill>
              </a:rPr>
              <a:t>0</a:t>
            </a:r>
            <a:r>
              <a:rPr lang="en-FR" sz="2000" b="1" u="sng" dirty="0">
                <a:solidFill>
                  <a:srgbClr val="1C44FF"/>
                </a:solidFill>
              </a:rPr>
              <a:t> </a:t>
            </a:r>
            <a:r>
              <a:rPr lang="en-FR" sz="2000" b="1" u="sng" dirty="0">
                <a:solidFill>
                  <a:srgbClr val="1C44FF"/>
                </a:solidFill>
                <a:sym typeface="Wingdings" pitchFamily="2" charset="2"/>
              </a:rPr>
              <a:t> c + c , b + b ?</a:t>
            </a:r>
            <a:endParaRPr lang="en-FR" sz="2000" b="1" u="sng" dirty="0">
              <a:solidFill>
                <a:srgbClr val="1C44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645A43-55C6-FA45-9EFD-AFA6B161CEAC}"/>
              </a:ext>
            </a:extLst>
          </p:cNvPr>
          <p:cNvSpPr txBox="1"/>
          <p:nvPr/>
        </p:nvSpPr>
        <p:spPr>
          <a:xfrm>
            <a:off x="780078" y="4698302"/>
            <a:ext cx="7030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Consider e+e- events above open charm threshold 2 x M(D</a:t>
            </a:r>
            <a:r>
              <a:rPr lang="en-FR" baseline="30000" dirty="0"/>
              <a:t>0</a:t>
            </a:r>
            <a:r>
              <a:rPr lang="en-FR" dirty="0"/>
              <a:t>) = 3730 MeV</a:t>
            </a:r>
          </a:p>
          <a:p>
            <a:r>
              <a:rPr lang="en-FR" dirty="0"/>
              <a:t>Boosted to high p</a:t>
            </a:r>
            <a:r>
              <a:rPr lang="en-FR" baseline="-25000" dirty="0"/>
              <a:t>z</a:t>
            </a:r>
            <a:r>
              <a:rPr lang="en-FR" dirty="0"/>
              <a:t> (acceptance?) and decay in pipe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02A0F-8239-7E44-9EB7-C2213F4CE1B4}"/>
              </a:ext>
            </a:extLst>
          </p:cNvPr>
          <p:cNvSpPr txBox="1"/>
          <p:nvPr/>
        </p:nvSpPr>
        <p:spPr>
          <a:xfrm>
            <a:off x="2119195" y="5591800"/>
            <a:ext cx="5400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FF0000"/>
                </a:solidFill>
              </a:rPr>
              <a:t>All need simulation: collaboration invited!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76296-CD0C-AB4E-84F1-7BF70D325D8D}"/>
              </a:ext>
            </a:extLst>
          </p:cNvPr>
          <p:cNvCxnSpPr/>
          <p:nvPr/>
        </p:nvCxnSpPr>
        <p:spPr>
          <a:xfrm>
            <a:off x="5332550" y="4016319"/>
            <a:ext cx="208670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AFB87F-51B9-5543-B7BB-A4F6DD02C182}"/>
              </a:ext>
            </a:extLst>
          </p:cNvPr>
          <p:cNvCxnSpPr>
            <a:cxnSpLocks/>
          </p:cNvCxnSpPr>
          <p:nvPr/>
        </p:nvCxnSpPr>
        <p:spPr>
          <a:xfrm>
            <a:off x="6042414" y="3980536"/>
            <a:ext cx="208670" cy="777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251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5469</TotalTime>
  <Words>1926</Words>
  <Application>Microsoft Macintosh PowerPoint</Application>
  <PresentationFormat>On-screen Show (4:3)</PresentationFormat>
  <Paragraphs>263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Apple Chancery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Albrow</dc:creator>
  <cp:lastModifiedBy>Michael Albrow</cp:lastModifiedBy>
  <cp:revision>296</cp:revision>
  <dcterms:created xsi:type="dcterms:W3CDTF">2019-12-17T09:52:38Z</dcterms:created>
  <dcterms:modified xsi:type="dcterms:W3CDTF">2020-08-26T13:38:29Z</dcterms:modified>
</cp:coreProperties>
</file>