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56" r:id="rId2"/>
    <p:sldId id="257" r:id="rId3"/>
    <p:sldId id="260" r:id="rId4"/>
    <p:sldId id="1179" r:id="rId5"/>
    <p:sldId id="1182" r:id="rId6"/>
    <p:sldId id="1180" r:id="rId7"/>
    <p:sldId id="259" r:id="rId8"/>
    <p:sldId id="1181"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DCF3A-15D0-DF40-AC92-BF35B926C81F}" v="9" dt="2020-07-08T12:39:0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61"/>
    <p:restoredTop sz="94626"/>
  </p:normalViewPr>
  <p:slideViewPr>
    <p:cSldViewPr snapToGrid="0" snapToObjects="1">
      <p:cViewPr varScale="1">
        <p:scale>
          <a:sx n="116" d="100"/>
          <a:sy n="116" d="100"/>
        </p:scale>
        <p:origin x="1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29B5C-3944-6947-8D7A-2C984353681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83DFD25F-BA0A-1149-BF52-C931F081A8D4}">
      <dgm:prSet phldrT="[Text]"/>
      <dgm:spPr/>
      <dgm:t>
        <a:bodyPr/>
        <a:lstStyle/>
        <a:p>
          <a:pPr marL="0" indent="0">
            <a:tabLst>
              <a:tab pos="3648075" algn="l"/>
            </a:tabLst>
          </a:pPr>
          <a:r>
            <a:rPr lang="en-US" dirty="0"/>
            <a:t>Electron-Positron:	ILC, CLIC</a:t>
          </a:r>
        </a:p>
      </dgm:t>
    </dgm:pt>
    <dgm:pt modelId="{46D3258A-39A9-F849-BD3C-56513C6E5E4E}" type="parTrans" cxnId="{5FF3B562-4153-344D-86CC-23A1479569A4}">
      <dgm:prSet/>
      <dgm:spPr/>
      <dgm:t>
        <a:bodyPr/>
        <a:lstStyle/>
        <a:p>
          <a:endParaRPr lang="en-US"/>
        </a:p>
      </dgm:t>
    </dgm:pt>
    <dgm:pt modelId="{A62343EE-6FAE-F843-96B3-2494A8F9DFAE}" type="sibTrans" cxnId="{5FF3B562-4153-344D-86CC-23A1479569A4}">
      <dgm:prSet/>
      <dgm:spPr/>
      <dgm:t>
        <a:bodyPr/>
        <a:lstStyle/>
        <a:p>
          <a:endParaRPr lang="en-US"/>
        </a:p>
      </dgm:t>
    </dgm:pt>
    <dgm:pt modelId="{E5993826-971E-D543-A115-15F8279E8F25}">
      <dgm:prSet phldrT="[Text]"/>
      <dgm:spPr/>
      <dgm:t>
        <a:bodyPr/>
        <a:lstStyle/>
        <a:p>
          <a:pPr marL="0" indent="0">
            <a:tabLst>
              <a:tab pos="3648075" algn="l"/>
            </a:tabLst>
          </a:pPr>
          <a:r>
            <a:rPr lang="en-US" dirty="0"/>
            <a:t>Gamma-Gamma:</a:t>
          </a:r>
        </a:p>
      </dgm:t>
    </dgm:pt>
    <dgm:pt modelId="{4DD610EC-C7C4-6C4A-B30E-97BABA3318CB}" type="parTrans" cxnId="{23DAEEA0-A0AE-AD48-93EE-5418A7008677}">
      <dgm:prSet/>
      <dgm:spPr/>
      <dgm:t>
        <a:bodyPr/>
        <a:lstStyle/>
        <a:p>
          <a:endParaRPr lang="en-US"/>
        </a:p>
      </dgm:t>
    </dgm:pt>
    <dgm:pt modelId="{738A822C-434C-F746-9401-09C1E17E2CEE}" type="sibTrans" cxnId="{23DAEEA0-A0AE-AD48-93EE-5418A7008677}">
      <dgm:prSet/>
      <dgm:spPr/>
      <dgm:t>
        <a:bodyPr/>
        <a:lstStyle/>
        <a:p>
          <a:endParaRPr lang="en-US"/>
        </a:p>
      </dgm:t>
    </dgm:pt>
    <dgm:pt modelId="{4D95120C-FCA8-C943-9FAC-DEEBE86AAB2A}">
      <dgm:prSet phldrT="[Text]"/>
      <dgm:spPr/>
      <dgm:t>
        <a:bodyPr/>
        <a:lstStyle/>
        <a:p>
          <a:pPr marL="0" indent="0">
            <a:tabLst>
              <a:tab pos="3360738" algn="l"/>
            </a:tabLst>
          </a:pPr>
          <a:r>
            <a:rPr lang="en-US" dirty="0"/>
            <a:t>Muon:	MAP, LEMMA, </a:t>
          </a:r>
          <a:r>
            <a:rPr lang="en-US" b="1" dirty="0"/>
            <a:t>NEW </a:t>
          </a:r>
          <a:r>
            <a:rPr lang="en-US" b="0" dirty="0"/>
            <a:t>International MC Collab</a:t>
          </a:r>
          <a:endParaRPr lang="en-US" dirty="0"/>
        </a:p>
      </dgm:t>
    </dgm:pt>
    <dgm:pt modelId="{7B731039-F04A-A04B-81C2-7050DEF284D2}" type="parTrans" cxnId="{4944FB34-46ED-474F-BFA8-CA6E342D3239}">
      <dgm:prSet/>
      <dgm:spPr/>
      <dgm:t>
        <a:bodyPr/>
        <a:lstStyle/>
        <a:p>
          <a:endParaRPr lang="en-US"/>
        </a:p>
      </dgm:t>
    </dgm:pt>
    <dgm:pt modelId="{642E4F7C-726A-FC49-8F05-547716BFB91C}" type="sibTrans" cxnId="{4944FB34-46ED-474F-BFA8-CA6E342D3239}">
      <dgm:prSet/>
      <dgm:spPr/>
      <dgm:t>
        <a:bodyPr/>
        <a:lstStyle/>
        <a:p>
          <a:endParaRPr lang="en-US"/>
        </a:p>
      </dgm:t>
    </dgm:pt>
    <dgm:pt modelId="{6CFC071D-C7D8-EE46-A47D-8D079B6CE142}">
      <dgm:prSet phldrT="[Text]"/>
      <dgm:spPr/>
      <dgm:t>
        <a:bodyPr/>
        <a:lstStyle/>
        <a:p>
          <a:pPr marL="0" indent="0">
            <a:tabLst>
              <a:tab pos="3360738" algn="l"/>
            </a:tabLst>
          </a:pPr>
          <a:r>
            <a:rPr lang="en-US" dirty="0"/>
            <a:t>Hadron:	FCC-</a:t>
          </a:r>
          <a:r>
            <a:rPr lang="en-US" dirty="0" err="1"/>
            <a:t>hh</a:t>
          </a:r>
          <a:r>
            <a:rPr lang="en-US" dirty="0"/>
            <a:t>, SPPC	</a:t>
          </a:r>
        </a:p>
      </dgm:t>
    </dgm:pt>
    <dgm:pt modelId="{DA1A7DB8-23A2-E345-A4EA-F664FCD2B5FC}" type="parTrans" cxnId="{C793EBF6-3840-8B4F-BFCA-B9AF05C43029}">
      <dgm:prSet/>
      <dgm:spPr/>
      <dgm:t>
        <a:bodyPr/>
        <a:lstStyle/>
        <a:p>
          <a:endParaRPr lang="en-US"/>
        </a:p>
      </dgm:t>
    </dgm:pt>
    <dgm:pt modelId="{900697A4-8259-E146-AFCD-B258718991BB}" type="sibTrans" cxnId="{C793EBF6-3840-8B4F-BFCA-B9AF05C43029}">
      <dgm:prSet/>
      <dgm:spPr/>
      <dgm:t>
        <a:bodyPr/>
        <a:lstStyle/>
        <a:p>
          <a:endParaRPr lang="en-US"/>
        </a:p>
      </dgm:t>
    </dgm:pt>
    <dgm:pt modelId="{1C2C199B-16E5-3D40-BB33-581A161D8CCF}">
      <dgm:prSet phldrT="[Text]"/>
      <dgm:spPr/>
      <dgm:t>
        <a:bodyPr/>
        <a:lstStyle/>
        <a:p>
          <a:pPr marL="0" indent="0">
            <a:tabLst>
              <a:tab pos="3648075" algn="l"/>
            </a:tabLst>
          </a:pPr>
          <a:r>
            <a:rPr lang="en-US" dirty="0"/>
            <a:t>High Energy Electron-Ion:	</a:t>
          </a:r>
          <a:r>
            <a:rPr lang="en-US" dirty="0" err="1"/>
            <a:t>LHeC</a:t>
          </a:r>
          <a:r>
            <a:rPr lang="en-US" dirty="0"/>
            <a:t>, FCC-eh</a:t>
          </a:r>
        </a:p>
      </dgm:t>
    </dgm:pt>
    <dgm:pt modelId="{6F4D03E2-033D-6845-B705-CE3A3F561D23}" type="parTrans" cxnId="{494D2584-E0F0-5F4D-9725-D7F7AFB06496}">
      <dgm:prSet/>
      <dgm:spPr/>
      <dgm:t>
        <a:bodyPr/>
        <a:lstStyle/>
        <a:p>
          <a:endParaRPr lang="en-US"/>
        </a:p>
      </dgm:t>
    </dgm:pt>
    <dgm:pt modelId="{309715A2-B08A-0F4D-A8D4-4F9B15FCDC7B}" type="sibTrans" cxnId="{494D2584-E0F0-5F4D-9725-D7F7AFB06496}">
      <dgm:prSet/>
      <dgm:spPr/>
      <dgm:t>
        <a:bodyPr/>
        <a:lstStyle/>
        <a:p>
          <a:endParaRPr lang="en-US"/>
        </a:p>
      </dgm:t>
    </dgm:pt>
    <dgm:pt modelId="{22E40A22-CD74-F04B-8D10-C786BCAB462E}" type="pres">
      <dgm:prSet presAssocID="{A8629B5C-3944-6947-8D7A-2C984353681E}" presName="Name0" presStyleCnt="0">
        <dgm:presLayoutVars>
          <dgm:chMax val="7"/>
          <dgm:chPref val="7"/>
          <dgm:dir/>
        </dgm:presLayoutVars>
      </dgm:prSet>
      <dgm:spPr/>
    </dgm:pt>
    <dgm:pt modelId="{492E61F6-5295-F046-90C8-B9259EF053AE}" type="pres">
      <dgm:prSet presAssocID="{A8629B5C-3944-6947-8D7A-2C984353681E}" presName="Name1" presStyleCnt="0"/>
      <dgm:spPr/>
    </dgm:pt>
    <dgm:pt modelId="{DF54A361-CF3F-AF43-8875-6F55BBE378DA}" type="pres">
      <dgm:prSet presAssocID="{A8629B5C-3944-6947-8D7A-2C984353681E}" presName="cycle" presStyleCnt="0"/>
      <dgm:spPr/>
    </dgm:pt>
    <dgm:pt modelId="{05700774-067C-9D40-974A-E86C37C3C4A5}" type="pres">
      <dgm:prSet presAssocID="{A8629B5C-3944-6947-8D7A-2C984353681E}" presName="srcNode" presStyleLbl="node1" presStyleIdx="0" presStyleCnt="5"/>
      <dgm:spPr/>
    </dgm:pt>
    <dgm:pt modelId="{18EF87E3-55D2-E141-8F3B-B2BACF6DF3EA}" type="pres">
      <dgm:prSet presAssocID="{A8629B5C-3944-6947-8D7A-2C984353681E}" presName="conn" presStyleLbl="parChTrans1D2" presStyleIdx="0" presStyleCnt="1"/>
      <dgm:spPr/>
    </dgm:pt>
    <dgm:pt modelId="{6359CFED-BB70-AF40-8A46-A12E9BAD5101}" type="pres">
      <dgm:prSet presAssocID="{A8629B5C-3944-6947-8D7A-2C984353681E}" presName="extraNode" presStyleLbl="node1" presStyleIdx="0" presStyleCnt="5"/>
      <dgm:spPr/>
    </dgm:pt>
    <dgm:pt modelId="{EA218B0D-AD97-AF45-BDA5-2F0FA8C9CAF0}" type="pres">
      <dgm:prSet presAssocID="{A8629B5C-3944-6947-8D7A-2C984353681E}" presName="dstNode" presStyleLbl="node1" presStyleIdx="0" presStyleCnt="5"/>
      <dgm:spPr/>
    </dgm:pt>
    <dgm:pt modelId="{C9A473FE-F511-5641-BCD2-F84742AF31BA}" type="pres">
      <dgm:prSet presAssocID="{83DFD25F-BA0A-1149-BF52-C931F081A8D4}" presName="text_1" presStyleLbl="node1" presStyleIdx="0" presStyleCnt="5">
        <dgm:presLayoutVars>
          <dgm:bulletEnabled val="1"/>
        </dgm:presLayoutVars>
      </dgm:prSet>
      <dgm:spPr/>
    </dgm:pt>
    <dgm:pt modelId="{D1C6754C-AFDD-FA4D-8137-2B6E4995E8D7}" type="pres">
      <dgm:prSet presAssocID="{83DFD25F-BA0A-1149-BF52-C931F081A8D4}" presName="accent_1" presStyleCnt="0"/>
      <dgm:spPr/>
    </dgm:pt>
    <dgm:pt modelId="{2237D9DE-787B-CA48-9371-6CA85B8BB3A7}" type="pres">
      <dgm:prSet presAssocID="{83DFD25F-BA0A-1149-BF52-C931F081A8D4}" presName="accentRepeatNode" presStyleLbl="solidFgAcc1" presStyleIdx="0" presStyleCnt="5"/>
      <dgm:spPr/>
    </dgm:pt>
    <dgm:pt modelId="{31E9ED07-0B6D-524D-AF2E-BB65F4025737}" type="pres">
      <dgm:prSet presAssocID="{6CFC071D-C7D8-EE46-A47D-8D079B6CE142}" presName="text_2" presStyleLbl="node1" presStyleIdx="1" presStyleCnt="5">
        <dgm:presLayoutVars>
          <dgm:bulletEnabled val="1"/>
        </dgm:presLayoutVars>
      </dgm:prSet>
      <dgm:spPr/>
    </dgm:pt>
    <dgm:pt modelId="{DED26676-8313-F148-B08B-3AFCAF72A8E2}" type="pres">
      <dgm:prSet presAssocID="{6CFC071D-C7D8-EE46-A47D-8D079B6CE142}" presName="accent_2" presStyleCnt="0"/>
      <dgm:spPr/>
    </dgm:pt>
    <dgm:pt modelId="{6B978327-6F88-384A-BD22-3D7348D84618}" type="pres">
      <dgm:prSet presAssocID="{6CFC071D-C7D8-EE46-A47D-8D079B6CE142}" presName="accentRepeatNode" presStyleLbl="solidFgAcc1" presStyleIdx="1" presStyleCnt="5"/>
      <dgm:spPr/>
    </dgm:pt>
    <dgm:pt modelId="{E4137243-1FB8-A842-9D32-9EDC15E9D489}" type="pres">
      <dgm:prSet presAssocID="{E5993826-971E-D543-A115-15F8279E8F25}" presName="text_3" presStyleLbl="node1" presStyleIdx="2" presStyleCnt="5">
        <dgm:presLayoutVars>
          <dgm:bulletEnabled val="1"/>
        </dgm:presLayoutVars>
      </dgm:prSet>
      <dgm:spPr/>
    </dgm:pt>
    <dgm:pt modelId="{020C94C4-42EC-C241-8B0B-1904CDEB5E2E}" type="pres">
      <dgm:prSet presAssocID="{E5993826-971E-D543-A115-15F8279E8F25}" presName="accent_3" presStyleCnt="0"/>
      <dgm:spPr/>
    </dgm:pt>
    <dgm:pt modelId="{CD33058C-7D9A-D544-B89D-362CB33663F0}" type="pres">
      <dgm:prSet presAssocID="{E5993826-971E-D543-A115-15F8279E8F25}" presName="accentRepeatNode" presStyleLbl="solidFgAcc1" presStyleIdx="2" presStyleCnt="5"/>
      <dgm:spPr/>
    </dgm:pt>
    <dgm:pt modelId="{76482174-B29A-5542-92C1-D58ED09A26AC}" type="pres">
      <dgm:prSet presAssocID="{4D95120C-FCA8-C943-9FAC-DEEBE86AAB2A}" presName="text_4" presStyleLbl="node1" presStyleIdx="3" presStyleCnt="5">
        <dgm:presLayoutVars>
          <dgm:bulletEnabled val="1"/>
        </dgm:presLayoutVars>
      </dgm:prSet>
      <dgm:spPr/>
    </dgm:pt>
    <dgm:pt modelId="{2A11FEE8-E6C0-2B4B-A8E7-4E7526DD576D}" type="pres">
      <dgm:prSet presAssocID="{4D95120C-FCA8-C943-9FAC-DEEBE86AAB2A}" presName="accent_4" presStyleCnt="0"/>
      <dgm:spPr/>
    </dgm:pt>
    <dgm:pt modelId="{43CE515F-36C4-A442-94D5-5D1E2496CCBC}" type="pres">
      <dgm:prSet presAssocID="{4D95120C-FCA8-C943-9FAC-DEEBE86AAB2A}" presName="accentRepeatNode" presStyleLbl="solidFgAcc1" presStyleIdx="3" presStyleCnt="5"/>
      <dgm:spPr/>
    </dgm:pt>
    <dgm:pt modelId="{8FF90E37-5F59-0842-B396-B64D87FCFEBC}" type="pres">
      <dgm:prSet presAssocID="{1C2C199B-16E5-3D40-BB33-581A161D8CCF}" presName="text_5" presStyleLbl="node1" presStyleIdx="4" presStyleCnt="5">
        <dgm:presLayoutVars>
          <dgm:bulletEnabled val="1"/>
        </dgm:presLayoutVars>
      </dgm:prSet>
      <dgm:spPr/>
    </dgm:pt>
    <dgm:pt modelId="{302CFBCA-E55C-C64D-9A9F-FBB4671B9BDB}" type="pres">
      <dgm:prSet presAssocID="{1C2C199B-16E5-3D40-BB33-581A161D8CCF}" presName="accent_5" presStyleCnt="0"/>
      <dgm:spPr/>
    </dgm:pt>
    <dgm:pt modelId="{900896A9-468C-8646-B821-7C4C337CCBFA}" type="pres">
      <dgm:prSet presAssocID="{1C2C199B-16E5-3D40-BB33-581A161D8CCF}" presName="accentRepeatNode" presStyleLbl="solidFgAcc1" presStyleIdx="4" presStyleCnt="5"/>
      <dgm:spPr/>
    </dgm:pt>
  </dgm:ptLst>
  <dgm:cxnLst>
    <dgm:cxn modelId="{FE70E817-AEBB-554D-8D87-98314E080108}" type="presOf" srcId="{A62343EE-6FAE-F843-96B3-2494A8F9DFAE}" destId="{18EF87E3-55D2-E141-8F3B-B2BACF6DF3EA}" srcOrd="0" destOrd="0" presId="urn:microsoft.com/office/officeart/2008/layout/VerticalCurvedList"/>
    <dgm:cxn modelId="{06450B30-6BBD-B844-ABFE-142018562104}" type="presOf" srcId="{1C2C199B-16E5-3D40-BB33-581A161D8CCF}" destId="{8FF90E37-5F59-0842-B396-B64D87FCFEBC}" srcOrd="0" destOrd="0" presId="urn:microsoft.com/office/officeart/2008/layout/VerticalCurvedList"/>
    <dgm:cxn modelId="{4944FB34-46ED-474F-BFA8-CA6E342D3239}" srcId="{A8629B5C-3944-6947-8D7A-2C984353681E}" destId="{4D95120C-FCA8-C943-9FAC-DEEBE86AAB2A}" srcOrd="3" destOrd="0" parTransId="{7B731039-F04A-A04B-81C2-7050DEF284D2}" sibTransId="{642E4F7C-726A-FC49-8F05-547716BFB91C}"/>
    <dgm:cxn modelId="{64F05B39-6255-2546-B134-093A6435A235}" type="presOf" srcId="{A8629B5C-3944-6947-8D7A-2C984353681E}" destId="{22E40A22-CD74-F04B-8D10-C786BCAB462E}" srcOrd="0" destOrd="0" presId="urn:microsoft.com/office/officeart/2008/layout/VerticalCurvedList"/>
    <dgm:cxn modelId="{67A55B43-E35E-B24E-8C59-1F25D46FC19F}" type="presOf" srcId="{6CFC071D-C7D8-EE46-A47D-8D079B6CE142}" destId="{31E9ED07-0B6D-524D-AF2E-BB65F4025737}" srcOrd="0" destOrd="0" presId="urn:microsoft.com/office/officeart/2008/layout/VerticalCurvedList"/>
    <dgm:cxn modelId="{6620664E-015B-8342-B362-BC1EEF3154B4}" type="presOf" srcId="{4D95120C-FCA8-C943-9FAC-DEEBE86AAB2A}" destId="{76482174-B29A-5542-92C1-D58ED09A26AC}" srcOrd="0" destOrd="0" presId="urn:microsoft.com/office/officeart/2008/layout/VerticalCurvedList"/>
    <dgm:cxn modelId="{431B5F5A-FBCA-A74D-ABE5-3C4F28E7E1B8}" type="presOf" srcId="{E5993826-971E-D543-A115-15F8279E8F25}" destId="{E4137243-1FB8-A842-9D32-9EDC15E9D489}" srcOrd="0" destOrd="0" presId="urn:microsoft.com/office/officeart/2008/layout/VerticalCurvedList"/>
    <dgm:cxn modelId="{5FF3B562-4153-344D-86CC-23A1479569A4}" srcId="{A8629B5C-3944-6947-8D7A-2C984353681E}" destId="{83DFD25F-BA0A-1149-BF52-C931F081A8D4}" srcOrd="0" destOrd="0" parTransId="{46D3258A-39A9-F849-BD3C-56513C6E5E4E}" sibTransId="{A62343EE-6FAE-F843-96B3-2494A8F9DFAE}"/>
    <dgm:cxn modelId="{494D2584-E0F0-5F4D-9725-D7F7AFB06496}" srcId="{A8629B5C-3944-6947-8D7A-2C984353681E}" destId="{1C2C199B-16E5-3D40-BB33-581A161D8CCF}" srcOrd="4" destOrd="0" parTransId="{6F4D03E2-033D-6845-B705-CE3A3F561D23}" sibTransId="{309715A2-B08A-0F4D-A8D4-4F9B15FCDC7B}"/>
    <dgm:cxn modelId="{23DAEEA0-A0AE-AD48-93EE-5418A7008677}" srcId="{A8629B5C-3944-6947-8D7A-2C984353681E}" destId="{E5993826-971E-D543-A115-15F8279E8F25}" srcOrd="2" destOrd="0" parTransId="{4DD610EC-C7C4-6C4A-B30E-97BABA3318CB}" sibTransId="{738A822C-434C-F746-9401-09C1E17E2CEE}"/>
    <dgm:cxn modelId="{67087FB7-75F9-7D44-A191-276536870890}" type="presOf" srcId="{83DFD25F-BA0A-1149-BF52-C931F081A8D4}" destId="{C9A473FE-F511-5641-BCD2-F84742AF31BA}" srcOrd="0" destOrd="0" presId="urn:microsoft.com/office/officeart/2008/layout/VerticalCurvedList"/>
    <dgm:cxn modelId="{C793EBF6-3840-8B4F-BFCA-B9AF05C43029}" srcId="{A8629B5C-3944-6947-8D7A-2C984353681E}" destId="{6CFC071D-C7D8-EE46-A47D-8D079B6CE142}" srcOrd="1" destOrd="0" parTransId="{DA1A7DB8-23A2-E345-A4EA-F664FCD2B5FC}" sibTransId="{900697A4-8259-E146-AFCD-B258718991BB}"/>
    <dgm:cxn modelId="{9E310B47-607A-644D-B947-3BA3D409F18E}" type="presParOf" srcId="{22E40A22-CD74-F04B-8D10-C786BCAB462E}" destId="{492E61F6-5295-F046-90C8-B9259EF053AE}" srcOrd="0" destOrd="0" presId="urn:microsoft.com/office/officeart/2008/layout/VerticalCurvedList"/>
    <dgm:cxn modelId="{07F3457B-DDDE-C740-8742-FB16BE10518D}" type="presParOf" srcId="{492E61F6-5295-F046-90C8-B9259EF053AE}" destId="{DF54A361-CF3F-AF43-8875-6F55BBE378DA}" srcOrd="0" destOrd="0" presId="urn:microsoft.com/office/officeart/2008/layout/VerticalCurvedList"/>
    <dgm:cxn modelId="{395680AB-57C8-A041-A437-48FA83F59404}" type="presParOf" srcId="{DF54A361-CF3F-AF43-8875-6F55BBE378DA}" destId="{05700774-067C-9D40-974A-E86C37C3C4A5}" srcOrd="0" destOrd="0" presId="urn:microsoft.com/office/officeart/2008/layout/VerticalCurvedList"/>
    <dgm:cxn modelId="{551098B3-EE96-A749-BFA7-1A24A71E6C4C}" type="presParOf" srcId="{DF54A361-CF3F-AF43-8875-6F55BBE378DA}" destId="{18EF87E3-55D2-E141-8F3B-B2BACF6DF3EA}" srcOrd="1" destOrd="0" presId="urn:microsoft.com/office/officeart/2008/layout/VerticalCurvedList"/>
    <dgm:cxn modelId="{90D730CE-0753-024B-8EDE-4058238D7755}" type="presParOf" srcId="{DF54A361-CF3F-AF43-8875-6F55BBE378DA}" destId="{6359CFED-BB70-AF40-8A46-A12E9BAD5101}" srcOrd="2" destOrd="0" presId="urn:microsoft.com/office/officeart/2008/layout/VerticalCurvedList"/>
    <dgm:cxn modelId="{E631CC83-F781-8E40-AA20-3D2E4D840515}" type="presParOf" srcId="{DF54A361-CF3F-AF43-8875-6F55BBE378DA}" destId="{EA218B0D-AD97-AF45-BDA5-2F0FA8C9CAF0}" srcOrd="3" destOrd="0" presId="urn:microsoft.com/office/officeart/2008/layout/VerticalCurvedList"/>
    <dgm:cxn modelId="{75A4C397-94EF-664B-878B-F00DE837F42B}" type="presParOf" srcId="{492E61F6-5295-F046-90C8-B9259EF053AE}" destId="{C9A473FE-F511-5641-BCD2-F84742AF31BA}" srcOrd="1" destOrd="0" presId="urn:microsoft.com/office/officeart/2008/layout/VerticalCurvedList"/>
    <dgm:cxn modelId="{A1DF4F24-5A21-DD42-B11B-61F4777B1F7B}" type="presParOf" srcId="{492E61F6-5295-F046-90C8-B9259EF053AE}" destId="{D1C6754C-AFDD-FA4D-8137-2B6E4995E8D7}" srcOrd="2" destOrd="0" presId="urn:microsoft.com/office/officeart/2008/layout/VerticalCurvedList"/>
    <dgm:cxn modelId="{B11E03B3-190E-7A42-8E24-3493D35775F4}" type="presParOf" srcId="{D1C6754C-AFDD-FA4D-8137-2B6E4995E8D7}" destId="{2237D9DE-787B-CA48-9371-6CA85B8BB3A7}" srcOrd="0" destOrd="0" presId="urn:microsoft.com/office/officeart/2008/layout/VerticalCurvedList"/>
    <dgm:cxn modelId="{7B7BD347-E0D8-1D41-8337-04055078DAE5}" type="presParOf" srcId="{492E61F6-5295-F046-90C8-B9259EF053AE}" destId="{31E9ED07-0B6D-524D-AF2E-BB65F4025737}" srcOrd="3" destOrd="0" presId="urn:microsoft.com/office/officeart/2008/layout/VerticalCurvedList"/>
    <dgm:cxn modelId="{3F3D02CC-1B36-9F4E-A776-4C63AA051E44}" type="presParOf" srcId="{492E61F6-5295-F046-90C8-B9259EF053AE}" destId="{DED26676-8313-F148-B08B-3AFCAF72A8E2}" srcOrd="4" destOrd="0" presId="urn:microsoft.com/office/officeart/2008/layout/VerticalCurvedList"/>
    <dgm:cxn modelId="{C37EE118-2980-D74A-8EEF-83FCB9925FA3}" type="presParOf" srcId="{DED26676-8313-F148-B08B-3AFCAF72A8E2}" destId="{6B978327-6F88-384A-BD22-3D7348D84618}" srcOrd="0" destOrd="0" presId="urn:microsoft.com/office/officeart/2008/layout/VerticalCurvedList"/>
    <dgm:cxn modelId="{D96FF2C1-7C83-1646-862E-D2AFBA40046A}" type="presParOf" srcId="{492E61F6-5295-F046-90C8-B9259EF053AE}" destId="{E4137243-1FB8-A842-9D32-9EDC15E9D489}" srcOrd="5" destOrd="0" presId="urn:microsoft.com/office/officeart/2008/layout/VerticalCurvedList"/>
    <dgm:cxn modelId="{8D899452-3139-3048-98B4-02279372665D}" type="presParOf" srcId="{492E61F6-5295-F046-90C8-B9259EF053AE}" destId="{020C94C4-42EC-C241-8B0B-1904CDEB5E2E}" srcOrd="6" destOrd="0" presId="urn:microsoft.com/office/officeart/2008/layout/VerticalCurvedList"/>
    <dgm:cxn modelId="{7032C7B8-89A3-6240-A1DC-F65622737D7F}" type="presParOf" srcId="{020C94C4-42EC-C241-8B0B-1904CDEB5E2E}" destId="{CD33058C-7D9A-D544-B89D-362CB33663F0}" srcOrd="0" destOrd="0" presId="urn:microsoft.com/office/officeart/2008/layout/VerticalCurvedList"/>
    <dgm:cxn modelId="{13F03CA2-2F0F-4F47-A811-BEBEA1676C8E}" type="presParOf" srcId="{492E61F6-5295-F046-90C8-B9259EF053AE}" destId="{76482174-B29A-5542-92C1-D58ED09A26AC}" srcOrd="7" destOrd="0" presId="urn:microsoft.com/office/officeart/2008/layout/VerticalCurvedList"/>
    <dgm:cxn modelId="{CD48A19A-56AD-7C4D-BB36-E1D5C62878F9}" type="presParOf" srcId="{492E61F6-5295-F046-90C8-B9259EF053AE}" destId="{2A11FEE8-E6C0-2B4B-A8E7-4E7526DD576D}" srcOrd="8" destOrd="0" presId="urn:microsoft.com/office/officeart/2008/layout/VerticalCurvedList"/>
    <dgm:cxn modelId="{8BC98A66-9E9A-9E44-A22F-8FE23FEC678A}" type="presParOf" srcId="{2A11FEE8-E6C0-2B4B-A8E7-4E7526DD576D}" destId="{43CE515F-36C4-A442-94D5-5D1E2496CCBC}" srcOrd="0" destOrd="0" presId="urn:microsoft.com/office/officeart/2008/layout/VerticalCurvedList"/>
    <dgm:cxn modelId="{52FF99C8-0F50-8243-8CEA-C0E5F3DA5F92}" type="presParOf" srcId="{492E61F6-5295-F046-90C8-B9259EF053AE}" destId="{8FF90E37-5F59-0842-B396-B64D87FCFEBC}" srcOrd="9" destOrd="0" presId="urn:microsoft.com/office/officeart/2008/layout/VerticalCurvedList"/>
    <dgm:cxn modelId="{2D2F0FC7-1B2E-6440-81A5-773DA3E027BB}" type="presParOf" srcId="{492E61F6-5295-F046-90C8-B9259EF053AE}" destId="{302CFBCA-E55C-C64D-9A9F-FBB4671B9BDB}" srcOrd="10" destOrd="0" presId="urn:microsoft.com/office/officeart/2008/layout/VerticalCurvedList"/>
    <dgm:cxn modelId="{418381A8-EC16-D543-86E7-C56A85F4B17B}" type="presParOf" srcId="{302CFBCA-E55C-C64D-9A9F-FBB4671B9BDB}" destId="{900896A9-468C-8646-B821-7C4C337CCB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87E3-55D2-E141-8F3B-B2BACF6DF3EA}">
      <dsp:nvSpPr>
        <dsp:cNvPr id="0" name=""/>
        <dsp:cNvSpPr/>
      </dsp:nvSpPr>
      <dsp:spPr>
        <a:xfrm>
          <a:off x="-5027815" y="-770308"/>
          <a:ext cx="5987758" cy="5987758"/>
        </a:xfrm>
        <a:prstGeom prst="blockArc">
          <a:avLst>
            <a:gd name="adj1" fmla="val 18900000"/>
            <a:gd name="adj2" fmla="val 2700000"/>
            <a:gd name="adj3" fmla="val 36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473FE-F511-5641-BCD2-F84742AF31BA}">
      <dsp:nvSpPr>
        <dsp:cNvPr id="0" name=""/>
        <dsp:cNvSpPr/>
      </dsp:nvSpPr>
      <dsp:spPr>
        <a:xfrm>
          <a:off x="419942" y="277857"/>
          <a:ext cx="9424819"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648075" algn="l"/>
            </a:tabLst>
          </a:pPr>
          <a:r>
            <a:rPr lang="en-US" sz="2000" kern="1200" dirty="0"/>
            <a:t>Electron-Positron:	ILC, CLIC</a:t>
          </a:r>
        </a:p>
      </dsp:txBody>
      <dsp:txXfrm>
        <a:off x="419942" y="277857"/>
        <a:ext cx="9424819" cy="556070"/>
      </dsp:txXfrm>
    </dsp:sp>
    <dsp:sp modelId="{2237D9DE-787B-CA48-9371-6CA85B8BB3A7}">
      <dsp:nvSpPr>
        <dsp:cNvPr id="0" name=""/>
        <dsp:cNvSpPr/>
      </dsp:nvSpPr>
      <dsp:spPr>
        <a:xfrm>
          <a:off x="72398" y="208348"/>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E9ED07-0B6D-524D-AF2E-BB65F4025737}">
      <dsp:nvSpPr>
        <dsp:cNvPr id="0" name=""/>
        <dsp:cNvSpPr/>
      </dsp:nvSpPr>
      <dsp:spPr>
        <a:xfrm>
          <a:off x="818406" y="1111696"/>
          <a:ext cx="9026355"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360738" algn="l"/>
            </a:tabLst>
          </a:pPr>
          <a:r>
            <a:rPr lang="en-US" sz="2000" kern="1200" dirty="0"/>
            <a:t>Hadron:	FCC-</a:t>
          </a:r>
          <a:r>
            <a:rPr lang="en-US" sz="2000" kern="1200" dirty="0" err="1"/>
            <a:t>hh</a:t>
          </a:r>
          <a:r>
            <a:rPr lang="en-US" sz="2000" kern="1200" dirty="0"/>
            <a:t>, SPPC	</a:t>
          </a:r>
        </a:p>
      </dsp:txBody>
      <dsp:txXfrm>
        <a:off x="818406" y="1111696"/>
        <a:ext cx="9026355" cy="556070"/>
      </dsp:txXfrm>
    </dsp:sp>
    <dsp:sp modelId="{6B978327-6F88-384A-BD22-3D7348D84618}">
      <dsp:nvSpPr>
        <dsp:cNvPr id="0" name=""/>
        <dsp:cNvSpPr/>
      </dsp:nvSpPr>
      <dsp:spPr>
        <a:xfrm>
          <a:off x="470862" y="1042187"/>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137243-1FB8-A842-9D32-9EDC15E9D489}">
      <dsp:nvSpPr>
        <dsp:cNvPr id="0" name=""/>
        <dsp:cNvSpPr/>
      </dsp:nvSpPr>
      <dsp:spPr>
        <a:xfrm>
          <a:off x="940703" y="1945535"/>
          <a:ext cx="8904058"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648075" algn="l"/>
            </a:tabLst>
          </a:pPr>
          <a:r>
            <a:rPr lang="en-US" sz="2000" kern="1200" dirty="0"/>
            <a:t>Gamma-Gamma:</a:t>
          </a:r>
        </a:p>
      </dsp:txBody>
      <dsp:txXfrm>
        <a:off x="940703" y="1945535"/>
        <a:ext cx="8904058" cy="556070"/>
      </dsp:txXfrm>
    </dsp:sp>
    <dsp:sp modelId="{CD33058C-7D9A-D544-B89D-362CB33663F0}">
      <dsp:nvSpPr>
        <dsp:cNvPr id="0" name=""/>
        <dsp:cNvSpPr/>
      </dsp:nvSpPr>
      <dsp:spPr>
        <a:xfrm>
          <a:off x="593159" y="1876026"/>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82174-B29A-5542-92C1-D58ED09A26AC}">
      <dsp:nvSpPr>
        <dsp:cNvPr id="0" name=""/>
        <dsp:cNvSpPr/>
      </dsp:nvSpPr>
      <dsp:spPr>
        <a:xfrm>
          <a:off x="818406" y="2779374"/>
          <a:ext cx="9026355"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360738" algn="l"/>
            </a:tabLst>
          </a:pPr>
          <a:r>
            <a:rPr lang="en-US" sz="2000" kern="1200" dirty="0"/>
            <a:t>Muon:	MAP, LEMMA, </a:t>
          </a:r>
          <a:r>
            <a:rPr lang="en-US" sz="2000" b="1" kern="1200" dirty="0"/>
            <a:t>NEW </a:t>
          </a:r>
          <a:r>
            <a:rPr lang="en-US" sz="2000" b="0" kern="1200" dirty="0"/>
            <a:t>International MC Collab</a:t>
          </a:r>
          <a:endParaRPr lang="en-US" sz="2000" kern="1200" dirty="0"/>
        </a:p>
      </dsp:txBody>
      <dsp:txXfrm>
        <a:off x="818406" y="2779374"/>
        <a:ext cx="9026355" cy="556070"/>
      </dsp:txXfrm>
    </dsp:sp>
    <dsp:sp modelId="{43CE515F-36C4-A442-94D5-5D1E2496CCBC}">
      <dsp:nvSpPr>
        <dsp:cNvPr id="0" name=""/>
        <dsp:cNvSpPr/>
      </dsp:nvSpPr>
      <dsp:spPr>
        <a:xfrm>
          <a:off x="470862" y="2709865"/>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F90E37-5F59-0842-B396-B64D87FCFEBC}">
      <dsp:nvSpPr>
        <dsp:cNvPr id="0" name=""/>
        <dsp:cNvSpPr/>
      </dsp:nvSpPr>
      <dsp:spPr>
        <a:xfrm>
          <a:off x="419942" y="3613213"/>
          <a:ext cx="9424819"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648075" algn="l"/>
            </a:tabLst>
          </a:pPr>
          <a:r>
            <a:rPr lang="en-US" sz="2000" kern="1200" dirty="0"/>
            <a:t>High Energy Electron-Ion:	</a:t>
          </a:r>
          <a:r>
            <a:rPr lang="en-US" sz="2000" kern="1200" dirty="0" err="1"/>
            <a:t>LHeC</a:t>
          </a:r>
          <a:r>
            <a:rPr lang="en-US" sz="2000" kern="1200" dirty="0"/>
            <a:t>, FCC-eh</a:t>
          </a:r>
        </a:p>
      </dsp:txBody>
      <dsp:txXfrm>
        <a:off x="419942" y="3613213"/>
        <a:ext cx="9424819" cy="556070"/>
      </dsp:txXfrm>
    </dsp:sp>
    <dsp:sp modelId="{900896A9-468C-8646-B821-7C4C337CCBFA}">
      <dsp:nvSpPr>
        <dsp:cNvPr id="0" name=""/>
        <dsp:cNvSpPr/>
      </dsp:nvSpPr>
      <dsp:spPr>
        <a:xfrm>
          <a:off x="72398" y="3543705"/>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5286D-D876-964C-BE54-101C473CCF69}" type="datetimeFigureOut">
              <a:rPr lang="en-US" smtClean="0"/>
              <a:t>7/8/20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FE4EC-280C-6E45-85CC-98C7F6623B6A}" type="slidenum">
              <a:rPr lang="en-US" smtClean="0"/>
              <a:t>‹#›</a:t>
            </a:fld>
            <a:endParaRPr lang="en-US"/>
          </a:p>
        </p:txBody>
      </p:sp>
    </p:spTree>
    <p:extLst>
      <p:ext uri="{BB962C8B-B14F-4D97-AF65-F5344CB8AC3E}">
        <p14:creationId xmlns:p14="http://schemas.microsoft.com/office/powerpoint/2010/main" val="190901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the Notes field for each slide to prepare the course instructor guide as you go</a:t>
            </a:r>
          </a:p>
        </p:txBody>
      </p:sp>
      <p:sp>
        <p:nvSpPr>
          <p:cNvPr id="4" name="Slide Number Placeholder 3"/>
          <p:cNvSpPr>
            <a:spLocks noGrp="1"/>
          </p:cNvSpPr>
          <p:nvPr>
            <p:ph type="sldNum" sz="quarter" idx="5"/>
          </p:nvPr>
        </p:nvSpPr>
        <p:spPr/>
        <p:txBody>
          <a:bodyPr/>
          <a:lstStyle/>
          <a:p>
            <a:fld id="{E80FE4EC-280C-6E45-85CC-98C7F6623B6A}" type="slidenum">
              <a:rPr lang="en-US" smtClean="0"/>
              <a:t>1</a:t>
            </a:fld>
            <a:endParaRPr lang="en-US"/>
          </a:p>
        </p:txBody>
      </p:sp>
    </p:spTree>
    <p:extLst>
      <p:ext uri="{BB962C8B-B14F-4D97-AF65-F5344CB8AC3E}">
        <p14:creationId xmlns:p14="http://schemas.microsoft.com/office/powerpoint/2010/main" val="133024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4</a:t>
            </a:fld>
            <a:endParaRPr lang="en-US"/>
          </a:p>
        </p:txBody>
      </p:sp>
    </p:spTree>
    <p:extLst>
      <p:ext uri="{BB962C8B-B14F-4D97-AF65-F5344CB8AC3E}">
        <p14:creationId xmlns:p14="http://schemas.microsoft.com/office/powerpoint/2010/main" val="192318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8</a:t>
            </a:fld>
            <a:endParaRPr lang="en-US"/>
          </a:p>
        </p:txBody>
      </p:sp>
    </p:spTree>
    <p:extLst>
      <p:ext uri="{BB962C8B-B14F-4D97-AF65-F5344CB8AC3E}">
        <p14:creationId xmlns:p14="http://schemas.microsoft.com/office/powerpoint/2010/main" val="9513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862343"/>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E0549F39-8F07-C04F-B5B2-DEE24FECB0D0}"/>
              </a:ext>
            </a:extLst>
          </p:cNvPr>
          <p:cNvSpPr txBox="1"/>
          <p:nvPr userDrawn="1"/>
        </p:nvSpPr>
        <p:spPr>
          <a:xfrm>
            <a:off x="0" y="4534809"/>
            <a:ext cx="9429376" cy="1938992"/>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pPr algn="ct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Snowmass 2021</a:t>
            </a:r>
            <a:b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b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Accelerator Frontier - Topical Group 4</a:t>
            </a:r>
          </a:p>
          <a:p>
            <a:pPr algn="ct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Multi-</a:t>
            </a:r>
            <a:r>
              <a:rPr lang="en-US" sz="4000" b="1" i="1" cap="none" spc="0" dirty="0" err="1">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TeV</a:t>
            </a: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 Colliders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4A2ED85-2D35-054E-81AE-56167DDD0C62}"/>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07FD8D76-417F-074E-8E1B-FD8BB1A1C5F6}"/>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DF4C3C23-1B52-6542-8542-66DBDB450E41}"/>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A73554B-353A-1E47-8934-58D00AF34C87}"/>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2F4FEE5-F840-7840-B9F3-37B052981AFF}"/>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6145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7079"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
        <p:nvSpPr>
          <p:cNvPr id="7" name="Footer Placeholder 6">
            <a:extLst>
              <a:ext uri="{FF2B5EF4-FFF2-40B4-BE49-F238E27FC236}">
                <a16:creationId xmlns:a16="http://schemas.microsoft.com/office/drawing/2014/main" id="{CBEA0E7D-1DC7-2D40-BC78-64D01705EAC9}"/>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3" name="Footer Placeholder 2">
            <a:extLst>
              <a:ext uri="{FF2B5EF4-FFF2-40B4-BE49-F238E27FC236}">
                <a16:creationId xmlns:a16="http://schemas.microsoft.com/office/drawing/2014/main" id="{F4D80B99-3942-E04E-9428-A7DA312933F5}"/>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Footer Placeholder 1">
            <a:extLst>
              <a:ext uri="{FF2B5EF4-FFF2-40B4-BE49-F238E27FC236}">
                <a16:creationId xmlns:a16="http://schemas.microsoft.com/office/drawing/2014/main" id="{107153A5-3C0E-9948-AF94-C5D9B5955FD8}"/>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AB2CC09-3EA4-3042-81B4-074C77A38F90}"/>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ooter Placeholder 1">
            <a:extLst>
              <a:ext uri="{FF2B5EF4-FFF2-40B4-BE49-F238E27FC236}">
                <a16:creationId xmlns:a16="http://schemas.microsoft.com/office/drawing/2014/main" id="{C71EA52D-CD39-A640-8C89-183891F6AA12}"/>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8"/>
            <a:ext cx="11105321" cy="6472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077686"/>
            <a:ext cx="11105321" cy="5159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69884" y="6337102"/>
            <a:ext cx="7160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
        <p:nvSpPr>
          <p:cNvPr id="4" name="Footer Placeholder 3">
            <a:extLst>
              <a:ext uri="{FF2B5EF4-FFF2-40B4-BE49-F238E27FC236}">
                <a16:creationId xmlns:a16="http://schemas.microsoft.com/office/drawing/2014/main" id="{B35416FC-82A6-B44F-81E9-131A94701CD2}"/>
              </a:ext>
            </a:extLst>
          </p:cNvPr>
          <p:cNvSpPr>
            <a:spLocks noGrp="1"/>
          </p:cNvSpPr>
          <p:nvPr>
            <p:ph type="ftr" sz="quarter" idx="3"/>
          </p:nvPr>
        </p:nvSpPr>
        <p:spPr>
          <a:xfrm>
            <a:off x="2898648" y="6336792"/>
            <a:ext cx="640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Accelerator Frontier – Topical Group 4 Kickoff Meeting, July 8, 2020</a:t>
            </a:r>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mailto:mpalmer@bnl.gov" TargetMode="Externa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hyperlink" Target="mailto:valishev@fnal.gov" TargetMode="External"/><Relationship Id="rId5" Type="http://schemas.openxmlformats.org/officeDocument/2006/relationships/hyperlink" Target="mailto:nadia.pastrone@to.infn.it"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snowmass21.org/lo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ULTITEV-SNOWMASS21@fnal.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522525" cy="2387600"/>
          </a:xfrm>
        </p:spPr>
        <p:txBody>
          <a:bodyPr/>
          <a:lstStyle/>
          <a:p>
            <a:r>
              <a:rPr lang="en-US" dirty="0"/>
              <a:t>Snowmass 2021 – AF4 Kickoff Meeting</a:t>
            </a:r>
          </a:p>
        </p:txBody>
      </p:sp>
      <p:sp>
        <p:nvSpPr>
          <p:cNvPr id="3" name="Subtitle 2"/>
          <p:cNvSpPr>
            <a:spLocks noGrp="1"/>
          </p:cNvSpPr>
          <p:nvPr>
            <p:ph type="subTitle" idx="1"/>
          </p:nvPr>
        </p:nvSpPr>
        <p:spPr>
          <a:xfrm>
            <a:off x="463827" y="3467286"/>
            <a:ext cx="11728173" cy="862343"/>
          </a:xfrm>
        </p:spPr>
        <p:txBody>
          <a:bodyPr>
            <a:normAutofit lnSpcReduction="10000"/>
          </a:bodyPr>
          <a:lstStyle/>
          <a:p>
            <a:r>
              <a:rPr lang="en-US" dirty="0"/>
              <a:t>Conveners: Nadia </a:t>
            </a:r>
            <a:r>
              <a:rPr lang="en-US" dirty="0" err="1"/>
              <a:t>Pastrone</a:t>
            </a:r>
            <a:r>
              <a:rPr lang="en-US" dirty="0"/>
              <a:t> (INFN), Alexander </a:t>
            </a:r>
            <a:r>
              <a:rPr lang="en-US" dirty="0" err="1"/>
              <a:t>Valishev</a:t>
            </a:r>
            <a:r>
              <a:rPr lang="en-US" dirty="0"/>
              <a:t> (FNAL), Mark Palmer (BNL)</a:t>
            </a:r>
          </a:p>
          <a:p>
            <a:r>
              <a:rPr lang="en-US" dirty="0"/>
              <a:t>July 8, 2020</a:t>
            </a:r>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9C289-5E9D-C643-AFF0-A063ECFA190F}"/>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1183A62E-3D72-814D-853A-C2D3FF2B45A9}"/>
              </a:ext>
            </a:extLst>
          </p:cNvPr>
          <p:cNvSpPr>
            <a:spLocks noGrp="1"/>
          </p:cNvSpPr>
          <p:nvPr>
            <p:ph idx="1"/>
          </p:nvPr>
        </p:nvSpPr>
        <p:spPr/>
        <p:txBody>
          <a:bodyPr/>
          <a:lstStyle/>
          <a:p>
            <a:r>
              <a:rPr lang="en-US" dirty="0"/>
              <a:t>Accelerator Frontier Topical Group 4 Plans</a:t>
            </a:r>
          </a:p>
          <a:p>
            <a:r>
              <a:rPr lang="en-US" dirty="0"/>
              <a:t>Description of LOI process and needs</a:t>
            </a:r>
          </a:p>
          <a:p>
            <a:r>
              <a:rPr lang="en-US" dirty="0"/>
              <a:t>Comments from each technical approach</a:t>
            </a:r>
          </a:p>
          <a:p>
            <a:r>
              <a:rPr lang="en-US" dirty="0"/>
              <a:t>Q&amp;A and Discussion</a:t>
            </a:r>
          </a:p>
        </p:txBody>
      </p:sp>
      <p:sp>
        <p:nvSpPr>
          <p:cNvPr id="6" name="Footer Placeholder 5">
            <a:extLst>
              <a:ext uri="{FF2B5EF4-FFF2-40B4-BE49-F238E27FC236}">
                <a16:creationId xmlns:a16="http://schemas.microsoft.com/office/drawing/2014/main" id="{99832D18-1CE8-2C4E-8E1E-1AC031A44D0B}"/>
              </a:ext>
            </a:extLst>
          </p:cNvPr>
          <p:cNvSpPr>
            <a:spLocks noGrp="1"/>
          </p:cNvSpPr>
          <p:nvPr>
            <p:ph type="ftr" sz="quarter" idx="13"/>
          </p:nvPr>
        </p:nvSpPr>
        <p:spPr/>
        <p:txBody>
          <a:bodyPr/>
          <a:lstStyle/>
          <a:p>
            <a:r>
              <a:rPr lang="en-US"/>
              <a:t>Accelerator Frontier – Topical Group 4 Kickoff Meeting, July 8, 2020</a:t>
            </a:r>
            <a:endParaRPr lang="en-US" dirty="0"/>
          </a:p>
        </p:txBody>
      </p:sp>
      <p:sp>
        <p:nvSpPr>
          <p:cNvPr id="7" name="Slide Number Placeholder 6">
            <a:extLst>
              <a:ext uri="{FF2B5EF4-FFF2-40B4-BE49-F238E27FC236}">
                <a16:creationId xmlns:a16="http://schemas.microsoft.com/office/drawing/2014/main" id="{38A38634-6CFE-9947-8EE6-5E29D363CD0D}"/>
              </a:ext>
            </a:extLst>
          </p:cNvPr>
          <p:cNvSpPr>
            <a:spLocks noGrp="1"/>
          </p:cNvSpPr>
          <p:nvPr>
            <p:ph type="sldNum" sz="quarter" idx="12"/>
          </p:nvPr>
        </p:nvSpPr>
        <p:spPr/>
        <p:txBody>
          <a:bodyPr/>
          <a:lstStyle/>
          <a:p>
            <a:fld id="{716D9922-87B3-6043-9531-5184EA303DC1}" type="slidenum">
              <a:rPr lang="en-US" smtClean="0"/>
              <a:t>2</a:t>
            </a:fld>
            <a:endParaRPr lang="en-US"/>
          </a:p>
        </p:txBody>
      </p:sp>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6"/>
            <a:ext cx="2889440" cy="3374708"/>
          </a:xfrm>
          <a:prstGeom prst="rect">
            <a:avLst/>
          </a:prstGeom>
          <a:solidFill>
            <a:srgbClr val="38564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1830ACF-4F8E-A74D-B9D3-F9C8BACE6153}"/>
              </a:ext>
            </a:extLst>
          </p:cNvPr>
          <p:cNvSpPr>
            <a:spLocks noGrp="1"/>
          </p:cNvSpPr>
          <p:nvPr>
            <p:ph type="title"/>
          </p:nvPr>
        </p:nvSpPr>
        <p:spPr>
          <a:xfrm>
            <a:off x="777240" y="731520"/>
            <a:ext cx="2304989" cy="2757904"/>
          </a:xfrm>
        </p:spPr>
        <p:txBody>
          <a:bodyPr vert="horz" lIns="91440" tIns="45720" rIns="91440" bIns="45720" rtlCol="0" anchor="ctr">
            <a:normAutofit/>
          </a:bodyPr>
          <a:lstStyle/>
          <a:p>
            <a:r>
              <a:rPr lang="en-US" sz="3100" kern="1200">
                <a:solidFill>
                  <a:srgbClr val="FFFFFF"/>
                </a:solidFill>
                <a:latin typeface="+mj-lt"/>
                <a:ea typeface="+mj-ea"/>
                <a:cs typeface="+mj-cs"/>
              </a:rPr>
              <a:t>The Conveners</a:t>
            </a:r>
          </a:p>
        </p:txBody>
      </p:sp>
      <p:pic>
        <p:nvPicPr>
          <p:cNvPr id="15" name="Picture 14" descr="A person wearing a suit and tie&#10;&#10;Description automatically generated">
            <a:extLst>
              <a:ext uri="{FF2B5EF4-FFF2-40B4-BE49-F238E27FC236}">
                <a16:creationId xmlns:a16="http://schemas.microsoft.com/office/drawing/2014/main" id="{BFE1D262-41AD-3E4A-B00E-7677BFB2F820}"/>
              </a:ext>
            </a:extLst>
          </p:cNvPr>
          <p:cNvPicPr>
            <a:picLocks noChangeAspect="1"/>
          </p:cNvPicPr>
          <p:nvPr/>
        </p:nvPicPr>
        <p:blipFill rotWithShape="1">
          <a:blip r:embed="rId2"/>
          <a:srcRect l="928" r="1869" b="3"/>
          <a:stretch/>
        </p:blipFill>
        <p:spPr>
          <a:xfrm>
            <a:off x="9088277" y="437040"/>
            <a:ext cx="2624328" cy="3374708"/>
          </a:xfrm>
          <a:prstGeom prst="rect">
            <a:avLst/>
          </a:prstGeom>
        </p:spPr>
      </p:pic>
      <p:pic>
        <p:nvPicPr>
          <p:cNvPr id="13" name="Picture 12">
            <a:extLst>
              <a:ext uri="{FF2B5EF4-FFF2-40B4-BE49-F238E27FC236}">
                <a16:creationId xmlns:a16="http://schemas.microsoft.com/office/drawing/2014/main" id="{354C8126-BBF3-5141-AEF1-C400CB01E9BA}"/>
              </a:ext>
            </a:extLst>
          </p:cNvPr>
          <p:cNvPicPr>
            <a:picLocks noChangeAspect="1"/>
          </p:cNvPicPr>
          <p:nvPr/>
        </p:nvPicPr>
        <p:blipFill>
          <a:blip r:embed="rId3"/>
          <a:srcRect/>
          <a:stretch/>
        </p:blipFill>
        <p:spPr>
          <a:xfrm>
            <a:off x="6487428" y="448055"/>
            <a:ext cx="2259849" cy="3374709"/>
          </a:xfrm>
          <a:prstGeom prst="rect">
            <a:avLst/>
          </a:prstGeom>
        </p:spPr>
      </p:pic>
      <p:pic>
        <p:nvPicPr>
          <p:cNvPr id="10" name="Content Placeholder 9" descr="A person wearing glasses and smiling at the camera&#10;&#10;Description automatically generated">
            <a:extLst>
              <a:ext uri="{FF2B5EF4-FFF2-40B4-BE49-F238E27FC236}">
                <a16:creationId xmlns:a16="http://schemas.microsoft.com/office/drawing/2014/main" id="{3FF80FC6-4E48-A144-B25D-4A2EEF06D772}"/>
              </a:ext>
            </a:extLst>
          </p:cNvPr>
          <p:cNvPicPr>
            <a:picLocks noGrp="1" noChangeAspect="1"/>
          </p:cNvPicPr>
          <p:nvPr>
            <p:ph sz="half" idx="2"/>
          </p:nvPr>
        </p:nvPicPr>
        <p:blipFill rotWithShape="1">
          <a:blip r:embed="rId4"/>
          <a:srcRect t="2178" r="3" b="4932"/>
          <a:stretch/>
        </p:blipFill>
        <p:spPr>
          <a:xfrm>
            <a:off x="3522745" y="448055"/>
            <a:ext cx="2624328" cy="3374136"/>
          </a:xfrm>
          <a:prstGeom prst="rect">
            <a:avLst/>
          </a:prstGeom>
        </p:spPr>
      </p:pic>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3992578"/>
            <a:ext cx="2889504" cy="2406501"/>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a:extLst>
              <a:ext uri="{FF2B5EF4-FFF2-40B4-BE49-F238E27FC236}">
                <a16:creationId xmlns:a16="http://schemas.microsoft.com/office/drawing/2014/main" id="{36515F01-0E8E-FC44-B451-26904103E393}"/>
              </a:ext>
            </a:extLst>
          </p:cNvPr>
          <p:cNvSpPr>
            <a:spLocks noGrp="1"/>
          </p:cNvSpPr>
          <p:nvPr>
            <p:ph type="sldNum" sz="quarter" idx="12"/>
          </p:nvPr>
        </p:nvSpPr>
        <p:spPr>
          <a:xfrm>
            <a:off x="1073219" y="4552757"/>
            <a:ext cx="1675689" cy="1286141"/>
          </a:xfrm>
        </p:spPr>
        <p:txBody>
          <a:bodyPr vert="horz" lIns="91440" tIns="45720" rIns="91440" bIns="45720" rtlCol="0" anchor="ctr">
            <a:normAutofit/>
          </a:bodyPr>
          <a:lstStyle/>
          <a:p>
            <a:pPr>
              <a:spcAft>
                <a:spcPts val="600"/>
              </a:spcAft>
            </a:pPr>
            <a:fld id="{716D9922-87B3-6043-9531-5184EA303DC1}" type="slidenum">
              <a:rPr lang="en-US" sz="1400">
                <a:solidFill>
                  <a:srgbClr val="FFFFFF"/>
                </a:solidFill>
              </a:rPr>
              <a:pPr>
                <a:spcAft>
                  <a:spcPts val="600"/>
                </a:spcAft>
              </a:pPr>
              <a:t>3</a:t>
            </a:fld>
            <a:endParaRPr lang="en-US" sz="1400"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3741" y="3992578"/>
            <a:ext cx="8219337" cy="240650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9EB6178-B798-FE43-B6D2-DC8E2B443556}"/>
              </a:ext>
            </a:extLst>
          </p:cNvPr>
          <p:cNvSpPr>
            <a:spLocks noGrp="1"/>
          </p:cNvSpPr>
          <p:nvPr>
            <p:ph sz="half" idx="1"/>
          </p:nvPr>
        </p:nvSpPr>
        <p:spPr>
          <a:xfrm>
            <a:off x="3569466" y="4173648"/>
            <a:ext cx="8119614" cy="2027976"/>
          </a:xfrm>
        </p:spPr>
        <p:txBody>
          <a:bodyPr vert="horz" lIns="91440" tIns="45720" rIns="91440" bIns="45720" rtlCol="0" anchor="ctr">
            <a:normAutofit/>
          </a:bodyPr>
          <a:lstStyle/>
          <a:p>
            <a:pPr marL="0" indent="0">
              <a:buNone/>
              <a:tabLst>
                <a:tab pos="1138238" algn="ctr"/>
                <a:tab pos="4105275" algn="ctr"/>
                <a:tab pos="6392863" algn="ctr"/>
              </a:tabLst>
            </a:pPr>
            <a:r>
              <a:rPr lang="en-US" sz="1900" dirty="0"/>
              <a:t>	Nadia </a:t>
            </a:r>
            <a:r>
              <a:rPr lang="en-US" sz="1900" dirty="0" err="1"/>
              <a:t>Pastrone</a:t>
            </a:r>
            <a:r>
              <a:rPr lang="en-US" sz="1900" dirty="0"/>
              <a:t>	Sasha </a:t>
            </a:r>
            <a:r>
              <a:rPr lang="en-US" sz="1900" dirty="0" err="1"/>
              <a:t>Valishev</a:t>
            </a:r>
            <a:r>
              <a:rPr lang="en-US" sz="1900" dirty="0"/>
              <a:t>	Mark Palmer</a:t>
            </a:r>
          </a:p>
          <a:p>
            <a:pPr marL="0" indent="0">
              <a:buNone/>
              <a:tabLst>
                <a:tab pos="1138238" algn="ctr"/>
                <a:tab pos="4105275" algn="ctr"/>
                <a:tab pos="6392863" algn="ctr"/>
              </a:tabLst>
            </a:pPr>
            <a:r>
              <a:rPr lang="en-US" sz="2000" dirty="0">
                <a:hlinkClick r:id="rId5"/>
              </a:rPr>
              <a:t>nadia.pastrone@to.infn.it</a:t>
            </a:r>
            <a:r>
              <a:rPr lang="en-US" sz="2000" dirty="0"/>
              <a:t>	</a:t>
            </a:r>
            <a:r>
              <a:rPr lang="en-US" sz="2000" dirty="0">
                <a:hlinkClick r:id="rId6"/>
              </a:rPr>
              <a:t>valishev@fnal.gov</a:t>
            </a:r>
            <a:r>
              <a:rPr lang="en-US" sz="2000" dirty="0"/>
              <a:t>	</a:t>
            </a:r>
            <a:r>
              <a:rPr lang="en-US" sz="2000" dirty="0">
                <a:hlinkClick r:id="rId7"/>
              </a:rPr>
              <a:t>mpalmer@bnl.gov</a:t>
            </a:r>
            <a:endParaRPr lang="en-US" sz="2000" dirty="0"/>
          </a:p>
        </p:txBody>
      </p:sp>
      <p:sp>
        <p:nvSpPr>
          <p:cNvPr id="5" name="Footer Placeholder 4">
            <a:extLst>
              <a:ext uri="{FF2B5EF4-FFF2-40B4-BE49-F238E27FC236}">
                <a16:creationId xmlns:a16="http://schemas.microsoft.com/office/drawing/2014/main" id="{0918A04D-D152-B344-AD15-F52A5C310242}"/>
              </a:ext>
            </a:extLst>
          </p:cNvPr>
          <p:cNvSpPr>
            <a:spLocks noGrp="1"/>
          </p:cNvSpPr>
          <p:nvPr>
            <p:ph type="ftr" sz="quarter" idx="13"/>
          </p:nvPr>
        </p:nvSpPr>
        <p:spPr>
          <a:xfrm>
            <a:off x="462058" y="6407779"/>
            <a:ext cx="6675120" cy="365125"/>
          </a:xfrm>
        </p:spPr>
        <p:txBody>
          <a:bodyPr vert="horz" lIns="91440" tIns="45720" rIns="91440" bIns="45720" rtlCol="0" anchor="ctr">
            <a:normAutofit/>
          </a:bodyPr>
          <a:lstStyle/>
          <a:p>
            <a:pPr algn="l">
              <a:spcAft>
                <a:spcPts val="600"/>
              </a:spcAft>
            </a:pPr>
            <a:r>
              <a:rPr lang="en-US" sz="1050" kern="1200" dirty="0">
                <a:solidFill>
                  <a:schemeClr val="tx1">
                    <a:lumMod val="50000"/>
                    <a:lumOff val="50000"/>
                  </a:schemeClr>
                </a:solidFill>
                <a:latin typeface="+mn-lt"/>
                <a:ea typeface="+mn-ea"/>
                <a:cs typeface="+mn-cs"/>
              </a:rPr>
              <a:t>Accelerator Frontier – Topical Group 4 Kickoff Meeting,	July 8, 2020</a:t>
            </a:r>
          </a:p>
        </p:txBody>
      </p:sp>
    </p:spTree>
    <p:extLst>
      <p:ext uri="{BB962C8B-B14F-4D97-AF65-F5344CB8AC3E}">
        <p14:creationId xmlns:p14="http://schemas.microsoft.com/office/powerpoint/2010/main" val="375304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328F2-DBEF-1B42-B60C-150B5B517DBF}"/>
              </a:ext>
            </a:extLst>
          </p:cNvPr>
          <p:cNvSpPr>
            <a:spLocks noGrp="1"/>
          </p:cNvSpPr>
          <p:nvPr>
            <p:ph type="title"/>
          </p:nvPr>
        </p:nvSpPr>
        <p:spPr>
          <a:xfrm>
            <a:off x="804671" y="1330007"/>
            <a:ext cx="4209289" cy="4692396"/>
          </a:xfrm>
        </p:spPr>
        <p:txBody>
          <a:bodyPr anchor="ctr">
            <a:normAutofit/>
          </a:bodyPr>
          <a:lstStyle/>
          <a:p>
            <a:pPr>
              <a:tabLst>
                <a:tab pos="1017588" algn="l"/>
              </a:tabLst>
            </a:pPr>
            <a:r>
              <a:rPr lang="en-US" sz="4200" dirty="0"/>
              <a:t>AF4 Focus:  </a:t>
            </a:r>
            <a:br>
              <a:rPr lang="en-US" sz="4200" dirty="0"/>
            </a:br>
            <a:r>
              <a:rPr lang="en-US" sz="4200" dirty="0"/>
              <a:t>Machines with </a:t>
            </a:r>
            <a:r>
              <a:rPr lang="en-US" sz="4200" i="1" dirty="0"/>
              <a:t>1-100 </a:t>
            </a:r>
            <a:r>
              <a:rPr lang="en-US" sz="4200" i="1" dirty="0" err="1"/>
              <a:t>TeV</a:t>
            </a:r>
            <a:r>
              <a:rPr lang="en-US" sz="4200" i="1" dirty="0"/>
              <a:t> Energy Reach, </a:t>
            </a:r>
            <a:r>
              <a:rPr lang="en-US" sz="4200" dirty="0"/>
              <a:t> </a:t>
            </a:r>
            <a:br>
              <a:rPr lang="en-US" sz="4200" dirty="0"/>
            </a:br>
            <a:r>
              <a:rPr lang="en-US" sz="4200" dirty="0"/>
              <a:t>and </a:t>
            </a:r>
            <a:r>
              <a:rPr lang="en-US" sz="4200" i="1" dirty="0"/>
              <a:t>Beyond...</a:t>
            </a:r>
          </a:p>
        </p:txBody>
      </p:sp>
      <p:sp>
        <p:nvSpPr>
          <p:cNvPr id="5" name="Slide Number Placeholder 4">
            <a:extLst>
              <a:ext uri="{FF2B5EF4-FFF2-40B4-BE49-F238E27FC236}">
                <a16:creationId xmlns:a16="http://schemas.microsoft.com/office/drawing/2014/main" id="{890BCEE0-1FFF-A94C-A334-7F14F0393227}"/>
              </a:ext>
            </a:extLst>
          </p:cNvPr>
          <p:cNvSpPr>
            <a:spLocks noGrp="1"/>
          </p:cNvSpPr>
          <p:nvPr>
            <p:ph type="sldNum" sz="quarter" idx="12"/>
          </p:nvPr>
        </p:nvSpPr>
        <p:spPr>
          <a:xfrm>
            <a:off x="11000232" y="603504"/>
            <a:ext cx="548640" cy="548640"/>
          </a:xfrm>
          <a:prstGeom prst="ellipse">
            <a:avLst/>
          </a:prstGeom>
          <a:solidFill>
            <a:srgbClr val="808080"/>
          </a:solidFill>
        </p:spPr>
        <p:txBody>
          <a:bodyPr>
            <a:normAutofit/>
          </a:bodyPr>
          <a:lstStyle/>
          <a:p>
            <a:pPr>
              <a:spcAft>
                <a:spcPts val="600"/>
              </a:spcAft>
            </a:pPr>
            <a:fld id="{716D9922-87B3-6043-9531-5184EA303DC1}" type="slidenum">
              <a:rPr lang="en-US" sz="1500">
                <a:solidFill>
                  <a:srgbClr val="FFFFFF"/>
                </a:solidFill>
              </a:rPr>
              <a:pPr>
                <a:spcAft>
                  <a:spcPts val="600"/>
                </a:spcAft>
              </a:pPr>
              <a:t>4</a:t>
            </a:fld>
            <a:endParaRPr lang="en-US" sz="1500">
              <a:solidFill>
                <a:srgbClr val="FFFFFF"/>
              </a:solidFill>
            </a:endParaRPr>
          </a:p>
        </p:txBody>
      </p:sp>
      <p:sp>
        <p:nvSpPr>
          <p:cNvPr id="3" name="Content Placeholder 2">
            <a:extLst>
              <a:ext uri="{FF2B5EF4-FFF2-40B4-BE49-F238E27FC236}">
                <a16:creationId xmlns:a16="http://schemas.microsoft.com/office/drawing/2014/main" id="{E9A35EE2-ADFB-8842-B67E-B138444DAF74}"/>
              </a:ext>
            </a:extLst>
          </p:cNvPr>
          <p:cNvSpPr>
            <a:spLocks noGrp="1"/>
          </p:cNvSpPr>
          <p:nvPr>
            <p:ph idx="1"/>
          </p:nvPr>
        </p:nvSpPr>
        <p:spPr>
          <a:xfrm>
            <a:off x="5608320" y="441960"/>
            <a:ext cx="6333964" cy="5580443"/>
          </a:xfrm>
        </p:spPr>
        <p:txBody>
          <a:bodyPr anchor="ctr">
            <a:normAutofit/>
          </a:bodyPr>
          <a:lstStyle/>
          <a:p>
            <a:r>
              <a:rPr lang="en-US" sz="2400" dirty="0"/>
              <a:t>This Working Group will explore</a:t>
            </a:r>
          </a:p>
          <a:p>
            <a:pPr lvl="1"/>
            <a:r>
              <a:rPr lang="en-US" dirty="0"/>
              <a:t>Potential Machine Routes</a:t>
            </a:r>
          </a:p>
          <a:p>
            <a:pPr lvl="1"/>
            <a:r>
              <a:rPr lang="en-US" dirty="0"/>
              <a:t>R&amp;D Requirements</a:t>
            </a:r>
          </a:p>
          <a:p>
            <a:pPr lvl="1"/>
            <a:r>
              <a:rPr lang="en-US" dirty="0"/>
              <a:t>Potential Readiness Timelines</a:t>
            </a:r>
          </a:p>
          <a:p>
            <a:pPr lvl="1"/>
            <a:r>
              <a:rPr lang="en-US" dirty="0"/>
              <a:t>Common Issues at the very high energy scale such as energy efficiency and cost</a:t>
            </a:r>
          </a:p>
          <a:p>
            <a:r>
              <a:rPr lang="en-US" sz="2400" dirty="0"/>
              <a:t>It will coordinate with the </a:t>
            </a:r>
            <a:r>
              <a:rPr lang="en-US" sz="2400" b="1" dirty="0"/>
              <a:t>Energy Frontier Physics Group </a:t>
            </a:r>
            <a:r>
              <a:rPr lang="en-US" sz="2400" dirty="0"/>
              <a:t>to identify</a:t>
            </a:r>
          </a:p>
          <a:p>
            <a:pPr lvl="1"/>
            <a:r>
              <a:rPr lang="en-US" dirty="0"/>
              <a:t>Connections between the physics needs and accelerator types</a:t>
            </a:r>
          </a:p>
          <a:p>
            <a:pPr lvl="1"/>
            <a:r>
              <a:rPr lang="en-US" dirty="0"/>
              <a:t>Detailed machine requirements to achieve the community's physics goals</a:t>
            </a:r>
          </a:p>
        </p:txBody>
      </p:sp>
      <p:sp>
        <p:nvSpPr>
          <p:cNvPr id="4" name="Footer Placeholder 3">
            <a:extLst>
              <a:ext uri="{FF2B5EF4-FFF2-40B4-BE49-F238E27FC236}">
                <a16:creationId xmlns:a16="http://schemas.microsoft.com/office/drawing/2014/main" id="{5D686DDF-0648-6342-9053-00611E53A027}"/>
              </a:ext>
            </a:extLst>
          </p:cNvPr>
          <p:cNvSpPr>
            <a:spLocks noGrp="1"/>
          </p:cNvSpPr>
          <p:nvPr>
            <p:ph type="ftr" sz="quarter" idx="13"/>
          </p:nvPr>
        </p:nvSpPr>
        <p:spPr>
          <a:xfrm>
            <a:off x="5331535" y="6199632"/>
            <a:ext cx="6217338" cy="365125"/>
          </a:xfrm>
        </p:spPr>
        <p:txBody>
          <a:bodyPr>
            <a:normAutofit/>
          </a:bodyPr>
          <a:lstStyle/>
          <a:p>
            <a:pPr algn="r">
              <a:spcAft>
                <a:spcPts val="600"/>
              </a:spcAft>
            </a:pPr>
            <a:r>
              <a:rPr lang="en-US">
                <a:solidFill>
                  <a:schemeClr val="tx1">
                    <a:alpha val="80000"/>
                  </a:schemeClr>
                </a:solidFill>
              </a:rPr>
              <a:t>Accelerator Frontier – Topical Group 4 Kickoff Meeting, July 8, 2020</a:t>
            </a:r>
          </a:p>
        </p:txBody>
      </p:sp>
    </p:spTree>
    <p:extLst>
      <p:ext uri="{BB962C8B-B14F-4D97-AF65-F5344CB8AC3E}">
        <p14:creationId xmlns:p14="http://schemas.microsoft.com/office/powerpoint/2010/main" val="27873767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9E3B41-EDDA-9E47-BDA6-82ED59AB494D}"/>
              </a:ext>
            </a:extLst>
          </p:cNvPr>
          <p:cNvSpPr>
            <a:spLocks noGrp="1"/>
          </p:cNvSpPr>
          <p:nvPr>
            <p:ph type="title"/>
          </p:nvPr>
        </p:nvSpPr>
        <p:spPr>
          <a:xfrm>
            <a:off x="804671" y="1330007"/>
            <a:ext cx="3820669" cy="4692396"/>
          </a:xfrm>
        </p:spPr>
        <p:txBody>
          <a:bodyPr anchor="ctr">
            <a:normAutofit/>
          </a:bodyPr>
          <a:lstStyle/>
          <a:p>
            <a:r>
              <a:rPr lang="en-US" sz="5400"/>
              <a:t>Each AF Working Group</a:t>
            </a:r>
          </a:p>
        </p:txBody>
      </p:sp>
      <p:sp>
        <p:nvSpPr>
          <p:cNvPr id="4" name="Slide Number Placeholder 3">
            <a:extLst>
              <a:ext uri="{FF2B5EF4-FFF2-40B4-BE49-F238E27FC236}">
                <a16:creationId xmlns:a16="http://schemas.microsoft.com/office/drawing/2014/main" id="{311E88A6-72A8-9043-9307-507906CFB62E}"/>
              </a:ext>
            </a:extLst>
          </p:cNvPr>
          <p:cNvSpPr>
            <a:spLocks noGrp="1"/>
          </p:cNvSpPr>
          <p:nvPr>
            <p:ph type="sldNum" sz="quarter" idx="12"/>
          </p:nvPr>
        </p:nvSpPr>
        <p:spPr>
          <a:xfrm>
            <a:off x="11000232" y="603504"/>
            <a:ext cx="548640" cy="548640"/>
          </a:xfrm>
          <a:prstGeom prst="ellipse">
            <a:avLst/>
          </a:prstGeom>
          <a:solidFill>
            <a:srgbClr val="808080"/>
          </a:solidFill>
        </p:spPr>
        <p:txBody>
          <a:bodyPr>
            <a:normAutofit/>
          </a:bodyPr>
          <a:lstStyle/>
          <a:p>
            <a:pPr>
              <a:spcAft>
                <a:spcPts val="600"/>
              </a:spcAft>
            </a:pPr>
            <a:fld id="{716D9922-87B3-6043-9531-5184EA303DC1}" type="slidenum">
              <a:rPr lang="en-US" sz="1500">
                <a:solidFill>
                  <a:srgbClr val="FFFFFF"/>
                </a:solidFill>
              </a:rPr>
              <a:pPr>
                <a:spcAft>
                  <a:spcPts val="600"/>
                </a:spcAft>
              </a:pPr>
              <a:t>5</a:t>
            </a:fld>
            <a:endParaRPr lang="en-US" sz="1500">
              <a:solidFill>
                <a:srgbClr val="FFFFFF"/>
              </a:solidFill>
            </a:endParaRPr>
          </a:p>
        </p:txBody>
      </p:sp>
      <p:sp>
        <p:nvSpPr>
          <p:cNvPr id="3" name="Content Placeholder 2">
            <a:extLst>
              <a:ext uri="{FF2B5EF4-FFF2-40B4-BE49-F238E27FC236}">
                <a16:creationId xmlns:a16="http://schemas.microsoft.com/office/drawing/2014/main" id="{21043FB2-7EB6-5040-980D-66610EC74C6C}"/>
              </a:ext>
            </a:extLst>
          </p:cNvPr>
          <p:cNvSpPr>
            <a:spLocks noGrp="1"/>
          </p:cNvSpPr>
          <p:nvPr>
            <p:ph idx="1"/>
          </p:nvPr>
        </p:nvSpPr>
        <p:spPr>
          <a:xfrm>
            <a:off x="5471160" y="848298"/>
            <a:ext cx="6720840" cy="5476301"/>
          </a:xfrm>
        </p:spPr>
        <p:txBody>
          <a:bodyPr anchor="ctr">
            <a:normAutofit/>
          </a:bodyPr>
          <a:lstStyle/>
          <a:p>
            <a:r>
              <a:rPr lang="en-US" sz="1800" dirty="0"/>
              <a:t>Charged with addressing the following questions:</a:t>
            </a:r>
          </a:p>
          <a:p>
            <a:pPr marL="914400" lvl="1" indent="-457200">
              <a:buFont typeface="+mj-lt"/>
              <a:buAutoNum type="arabicPeriod"/>
            </a:pPr>
            <a:r>
              <a:rPr lang="en-US" sz="1800" dirty="0"/>
              <a:t>What is needed to advance the physics? </a:t>
            </a:r>
          </a:p>
          <a:p>
            <a:pPr marL="914400" lvl="1" indent="-457200">
              <a:buFont typeface="+mj-lt"/>
              <a:buAutoNum type="arabicPeriod"/>
            </a:pPr>
            <a:r>
              <a:rPr lang="en-US" sz="1800" dirty="0"/>
              <a:t>What is currently available (state of the art) around the world? </a:t>
            </a:r>
          </a:p>
          <a:p>
            <a:pPr marL="914400" lvl="1" indent="-457200">
              <a:buFont typeface="+mj-lt"/>
              <a:buAutoNum type="arabicPeriod"/>
            </a:pPr>
            <a:r>
              <a:rPr lang="en-US" sz="1800" dirty="0"/>
              <a:t>What new accelerator facilities could be available on the next decade (or next next decade)? </a:t>
            </a:r>
          </a:p>
          <a:p>
            <a:pPr marL="914400" lvl="1" indent="-457200">
              <a:buFont typeface="+mj-lt"/>
              <a:buAutoNum type="arabicPeriod"/>
            </a:pPr>
            <a:r>
              <a:rPr lang="en-US" sz="1800" dirty="0"/>
              <a:t>What R&amp;D would enable these future opportunities? </a:t>
            </a:r>
          </a:p>
          <a:p>
            <a:pPr marL="914400" lvl="1" indent="-457200">
              <a:buFont typeface="+mj-lt"/>
              <a:buAutoNum type="arabicPeriod"/>
            </a:pPr>
            <a:r>
              <a:rPr lang="en-US" sz="1800" dirty="0"/>
              <a:t>What are the time and cost scales of the R&amp;D and associated test facilities as well as the time and cost scale of the facility? </a:t>
            </a:r>
          </a:p>
          <a:p>
            <a:pPr marL="457200" lvl="1" indent="0">
              <a:buNone/>
            </a:pPr>
            <a:endParaRPr lang="en-US" sz="1800" dirty="0"/>
          </a:p>
          <a:p>
            <a:r>
              <a:rPr lang="en-US" sz="1800" dirty="0"/>
              <a:t>Liaisons with other parts of the Snowmass 2021 effort:</a:t>
            </a:r>
          </a:p>
          <a:p>
            <a:pPr lvl="1"/>
            <a:r>
              <a:rPr lang="en-US" sz="1800" b="1" dirty="0"/>
              <a:t>Theory Frontier </a:t>
            </a:r>
            <a:r>
              <a:rPr lang="en-US" sz="1800" dirty="0"/>
              <a:t>- </a:t>
            </a:r>
            <a:r>
              <a:rPr lang="en-US" sz="1800" dirty="0" err="1"/>
              <a:t>LianTao</a:t>
            </a:r>
            <a:r>
              <a:rPr lang="en-US" sz="1800" dirty="0"/>
              <a:t> Wang</a:t>
            </a:r>
          </a:p>
          <a:p>
            <a:pPr lvl="1"/>
            <a:r>
              <a:rPr lang="en-US" sz="1800" b="1" dirty="0"/>
              <a:t>Rare Processes </a:t>
            </a:r>
            <a:r>
              <a:rPr lang="en-US" sz="1800" dirty="0"/>
              <a:t>- Robert Bernstein</a:t>
            </a:r>
          </a:p>
          <a:p>
            <a:pPr lvl="1"/>
            <a:r>
              <a:rPr lang="en-US" sz="1800" b="1" dirty="0"/>
              <a:t>Energy Frontier </a:t>
            </a:r>
            <a:r>
              <a:rPr lang="en-US" sz="1800" dirty="0"/>
              <a:t>- Meenakshi </a:t>
            </a:r>
            <a:r>
              <a:rPr lang="en-US" sz="1800" dirty="0" err="1"/>
              <a:t>Narain</a:t>
            </a:r>
            <a:r>
              <a:rPr lang="en-US" sz="1800" dirty="0"/>
              <a:t> and Dmitri Denisov </a:t>
            </a:r>
          </a:p>
          <a:p>
            <a:pPr lvl="1"/>
            <a:r>
              <a:rPr lang="en-US" sz="1800" b="1" dirty="0"/>
              <a:t>Instrumentation Frontier </a:t>
            </a:r>
            <a:r>
              <a:rPr lang="en-US" sz="1800" dirty="0"/>
              <a:t>- Andy White </a:t>
            </a:r>
          </a:p>
        </p:txBody>
      </p:sp>
      <p:sp>
        <p:nvSpPr>
          <p:cNvPr id="5" name="Footer Placeholder 4">
            <a:extLst>
              <a:ext uri="{FF2B5EF4-FFF2-40B4-BE49-F238E27FC236}">
                <a16:creationId xmlns:a16="http://schemas.microsoft.com/office/drawing/2014/main" id="{2A6F5BDB-CC1C-954C-9B52-CF2EF4D7D6F9}"/>
              </a:ext>
            </a:extLst>
          </p:cNvPr>
          <p:cNvSpPr>
            <a:spLocks noGrp="1"/>
          </p:cNvSpPr>
          <p:nvPr>
            <p:ph type="ftr" sz="quarter" idx="13"/>
          </p:nvPr>
        </p:nvSpPr>
        <p:spPr>
          <a:xfrm>
            <a:off x="5331535" y="6199632"/>
            <a:ext cx="6217338" cy="365125"/>
          </a:xfrm>
        </p:spPr>
        <p:txBody>
          <a:bodyPr>
            <a:normAutofit/>
          </a:bodyPr>
          <a:lstStyle/>
          <a:p>
            <a:pPr algn="r">
              <a:spcAft>
                <a:spcPts val="600"/>
              </a:spcAft>
            </a:pPr>
            <a:r>
              <a:rPr lang="en-US">
                <a:solidFill>
                  <a:schemeClr val="tx1">
                    <a:alpha val="80000"/>
                  </a:schemeClr>
                </a:solidFill>
              </a:rPr>
              <a:t>Accelerator Frontier – Topical Group 4 Kickoff Meeting, July 8, 2020</a:t>
            </a:r>
          </a:p>
        </p:txBody>
      </p:sp>
    </p:spTree>
    <p:extLst>
      <p:ext uri="{BB962C8B-B14F-4D97-AF65-F5344CB8AC3E}">
        <p14:creationId xmlns:p14="http://schemas.microsoft.com/office/powerpoint/2010/main" val="39906397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AA59-1007-1149-96F5-92779490439A}"/>
              </a:ext>
            </a:extLst>
          </p:cNvPr>
          <p:cNvSpPr>
            <a:spLocks noGrp="1"/>
          </p:cNvSpPr>
          <p:nvPr>
            <p:ph type="title"/>
          </p:nvPr>
        </p:nvSpPr>
        <p:spPr>
          <a:xfrm>
            <a:off x="429658" y="609600"/>
            <a:ext cx="11219547" cy="1905000"/>
          </a:xfrm>
        </p:spPr>
        <p:txBody>
          <a:bodyPr/>
          <a:lstStyle/>
          <a:p>
            <a:r>
              <a:rPr lang="en-US" dirty="0"/>
              <a:t>Machines with </a:t>
            </a:r>
            <a:r>
              <a:rPr lang="en-US" b="1" dirty="0" err="1"/>
              <a:t>E</a:t>
            </a:r>
            <a:r>
              <a:rPr lang="en-US" b="1" baseline="-25000" dirty="0" err="1"/>
              <a:t>cm</a:t>
            </a:r>
            <a:r>
              <a:rPr lang="en-US" b="1" baseline="-25000" dirty="0"/>
              <a:t> </a:t>
            </a:r>
            <a:r>
              <a:rPr lang="en-US" b="1" dirty="0"/>
              <a:t>≥ 1 </a:t>
            </a:r>
            <a:r>
              <a:rPr lang="en-US" b="1" dirty="0" err="1"/>
              <a:t>TeV</a:t>
            </a:r>
            <a:r>
              <a:rPr lang="en-US" b="1" dirty="0"/>
              <a:t> </a:t>
            </a:r>
            <a:r>
              <a:rPr lang="en-US" dirty="0"/>
              <a:t>and Collaborations</a:t>
            </a:r>
          </a:p>
        </p:txBody>
      </p:sp>
      <p:graphicFrame>
        <p:nvGraphicFramePr>
          <p:cNvPr id="4" name="Content Placeholder 3">
            <a:extLst>
              <a:ext uri="{FF2B5EF4-FFF2-40B4-BE49-F238E27FC236}">
                <a16:creationId xmlns:a16="http://schemas.microsoft.com/office/drawing/2014/main" id="{84CC96CA-3A01-924C-8926-F61BA7744CD6}"/>
              </a:ext>
            </a:extLst>
          </p:cNvPr>
          <p:cNvGraphicFramePr>
            <a:graphicFrameLocks noGrp="1"/>
          </p:cNvGraphicFramePr>
          <p:nvPr>
            <p:ph idx="1"/>
            <p:extLst>
              <p:ext uri="{D42A27DB-BD31-4B8C-83A1-F6EECF244321}">
                <p14:modId xmlns:p14="http://schemas.microsoft.com/office/powerpoint/2010/main" val="1944381384"/>
              </p:ext>
            </p:extLst>
          </p:nvPr>
        </p:nvGraphicFramePr>
        <p:xfrm>
          <a:off x="1141413" y="1344059"/>
          <a:ext cx="9906000" cy="444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DA36001-5FAD-EB47-B34C-B9490C586388}"/>
              </a:ext>
            </a:extLst>
          </p:cNvPr>
          <p:cNvSpPr txBox="1"/>
          <p:nvPr/>
        </p:nvSpPr>
        <p:spPr>
          <a:xfrm>
            <a:off x="1713561" y="5770950"/>
            <a:ext cx="2220480" cy="369332"/>
          </a:xfrm>
          <a:prstGeom prst="rect">
            <a:avLst/>
          </a:prstGeom>
          <a:noFill/>
        </p:spPr>
        <p:txBody>
          <a:bodyPr wrap="none" rtlCol="0">
            <a:spAutoFit/>
          </a:bodyPr>
          <a:lstStyle/>
          <a:p>
            <a:r>
              <a:rPr lang="en-US" dirty="0"/>
              <a:t>Other possibilities?</a:t>
            </a:r>
          </a:p>
        </p:txBody>
      </p:sp>
      <p:sp>
        <p:nvSpPr>
          <p:cNvPr id="3" name="Footer Placeholder 2">
            <a:extLst>
              <a:ext uri="{FF2B5EF4-FFF2-40B4-BE49-F238E27FC236}">
                <a16:creationId xmlns:a16="http://schemas.microsoft.com/office/drawing/2014/main" id="{08A2282A-B564-FB42-9027-891A327A7646}"/>
              </a:ext>
            </a:extLst>
          </p:cNvPr>
          <p:cNvSpPr>
            <a:spLocks noGrp="1"/>
          </p:cNvSpPr>
          <p:nvPr>
            <p:ph type="ftr" sz="quarter" idx="13"/>
          </p:nvPr>
        </p:nvSpPr>
        <p:spPr/>
        <p:txBody>
          <a:bodyPr/>
          <a:lstStyle/>
          <a:p>
            <a:r>
              <a:rPr lang="en-US"/>
              <a:t>Accelerator Frontier – Topical Group 4 Kickoff Meeting, July 8, 2020</a:t>
            </a:r>
            <a:endParaRPr lang="en-US" dirty="0"/>
          </a:p>
        </p:txBody>
      </p:sp>
      <p:sp>
        <p:nvSpPr>
          <p:cNvPr id="6" name="Slide Number Placeholder 5">
            <a:extLst>
              <a:ext uri="{FF2B5EF4-FFF2-40B4-BE49-F238E27FC236}">
                <a16:creationId xmlns:a16="http://schemas.microsoft.com/office/drawing/2014/main" id="{353D99B7-3EA1-F241-9A3C-80FFDE35D97F}"/>
              </a:ext>
            </a:extLst>
          </p:cNvPr>
          <p:cNvSpPr>
            <a:spLocks noGrp="1"/>
          </p:cNvSpPr>
          <p:nvPr>
            <p:ph type="sldNum" sz="quarter" idx="12"/>
          </p:nvPr>
        </p:nvSpPr>
        <p:spPr/>
        <p:txBody>
          <a:bodyPr/>
          <a:lstStyle/>
          <a:p>
            <a:fld id="{716D9922-87B3-6043-9531-5184EA303DC1}" type="slidenum">
              <a:rPr lang="en-US" smtClean="0"/>
              <a:t>6</a:t>
            </a:fld>
            <a:endParaRPr lang="en-US"/>
          </a:p>
        </p:txBody>
      </p:sp>
    </p:spTree>
    <p:extLst>
      <p:ext uri="{BB962C8B-B14F-4D97-AF65-F5344CB8AC3E}">
        <p14:creationId xmlns:p14="http://schemas.microsoft.com/office/powerpoint/2010/main" val="205530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9">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31A4C5-0217-3F46-9000-12EB1E036A63}"/>
              </a:ext>
            </a:extLst>
          </p:cNvPr>
          <p:cNvSpPr>
            <a:spLocks noGrp="1"/>
          </p:cNvSpPr>
          <p:nvPr>
            <p:ph type="title"/>
          </p:nvPr>
        </p:nvSpPr>
        <p:spPr>
          <a:xfrm>
            <a:off x="804671" y="365125"/>
            <a:ext cx="3405821" cy="3117038"/>
          </a:xfrm>
        </p:spPr>
        <p:txBody>
          <a:bodyPr anchor="ctr">
            <a:normAutofit/>
          </a:bodyPr>
          <a:lstStyle/>
          <a:p>
            <a:r>
              <a:rPr lang="en-US"/>
              <a:t>Snowmass 2021 Letters of Interest</a:t>
            </a:r>
            <a:endParaRPr lang="en-US" dirty="0"/>
          </a:p>
        </p:txBody>
      </p:sp>
      <p:sp>
        <p:nvSpPr>
          <p:cNvPr id="3" name="Content Placeholder 2">
            <a:extLst>
              <a:ext uri="{FF2B5EF4-FFF2-40B4-BE49-F238E27FC236}">
                <a16:creationId xmlns:a16="http://schemas.microsoft.com/office/drawing/2014/main" id="{3F6D1130-64C7-854D-A831-2CD8DB533FC6}"/>
              </a:ext>
            </a:extLst>
          </p:cNvPr>
          <p:cNvSpPr>
            <a:spLocks noGrp="1"/>
          </p:cNvSpPr>
          <p:nvPr>
            <p:ph idx="1"/>
          </p:nvPr>
        </p:nvSpPr>
        <p:spPr>
          <a:xfrm>
            <a:off x="6004560" y="652618"/>
            <a:ext cx="6080759" cy="5638009"/>
          </a:xfrm>
        </p:spPr>
        <p:txBody>
          <a:bodyPr anchor="ctr">
            <a:normAutofit lnSpcReduction="10000"/>
          </a:bodyPr>
          <a:lstStyle/>
          <a:p>
            <a:pPr marL="0" indent="0">
              <a:buNone/>
            </a:pPr>
            <a:r>
              <a:rPr lang="en-US" sz="2400" dirty="0"/>
              <a:t>Submission Period:  </a:t>
            </a:r>
            <a:br>
              <a:rPr lang="en-US" sz="2400" dirty="0"/>
            </a:br>
            <a:r>
              <a:rPr lang="en-US" sz="2400" dirty="0"/>
              <a:t>April 1, 2020 – </a:t>
            </a:r>
            <a:r>
              <a:rPr lang="en-US" sz="2400" b="1" u="sng" dirty="0"/>
              <a:t>August 31, 2020</a:t>
            </a:r>
          </a:p>
          <a:p>
            <a:pPr marL="0" indent="0">
              <a:buNone/>
            </a:pPr>
            <a:endParaRPr lang="en-US" sz="2400" dirty="0"/>
          </a:p>
          <a:p>
            <a:pPr marL="0" indent="0">
              <a:buNone/>
            </a:pPr>
            <a:r>
              <a:rPr lang="en-US" sz="2400" i="1" dirty="0"/>
              <a:t>Letters of interest allow Snowmass conveners to see what proposals to expect and to encourage the community to begin studying them. They will help conveners to prepare the Snowmass Planning Meeting that will take place on November 4 - 6, 2020 at Fermilab. Letters should give brief descriptions of the proposal and cite the relevant papers to study. Instructions for submitting letters are available at </a:t>
            </a:r>
            <a:r>
              <a:rPr lang="en-US" sz="2400" i="1" dirty="0">
                <a:hlinkClick r:id="rId2"/>
              </a:rPr>
              <a:t>https://snowmass21.org/loi</a:t>
            </a:r>
            <a:r>
              <a:rPr lang="en-US" sz="2400" i="1" dirty="0"/>
              <a:t>. Authors of the letters are encouraged to submit a full writeup for their work as a contributed paper.</a:t>
            </a:r>
          </a:p>
        </p:txBody>
      </p:sp>
      <p:sp>
        <p:nvSpPr>
          <p:cNvPr id="5" name="Footer Placeholder 4">
            <a:extLst>
              <a:ext uri="{FF2B5EF4-FFF2-40B4-BE49-F238E27FC236}">
                <a16:creationId xmlns:a16="http://schemas.microsoft.com/office/drawing/2014/main" id="{4117DF5C-CD48-A445-8CB4-D503653485D2}"/>
              </a:ext>
            </a:extLst>
          </p:cNvPr>
          <p:cNvSpPr>
            <a:spLocks noGrp="1"/>
          </p:cNvSpPr>
          <p:nvPr>
            <p:ph type="ftr" sz="quarter" idx="13"/>
          </p:nvPr>
        </p:nvSpPr>
        <p:spPr>
          <a:xfrm>
            <a:off x="804671" y="6199632"/>
            <a:ext cx="4325537" cy="365125"/>
          </a:xfrm>
        </p:spPr>
        <p:txBody>
          <a:bodyPr>
            <a:normAutofit/>
          </a:bodyPr>
          <a:lstStyle/>
          <a:p>
            <a:pPr algn="l">
              <a:lnSpc>
                <a:spcPct val="90000"/>
              </a:lnSpc>
              <a:spcAft>
                <a:spcPts val="600"/>
              </a:spcAft>
            </a:pPr>
            <a:r>
              <a:rPr lang="en-US" sz="1000">
                <a:solidFill>
                  <a:schemeClr val="tx1">
                    <a:alpha val="80000"/>
                  </a:schemeClr>
                </a:solidFill>
              </a:rPr>
              <a:t>Accelerator Frontier – Topical Group 4 Kickoff Meeting, July 8, 2020</a:t>
            </a:r>
          </a:p>
        </p:txBody>
      </p:sp>
      <p:sp>
        <p:nvSpPr>
          <p:cNvPr id="4" name="Slide Number Placeholder 3">
            <a:extLst>
              <a:ext uri="{FF2B5EF4-FFF2-40B4-BE49-F238E27FC236}">
                <a16:creationId xmlns:a16="http://schemas.microsoft.com/office/drawing/2014/main" id="{C59AC4FA-FDBF-4049-A876-A3595875C516}"/>
              </a:ext>
            </a:extLst>
          </p:cNvPr>
          <p:cNvSpPr>
            <a:spLocks noGrp="1"/>
          </p:cNvSpPr>
          <p:nvPr>
            <p:ph type="sldNum" sz="quarter" idx="12"/>
          </p:nvPr>
        </p:nvSpPr>
        <p:spPr>
          <a:xfrm>
            <a:off x="10981944" y="6108192"/>
            <a:ext cx="548640" cy="548640"/>
          </a:xfrm>
          <a:prstGeom prst="ellipse">
            <a:avLst/>
          </a:prstGeom>
          <a:solidFill>
            <a:srgbClr val="808080"/>
          </a:solidFill>
        </p:spPr>
        <p:txBody>
          <a:bodyPr>
            <a:normAutofit/>
          </a:bodyPr>
          <a:lstStyle/>
          <a:p>
            <a:pPr>
              <a:spcAft>
                <a:spcPts val="600"/>
              </a:spcAft>
            </a:pPr>
            <a:fld id="{716D9922-87B3-6043-9531-5184EA303DC1}" type="slidenum">
              <a:rPr lang="en-US" sz="1500">
                <a:solidFill>
                  <a:srgbClr val="FFFFFF"/>
                </a:solidFill>
              </a:rPr>
              <a:pPr>
                <a:spcAft>
                  <a:spcPts val="600"/>
                </a:spcAft>
              </a:pPr>
              <a:t>7</a:t>
            </a:fld>
            <a:endParaRPr lang="en-US" sz="1500">
              <a:solidFill>
                <a:srgbClr val="FFFFFF"/>
              </a:solidFill>
            </a:endParaRPr>
          </a:p>
        </p:txBody>
      </p:sp>
    </p:spTree>
    <p:extLst>
      <p:ext uri="{BB962C8B-B14F-4D97-AF65-F5344CB8AC3E}">
        <p14:creationId xmlns:p14="http://schemas.microsoft.com/office/powerpoint/2010/main" val="15142501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613DA5-7FED-024A-A20F-37ADFF1747DE}"/>
              </a:ext>
            </a:extLst>
          </p:cNvPr>
          <p:cNvSpPr>
            <a:spLocks noGrp="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a:r>
              <a:rPr lang="en-US" sz="2600"/>
              <a:t>AF4 Request for Letters of Intent</a:t>
            </a:r>
          </a:p>
        </p:txBody>
      </p:sp>
      <p:sp>
        <p:nvSpPr>
          <p:cNvPr id="3" name="Content Placeholder 2">
            <a:extLst>
              <a:ext uri="{FF2B5EF4-FFF2-40B4-BE49-F238E27FC236}">
                <a16:creationId xmlns:a16="http://schemas.microsoft.com/office/drawing/2014/main" id="{17B9B870-5546-274C-9466-901E4993072B}"/>
              </a:ext>
            </a:extLst>
          </p:cNvPr>
          <p:cNvSpPr>
            <a:spLocks noGrp="1"/>
          </p:cNvSpPr>
          <p:nvPr>
            <p:ph idx="1"/>
          </p:nvPr>
        </p:nvSpPr>
        <p:spPr>
          <a:xfrm>
            <a:off x="4256690" y="231355"/>
            <a:ext cx="7721950" cy="6062766"/>
          </a:xfrm>
        </p:spPr>
        <p:txBody>
          <a:bodyPr anchor="ctr">
            <a:normAutofit fontScale="92500" lnSpcReduction="20000"/>
          </a:bodyPr>
          <a:lstStyle/>
          <a:p>
            <a:r>
              <a:rPr lang="en-US" sz="2400" dirty="0">
                <a:solidFill>
                  <a:schemeClr val="bg1"/>
                </a:solidFill>
              </a:rPr>
              <a:t>Request for LOIs To Focus On:</a:t>
            </a:r>
          </a:p>
          <a:p>
            <a:pPr lvl="1"/>
            <a:r>
              <a:rPr lang="en-US" dirty="0">
                <a:solidFill>
                  <a:schemeClr val="bg1"/>
                </a:solidFill>
              </a:rPr>
              <a:t>Machine concept</a:t>
            </a:r>
          </a:p>
          <a:p>
            <a:pPr lvl="1"/>
            <a:r>
              <a:rPr lang="en-US" dirty="0">
                <a:solidFill>
                  <a:schemeClr val="bg1"/>
                </a:solidFill>
              </a:rPr>
              <a:t>R&amp;D needs to deliver a potential future capability</a:t>
            </a:r>
          </a:p>
          <a:p>
            <a:pPr lvl="1"/>
            <a:r>
              <a:rPr lang="en-US" dirty="0">
                <a:solidFill>
                  <a:schemeClr val="bg1"/>
                </a:solidFill>
              </a:rPr>
              <a:t>Connections of the technology to existing facilities (e.g. to provide potential facility construction and/or R&amp;D pathways)</a:t>
            </a:r>
            <a:br>
              <a:rPr lang="en-US" dirty="0">
                <a:solidFill>
                  <a:schemeClr val="bg1"/>
                </a:solidFill>
              </a:rPr>
            </a:br>
            <a:endParaRPr lang="en-US" dirty="0">
              <a:solidFill>
                <a:schemeClr val="bg1"/>
              </a:solidFill>
            </a:endParaRPr>
          </a:p>
          <a:p>
            <a:r>
              <a:rPr lang="en-US" sz="2400" dirty="0" err="1">
                <a:solidFill>
                  <a:schemeClr val="bg1"/>
                </a:solidFill>
              </a:rPr>
              <a:t>LoIs</a:t>
            </a:r>
            <a:r>
              <a:rPr lang="en-US" sz="2400" dirty="0">
                <a:solidFill>
                  <a:schemeClr val="bg1"/>
                </a:solidFill>
              </a:rPr>
              <a:t> are short – so multiple </a:t>
            </a:r>
            <a:r>
              <a:rPr lang="en-US" sz="2400" dirty="0" err="1">
                <a:solidFill>
                  <a:schemeClr val="bg1"/>
                </a:solidFill>
              </a:rPr>
              <a:t>LoIs</a:t>
            </a:r>
            <a:r>
              <a:rPr lang="en-US" sz="2400" dirty="0">
                <a:solidFill>
                  <a:schemeClr val="bg1"/>
                </a:solidFill>
              </a:rPr>
              <a:t> from each team are acceptable</a:t>
            </a:r>
          </a:p>
          <a:p>
            <a:r>
              <a:rPr lang="en-US" sz="2400" dirty="0">
                <a:solidFill>
                  <a:schemeClr val="bg1"/>
                </a:solidFill>
              </a:rPr>
              <a:t>The conveners will work with the contributors to organize a coherent and integrated final set of submissions and presentations</a:t>
            </a:r>
          </a:p>
          <a:p>
            <a:pPr lvl="1"/>
            <a:r>
              <a:rPr lang="en-US" i="1" dirty="0">
                <a:solidFill>
                  <a:schemeClr val="bg1"/>
                </a:solidFill>
              </a:rPr>
              <a:t>We want to make sure the US community has everything it needs to develop its future Energy Frontier plans</a:t>
            </a:r>
          </a:p>
          <a:p>
            <a:pPr marL="457200" lvl="1" indent="0">
              <a:buNone/>
            </a:pPr>
            <a:endParaRPr lang="en-US" dirty="0">
              <a:solidFill>
                <a:schemeClr val="bg1"/>
              </a:solidFill>
            </a:endParaRPr>
          </a:p>
          <a:p>
            <a:r>
              <a:rPr lang="en-US" sz="2400" dirty="0">
                <a:solidFill>
                  <a:schemeClr val="bg1"/>
                </a:solidFill>
              </a:rPr>
              <a:t>An email list has been created:  </a:t>
            </a:r>
            <a:r>
              <a:rPr lang="en-US" sz="2400" dirty="0">
                <a:solidFill>
                  <a:schemeClr val="bg1"/>
                </a:solidFill>
                <a:hlinkClick r:id="rId3"/>
              </a:rPr>
              <a:t>MULTITEV-SNOWMASS21@fnal.gov</a:t>
            </a:r>
            <a:endParaRPr lang="en-US" sz="2400" dirty="0">
              <a:solidFill>
                <a:schemeClr val="bg1"/>
              </a:solidFill>
            </a:endParaRPr>
          </a:p>
          <a:p>
            <a:pPr marL="0" indent="0">
              <a:buNone/>
            </a:pPr>
            <a:endParaRPr lang="en-US" sz="2400" dirty="0">
              <a:solidFill>
                <a:schemeClr val="bg1"/>
              </a:solidFill>
            </a:endParaRPr>
          </a:p>
          <a:p>
            <a:r>
              <a:rPr lang="en-US" sz="2400" dirty="0">
                <a:solidFill>
                  <a:schemeClr val="bg1"/>
                </a:solidFill>
              </a:rPr>
              <a:t>We are planning a series of Joint Working Group meetings as we move through the Snowmass process</a:t>
            </a:r>
          </a:p>
          <a:p>
            <a:endParaRPr lang="en-US" sz="1100" dirty="0">
              <a:solidFill>
                <a:schemeClr val="bg1"/>
              </a:solidFill>
            </a:endParaRPr>
          </a:p>
        </p:txBody>
      </p:sp>
      <p:sp>
        <p:nvSpPr>
          <p:cNvPr id="4" name="Footer Placeholder 3">
            <a:extLst>
              <a:ext uri="{FF2B5EF4-FFF2-40B4-BE49-F238E27FC236}">
                <a16:creationId xmlns:a16="http://schemas.microsoft.com/office/drawing/2014/main" id="{6B560B0C-F7F3-844D-A6B9-C53D94249FC8}"/>
              </a:ext>
            </a:extLst>
          </p:cNvPr>
          <p:cNvSpPr>
            <a:spLocks noGrp="1"/>
          </p:cNvSpPr>
          <p:nvPr>
            <p:ph type="ftr" sz="quarter" idx="13"/>
          </p:nvPr>
        </p:nvSpPr>
        <p:spPr>
          <a:xfrm>
            <a:off x="4256690" y="6356350"/>
            <a:ext cx="3896710" cy="365125"/>
          </a:xfrm>
        </p:spPr>
        <p:txBody>
          <a:bodyPr>
            <a:normAutofit/>
          </a:bodyPr>
          <a:lstStyle/>
          <a:p>
            <a:pPr algn="l">
              <a:lnSpc>
                <a:spcPct val="90000"/>
              </a:lnSpc>
              <a:spcAft>
                <a:spcPts val="600"/>
              </a:spcAft>
            </a:pPr>
            <a:r>
              <a:rPr lang="en-US" sz="900">
                <a:solidFill>
                  <a:schemeClr val="bg1"/>
                </a:solidFill>
              </a:rPr>
              <a:t>Accelerator Frontier – Topical Group 4 Kickoff Meeting, July 8, 2020</a:t>
            </a:r>
          </a:p>
        </p:txBody>
      </p:sp>
      <p:sp>
        <p:nvSpPr>
          <p:cNvPr id="5" name="Slide Number Placeholder 4">
            <a:extLst>
              <a:ext uri="{FF2B5EF4-FFF2-40B4-BE49-F238E27FC236}">
                <a16:creationId xmlns:a16="http://schemas.microsoft.com/office/drawing/2014/main" id="{EB1B2C28-39F1-964D-A855-2110575C8A91}"/>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716D9922-87B3-6043-9531-5184EA303DC1}" type="slidenum">
              <a:rPr lang="en-US">
                <a:solidFill>
                  <a:schemeClr val="bg1"/>
                </a:solidFill>
              </a:rPr>
              <a:pPr algn="r">
                <a:spcAft>
                  <a:spcPts val="600"/>
                </a:spcAft>
              </a:pPr>
              <a:t>8</a:t>
            </a:fld>
            <a:endParaRPr lang="en-US">
              <a:solidFill>
                <a:schemeClr val="bg1"/>
              </a:solidFill>
            </a:endParaRPr>
          </a:p>
        </p:txBody>
      </p:sp>
    </p:spTree>
    <p:extLst>
      <p:ext uri="{BB962C8B-B14F-4D97-AF65-F5344CB8AC3E}">
        <p14:creationId xmlns:p14="http://schemas.microsoft.com/office/powerpoint/2010/main" val="296598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5CC56D-5381-AA46-A67D-63FAB0F0FFB6}"/>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336189-E71F-D744-BEB9-1F518290D463}"/>
              </a:ext>
            </a:extLst>
          </p:cNvPr>
          <p:cNvSpPr>
            <a:spLocks noGrp="1"/>
          </p:cNvSpPr>
          <p:nvPr>
            <p:ph type="sldNum" sz="quarter" idx="12"/>
          </p:nvPr>
        </p:nvSpPr>
        <p:spPr/>
        <p:txBody>
          <a:bodyPr/>
          <a:lstStyle/>
          <a:p>
            <a:fld id="{716D9922-87B3-6043-9531-5184EA303DC1}" type="slidenum">
              <a:rPr lang="en-US" smtClean="0"/>
              <a:t>9</a:t>
            </a:fld>
            <a:endParaRPr lang="en-US"/>
          </a:p>
        </p:txBody>
      </p:sp>
      <p:sp>
        <p:nvSpPr>
          <p:cNvPr id="2" name="Footer Placeholder 1">
            <a:extLst>
              <a:ext uri="{FF2B5EF4-FFF2-40B4-BE49-F238E27FC236}">
                <a16:creationId xmlns:a16="http://schemas.microsoft.com/office/drawing/2014/main" id="{E958572E-58D3-584D-AD7E-D3C89099335C}"/>
              </a:ext>
            </a:extLst>
          </p:cNvPr>
          <p:cNvSpPr>
            <a:spLocks noGrp="1"/>
          </p:cNvSpPr>
          <p:nvPr>
            <p:ph type="ftr" sz="quarter" idx="13"/>
          </p:nvPr>
        </p:nvSpPr>
        <p:spPr/>
        <p:txBody>
          <a:bodyPr/>
          <a:lstStyle/>
          <a:p>
            <a:r>
              <a:rPr lang="en-US"/>
              <a:t>Accelerator Frontier – Topical Group 4 Kickoff Meeting, July 8, 2020</a:t>
            </a:r>
            <a:endParaRPr lang="en-US" dirty="0"/>
          </a:p>
        </p:txBody>
      </p:sp>
    </p:spTree>
    <p:extLst>
      <p:ext uri="{BB962C8B-B14F-4D97-AF65-F5344CB8AC3E}">
        <p14:creationId xmlns:p14="http://schemas.microsoft.com/office/powerpoint/2010/main" val="1543211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5CE071B-C601-9441-AB5B-20E38CAD677D}" vid="{E24B990A-9663-EF43-B3F1-A3917558C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699</Words>
  <Application>Microsoft Macintosh PowerPoint</Application>
  <PresentationFormat>Widescreen</PresentationFormat>
  <Paragraphs>77</Paragraphs>
  <Slides>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Snowmass 2021 – AF4 Kickoff Meeting</vt:lpstr>
      <vt:lpstr>Agenda</vt:lpstr>
      <vt:lpstr>The Conveners</vt:lpstr>
      <vt:lpstr>AF4 Focus:   Machines with 1-100 TeV Energy Reach,   and Beyond...</vt:lpstr>
      <vt:lpstr>Each AF Working Group</vt:lpstr>
      <vt:lpstr>Machines with Ecm ≥ 1 TeV and Collaborations</vt:lpstr>
      <vt:lpstr>Snowmass 2021 Letters of Interest</vt:lpstr>
      <vt:lpstr>AF4 Request for Letters of Intent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Snowmass 2021 – AF4 Kickoff Meeting</dc:title>
  <dc:creator>Palmer, Mark</dc:creator>
  <cp:lastModifiedBy>Palmer, Mark</cp:lastModifiedBy>
  <cp:revision>1</cp:revision>
  <dcterms:created xsi:type="dcterms:W3CDTF">2020-07-08T12:25:00Z</dcterms:created>
  <dcterms:modified xsi:type="dcterms:W3CDTF">2020-07-08T14:19:23Z</dcterms:modified>
</cp:coreProperties>
</file>