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72" r:id="rId4"/>
    <p:sldId id="267" r:id="rId5"/>
    <p:sldId id="258" r:id="rId6"/>
    <p:sldId id="268" r:id="rId7"/>
    <p:sldId id="259" r:id="rId8"/>
    <p:sldId id="270" r:id="rId9"/>
    <p:sldId id="273" r:id="rId10"/>
    <p:sldId id="269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/>
    <p:restoredTop sz="96405"/>
  </p:normalViewPr>
  <p:slideViewPr>
    <p:cSldViewPr snapToGrid="0" snapToObjects="1">
      <p:cViewPr varScale="1">
        <p:scale>
          <a:sx n="100" d="100"/>
          <a:sy n="100" d="100"/>
        </p:scale>
        <p:origin x="1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90312-C34D-AF4B-A893-6F6BE6BEB652}" type="datetimeFigureOut">
              <a:rPr lang="en-US" smtClean="0"/>
              <a:t>7/7/20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57800-A4F2-5943-A81C-FF713B90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9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57800-A4F2-5943-A81C-FF713B907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57800-A4F2-5943-A81C-FF713B907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3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2E18-F5BF-A845-BCB3-3F75894D5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45EA5-39F3-0F45-99C1-5152F56FC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A76C-74AD-3D43-B4F6-FE8BBD6E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 July 2020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C76E0-854A-814D-9B52-6B20F2F2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391AA-8EDA-694F-8906-A2FDCF12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9ED2-F2A4-B248-8F04-332A864FF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9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313F-AFCC-324A-B5E2-D45E2261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5F212-935D-9A42-9DCA-230B0E309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18835-E379-744C-929D-C28C6569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07323-D720-C94E-9ADF-DF5367E0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C85-DAF6-214D-B959-89CB0D29DCB0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99B3F-B3C3-FA46-B99D-E5648E4D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8E185-0BB6-BE47-8D0F-A3D8FB72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9ED2-F2A4-B248-8F04-332A864F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B4BD-410D-9940-9917-910EDF22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1356E-4B74-474F-BC3C-30A76965F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EBD54-E45C-9E4C-ABF4-9BF7220C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C85-DAF6-214D-B959-89CB0D29DCB0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496A4-5746-FD43-8B0E-8416F4D9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CEFD-222E-554E-A838-CFCA0A6A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9ED2-F2A4-B248-8F04-332A864F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3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EE48F-AC51-BF43-85F4-0718C62E3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FE8D2-BFE6-324C-9007-920B074CE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E623A-5C14-D347-A0B9-54EF0CB53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C85-DAF6-214D-B959-89CB0D29DCB0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39DC7-D664-1146-A387-92ADC422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CCB58-524A-9845-B446-4E8E1FB3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9ED2-F2A4-B248-8F04-332A864F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1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477001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28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4C48-C380-E742-A6E3-1B044254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61C1-363C-564A-B6D6-8DC384701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16582-7AEB-4448-A732-E37D2B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C85-DAF6-214D-B959-89CB0D29DCB0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ED26-D994-6D44-8A63-E2AC5195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2141D-7DEA-764E-8F51-1DA0AC4C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9ED2-F2A4-B248-8F04-332A864F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D608-6847-C84B-B8E3-1CCB511D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100E-82E2-F14F-B461-BC1D659A8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212C-DB59-4741-A0BD-DC5F3475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C85-DAF6-214D-B959-89CB0D29DCB0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ABC63-DA50-6D44-B9AE-5C41DE9D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C97FB-4975-FD4C-85C4-77D33E49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9ED2-F2A4-B248-8F04-332A864F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9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90A4-D536-434A-BDBB-DB8F6E48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42E1-2679-5048-996B-BB9EB2292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C67CB-7BD8-CC41-9AE2-ED32DF692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E60BD-54E0-154A-9E3E-ABB4E515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C85-DAF6-214D-B959-89CB0D29DCB0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FC89C-7668-4F4E-B062-A53E54B8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E3831-6287-8041-B083-65B04C67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9ED2-F2A4-B248-8F04-332A864F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1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7B71-BDB6-4744-958A-91FE51E7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02942-20B3-EB46-912F-E2005465F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72598-2251-E54D-A48D-A3E0C1B7A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55B2C-17FD-6B49-B46A-4768701D6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E25CB-4F9E-474E-BF54-3240D4FEE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D3F30-9EAF-1C49-9381-298045CE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C85-DAF6-214D-B959-89CB0D29DCB0}" type="datetimeFigureOut">
              <a:rPr lang="en-US" smtClean="0"/>
              <a:t>7/7/20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B6091-5E4D-9B4C-8ECE-B8BDD49E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DB2C40-4167-9E45-88DC-D8D12EB2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9ED2-F2A4-B248-8F04-332A864F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5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4D86-3C77-1748-AE24-7986C84E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13C5F-C873-BB4F-850A-7B76924D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C85-DAF6-214D-B959-89CB0D29DCB0}" type="datetimeFigureOut">
              <a:rPr lang="en-US" smtClean="0"/>
              <a:t>7/7/20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1ADFD-E144-F848-B329-B6E9C5AA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0A80B-4169-5F4F-8CEE-24BF0DD5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9ED2-F2A4-B248-8F04-332A864F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9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FCB77-9880-8541-BB9A-B0AD59AF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C85-DAF6-214D-B959-89CB0D29DCB0}" type="datetimeFigureOut">
              <a:rPr lang="en-US" smtClean="0"/>
              <a:t>7/7/20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B7C9E-EF5A-BC4C-94DF-5A9944FA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88D0F-E0DC-664A-B47E-992404F5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9ED2-F2A4-B248-8F04-332A864F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4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2C0F-87A0-6941-8EF2-5A8BB78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52E17-F68C-3541-AD39-E1A6AA8FB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01F14-4A0E-8C44-BE5F-822A19FA9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6D2B2-D50A-AA49-81F4-F8ABBE3E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C85-DAF6-214D-B959-89CB0D29DCB0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AC626-7893-7644-8555-FD4E9953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7BA93-AE44-9B46-8614-55A01808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9ED2-F2A4-B248-8F04-332A864F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B3BD7-3813-2140-927F-6785AFEC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A15DD-22ED-E64B-911C-67E85074D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6A772-99F0-FB41-A58E-B00D03422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FC85-DAF6-214D-B959-89CB0D29DCB0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9158F-A6C8-DD4C-8CEE-0DD4F9EB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03C48-7473-E844-8B46-5A22E433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9ED2-F2A4-B248-8F04-332A864F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43872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4CC24A-A65E-D049-B798-DB2670843A24}"/>
              </a:ext>
            </a:extLst>
          </p:cNvPr>
          <p:cNvSpPr txBox="1"/>
          <p:nvPr/>
        </p:nvSpPr>
        <p:spPr>
          <a:xfrm>
            <a:off x="-12544" y="6161400"/>
            <a:ext cx="12214483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52124-3174-034D-BFD5-4F6BE76265BE}"/>
              </a:ext>
            </a:extLst>
          </p:cNvPr>
          <p:cNvSpPr txBox="1"/>
          <p:nvPr/>
        </p:nvSpPr>
        <p:spPr>
          <a:xfrm>
            <a:off x="124814" y="465770"/>
            <a:ext cx="1194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Electron-Positron Wakefield Concepts – </a:t>
            </a:r>
            <a:r>
              <a:rPr lang="en-US" sz="4400" b="1" dirty="0" err="1"/>
              <a:t>LoI</a:t>
            </a:r>
            <a:r>
              <a:rPr lang="en-US" sz="4400" b="1" dirty="0"/>
              <a:t> 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2014A-C04D-C844-9E7B-EBDA1BA3BA19}"/>
              </a:ext>
            </a:extLst>
          </p:cNvPr>
          <p:cNvSpPr txBox="1"/>
          <p:nvPr/>
        </p:nvSpPr>
        <p:spPr>
          <a:xfrm>
            <a:off x="433042" y="2102822"/>
            <a:ext cx="965550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venir Book" panose="02000503020000020003" pitchFamily="2" charset="0"/>
              </a:rPr>
              <a:t>Carl Schroeder</a:t>
            </a:r>
            <a:r>
              <a:rPr lang="en-US" sz="2000" b="1" dirty="0">
                <a:latin typeface="Avenir Book" panose="02000503020000020003" pitchFamily="2" charset="0"/>
              </a:rPr>
              <a:t>,  </a:t>
            </a:r>
            <a:r>
              <a:rPr lang="en-US" dirty="0">
                <a:latin typeface="Avenir Book" panose="02000503020000020003" pitchFamily="2" charset="0"/>
              </a:rPr>
              <a:t>Lawrence Berkeley National Laboratory 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sz="2000" b="1" dirty="0">
                <a:latin typeface="Avenir Book" panose="02000503020000020003" pitchFamily="2" charset="0"/>
              </a:rPr>
              <a:t>Spencer Gessner</a:t>
            </a:r>
            <a:r>
              <a:rPr lang="en-US" dirty="0">
                <a:latin typeface="Avenir Book" panose="02000503020000020003" pitchFamily="2" charset="0"/>
              </a:rPr>
              <a:t>, SLAC National Accelerator Laboratory </a:t>
            </a:r>
            <a:endParaRPr lang="en-US" b="1" dirty="0">
              <a:latin typeface="Avenir Book" panose="02000503020000020003" pitchFamily="2" charset="0"/>
            </a:endParaRPr>
          </a:p>
          <a:p>
            <a:endParaRPr lang="en-US" sz="2000" b="1" dirty="0">
              <a:latin typeface="Avenir Book" panose="02000503020000020003" pitchFamily="2" charset="0"/>
            </a:endParaRPr>
          </a:p>
          <a:p>
            <a:r>
              <a:rPr lang="en-US" sz="2000" b="1" dirty="0">
                <a:latin typeface="Avenir Book" panose="02000503020000020003" pitchFamily="2" charset="0"/>
              </a:rPr>
              <a:t>John Power</a:t>
            </a:r>
            <a:r>
              <a:rPr lang="en-US" dirty="0">
                <a:latin typeface="Avenir Book" panose="02000503020000020003" pitchFamily="2" charset="0"/>
              </a:rPr>
              <a:t>, Argonne National Laboratory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	and colleagues in the AAC Community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CD204-7A90-E04F-8562-22ABD8E5DF09}"/>
              </a:ext>
            </a:extLst>
          </p:cNvPr>
          <p:cNvSpPr txBox="1"/>
          <p:nvPr/>
        </p:nvSpPr>
        <p:spPr>
          <a:xfrm>
            <a:off x="1685818" y="4882753"/>
            <a:ext cx="791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July 8, 2020, </a:t>
            </a:r>
            <a:r>
              <a:rPr lang="en-US" sz="2800" b="1" i="1" dirty="0"/>
              <a:t>AF4: Multi-</a:t>
            </a:r>
            <a:r>
              <a:rPr lang="en-US" sz="2800" b="1" i="1" dirty="0" err="1"/>
              <a:t>TeV</a:t>
            </a:r>
            <a:r>
              <a:rPr lang="en-US" sz="2800" b="1" i="1" dirty="0"/>
              <a:t> Collider Kickoff Meeting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8904D1-562F-4844-BA00-C2DA80B66820}"/>
              </a:ext>
            </a:extLst>
          </p:cNvPr>
          <p:cNvSpPr/>
          <p:nvPr/>
        </p:nvSpPr>
        <p:spPr>
          <a:xfrm>
            <a:off x="-1" y="5786977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Work supported by the U.S. DOE, Office of Science, Office of High Energy Physics, under Contract No. DE-AC02-05CH11231</a:t>
            </a:r>
          </a:p>
        </p:txBody>
      </p:sp>
      <p:pic>
        <p:nvPicPr>
          <p:cNvPr id="10" name="Picture 1" descr="ATAP_footer_orange_reversed_.png">
            <a:extLst>
              <a:ext uri="{FF2B5EF4-FFF2-40B4-BE49-F238E27FC236}">
                <a16:creationId xmlns:a16="http://schemas.microsoft.com/office/drawing/2014/main" id="{EB2BB433-B58B-3E44-9414-F0910F50EC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433" y="6286960"/>
            <a:ext cx="3055147" cy="45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GB_White-Seal_White-Mark_SC_Horizontal.png">
            <a:extLst>
              <a:ext uri="{FF2B5EF4-FFF2-40B4-BE49-F238E27FC236}">
                <a16:creationId xmlns:a16="http://schemas.microsoft.com/office/drawing/2014/main" id="{D739DE0E-C6F9-1647-99BB-E94E2AF0D7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475" y="6279895"/>
            <a:ext cx="2667838" cy="447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AA1598-72BE-DF40-846A-88986B68A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106" y="6173479"/>
            <a:ext cx="922348" cy="6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8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-34641" y="-110532"/>
            <a:ext cx="275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Potential Facility Table 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575CF58-02F1-814E-9F25-8DF3CE9A6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32906"/>
              </p:ext>
            </p:extLst>
          </p:nvPr>
        </p:nvGraphicFramePr>
        <p:xfrm>
          <a:off x="2997177" y="55176"/>
          <a:ext cx="9133197" cy="674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767">
                  <a:extLst>
                    <a:ext uri="{9D8B030D-6E8A-4147-A177-3AD203B41FA5}">
                      <a16:colId xmlns:a16="http://schemas.microsoft.com/office/drawing/2014/main" val="957468230"/>
                    </a:ext>
                  </a:extLst>
                </a:gridCol>
                <a:gridCol w="1065941">
                  <a:extLst>
                    <a:ext uri="{9D8B030D-6E8A-4147-A177-3AD203B41FA5}">
                      <a16:colId xmlns:a16="http://schemas.microsoft.com/office/drawing/2014/main" val="3009638273"/>
                    </a:ext>
                  </a:extLst>
                </a:gridCol>
                <a:gridCol w="1887401">
                  <a:extLst>
                    <a:ext uri="{9D8B030D-6E8A-4147-A177-3AD203B41FA5}">
                      <a16:colId xmlns:a16="http://schemas.microsoft.com/office/drawing/2014/main" val="1498436793"/>
                    </a:ext>
                  </a:extLst>
                </a:gridCol>
                <a:gridCol w="1649582">
                  <a:extLst>
                    <a:ext uri="{9D8B030D-6E8A-4147-A177-3AD203B41FA5}">
                      <a16:colId xmlns:a16="http://schemas.microsoft.com/office/drawing/2014/main" val="4078348111"/>
                    </a:ext>
                  </a:extLst>
                </a:gridCol>
                <a:gridCol w="1504506">
                  <a:extLst>
                    <a:ext uri="{9D8B030D-6E8A-4147-A177-3AD203B41FA5}">
                      <a16:colId xmlns:a16="http://schemas.microsoft.com/office/drawing/2014/main" val="2660221750"/>
                    </a:ext>
                  </a:extLst>
                </a:gridCol>
              </a:tblGrid>
              <a:tr h="421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Laser-plasma collider - e-/e+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  <a:r>
                        <a:rPr lang="en-US" dirty="0" err="1"/>
                        <a:t>TeV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  <a:r>
                        <a:rPr lang="en-US" dirty="0" err="1"/>
                        <a:t>TeV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</a:t>
                      </a:r>
                      <a:r>
                        <a:rPr lang="en-US" dirty="0" err="1"/>
                        <a:t>TeV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31273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1858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Luminosity (10^34)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cm-2 s-1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5032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Int.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ab-1/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0.18 (5000hrs)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 (5000hrs)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(5000hrs)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791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Beam </a:t>
                      </a:r>
                      <a:r>
                        <a:rPr lang="en-US" dirty="0" err="1"/>
                        <a:t>dE</a:t>
                      </a:r>
                      <a:r>
                        <a:rPr lang="en-US" dirty="0"/>
                        <a:t>/E at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(Y&gt;&gt;1 regime)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966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 err="1"/>
                        <a:t>Transv</a:t>
                      </a:r>
                      <a:r>
                        <a:rPr lang="en-US" dirty="0"/>
                        <a:t>. Beam sizes at IP x/y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/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/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 / 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27842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Rms bunch length / beta*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0.0085 / 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0.0085 /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0.0085 / 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534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Crossing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6467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Rep.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85285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Bunch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7042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# of 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44210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# of 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04508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Length (2x main </a:t>
                      </a:r>
                      <a:r>
                        <a:rPr lang="en-US" dirty="0" err="1"/>
                        <a:t>linac</a:t>
                      </a:r>
                      <a:r>
                        <a:rPr lang="en-US" dirty="0"/>
                        <a:t> tunnel)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916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Facility site power (2 </a:t>
                      </a:r>
                      <a:r>
                        <a:rPr lang="en-US" dirty="0" err="1"/>
                        <a:t>linacs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93614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Cost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$B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13180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Timescale till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&gt;30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&gt;30+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&gt;30++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962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598C816-FAE7-E244-AD9B-CE8DC2B8C9E5}"/>
              </a:ext>
            </a:extLst>
          </p:cNvPr>
          <p:cNvSpPr/>
          <p:nvPr/>
        </p:nvSpPr>
        <p:spPr>
          <a:xfrm>
            <a:off x="7764405" y="5977485"/>
            <a:ext cx="3853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requires laser tech maturity before estimate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941C2B8-5449-1F48-8919-9C1E592B393C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10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F108B-E381-5A47-B576-414F11D34025}"/>
              </a:ext>
            </a:extLst>
          </p:cNvPr>
          <p:cNvSpPr/>
          <p:nvPr/>
        </p:nvSpPr>
        <p:spPr>
          <a:xfrm>
            <a:off x="-1783" y="955483"/>
            <a:ext cx="2835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 um laser wavelength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</a:t>
            </a:r>
            <a:r>
              <a:rPr lang="en-US" sz="1600" baseline="30000" dirty="0"/>
              <a:t>17</a:t>
            </a:r>
            <a:r>
              <a:rPr lang="en-US" sz="1600" dirty="0"/>
              <a:t> cm</a:t>
            </a:r>
            <a:r>
              <a:rPr lang="en-US" sz="1600" baseline="30000" dirty="0"/>
              <a:t>-3</a:t>
            </a:r>
            <a:r>
              <a:rPr lang="en-US" sz="1600" dirty="0"/>
              <a:t> plasma density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9C3651-3E92-094A-9D35-F2ADAA9493BD}"/>
              </a:ext>
            </a:extLst>
          </p:cNvPr>
          <p:cNvSpPr/>
          <p:nvPr/>
        </p:nvSpPr>
        <p:spPr>
          <a:xfrm>
            <a:off x="29683" y="1452192"/>
            <a:ext cx="2002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Schroeder et al. NIMA (2016)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2F1EB-935E-0340-8E82-544879B35EF2}"/>
              </a:ext>
            </a:extLst>
          </p:cNvPr>
          <p:cNvSpPr/>
          <p:nvPr/>
        </p:nvSpPr>
        <p:spPr>
          <a:xfrm>
            <a:off x="7764404" y="3064857"/>
            <a:ext cx="3879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TBD: similar to conventional collider designs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F20F88-D0F1-314C-9C8F-ADBEAE0BA9B2}"/>
              </a:ext>
            </a:extLst>
          </p:cNvPr>
          <p:cNvCxnSpPr>
            <a:cxnSpLocks/>
          </p:cNvCxnSpPr>
          <p:nvPr/>
        </p:nvCxnSpPr>
        <p:spPr>
          <a:xfrm>
            <a:off x="2503446" y="3650743"/>
            <a:ext cx="426974" cy="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11EC154-06CB-6241-A34C-2B1FED36C818}"/>
              </a:ext>
            </a:extLst>
          </p:cNvPr>
          <p:cNvSpPr/>
          <p:nvPr/>
        </p:nvSpPr>
        <p:spPr>
          <a:xfrm>
            <a:off x="1198281" y="3474341"/>
            <a:ext cx="1472591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Laser rep. rate not available with present laser technology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3D77D-3E39-4E46-A3BF-D5D167F2DB18}"/>
              </a:ext>
            </a:extLst>
          </p:cNvPr>
          <p:cNvSpPr/>
          <p:nvPr/>
        </p:nvSpPr>
        <p:spPr>
          <a:xfrm>
            <a:off x="-56293" y="5395894"/>
            <a:ext cx="305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Upgrade</a:t>
            </a:r>
            <a:r>
              <a:rPr lang="en-US" u="sng" dirty="0"/>
              <a:t> potential</a:t>
            </a:r>
            <a:r>
              <a:rPr lang="en-US" dirty="0"/>
              <a:t>: Same laser system for 1, 3, 30 </a:t>
            </a:r>
            <a:r>
              <a:rPr lang="en-US" dirty="0" err="1"/>
              <a:t>TeV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D72306-B14D-1B4E-99BF-4C28D9FA17EE}"/>
              </a:ext>
            </a:extLst>
          </p:cNvPr>
          <p:cNvSpPr/>
          <p:nvPr/>
        </p:nvSpPr>
        <p:spPr>
          <a:xfrm>
            <a:off x="29683" y="2169105"/>
            <a:ext cx="26411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ALL PARAMETERS NEED SYSTEM-INTEGRATED DESIGN STUDY</a:t>
            </a:r>
          </a:p>
        </p:txBody>
      </p:sp>
    </p:spTree>
    <p:extLst>
      <p:ext uri="{BB962C8B-B14F-4D97-AF65-F5344CB8AC3E}">
        <p14:creationId xmlns:p14="http://schemas.microsoft.com/office/powerpoint/2010/main" val="13366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277208-8899-1844-B844-D2BD5D63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" y="0"/>
            <a:ext cx="12159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0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9A4E2-8DD1-7444-A6C9-44EDD938A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" y="0"/>
            <a:ext cx="12105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3DE71D-CFF9-6F4A-AD55-7E5EA0273079}"/>
              </a:ext>
            </a:extLst>
          </p:cNvPr>
          <p:cNvSpPr txBox="1"/>
          <p:nvPr/>
        </p:nvSpPr>
        <p:spPr>
          <a:xfrm>
            <a:off x="547443" y="981758"/>
            <a:ext cx="106966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Novel accelerator technologies / advanced accelerator concepts (AACs) based on </a:t>
            </a:r>
            <a:r>
              <a:rPr lang="en-US" sz="2000" dirty="0" err="1">
                <a:latin typeface="Avenir Book" panose="02000503020000020003" pitchFamily="2" charset="0"/>
              </a:rPr>
              <a:t>wakefields</a:t>
            </a:r>
            <a:r>
              <a:rPr lang="en-US" sz="2000" dirty="0">
                <a:latin typeface="Avenir Book" panose="02000503020000020003" pitchFamily="2" charset="0"/>
              </a:rPr>
              <a:t> producing gradients </a:t>
            </a:r>
            <a:r>
              <a:rPr lang="en-US" sz="2000" b="1" dirty="0">
                <a:latin typeface="Avenir Book" panose="02000503020000020003" pitchFamily="2" charset="0"/>
              </a:rPr>
              <a:t>~1-10 GV/m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Accelerator technology development for an e-/e+/gamma linear collider at multi-</a:t>
            </a:r>
            <a:r>
              <a:rPr lang="en-US" sz="2000" dirty="0" err="1">
                <a:latin typeface="Avenir Book" panose="02000503020000020003" pitchFamily="2" charset="0"/>
              </a:rPr>
              <a:t>TeV</a:t>
            </a:r>
            <a:r>
              <a:rPr lang="en-US" sz="2000" dirty="0">
                <a:latin typeface="Avenir Book" panose="02000503020000020003" pitchFamily="2" charset="0"/>
              </a:rPr>
              <a:t>, with much reduced footprint (and cost)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CA7F1A-F3A1-5E4C-AC51-7032BC13086B}"/>
              </a:ext>
            </a:extLst>
          </p:cNvPr>
          <p:cNvSpPr/>
          <p:nvPr/>
        </p:nvSpPr>
        <p:spPr>
          <a:xfrm>
            <a:off x="2530844" y="3000441"/>
            <a:ext cx="3406391" cy="5727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Dielectric (~1 GV/m)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804EA5-4CD2-DA44-BB79-9C6A28F5E15A}"/>
              </a:ext>
            </a:extLst>
          </p:cNvPr>
          <p:cNvSpPr/>
          <p:nvPr/>
        </p:nvSpPr>
        <p:spPr>
          <a:xfrm>
            <a:off x="716656" y="3772309"/>
            <a:ext cx="1502688" cy="5727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Laser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12D70-797F-CA41-AA3E-15E23F393039}"/>
              </a:ext>
            </a:extLst>
          </p:cNvPr>
          <p:cNvSpPr/>
          <p:nvPr/>
        </p:nvSpPr>
        <p:spPr>
          <a:xfrm>
            <a:off x="716654" y="4587900"/>
            <a:ext cx="1502689" cy="5727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Beam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15C65D-8F47-EF41-AE3D-439F96BF36F9}"/>
              </a:ext>
            </a:extLst>
          </p:cNvPr>
          <p:cNvSpPr/>
          <p:nvPr/>
        </p:nvSpPr>
        <p:spPr>
          <a:xfrm>
            <a:off x="2547591" y="3795936"/>
            <a:ext cx="3406391" cy="5727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Dielectric Laser Accelerator (DLA)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1DE15B-CFDC-254F-9706-552F3B151F17}"/>
              </a:ext>
            </a:extLst>
          </p:cNvPr>
          <p:cNvSpPr/>
          <p:nvPr/>
        </p:nvSpPr>
        <p:spPr>
          <a:xfrm>
            <a:off x="6282229" y="3792405"/>
            <a:ext cx="3406391" cy="5727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Laser </a:t>
            </a:r>
            <a:r>
              <a:rPr lang="en-US" sz="2000" dirty="0" err="1"/>
              <a:t>wakefield</a:t>
            </a:r>
            <a:r>
              <a:rPr lang="en-US" sz="2000" dirty="0"/>
              <a:t> accelerator (LWFA)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6946B2-7D2A-FB4F-8C65-F077EA692D31}"/>
              </a:ext>
            </a:extLst>
          </p:cNvPr>
          <p:cNvSpPr/>
          <p:nvPr/>
        </p:nvSpPr>
        <p:spPr>
          <a:xfrm>
            <a:off x="6282228" y="2996910"/>
            <a:ext cx="3406391" cy="5727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Plasma (~10 GV/m)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3A9FD1-E528-6145-8DDF-4C277CBCAFE4}"/>
              </a:ext>
            </a:extLst>
          </p:cNvPr>
          <p:cNvSpPr/>
          <p:nvPr/>
        </p:nvSpPr>
        <p:spPr>
          <a:xfrm>
            <a:off x="2547591" y="4591431"/>
            <a:ext cx="3406391" cy="5727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Structure-based </a:t>
            </a:r>
            <a:r>
              <a:rPr lang="en-US" sz="2000" dirty="0" err="1"/>
              <a:t>wakefield</a:t>
            </a:r>
            <a:r>
              <a:rPr lang="en-US" sz="2000" dirty="0"/>
              <a:t> accelerator (SWFA)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C77471-7E94-C948-BE88-C88BF69D8960}"/>
              </a:ext>
            </a:extLst>
          </p:cNvPr>
          <p:cNvSpPr/>
          <p:nvPr/>
        </p:nvSpPr>
        <p:spPr>
          <a:xfrm>
            <a:off x="6282228" y="4587900"/>
            <a:ext cx="3406391" cy="5727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Plasma </a:t>
            </a:r>
            <a:r>
              <a:rPr lang="en-US" sz="2000" dirty="0" err="1"/>
              <a:t>wakefield</a:t>
            </a:r>
            <a:r>
              <a:rPr lang="en-US" sz="2000" dirty="0"/>
              <a:t> accelerator (PWFA)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695E1E-DD5A-664A-9990-85B293243AD9}"/>
              </a:ext>
            </a:extLst>
          </p:cNvPr>
          <p:cNvSpPr txBox="1"/>
          <p:nvPr/>
        </p:nvSpPr>
        <p:spPr>
          <a:xfrm>
            <a:off x="547443" y="6028418"/>
            <a:ext cx="10825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venir Book" panose="02000503020000020003" pitchFamily="2" charset="0"/>
              </a:rPr>
              <a:t>Common features</a:t>
            </a:r>
            <a:r>
              <a:rPr lang="en-US" sz="2000" dirty="0">
                <a:latin typeface="Avenir Book" panose="02000503020000020003" pitchFamily="2" charset="0"/>
              </a:rPr>
              <a:t>: ultra-high gradient; small structures; short bunches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venir Book" panose="02000503020000020003" pitchFamily="2" charset="0"/>
              </a:rPr>
              <a:t>Technical maturity and time frame</a:t>
            </a:r>
            <a:r>
              <a:rPr lang="en-US" sz="2000" dirty="0">
                <a:latin typeface="Avenir Book" panose="02000503020000020003" pitchFamily="2" charset="0"/>
              </a:rPr>
              <a:t>: Longer-term collider options (&gt;30 years to operation)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7624A-125A-604D-B8B1-2FCD8B2DB9C8}"/>
              </a:ext>
            </a:extLst>
          </p:cNvPr>
          <p:cNvSpPr/>
          <p:nvPr/>
        </p:nvSpPr>
        <p:spPr>
          <a:xfrm rot="16200000">
            <a:off x="-130505" y="4215454"/>
            <a:ext cx="94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driver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D0F8DF-26D7-3D43-878A-FE5507CBCC04}"/>
              </a:ext>
            </a:extLst>
          </p:cNvPr>
          <p:cNvSpPr/>
          <p:nvPr/>
        </p:nvSpPr>
        <p:spPr>
          <a:xfrm>
            <a:off x="5577077" y="2541410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medium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8846C253-682B-A746-9FAC-17E571679D67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2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9E1EB5-C02A-2A44-B4CB-E442608F8DA1}"/>
              </a:ext>
            </a:extLst>
          </p:cNvPr>
          <p:cNvSpPr/>
          <p:nvPr/>
        </p:nvSpPr>
        <p:spPr>
          <a:xfrm>
            <a:off x="6282228" y="3772309"/>
            <a:ext cx="3406391" cy="59285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695514-1EB6-644C-822C-ACDB05B9523A}"/>
              </a:ext>
            </a:extLst>
          </p:cNvPr>
          <p:cNvSpPr/>
          <p:nvPr/>
        </p:nvSpPr>
        <p:spPr>
          <a:xfrm>
            <a:off x="6282227" y="4576042"/>
            <a:ext cx="3406391" cy="59285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E27039-237A-F84D-97A2-B495C6CE125D}"/>
              </a:ext>
            </a:extLst>
          </p:cNvPr>
          <p:cNvSpPr/>
          <p:nvPr/>
        </p:nvSpPr>
        <p:spPr>
          <a:xfrm>
            <a:off x="2547588" y="4587900"/>
            <a:ext cx="3406391" cy="59285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0827A-9A58-CF46-A2B9-BB3C521D6AE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Advanced Accelerator Concepts: Path to a multi-</a:t>
            </a:r>
            <a:r>
              <a:rPr lang="en-US" sz="3600" dirty="0" err="1">
                <a:solidFill>
                  <a:schemeClr val="bg1"/>
                </a:solidFill>
              </a:rPr>
              <a:t>TeV</a:t>
            </a:r>
            <a:r>
              <a:rPr lang="en-US" sz="3600" dirty="0">
                <a:solidFill>
                  <a:schemeClr val="bg1"/>
                </a:solidFill>
              </a:rPr>
              <a:t> Collider</a:t>
            </a:r>
          </a:p>
        </p:txBody>
      </p:sp>
    </p:spTree>
    <p:extLst>
      <p:ext uri="{BB962C8B-B14F-4D97-AF65-F5344CB8AC3E}">
        <p14:creationId xmlns:p14="http://schemas.microsoft.com/office/powerpoint/2010/main" val="30872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8846C253-682B-A746-9FAC-17E571679D67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3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0827A-9A58-CF46-A2B9-BB3C521D6AE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Plasma- and structure-based </a:t>
            </a:r>
            <a:r>
              <a:rPr lang="en-US" sz="3600" dirty="0" err="1">
                <a:solidFill>
                  <a:schemeClr val="bg1"/>
                </a:solidFill>
              </a:rPr>
              <a:t>wakefield</a:t>
            </a:r>
            <a:r>
              <a:rPr lang="en-US" sz="3600" dirty="0">
                <a:solidFill>
                  <a:schemeClr val="bg1"/>
                </a:solidFill>
              </a:rPr>
              <a:t> accelerators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B465C8-83F6-774A-87DE-AF14CE338453}"/>
              </a:ext>
            </a:extLst>
          </p:cNvPr>
          <p:cNvSpPr txBox="1"/>
          <p:nvPr/>
        </p:nvSpPr>
        <p:spPr>
          <a:xfrm>
            <a:off x="7018099" y="4400007"/>
            <a:ext cx="2284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Collinear Wakefield Acceleration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DEAD41-1C66-7547-9AE0-F2C02853F705}"/>
              </a:ext>
            </a:extLst>
          </p:cNvPr>
          <p:cNvSpPr txBox="1"/>
          <p:nvPr/>
        </p:nvSpPr>
        <p:spPr>
          <a:xfrm>
            <a:off x="7018041" y="2342984"/>
            <a:ext cx="2108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Two Beam Acceleration</a:t>
            </a: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45DA905E-A5B3-9349-A1FA-EAF4C379CB46}"/>
              </a:ext>
            </a:extLst>
          </p:cNvPr>
          <p:cNvGrpSpPr>
            <a:grpSpLocks/>
          </p:cNvGrpSpPr>
          <p:nvPr/>
        </p:nvGrpSpPr>
        <p:grpSpPr bwMode="auto">
          <a:xfrm>
            <a:off x="9121688" y="4474112"/>
            <a:ext cx="1991898" cy="1052118"/>
            <a:chOff x="3804" y="1883"/>
            <a:chExt cx="4815" cy="2532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98E19FF-A7BF-5E49-B1B1-8E8F66E89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2712"/>
              <a:ext cx="1698" cy="1703"/>
            </a:xfrm>
            <a:custGeom>
              <a:avLst/>
              <a:gdLst>
                <a:gd name="T0" fmla="*/ 1638 w 1698"/>
                <a:gd name="T1" fmla="*/ 537 h 1703"/>
                <a:gd name="T2" fmla="*/ 1591 w 1698"/>
                <a:gd name="T3" fmla="*/ 433 h 1703"/>
                <a:gd name="T4" fmla="*/ 1527 w 1698"/>
                <a:gd name="T5" fmla="*/ 333 h 1703"/>
                <a:gd name="T6" fmla="*/ 1451 w 1698"/>
                <a:gd name="T7" fmla="*/ 249 h 1703"/>
                <a:gd name="T8" fmla="*/ 1363 w 1698"/>
                <a:gd name="T9" fmla="*/ 169 h 1703"/>
                <a:gd name="T10" fmla="*/ 1267 w 1698"/>
                <a:gd name="T11" fmla="*/ 109 h 1703"/>
                <a:gd name="T12" fmla="*/ 1159 w 1698"/>
                <a:gd name="T13" fmla="*/ 57 h 1703"/>
                <a:gd name="T14" fmla="*/ 1051 w 1698"/>
                <a:gd name="T15" fmla="*/ 20 h 1703"/>
                <a:gd name="T16" fmla="*/ 935 w 1698"/>
                <a:gd name="T17" fmla="*/ 4 h 1703"/>
                <a:gd name="T18" fmla="*/ 819 w 1698"/>
                <a:gd name="T19" fmla="*/ 0 h 1703"/>
                <a:gd name="T20" fmla="*/ 703 w 1698"/>
                <a:gd name="T21" fmla="*/ 12 h 1703"/>
                <a:gd name="T22" fmla="*/ 592 w 1698"/>
                <a:gd name="T23" fmla="*/ 36 h 1703"/>
                <a:gd name="T24" fmla="*/ 484 w 1698"/>
                <a:gd name="T25" fmla="*/ 81 h 1703"/>
                <a:gd name="T26" fmla="*/ 384 w 1698"/>
                <a:gd name="T27" fmla="*/ 137 h 1703"/>
                <a:gd name="T28" fmla="*/ 292 w 1698"/>
                <a:gd name="T29" fmla="*/ 209 h 1703"/>
                <a:gd name="T30" fmla="*/ 208 w 1698"/>
                <a:gd name="T31" fmla="*/ 293 h 1703"/>
                <a:gd name="T32" fmla="*/ 140 w 1698"/>
                <a:gd name="T33" fmla="*/ 385 h 1703"/>
                <a:gd name="T34" fmla="*/ 80 w 1698"/>
                <a:gd name="T35" fmla="*/ 485 h 1703"/>
                <a:gd name="T36" fmla="*/ 40 w 1698"/>
                <a:gd name="T37" fmla="*/ 593 h 1703"/>
                <a:gd name="T38" fmla="*/ 12 w 1698"/>
                <a:gd name="T39" fmla="*/ 706 h 1703"/>
                <a:gd name="T40" fmla="*/ 0 w 1698"/>
                <a:gd name="T41" fmla="*/ 822 h 1703"/>
                <a:gd name="T42" fmla="*/ 4 w 1698"/>
                <a:gd name="T43" fmla="*/ 938 h 1703"/>
                <a:gd name="T44" fmla="*/ 24 w 1698"/>
                <a:gd name="T45" fmla="*/ 1054 h 1703"/>
                <a:gd name="T46" fmla="*/ 60 w 1698"/>
                <a:gd name="T47" fmla="*/ 1162 h 1703"/>
                <a:gd name="T48" fmla="*/ 108 w 1698"/>
                <a:gd name="T49" fmla="*/ 1270 h 1703"/>
                <a:gd name="T50" fmla="*/ 172 w 1698"/>
                <a:gd name="T51" fmla="*/ 1367 h 1703"/>
                <a:gd name="T52" fmla="*/ 248 w 1698"/>
                <a:gd name="T53" fmla="*/ 1455 h 1703"/>
                <a:gd name="T54" fmla="*/ 336 w 1698"/>
                <a:gd name="T55" fmla="*/ 1531 h 1703"/>
                <a:gd name="T56" fmla="*/ 436 w 1698"/>
                <a:gd name="T57" fmla="*/ 1595 h 1703"/>
                <a:gd name="T58" fmla="*/ 540 w 1698"/>
                <a:gd name="T59" fmla="*/ 1643 h 1703"/>
                <a:gd name="T60" fmla="*/ 652 w 1698"/>
                <a:gd name="T61" fmla="*/ 1679 h 1703"/>
                <a:gd name="T62" fmla="*/ 763 w 1698"/>
                <a:gd name="T63" fmla="*/ 1699 h 1703"/>
                <a:gd name="T64" fmla="*/ 879 w 1698"/>
                <a:gd name="T65" fmla="*/ 1703 h 1703"/>
                <a:gd name="T66" fmla="*/ 995 w 1698"/>
                <a:gd name="T67" fmla="*/ 1691 h 1703"/>
                <a:gd name="T68" fmla="*/ 1107 w 1698"/>
                <a:gd name="T69" fmla="*/ 1663 h 1703"/>
                <a:gd name="T70" fmla="*/ 1215 w 1698"/>
                <a:gd name="T71" fmla="*/ 1619 h 1703"/>
                <a:gd name="T72" fmla="*/ 1319 w 1698"/>
                <a:gd name="T73" fmla="*/ 1563 h 1703"/>
                <a:gd name="T74" fmla="*/ 1411 w 1698"/>
                <a:gd name="T75" fmla="*/ 1491 h 1703"/>
                <a:gd name="T76" fmla="*/ 1491 w 1698"/>
                <a:gd name="T77" fmla="*/ 1411 h 1703"/>
                <a:gd name="T78" fmla="*/ 1563 w 1698"/>
                <a:gd name="T79" fmla="*/ 1318 h 1703"/>
                <a:gd name="T80" fmla="*/ 1619 w 1698"/>
                <a:gd name="T81" fmla="*/ 1214 h 1703"/>
                <a:gd name="T82" fmla="*/ 1662 w 1698"/>
                <a:gd name="T83" fmla="*/ 1106 h 1703"/>
                <a:gd name="T84" fmla="*/ 1686 w 1698"/>
                <a:gd name="T85" fmla="*/ 994 h 1703"/>
                <a:gd name="T86" fmla="*/ 1698 w 1698"/>
                <a:gd name="T87" fmla="*/ 878 h 1703"/>
                <a:gd name="T88" fmla="*/ 1694 w 1698"/>
                <a:gd name="T89" fmla="*/ 762 h 1703"/>
                <a:gd name="T90" fmla="*/ 1674 w 1698"/>
                <a:gd name="T91" fmla="*/ 645 h 1703"/>
                <a:gd name="T92" fmla="*/ 1638 w 1698"/>
                <a:gd name="T93" fmla="*/ 537 h 17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98"/>
                <a:gd name="T142" fmla="*/ 0 h 1703"/>
                <a:gd name="T143" fmla="*/ 1698 w 1698"/>
                <a:gd name="T144" fmla="*/ 1703 h 17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98" h="1703">
                  <a:moveTo>
                    <a:pt x="1638" y="537"/>
                  </a:moveTo>
                  <a:lnTo>
                    <a:pt x="1591" y="433"/>
                  </a:lnTo>
                  <a:lnTo>
                    <a:pt x="1527" y="333"/>
                  </a:lnTo>
                  <a:lnTo>
                    <a:pt x="1451" y="249"/>
                  </a:lnTo>
                  <a:lnTo>
                    <a:pt x="1363" y="169"/>
                  </a:lnTo>
                  <a:lnTo>
                    <a:pt x="1267" y="109"/>
                  </a:lnTo>
                  <a:lnTo>
                    <a:pt x="1159" y="57"/>
                  </a:lnTo>
                  <a:lnTo>
                    <a:pt x="1051" y="20"/>
                  </a:lnTo>
                  <a:lnTo>
                    <a:pt x="935" y="4"/>
                  </a:lnTo>
                  <a:lnTo>
                    <a:pt x="819" y="0"/>
                  </a:lnTo>
                  <a:lnTo>
                    <a:pt x="703" y="12"/>
                  </a:lnTo>
                  <a:lnTo>
                    <a:pt x="592" y="36"/>
                  </a:lnTo>
                  <a:lnTo>
                    <a:pt x="484" y="81"/>
                  </a:lnTo>
                  <a:lnTo>
                    <a:pt x="384" y="137"/>
                  </a:lnTo>
                  <a:lnTo>
                    <a:pt x="292" y="209"/>
                  </a:lnTo>
                  <a:lnTo>
                    <a:pt x="208" y="293"/>
                  </a:lnTo>
                  <a:lnTo>
                    <a:pt x="140" y="385"/>
                  </a:lnTo>
                  <a:lnTo>
                    <a:pt x="80" y="485"/>
                  </a:lnTo>
                  <a:lnTo>
                    <a:pt x="40" y="593"/>
                  </a:lnTo>
                  <a:lnTo>
                    <a:pt x="12" y="706"/>
                  </a:lnTo>
                  <a:lnTo>
                    <a:pt x="0" y="822"/>
                  </a:lnTo>
                  <a:lnTo>
                    <a:pt x="4" y="938"/>
                  </a:lnTo>
                  <a:lnTo>
                    <a:pt x="24" y="1054"/>
                  </a:lnTo>
                  <a:lnTo>
                    <a:pt x="60" y="1162"/>
                  </a:lnTo>
                  <a:lnTo>
                    <a:pt x="108" y="1270"/>
                  </a:lnTo>
                  <a:lnTo>
                    <a:pt x="172" y="1367"/>
                  </a:lnTo>
                  <a:lnTo>
                    <a:pt x="248" y="1455"/>
                  </a:lnTo>
                  <a:lnTo>
                    <a:pt x="336" y="1531"/>
                  </a:lnTo>
                  <a:lnTo>
                    <a:pt x="436" y="1595"/>
                  </a:lnTo>
                  <a:lnTo>
                    <a:pt x="540" y="1643"/>
                  </a:lnTo>
                  <a:lnTo>
                    <a:pt x="652" y="1679"/>
                  </a:lnTo>
                  <a:lnTo>
                    <a:pt x="763" y="1699"/>
                  </a:lnTo>
                  <a:lnTo>
                    <a:pt x="879" y="1703"/>
                  </a:lnTo>
                  <a:lnTo>
                    <a:pt x="995" y="1691"/>
                  </a:lnTo>
                  <a:lnTo>
                    <a:pt x="1107" y="1663"/>
                  </a:lnTo>
                  <a:lnTo>
                    <a:pt x="1215" y="1619"/>
                  </a:lnTo>
                  <a:lnTo>
                    <a:pt x="1319" y="1563"/>
                  </a:lnTo>
                  <a:lnTo>
                    <a:pt x="1411" y="1491"/>
                  </a:lnTo>
                  <a:lnTo>
                    <a:pt x="1491" y="1411"/>
                  </a:lnTo>
                  <a:lnTo>
                    <a:pt x="1563" y="1318"/>
                  </a:lnTo>
                  <a:lnTo>
                    <a:pt x="1619" y="1214"/>
                  </a:lnTo>
                  <a:lnTo>
                    <a:pt x="1662" y="1106"/>
                  </a:lnTo>
                  <a:lnTo>
                    <a:pt x="1686" y="994"/>
                  </a:lnTo>
                  <a:lnTo>
                    <a:pt x="1698" y="878"/>
                  </a:lnTo>
                  <a:lnTo>
                    <a:pt x="1694" y="762"/>
                  </a:lnTo>
                  <a:lnTo>
                    <a:pt x="1674" y="645"/>
                  </a:lnTo>
                  <a:lnTo>
                    <a:pt x="1638" y="537"/>
                  </a:lnTo>
                  <a:close/>
                </a:path>
              </a:pathLst>
            </a:custGeom>
            <a:solidFill>
              <a:srgbClr val="C0C0C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6F7486-A9EA-314E-918B-5845E138D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2769"/>
              <a:ext cx="1163" cy="1646"/>
            </a:xfrm>
            <a:custGeom>
              <a:avLst/>
              <a:gdLst>
                <a:gd name="T0" fmla="*/ 536 w 1163"/>
                <a:gd name="T1" fmla="*/ 0 h 1646"/>
                <a:gd name="T2" fmla="*/ 432 w 1163"/>
                <a:gd name="T3" fmla="*/ 52 h 1646"/>
                <a:gd name="T4" fmla="*/ 336 w 1163"/>
                <a:gd name="T5" fmla="*/ 116 h 1646"/>
                <a:gd name="T6" fmla="*/ 248 w 1163"/>
                <a:gd name="T7" fmla="*/ 192 h 1646"/>
                <a:gd name="T8" fmla="*/ 172 w 1163"/>
                <a:gd name="T9" fmla="*/ 280 h 1646"/>
                <a:gd name="T10" fmla="*/ 108 w 1163"/>
                <a:gd name="T11" fmla="*/ 376 h 1646"/>
                <a:gd name="T12" fmla="*/ 60 w 1163"/>
                <a:gd name="T13" fmla="*/ 480 h 1646"/>
                <a:gd name="T14" fmla="*/ 24 w 1163"/>
                <a:gd name="T15" fmla="*/ 592 h 1646"/>
                <a:gd name="T16" fmla="*/ 4 w 1163"/>
                <a:gd name="T17" fmla="*/ 709 h 1646"/>
                <a:gd name="T18" fmla="*/ 0 w 1163"/>
                <a:gd name="T19" fmla="*/ 825 h 1646"/>
                <a:gd name="T20" fmla="*/ 12 w 1163"/>
                <a:gd name="T21" fmla="*/ 941 h 1646"/>
                <a:gd name="T22" fmla="*/ 40 w 1163"/>
                <a:gd name="T23" fmla="*/ 1053 h 1646"/>
                <a:gd name="T24" fmla="*/ 84 w 1163"/>
                <a:gd name="T25" fmla="*/ 1161 h 1646"/>
                <a:gd name="T26" fmla="*/ 140 w 1163"/>
                <a:gd name="T27" fmla="*/ 1261 h 1646"/>
                <a:gd name="T28" fmla="*/ 212 w 1163"/>
                <a:gd name="T29" fmla="*/ 1354 h 1646"/>
                <a:gd name="T30" fmla="*/ 292 w 1163"/>
                <a:gd name="T31" fmla="*/ 1438 h 1646"/>
                <a:gd name="T32" fmla="*/ 384 w 1163"/>
                <a:gd name="T33" fmla="*/ 1506 h 1646"/>
                <a:gd name="T34" fmla="*/ 488 w 1163"/>
                <a:gd name="T35" fmla="*/ 1562 h 1646"/>
                <a:gd name="T36" fmla="*/ 596 w 1163"/>
                <a:gd name="T37" fmla="*/ 1606 h 1646"/>
                <a:gd name="T38" fmla="*/ 707 w 1163"/>
                <a:gd name="T39" fmla="*/ 1634 h 1646"/>
                <a:gd name="T40" fmla="*/ 823 w 1163"/>
                <a:gd name="T41" fmla="*/ 1646 h 1646"/>
                <a:gd name="T42" fmla="*/ 939 w 1163"/>
                <a:gd name="T43" fmla="*/ 1642 h 1646"/>
                <a:gd name="T44" fmla="*/ 1051 w 1163"/>
                <a:gd name="T45" fmla="*/ 1622 h 1646"/>
                <a:gd name="T46" fmla="*/ 1163 w 1163"/>
                <a:gd name="T47" fmla="*/ 1586 h 16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63"/>
                <a:gd name="T73" fmla="*/ 0 h 1646"/>
                <a:gd name="T74" fmla="*/ 1163 w 1163"/>
                <a:gd name="T75" fmla="*/ 1646 h 16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63" h="1646">
                  <a:moveTo>
                    <a:pt x="536" y="0"/>
                  </a:moveTo>
                  <a:lnTo>
                    <a:pt x="432" y="52"/>
                  </a:lnTo>
                  <a:lnTo>
                    <a:pt x="336" y="116"/>
                  </a:lnTo>
                  <a:lnTo>
                    <a:pt x="248" y="192"/>
                  </a:lnTo>
                  <a:lnTo>
                    <a:pt x="172" y="280"/>
                  </a:lnTo>
                  <a:lnTo>
                    <a:pt x="108" y="376"/>
                  </a:lnTo>
                  <a:lnTo>
                    <a:pt x="60" y="480"/>
                  </a:lnTo>
                  <a:lnTo>
                    <a:pt x="24" y="592"/>
                  </a:lnTo>
                  <a:lnTo>
                    <a:pt x="4" y="709"/>
                  </a:lnTo>
                  <a:lnTo>
                    <a:pt x="0" y="825"/>
                  </a:lnTo>
                  <a:lnTo>
                    <a:pt x="12" y="941"/>
                  </a:lnTo>
                  <a:lnTo>
                    <a:pt x="40" y="1053"/>
                  </a:lnTo>
                  <a:lnTo>
                    <a:pt x="84" y="1161"/>
                  </a:lnTo>
                  <a:lnTo>
                    <a:pt x="140" y="1261"/>
                  </a:lnTo>
                  <a:lnTo>
                    <a:pt x="212" y="1354"/>
                  </a:lnTo>
                  <a:lnTo>
                    <a:pt x="292" y="1438"/>
                  </a:lnTo>
                  <a:lnTo>
                    <a:pt x="384" y="1506"/>
                  </a:lnTo>
                  <a:lnTo>
                    <a:pt x="488" y="1562"/>
                  </a:lnTo>
                  <a:lnTo>
                    <a:pt x="596" y="1606"/>
                  </a:lnTo>
                  <a:lnTo>
                    <a:pt x="707" y="1634"/>
                  </a:lnTo>
                  <a:lnTo>
                    <a:pt x="823" y="1646"/>
                  </a:lnTo>
                  <a:lnTo>
                    <a:pt x="939" y="1642"/>
                  </a:lnTo>
                  <a:lnTo>
                    <a:pt x="1051" y="1622"/>
                  </a:lnTo>
                  <a:lnTo>
                    <a:pt x="1163" y="1586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D795080D-FC04-E24F-9FC8-EA39BB4A9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2825"/>
              <a:ext cx="1475" cy="1474"/>
            </a:xfrm>
            <a:custGeom>
              <a:avLst/>
              <a:gdLst>
                <a:gd name="T0" fmla="*/ 1423 w 1475"/>
                <a:gd name="T1" fmla="*/ 464 h 1474"/>
                <a:gd name="T2" fmla="*/ 1375 w 1475"/>
                <a:gd name="T3" fmla="*/ 368 h 1474"/>
                <a:gd name="T4" fmla="*/ 1315 w 1475"/>
                <a:gd name="T5" fmla="*/ 280 h 1474"/>
                <a:gd name="T6" fmla="*/ 1243 w 1475"/>
                <a:gd name="T7" fmla="*/ 200 h 1474"/>
                <a:gd name="T8" fmla="*/ 1159 w 1475"/>
                <a:gd name="T9" fmla="*/ 132 h 1474"/>
                <a:gd name="T10" fmla="*/ 1067 w 1475"/>
                <a:gd name="T11" fmla="*/ 76 h 1474"/>
                <a:gd name="T12" fmla="*/ 967 w 1475"/>
                <a:gd name="T13" fmla="*/ 36 h 1474"/>
                <a:gd name="T14" fmla="*/ 863 w 1475"/>
                <a:gd name="T15" fmla="*/ 8 h 1474"/>
                <a:gd name="T16" fmla="*/ 755 w 1475"/>
                <a:gd name="T17" fmla="*/ 0 h 1474"/>
                <a:gd name="T18" fmla="*/ 647 w 1475"/>
                <a:gd name="T19" fmla="*/ 4 h 1474"/>
                <a:gd name="T20" fmla="*/ 544 w 1475"/>
                <a:gd name="T21" fmla="*/ 24 h 1474"/>
                <a:gd name="T22" fmla="*/ 444 w 1475"/>
                <a:gd name="T23" fmla="*/ 60 h 1474"/>
                <a:gd name="T24" fmla="*/ 348 w 1475"/>
                <a:gd name="T25" fmla="*/ 112 h 1474"/>
                <a:gd name="T26" fmla="*/ 260 w 1475"/>
                <a:gd name="T27" fmla="*/ 176 h 1474"/>
                <a:gd name="T28" fmla="*/ 184 w 1475"/>
                <a:gd name="T29" fmla="*/ 252 h 1474"/>
                <a:gd name="T30" fmla="*/ 120 w 1475"/>
                <a:gd name="T31" fmla="*/ 336 h 1474"/>
                <a:gd name="T32" fmla="*/ 68 w 1475"/>
                <a:gd name="T33" fmla="*/ 432 h 1474"/>
                <a:gd name="T34" fmla="*/ 32 w 1475"/>
                <a:gd name="T35" fmla="*/ 532 h 1474"/>
                <a:gd name="T36" fmla="*/ 8 w 1475"/>
                <a:gd name="T37" fmla="*/ 637 h 1474"/>
                <a:gd name="T38" fmla="*/ 0 w 1475"/>
                <a:gd name="T39" fmla="*/ 745 h 1474"/>
                <a:gd name="T40" fmla="*/ 12 w 1475"/>
                <a:gd name="T41" fmla="*/ 853 h 1474"/>
                <a:gd name="T42" fmla="*/ 36 w 1475"/>
                <a:gd name="T43" fmla="*/ 957 h 1474"/>
                <a:gd name="T44" fmla="*/ 76 w 1475"/>
                <a:gd name="T45" fmla="*/ 1057 h 1474"/>
                <a:gd name="T46" fmla="*/ 128 w 1475"/>
                <a:gd name="T47" fmla="*/ 1153 h 1474"/>
                <a:gd name="T48" fmla="*/ 196 w 1475"/>
                <a:gd name="T49" fmla="*/ 1238 h 1474"/>
                <a:gd name="T50" fmla="*/ 272 w 1475"/>
                <a:gd name="T51" fmla="*/ 1310 h 1474"/>
                <a:gd name="T52" fmla="*/ 364 w 1475"/>
                <a:gd name="T53" fmla="*/ 1374 h 1474"/>
                <a:gd name="T54" fmla="*/ 460 w 1475"/>
                <a:gd name="T55" fmla="*/ 1422 h 1474"/>
                <a:gd name="T56" fmla="*/ 560 w 1475"/>
                <a:gd name="T57" fmla="*/ 1454 h 1474"/>
                <a:gd name="T58" fmla="*/ 667 w 1475"/>
                <a:gd name="T59" fmla="*/ 1474 h 1474"/>
                <a:gd name="T60" fmla="*/ 775 w 1475"/>
                <a:gd name="T61" fmla="*/ 1474 h 1474"/>
                <a:gd name="T62" fmla="*/ 879 w 1475"/>
                <a:gd name="T63" fmla="*/ 1462 h 1474"/>
                <a:gd name="T64" fmla="*/ 983 w 1475"/>
                <a:gd name="T65" fmla="*/ 1434 h 1474"/>
                <a:gd name="T66" fmla="*/ 1083 w 1475"/>
                <a:gd name="T67" fmla="*/ 1390 h 1474"/>
                <a:gd name="T68" fmla="*/ 1175 w 1475"/>
                <a:gd name="T69" fmla="*/ 1334 h 1474"/>
                <a:gd name="T70" fmla="*/ 1255 w 1475"/>
                <a:gd name="T71" fmla="*/ 1262 h 1474"/>
                <a:gd name="T72" fmla="*/ 1327 w 1475"/>
                <a:gd name="T73" fmla="*/ 1181 h 1474"/>
                <a:gd name="T74" fmla="*/ 1383 w 1475"/>
                <a:gd name="T75" fmla="*/ 1089 h 1474"/>
                <a:gd name="T76" fmla="*/ 1431 w 1475"/>
                <a:gd name="T77" fmla="*/ 993 h 1474"/>
                <a:gd name="T78" fmla="*/ 1459 w 1475"/>
                <a:gd name="T79" fmla="*/ 889 h 1474"/>
                <a:gd name="T80" fmla="*/ 1475 w 1475"/>
                <a:gd name="T81" fmla="*/ 781 h 1474"/>
                <a:gd name="T82" fmla="*/ 1471 w 1475"/>
                <a:gd name="T83" fmla="*/ 677 h 1474"/>
                <a:gd name="T84" fmla="*/ 1455 w 1475"/>
                <a:gd name="T85" fmla="*/ 568 h 1474"/>
                <a:gd name="T86" fmla="*/ 1423 w 1475"/>
                <a:gd name="T87" fmla="*/ 464 h 14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75"/>
                <a:gd name="T133" fmla="*/ 0 h 1474"/>
                <a:gd name="T134" fmla="*/ 1475 w 1475"/>
                <a:gd name="T135" fmla="*/ 1474 h 14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75" h="1474">
                  <a:moveTo>
                    <a:pt x="1423" y="464"/>
                  </a:moveTo>
                  <a:lnTo>
                    <a:pt x="1375" y="368"/>
                  </a:lnTo>
                  <a:lnTo>
                    <a:pt x="1315" y="280"/>
                  </a:lnTo>
                  <a:lnTo>
                    <a:pt x="1243" y="200"/>
                  </a:lnTo>
                  <a:lnTo>
                    <a:pt x="1159" y="132"/>
                  </a:lnTo>
                  <a:lnTo>
                    <a:pt x="1067" y="76"/>
                  </a:lnTo>
                  <a:lnTo>
                    <a:pt x="967" y="36"/>
                  </a:lnTo>
                  <a:lnTo>
                    <a:pt x="863" y="8"/>
                  </a:lnTo>
                  <a:lnTo>
                    <a:pt x="755" y="0"/>
                  </a:lnTo>
                  <a:lnTo>
                    <a:pt x="647" y="4"/>
                  </a:lnTo>
                  <a:lnTo>
                    <a:pt x="544" y="24"/>
                  </a:lnTo>
                  <a:lnTo>
                    <a:pt x="444" y="60"/>
                  </a:lnTo>
                  <a:lnTo>
                    <a:pt x="348" y="112"/>
                  </a:lnTo>
                  <a:lnTo>
                    <a:pt x="260" y="176"/>
                  </a:lnTo>
                  <a:lnTo>
                    <a:pt x="184" y="252"/>
                  </a:lnTo>
                  <a:lnTo>
                    <a:pt x="120" y="336"/>
                  </a:lnTo>
                  <a:lnTo>
                    <a:pt x="68" y="432"/>
                  </a:lnTo>
                  <a:lnTo>
                    <a:pt x="32" y="532"/>
                  </a:lnTo>
                  <a:lnTo>
                    <a:pt x="8" y="637"/>
                  </a:lnTo>
                  <a:lnTo>
                    <a:pt x="0" y="745"/>
                  </a:lnTo>
                  <a:lnTo>
                    <a:pt x="12" y="853"/>
                  </a:lnTo>
                  <a:lnTo>
                    <a:pt x="36" y="957"/>
                  </a:lnTo>
                  <a:lnTo>
                    <a:pt x="76" y="1057"/>
                  </a:lnTo>
                  <a:lnTo>
                    <a:pt x="128" y="1153"/>
                  </a:lnTo>
                  <a:lnTo>
                    <a:pt x="196" y="1238"/>
                  </a:lnTo>
                  <a:lnTo>
                    <a:pt x="272" y="1310"/>
                  </a:lnTo>
                  <a:lnTo>
                    <a:pt x="364" y="1374"/>
                  </a:lnTo>
                  <a:lnTo>
                    <a:pt x="460" y="1422"/>
                  </a:lnTo>
                  <a:lnTo>
                    <a:pt x="560" y="1454"/>
                  </a:lnTo>
                  <a:lnTo>
                    <a:pt x="667" y="1474"/>
                  </a:lnTo>
                  <a:lnTo>
                    <a:pt x="775" y="1474"/>
                  </a:lnTo>
                  <a:lnTo>
                    <a:pt x="879" y="1462"/>
                  </a:lnTo>
                  <a:lnTo>
                    <a:pt x="983" y="1434"/>
                  </a:lnTo>
                  <a:lnTo>
                    <a:pt x="1083" y="1390"/>
                  </a:lnTo>
                  <a:lnTo>
                    <a:pt x="1175" y="1334"/>
                  </a:lnTo>
                  <a:lnTo>
                    <a:pt x="1255" y="1262"/>
                  </a:lnTo>
                  <a:lnTo>
                    <a:pt x="1327" y="1181"/>
                  </a:lnTo>
                  <a:lnTo>
                    <a:pt x="1383" y="1089"/>
                  </a:lnTo>
                  <a:lnTo>
                    <a:pt x="1431" y="993"/>
                  </a:lnTo>
                  <a:lnTo>
                    <a:pt x="1459" y="889"/>
                  </a:lnTo>
                  <a:lnTo>
                    <a:pt x="1475" y="781"/>
                  </a:lnTo>
                  <a:lnTo>
                    <a:pt x="1471" y="677"/>
                  </a:lnTo>
                  <a:lnTo>
                    <a:pt x="1455" y="568"/>
                  </a:lnTo>
                  <a:lnTo>
                    <a:pt x="1423" y="464"/>
                  </a:lnTo>
                  <a:close/>
                </a:path>
              </a:pathLst>
            </a:custGeom>
            <a:solidFill>
              <a:srgbClr val="FFFF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E0B383B2-AB1E-DB4A-A1F7-66E0F291E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277"/>
              <a:ext cx="563" cy="569"/>
            </a:xfrm>
            <a:custGeom>
              <a:avLst/>
              <a:gdLst>
                <a:gd name="T0" fmla="*/ 547 w 563"/>
                <a:gd name="T1" fmla="*/ 181 h 569"/>
                <a:gd name="T2" fmla="*/ 515 w 563"/>
                <a:gd name="T3" fmla="*/ 125 h 569"/>
                <a:gd name="T4" fmla="*/ 471 w 563"/>
                <a:gd name="T5" fmla="*/ 72 h 569"/>
                <a:gd name="T6" fmla="*/ 415 w 563"/>
                <a:gd name="T7" fmla="*/ 36 h 569"/>
                <a:gd name="T8" fmla="*/ 355 w 563"/>
                <a:gd name="T9" fmla="*/ 12 h 569"/>
                <a:gd name="T10" fmla="*/ 291 w 563"/>
                <a:gd name="T11" fmla="*/ 0 h 569"/>
                <a:gd name="T12" fmla="*/ 223 w 563"/>
                <a:gd name="T13" fmla="*/ 8 h 569"/>
                <a:gd name="T14" fmla="*/ 163 w 563"/>
                <a:gd name="T15" fmla="*/ 28 h 569"/>
                <a:gd name="T16" fmla="*/ 107 w 563"/>
                <a:gd name="T17" fmla="*/ 60 h 569"/>
                <a:gd name="T18" fmla="*/ 60 w 563"/>
                <a:gd name="T19" fmla="*/ 108 h 569"/>
                <a:gd name="T20" fmla="*/ 24 w 563"/>
                <a:gd name="T21" fmla="*/ 165 h 569"/>
                <a:gd name="T22" fmla="*/ 4 w 563"/>
                <a:gd name="T23" fmla="*/ 229 h 569"/>
                <a:gd name="T24" fmla="*/ 0 w 563"/>
                <a:gd name="T25" fmla="*/ 293 h 569"/>
                <a:gd name="T26" fmla="*/ 8 w 563"/>
                <a:gd name="T27" fmla="*/ 357 h 569"/>
                <a:gd name="T28" fmla="*/ 32 w 563"/>
                <a:gd name="T29" fmla="*/ 421 h 569"/>
                <a:gd name="T30" fmla="*/ 72 w 563"/>
                <a:gd name="T31" fmla="*/ 473 h 569"/>
                <a:gd name="T32" fmla="*/ 119 w 563"/>
                <a:gd name="T33" fmla="*/ 517 h 569"/>
                <a:gd name="T34" fmla="*/ 175 w 563"/>
                <a:gd name="T35" fmla="*/ 549 h 569"/>
                <a:gd name="T36" fmla="*/ 239 w 563"/>
                <a:gd name="T37" fmla="*/ 565 h 569"/>
                <a:gd name="T38" fmla="*/ 307 w 563"/>
                <a:gd name="T39" fmla="*/ 569 h 569"/>
                <a:gd name="T40" fmla="*/ 371 w 563"/>
                <a:gd name="T41" fmla="*/ 553 h 569"/>
                <a:gd name="T42" fmla="*/ 431 w 563"/>
                <a:gd name="T43" fmla="*/ 529 h 569"/>
                <a:gd name="T44" fmla="*/ 483 w 563"/>
                <a:gd name="T45" fmla="*/ 485 h 569"/>
                <a:gd name="T46" fmla="*/ 523 w 563"/>
                <a:gd name="T47" fmla="*/ 433 h 569"/>
                <a:gd name="T48" fmla="*/ 551 w 563"/>
                <a:gd name="T49" fmla="*/ 377 h 569"/>
                <a:gd name="T50" fmla="*/ 563 w 563"/>
                <a:gd name="T51" fmla="*/ 309 h 569"/>
                <a:gd name="T52" fmla="*/ 563 w 563"/>
                <a:gd name="T53" fmla="*/ 245 h 569"/>
                <a:gd name="T54" fmla="*/ 547 w 563"/>
                <a:gd name="T55" fmla="*/ 181 h 5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3"/>
                <a:gd name="T85" fmla="*/ 0 h 569"/>
                <a:gd name="T86" fmla="*/ 563 w 563"/>
                <a:gd name="T87" fmla="*/ 569 h 5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3" h="569">
                  <a:moveTo>
                    <a:pt x="547" y="181"/>
                  </a:moveTo>
                  <a:lnTo>
                    <a:pt x="515" y="125"/>
                  </a:lnTo>
                  <a:lnTo>
                    <a:pt x="471" y="72"/>
                  </a:lnTo>
                  <a:lnTo>
                    <a:pt x="415" y="36"/>
                  </a:lnTo>
                  <a:lnTo>
                    <a:pt x="355" y="12"/>
                  </a:lnTo>
                  <a:lnTo>
                    <a:pt x="291" y="0"/>
                  </a:lnTo>
                  <a:lnTo>
                    <a:pt x="223" y="8"/>
                  </a:lnTo>
                  <a:lnTo>
                    <a:pt x="163" y="28"/>
                  </a:lnTo>
                  <a:lnTo>
                    <a:pt x="107" y="60"/>
                  </a:lnTo>
                  <a:lnTo>
                    <a:pt x="60" y="108"/>
                  </a:lnTo>
                  <a:lnTo>
                    <a:pt x="24" y="165"/>
                  </a:lnTo>
                  <a:lnTo>
                    <a:pt x="4" y="229"/>
                  </a:lnTo>
                  <a:lnTo>
                    <a:pt x="0" y="293"/>
                  </a:lnTo>
                  <a:lnTo>
                    <a:pt x="8" y="357"/>
                  </a:lnTo>
                  <a:lnTo>
                    <a:pt x="32" y="421"/>
                  </a:lnTo>
                  <a:lnTo>
                    <a:pt x="72" y="473"/>
                  </a:lnTo>
                  <a:lnTo>
                    <a:pt x="119" y="517"/>
                  </a:lnTo>
                  <a:lnTo>
                    <a:pt x="175" y="549"/>
                  </a:lnTo>
                  <a:lnTo>
                    <a:pt x="239" y="565"/>
                  </a:lnTo>
                  <a:lnTo>
                    <a:pt x="307" y="569"/>
                  </a:lnTo>
                  <a:lnTo>
                    <a:pt x="371" y="553"/>
                  </a:lnTo>
                  <a:lnTo>
                    <a:pt x="431" y="529"/>
                  </a:lnTo>
                  <a:lnTo>
                    <a:pt x="483" y="485"/>
                  </a:lnTo>
                  <a:lnTo>
                    <a:pt x="523" y="433"/>
                  </a:lnTo>
                  <a:lnTo>
                    <a:pt x="551" y="377"/>
                  </a:lnTo>
                  <a:lnTo>
                    <a:pt x="563" y="309"/>
                  </a:lnTo>
                  <a:lnTo>
                    <a:pt x="563" y="245"/>
                  </a:lnTo>
                  <a:lnTo>
                    <a:pt x="547" y="181"/>
                  </a:lnTo>
                  <a:close/>
                </a:path>
              </a:pathLst>
            </a:custGeom>
            <a:solidFill>
              <a:srgbClr val="FFFFFF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76128735-946F-AE49-8279-EE8499393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1883"/>
              <a:ext cx="3524" cy="2476"/>
            </a:xfrm>
            <a:custGeom>
              <a:avLst/>
              <a:gdLst>
                <a:gd name="T0" fmla="*/ 3096 w 3524"/>
                <a:gd name="T1" fmla="*/ 1286 h 2476"/>
                <a:gd name="T2" fmla="*/ 3188 w 3524"/>
                <a:gd name="T3" fmla="*/ 1242 h 2476"/>
                <a:gd name="T4" fmla="*/ 3272 w 3524"/>
                <a:gd name="T5" fmla="*/ 1186 h 2476"/>
                <a:gd name="T6" fmla="*/ 3344 w 3524"/>
                <a:gd name="T7" fmla="*/ 1118 h 2476"/>
                <a:gd name="T8" fmla="*/ 3408 w 3524"/>
                <a:gd name="T9" fmla="*/ 1038 h 2476"/>
                <a:gd name="T10" fmla="*/ 3460 w 3524"/>
                <a:gd name="T11" fmla="*/ 950 h 2476"/>
                <a:gd name="T12" fmla="*/ 3496 w 3524"/>
                <a:gd name="T13" fmla="*/ 857 h 2476"/>
                <a:gd name="T14" fmla="*/ 3520 w 3524"/>
                <a:gd name="T15" fmla="*/ 757 h 2476"/>
                <a:gd name="T16" fmla="*/ 3524 w 3524"/>
                <a:gd name="T17" fmla="*/ 657 h 2476"/>
                <a:gd name="T18" fmla="*/ 3516 w 3524"/>
                <a:gd name="T19" fmla="*/ 557 h 2476"/>
                <a:gd name="T20" fmla="*/ 3496 w 3524"/>
                <a:gd name="T21" fmla="*/ 461 h 2476"/>
                <a:gd name="T22" fmla="*/ 3456 w 3524"/>
                <a:gd name="T23" fmla="*/ 365 h 2476"/>
                <a:gd name="T24" fmla="*/ 3404 w 3524"/>
                <a:gd name="T25" fmla="*/ 281 h 2476"/>
                <a:gd name="T26" fmla="*/ 3340 w 3524"/>
                <a:gd name="T27" fmla="*/ 200 h 2476"/>
                <a:gd name="T28" fmla="*/ 3264 w 3524"/>
                <a:gd name="T29" fmla="*/ 136 h 2476"/>
                <a:gd name="T30" fmla="*/ 3180 w 3524"/>
                <a:gd name="T31" fmla="*/ 80 h 2476"/>
                <a:gd name="T32" fmla="*/ 3088 w 3524"/>
                <a:gd name="T33" fmla="*/ 36 h 2476"/>
                <a:gd name="T34" fmla="*/ 2993 w 3524"/>
                <a:gd name="T35" fmla="*/ 12 h 2476"/>
                <a:gd name="T36" fmla="*/ 2893 w 3524"/>
                <a:gd name="T37" fmla="*/ 0 h 2476"/>
                <a:gd name="T38" fmla="*/ 2793 w 3524"/>
                <a:gd name="T39" fmla="*/ 0 h 2476"/>
                <a:gd name="T40" fmla="*/ 2693 w 3524"/>
                <a:gd name="T41" fmla="*/ 20 h 2476"/>
                <a:gd name="T42" fmla="*/ 2597 w 3524"/>
                <a:gd name="T43" fmla="*/ 52 h 2476"/>
                <a:gd name="T44" fmla="*/ 0 w 3524"/>
                <a:gd name="T45" fmla="*/ 890 h 2476"/>
                <a:gd name="T46" fmla="*/ 108 w 3524"/>
                <a:gd name="T47" fmla="*/ 853 h 2476"/>
                <a:gd name="T48" fmla="*/ 223 w 3524"/>
                <a:gd name="T49" fmla="*/ 833 h 2476"/>
                <a:gd name="T50" fmla="*/ 339 w 3524"/>
                <a:gd name="T51" fmla="*/ 833 h 2476"/>
                <a:gd name="T52" fmla="*/ 455 w 3524"/>
                <a:gd name="T53" fmla="*/ 845 h 2476"/>
                <a:gd name="T54" fmla="*/ 567 w 3524"/>
                <a:gd name="T55" fmla="*/ 874 h 2476"/>
                <a:gd name="T56" fmla="*/ 675 w 3524"/>
                <a:gd name="T57" fmla="*/ 918 h 2476"/>
                <a:gd name="T58" fmla="*/ 775 w 3524"/>
                <a:gd name="T59" fmla="*/ 974 h 2476"/>
                <a:gd name="T60" fmla="*/ 867 w 3524"/>
                <a:gd name="T61" fmla="*/ 1042 h 2476"/>
                <a:gd name="T62" fmla="*/ 951 w 3524"/>
                <a:gd name="T63" fmla="*/ 1126 h 2476"/>
                <a:gd name="T64" fmla="*/ 1019 w 3524"/>
                <a:gd name="T65" fmla="*/ 1218 h 2476"/>
                <a:gd name="T66" fmla="*/ 1075 w 3524"/>
                <a:gd name="T67" fmla="*/ 1318 h 2476"/>
                <a:gd name="T68" fmla="*/ 1118 w 3524"/>
                <a:gd name="T69" fmla="*/ 1426 h 2476"/>
                <a:gd name="T70" fmla="*/ 1142 w 3524"/>
                <a:gd name="T71" fmla="*/ 1539 h 2476"/>
                <a:gd name="T72" fmla="*/ 1154 w 3524"/>
                <a:gd name="T73" fmla="*/ 1655 h 2476"/>
                <a:gd name="T74" fmla="*/ 1150 w 3524"/>
                <a:gd name="T75" fmla="*/ 1771 h 2476"/>
                <a:gd name="T76" fmla="*/ 1130 w 3524"/>
                <a:gd name="T77" fmla="*/ 1883 h 2476"/>
                <a:gd name="T78" fmla="*/ 1095 w 3524"/>
                <a:gd name="T79" fmla="*/ 1995 h 2476"/>
                <a:gd name="T80" fmla="*/ 1047 w 3524"/>
                <a:gd name="T81" fmla="*/ 2099 h 2476"/>
                <a:gd name="T82" fmla="*/ 983 w 3524"/>
                <a:gd name="T83" fmla="*/ 2196 h 2476"/>
                <a:gd name="T84" fmla="*/ 907 w 3524"/>
                <a:gd name="T85" fmla="*/ 2284 h 2476"/>
                <a:gd name="T86" fmla="*/ 819 w 3524"/>
                <a:gd name="T87" fmla="*/ 2360 h 2476"/>
                <a:gd name="T88" fmla="*/ 723 w 3524"/>
                <a:gd name="T89" fmla="*/ 2424 h 2476"/>
                <a:gd name="T90" fmla="*/ 619 w 3524"/>
                <a:gd name="T91" fmla="*/ 2476 h 2476"/>
                <a:gd name="T92" fmla="*/ 3096 w 3524"/>
                <a:gd name="T93" fmla="*/ 1286 h 24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24"/>
                <a:gd name="T142" fmla="*/ 0 h 2476"/>
                <a:gd name="T143" fmla="*/ 3524 w 3524"/>
                <a:gd name="T144" fmla="*/ 2476 h 24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24" h="2476">
                  <a:moveTo>
                    <a:pt x="3096" y="1286"/>
                  </a:moveTo>
                  <a:lnTo>
                    <a:pt x="3188" y="1242"/>
                  </a:lnTo>
                  <a:lnTo>
                    <a:pt x="3272" y="1186"/>
                  </a:lnTo>
                  <a:lnTo>
                    <a:pt x="3344" y="1118"/>
                  </a:lnTo>
                  <a:lnTo>
                    <a:pt x="3408" y="1038"/>
                  </a:lnTo>
                  <a:lnTo>
                    <a:pt x="3460" y="950"/>
                  </a:lnTo>
                  <a:lnTo>
                    <a:pt x="3496" y="857"/>
                  </a:lnTo>
                  <a:lnTo>
                    <a:pt x="3520" y="757"/>
                  </a:lnTo>
                  <a:lnTo>
                    <a:pt x="3524" y="657"/>
                  </a:lnTo>
                  <a:lnTo>
                    <a:pt x="3516" y="557"/>
                  </a:lnTo>
                  <a:lnTo>
                    <a:pt x="3496" y="461"/>
                  </a:lnTo>
                  <a:lnTo>
                    <a:pt x="3456" y="365"/>
                  </a:lnTo>
                  <a:lnTo>
                    <a:pt x="3404" y="281"/>
                  </a:lnTo>
                  <a:lnTo>
                    <a:pt x="3340" y="200"/>
                  </a:lnTo>
                  <a:lnTo>
                    <a:pt x="3264" y="136"/>
                  </a:lnTo>
                  <a:lnTo>
                    <a:pt x="3180" y="80"/>
                  </a:lnTo>
                  <a:lnTo>
                    <a:pt x="3088" y="36"/>
                  </a:lnTo>
                  <a:lnTo>
                    <a:pt x="2993" y="12"/>
                  </a:lnTo>
                  <a:lnTo>
                    <a:pt x="2893" y="0"/>
                  </a:lnTo>
                  <a:lnTo>
                    <a:pt x="2793" y="0"/>
                  </a:lnTo>
                  <a:lnTo>
                    <a:pt x="2693" y="20"/>
                  </a:lnTo>
                  <a:lnTo>
                    <a:pt x="2597" y="52"/>
                  </a:lnTo>
                  <a:lnTo>
                    <a:pt x="0" y="890"/>
                  </a:lnTo>
                  <a:lnTo>
                    <a:pt x="108" y="853"/>
                  </a:lnTo>
                  <a:lnTo>
                    <a:pt x="223" y="833"/>
                  </a:lnTo>
                  <a:lnTo>
                    <a:pt x="339" y="833"/>
                  </a:lnTo>
                  <a:lnTo>
                    <a:pt x="455" y="845"/>
                  </a:lnTo>
                  <a:lnTo>
                    <a:pt x="567" y="874"/>
                  </a:lnTo>
                  <a:lnTo>
                    <a:pt x="675" y="918"/>
                  </a:lnTo>
                  <a:lnTo>
                    <a:pt x="775" y="974"/>
                  </a:lnTo>
                  <a:lnTo>
                    <a:pt x="867" y="1042"/>
                  </a:lnTo>
                  <a:lnTo>
                    <a:pt x="951" y="1126"/>
                  </a:lnTo>
                  <a:lnTo>
                    <a:pt x="1019" y="1218"/>
                  </a:lnTo>
                  <a:lnTo>
                    <a:pt x="1075" y="1318"/>
                  </a:lnTo>
                  <a:lnTo>
                    <a:pt x="1118" y="1426"/>
                  </a:lnTo>
                  <a:lnTo>
                    <a:pt x="1142" y="1539"/>
                  </a:lnTo>
                  <a:lnTo>
                    <a:pt x="1154" y="1655"/>
                  </a:lnTo>
                  <a:lnTo>
                    <a:pt x="1150" y="1771"/>
                  </a:lnTo>
                  <a:lnTo>
                    <a:pt x="1130" y="1883"/>
                  </a:lnTo>
                  <a:lnTo>
                    <a:pt x="1095" y="1995"/>
                  </a:lnTo>
                  <a:lnTo>
                    <a:pt x="1047" y="2099"/>
                  </a:lnTo>
                  <a:lnTo>
                    <a:pt x="983" y="2196"/>
                  </a:lnTo>
                  <a:lnTo>
                    <a:pt x="907" y="2284"/>
                  </a:lnTo>
                  <a:lnTo>
                    <a:pt x="819" y="2360"/>
                  </a:lnTo>
                  <a:lnTo>
                    <a:pt x="723" y="2424"/>
                  </a:lnTo>
                  <a:lnTo>
                    <a:pt x="619" y="2476"/>
                  </a:lnTo>
                  <a:lnTo>
                    <a:pt x="3096" y="1286"/>
                  </a:lnTo>
                  <a:close/>
                </a:path>
              </a:pathLst>
            </a:custGeom>
            <a:solidFill>
              <a:srgbClr val="C0C0C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85315EB5-EBAC-434F-833B-4A8964DC8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" y="2288"/>
              <a:ext cx="2042" cy="1462"/>
            </a:xfrm>
            <a:custGeom>
              <a:avLst/>
              <a:gdLst>
                <a:gd name="T0" fmla="*/ 1243 w 2042"/>
                <a:gd name="T1" fmla="*/ 16 h 1462"/>
                <a:gd name="T2" fmla="*/ 1339 w 2042"/>
                <a:gd name="T3" fmla="*/ 4 h 1462"/>
                <a:gd name="T4" fmla="*/ 1435 w 2042"/>
                <a:gd name="T5" fmla="*/ 0 h 1462"/>
                <a:gd name="T6" fmla="*/ 1531 w 2042"/>
                <a:gd name="T7" fmla="*/ 16 h 1462"/>
                <a:gd name="T8" fmla="*/ 1623 w 2042"/>
                <a:gd name="T9" fmla="*/ 44 h 1462"/>
                <a:gd name="T10" fmla="*/ 1711 w 2042"/>
                <a:gd name="T11" fmla="*/ 84 h 1462"/>
                <a:gd name="T12" fmla="*/ 1790 w 2042"/>
                <a:gd name="T13" fmla="*/ 136 h 1462"/>
                <a:gd name="T14" fmla="*/ 1862 w 2042"/>
                <a:gd name="T15" fmla="*/ 204 h 1462"/>
                <a:gd name="T16" fmla="*/ 1922 w 2042"/>
                <a:gd name="T17" fmla="*/ 276 h 1462"/>
                <a:gd name="T18" fmla="*/ 1974 w 2042"/>
                <a:gd name="T19" fmla="*/ 360 h 1462"/>
                <a:gd name="T20" fmla="*/ 2010 w 2042"/>
                <a:gd name="T21" fmla="*/ 452 h 1462"/>
                <a:gd name="T22" fmla="*/ 2030 w 2042"/>
                <a:gd name="T23" fmla="*/ 545 h 1462"/>
                <a:gd name="T24" fmla="*/ 2042 w 2042"/>
                <a:gd name="T25" fmla="*/ 641 h 1462"/>
                <a:gd name="T26" fmla="*/ 2034 w 2042"/>
                <a:gd name="T27" fmla="*/ 737 h 1462"/>
                <a:gd name="T28" fmla="*/ 2014 w 2042"/>
                <a:gd name="T29" fmla="*/ 833 h 1462"/>
                <a:gd name="T30" fmla="*/ 1978 w 2042"/>
                <a:gd name="T31" fmla="*/ 925 h 1462"/>
                <a:gd name="T32" fmla="*/ 835 w 2042"/>
                <a:gd name="T33" fmla="*/ 1462 h 1462"/>
                <a:gd name="T34" fmla="*/ 4 w 2042"/>
                <a:gd name="T35" fmla="*/ 1274 h 1462"/>
                <a:gd name="T36" fmla="*/ 0 w 2042"/>
                <a:gd name="T37" fmla="*/ 424 h 1462"/>
                <a:gd name="T38" fmla="*/ 1243 w 2042"/>
                <a:gd name="T39" fmla="*/ 16 h 14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42"/>
                <a:gd name="T61" fmla="*/ 0 h 1462"/>
                <a:gd name="T62" fmla="*/ 2042 w 2042"/>
                <a:gd name="T63" fmla="*/ 1462 h 14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42" h="1462">
                  <a:moveTo>
                    <a:pt x="1243" y="16"/>
                  </a:moveTo>
                  <a:lnTo>
                    <a:pt x="1339" y="4"/>
                  </a:lnTo>
                  <a:lnTo>
                    <a:pt x="1435" y="0"/>
                  </a:lnTo>
                  <a:lnTo>
                    <a:pt x="1531" y="16"/>
                  </a:lnTo>
                  <a:lnTo>
                    <a:pt x="1623" y="44"/>
                  </a:lnTo>
                  <a:lnTo>
                    <a:pt x="1711" y="84"/>
                  </a:lnTo>
                  <a:lnTo>
                    <a:pt x="1790" y="136"/>
                  </a:lnTo>
                  <a:lnTo>
                    <a:pt x="1862" y="204"/>
                  </a:lnTo>
                  <a:lnTo>
                    <a:pt x="1922" y="276"/>
                  </a:lnTo>
                  <a:lnTo>
                    <a:pt x="1974" y="360"/>
                  </a:lnTo>
                  <a:lnTo>
                    <a:pt x="2010" y="452"/>
                  </a:lnTo>
                  <a:lnTo>
                    <a:pt x="2030" y="545"/>
                  </a:lnTo>
                  <a:lnTo>
                    <a:pt x="2042" y="641"/>
                  </a:lnTo>
                  <a:lnTo>
                    <a:pt x="2034" y="737"/>
                  </a:lnTo>
                  <a:lnTo>
                    <a:pt x="2014" y="833"/>
                  </a:lnTo>
                  <a:lnTo>
                    <a:pt x="1978" y="925"/>
                  </a:lnTo>
                  <a:lnTo>
                    <a:pt x="835" y="1462"/>
                  </a:lnTo>
                  <a:lnTo>
                    <a:pt x="4" y="1274"/>
                  </a:lnTo>
                  <a:lnTo>
                    <a:pt x="0" y="424"/>
                  </a:lnTo>
                  <a:lnTo>
                    <a:pt x="1243" y="16"/>
                  </a:lnTo>
                  <a:close/>
                </a:path>
              </a:pathLst>
            </a:custGeom>
            <a:solidFill>
              <a:srgbClr val="FFFFFF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E99B70F0-3A6B-8947-AAC0-E238942AE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0" y="2949"/>
              <a:ext cx="1479" cy="613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1D1E6AC9-AA3F-F341-915F-E28422428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0" y="3562"/>
              <a:ext cx="831" cy="188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EC919FD5-4166-6E44-8E5B-71866C31E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" y="2304"/>
              <a:ext cx="1251" cy="521"/>
            </a:xfrm>
            <a:custGeom>
              <a:avLst/>
              <a:gdLst>
                <a:gd name="T0" fmla="*/ 4 w 1251"/>
                <a:gd name="T1" fmla="*/ 521 h 521"/>
                <a:gd name="T2" fmla="*/ 0 w 1251"/>
                <a:gd name="T3" fmla="*/ 408 h 521"/>
                <a:gd name="T4" fmla="*/ 1247 w 1251"/>
                <a:gd name="T5" fmla="*/ 0 h 521"/>
                <a:gd name="T6" fmla="*/ 1251 w 1251"/>
                <a:gd name="T7" fmla="*/ 92 h 521"/>
                <a:gd name="T8" fmla="*/ 4 w 1251"/>
                <a:gd name="T9" fmla="*/ 521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1"/>
                <a:gd name="T16" fmla="*/ 0 h 521"/>
                <a:gd name="T17" fmla="*/ 1251 w 125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1" h="521">
                  <a:moveTo>
                    <a:pt x="4" y="521"/>
                  </a:moveTo>
                  <a:lnTo>
                    <a:pt x="0" y="408"/>
                  </a:lnTo>
                  <a:lnTo>
                    <a:pt x="1247" y="0"/>
                  </a:lnTo>
                  <a:lnTo>
                    <a:pt x="1251" y="92"/>
                  </a:lnTo>
                  <a:lnTo>
                    <a:pt x="4" y="52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90864912-7FA4-6346-B3AA-9794992FC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" y="3189"/>
              <a:ext cx="1254" cy="561"/>
            </a:xfrm>
            <a:custGeom>
              <a:avLst/>
              <a:gdLst>
                <a:gd name="T0" fmla="*/ 0 w 1254"/>
                <a:gd name="T1" fmla="*/ 537 h 561"/>
                <a:gd name="T2" fmla="*/ 111 w 1254"/>
                <a:gd name="T3" fmla="*/ 561 h 561"/>
                <a:gd name="T4" fmla="*/ 1254 w 1254"/>
                <a:gd name="T5" fmla="*/ 24 h 561"/>
                <a:gd name="T6" fmla="*/ 1158 w 1254"/>
                <a:gd name="T7" fmla="*/ 0 h 561"/>
                <a:gd name="T8" fmla="*/ 0 w 1254"/>
                <a:gd name="T9" fmla="*/ 537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4"/>
                <a:gd name="T16" fmla="*/ 0 h 561"/>
                <a:gd name="T17" fmla="*/ 1254 w 1254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4" h="561">
                  <a:moveTo>
                    <a:pt x="0" y="537"/>
                  </a:moveTo>
                  <a:lnTo>
                    <a:pt x="111" y="561"/>
                  </a:lnTo>
                  <a:lnTo>
                    <a:pt x="1254" y="24"/>
                  </a:lnTo>
                  <a:lnTo>
                    <a:pt x="1158" y="0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rgbClr val="C0C0C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C69121A2-377E-FB4F-B69E-7ED1D4589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345"/>
              <a:ext cx="236" cy="133"/>
            </a:xfrm>
            <a:custGeom>
              <a:avLst/>
              <a:gdLst>
                <a:gd name="T0" fmla="*/ 236 w 236"/>
                <a:gd name="T1" fmla="*/ 16 h 133"/>
                <a:gd name="T2" fmla="*/ 220 w 236"/>
                <a:gd name="T3" fmla="*/ 4 h 133"/>
                <a:gd name="T4" fmla="*/ 196 w 236"/>
                <a:gd name="T5" fmla="*/ 0 h 133"/>
                <a:gd name="T6" fmla="*/ 160 w 236"/>
                <a:gd name="T7" fmla="*/ 4 h 133"/>
                <a:gd name="T8" fmla="*/ 120 w 236"/>
                <a:gd name="T9" fmla="*/ 16 h 133"/>
                <a:gd name="T10" fmla="*/ 80 w 236"/>
                <a:gd name="T11" fmla="*/ 32 h 133"/>
                <a:gd name="T12" fmla="*/ 44 w 236"/>
                <a:gd name="T13" fmla="*/ 57 h 133"/>
                <a:gd name="T14" fmla="*/ 16 w 236"/>
                <a:gd name="T15" fmla="*/ 77 h 133"/>
                <a:gd name="T16" fmla="*/ 0 w 236"/>
                <a:gd name="T17" fmla="*/ 97 h 133"/>
                <a:gd name="T18" fmla="*/ 0 w 236"/>
                <a:gd name="T19" fmla="*/ 117 h 133"/>
                <a:gd name="T20" fmla="*/ 12 w 236"/>
                <a:gd name="T21" fmla="*/ 129 h 133"/>
                <a:gd name="T22" fmla="*/ 36 w 236"/>
                <a:gd name="T23" fmla="*/ 133 h 133"/>
                <a:gd name="T24" fmla="*/ 72 w 236"/>
                <a:gd name="T25" fmla="*/ 129 h 133"/>
                <a:gd name="T26" fmla="*/ 112 w 236"/>
                <a:gd name="T27" fmla="*/ 117 h 133"/>
                <a:gd name="T28" fmla="*/ 156 w 236"/>
                <a:gd name="T29" fmla="*/ 97 h 133"/>
                <a:gd name="T30" fmla="*/ 192 w 236"/>
                <a:gd name="T31" fmla="*/ 77 h 133"/>
                <a:gd name="T32" fmla="*/ 220 w 236"/>
                <a:gd name="T33" fmla="*/ 57 h 133"/>
                <a:gd name="T34" fmla="*/ 232 w 236"/>
                <a:gd name="T35" fmla="*/ 32 h 133"/>
                <a:gd name="T36" fmla="*/ 236 w 236"/>
                <a:gd name="T37" fmla="*/ 16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133"/>
                <a:gd name="T59" fmla="*/ 236 w 236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133">
                  <a:moveTo>
                    <a:pt x="236" y="16"/>
                  </a:moveTo>
                  <a:lnTo>
                    <a:pt x="220" y="4"/>
                  </a:lnTo>
                  <a:lnTo>
                    <a:pt x="196" y="0"/>
                  </a:lnTo>
                  <a:lnTo>
                    <a:pt x="160" y="4"/>
                  </a:lnTo>
                  <a:lnTo>
                    <a:pt x="120" y="16"/>
                  </a:lnTo>
                  <a:lnTo>
                    <a:pt x="80" y="32"/>
                  </a:lnTo>
                  <a:lnTo>
                    <a:pt x="44" y="57"/>
                  </a:lnTo>
                  <a:lnTo>
                    <a:pt x="16" y="77"/>
                  </a:lnTo>
                  <a:lnTo>
                    <a:pt x="0" y="97"/>
                  </a:lnTo>
                  <a:lnTo>
                    <a:pt x="0" y="117"/>
                  </a:lnTo>
                  <a:lnTo>
                    <a:pt x="12" y="129"/>
                  </a:lnTo>
                  <a:lnTo>
                    <a:pt x="36" y="133"/>
                  </a:lnTo>
                  <a:lnTo>
                    <a:pt x="72" y="129"/>
                  </a:lnTo>
                  <a:lnTo>
                    <a:pt x="112" y="117"/>
                  </a:lnTo>
                  <a:lnTo>
                    <a:pt x="156" y="97"/>
                  </a:lnTo>
                  <a:lnTo>
                    <a:pt x="192" y="77"/>
                  </a:lnTo>
                  <a:lnTo>
                    <a:pt x="220" y="57"/>
                  </a:lnTo>
                  <a:lnTo>
                    <a:pt x="232" y="32"/>
                  </a:lnTo>
                  <a:lnTo>
                    <a:pt x="236" y="16"/>
                  </a:lnTo>
                  <a:close/>
                </a:path>
              </a:pathLst>
            </a:custGeom>
            <a:solidFill>
              <a:srgbClr val="0000FF"/>
            </a:solidFill>
            <a:ln w="1016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id="{B09628DB-130C-8A4D-A783-0EBF58983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8" y="3305"/>
              <a:ext cx="132" cy="56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D2E63BA9-B18A-694E-87D6-B3D2ABE4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" y="3281"/>
              <a:ext cx="72" cy="60"/>
            </a:xfrm>
            <a:custGeom>
              <a:avLst/>
              <a:gdLst>
                <a:gd name="T0" fmla="*/ 72 w 72"/>
                <a:gd name="T1" fmla="*/ 4 h 60"/>
                <a:gd name="T2" fmla="*/ 24 w 72"/>
                <a:gd name="T3" fmla="*/ 60 h 60"/>
                <a:gd name="T4" fmla="*/ 24 w 72"/>
                <a:gd name="T5" fmla="*/ 56 h 60"/>
                <a:gd name="T6" fmla="*/ 24 w 72"/>
                <a:gd name="T7" fmla="*/ 52 h 60"/>
                <a:gd name="T8" fmla="*/ 24 w 72"/>
                <a:gd name="T9" fmla="*/ 48 h 60"/>
                <a:gd name="T10" fmla="*/ 24 w 72"/>
                <a:gd name="T11" fmla="*/ 40 h 60"/>
                <a:gd name="T12" fmla="*/ 24 w 72"/>
                <a:gd name="T13" fmla="*/ 36 h 60"/>
                <a:gd name="T14" fmla="*/ 20 w 72"/>
                <a:gd name="T15" fmla="*/ 32 h 60"/>
                <a:gd name="T16" fmla="*/ 20 w 72"/>
                <a:gd name="T17" fmla="*/ 28 h 60"/>
                <a:gd name="T18" fmla="*/ 16 w 72"/>
                <a:gd name="T19" fmla="*/ 24 h 60"/>
                <a:gd name="T20" fmla="*/ 16 w 72"/>
                <a:gd name="T21" fmla="*/ 20 h 60"/>
                <a:gd name="T22" fmla="*/ 12 w 72"/>
                <a:gd name="T23" fmla="*/ 16 h 60"/>
                <a:gd name="T24" fmla="*/ 8 w 72"/>
                <a:gd name="T25" fmla="*/ 12 h 60"/>
                <a:gd name="T26" fmla="*/ 8 w 72"/>
                <a:gd name="T27" fmla="*/ 8 h 60"/>
                <a:gd name="T28" fmla="*/ 4 w 72"/>
                <a:gd name="T29" fmla="*/ 4 h 60"/>
                <a:gd name="T30" fmla="*/ 0 w 72"/>
                <a:gd name="T31" fmla="*/ 0 h 60"/>
                <a:gd name="T32" fmla="*/ 72 w 72"/>
                <a:gd name="T33" fmla="*/ 4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60"/>
                <a:gd name="T53" fmla="*/ 72 w 7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60">
                  <a:moveTo>
                    <a:pt x="72" y="4"/>
                  </a:moveTo>
                  <a:lnTo>
                    <a:pt x="24" y="60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5E95C50B-4DDA-AD42-8C8E-1010382ED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" y="3121"/>
              <a:ext cx="188" cy="100"/>
            </a:xfrm>
            <a:custGeom>
              <a:avLst/>
              <a:gdLst>
                <a:gd name="T0" fmla="*/ 188 w 188"/>
                <a:gd name="T1" fmla="*/ 12 h 100"/>
                <a:gd name="T2" fmla="*/ 176 w 188"/>
                <a:gd name="T3" fmla="*/ 0 h 100"/>
                <a:gd name="T4" fmla="*/ 152 w 188"/>
                <a:gd name="T5" fmla="*/ 0 h 100"/>
                <a:gd name="T6" fmla="*/ 116 w 188"/>
                <a:gd name="T7" fmla="*/ 4 h 100"/>
                <a:gd name="T8" fmla="*/ 80 w 188"/>
                <a:gd name="T9" fmla="*/ 16 h 100"/>
                <a:gd name="T10" fmla="*/ 44 w 188"/>
                <a:gd name="T11" fmla="*/ 36 h 100"/>
                <a:gd name="T12" fmla="*/ 16 w 188"/>
                <a:gd name="T13" fmla="*/ 56 h 100"/>
                <a:gd name="T14" fmla="*/ 0 w 188"/>
                <a:gd name="T15" fmla="*/ 72 h 100"/>
                <a:gd name="T16" fmla="*/ 0 w 188"/>
                <a:gd name="T17" fmla="*/ 88 h 100"/>
                <a:gd name="T18" fmla="*/ 12 w 188"/>
                <a:gd name="T19" fmla="*/ 100 h 100"/>
                <a:gd name="T20" fmla="*/ 36 w 188"/>
                <a:gd name="T21" fmla="*/ 100 h 100"/>
                <a:gd name="T22" fmla="*/ 72 w 188"/>
                <a:gd name="T23" fmla="*/ 96 h 100"/>
                <a:gd name="T24" fmla="*/ 108 w 188"/>
                <a:gd name="T25" fmla="*/ 84 h 100"/>
                <a:gd name="T26" fmla="*/ 144 w 188"/>
                <a:gd name="T27" fmla="*/ 64 h 100"/>
                <a:gd name="T28" fmla="*/ 168 w 188"/>
                <a:gd name="T29" fmla="*/ 44 h 100"/>
                <a:gd name="T30" fmla="*/ 184 w 188"/>
                <a:gd name="T31" fmla="*/ 28 h 100"/>
                <a:gd name="T32" fmla="*/ 188 w 188"/>
                <a:gd name="T33" fmla="*/ 12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"/>
                <a:gd name="T52" fmla="*/ 0 h 100"/>
                <a:gd name="T53" fmla="*/ 188 w 188"/>
                <a:gd name="T54" fmla="*/ 100 h 1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" h="100">
                  <a:moveTo>
                    <a:pt x="188" y="12"/>
                  </a:moveTo>
                  <a:lnTo>
                    <a:pt x="176" y="0"/>
                  </a:lnTo>
                  <a:lnTo>
                    <a:pt x="152" y="0"/>
                  </a:lnTo>
                  <a:lnTo>
                    <a:pt x="116" y="4"/>
                  </a:lnTo>
                  <a:lnTo>
                    <a:pt x="80" y="16"/>
                  </a:lnTo>
                  <a:lnTo>
                    <a:pt x="44" y="36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2" y="100"/>
                  </a:lnTo>
                  <a:lnTo>
                    <a:pt x="36" y="100"/>
                  </a:lnTo>
                  <a:lnTo>
                    <a:pt x="72" y="96"/>
                  </a:lnTo>
                  <a:lnTo>
                    <a:pt x="108" y="84"/>
                  </a:lnTo>
                  <a:lnTo>
                    <a:pt x="144" y="64"/>
                  </a:lnTo>
                  <a:lnTo>
                    <a:pt x="168" y="44"/>
                  </a:lnTo>
                  <a:lnTo>
                    <a:pt x="184" y="28"/>
                  </a:lnTo>
                  <a:lnTo>
                    <a:pt x="188" y="12"/>
                  </a:lnTo>
                  <a:close/>
                </a:path>
              </a:pathLst>
            </a:custGeom>
            <a:solidFill>
              <a:srgbClr val="FF9900"/>
            </a:solidFill>
            <a:ln w="1016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050ADA94-85C6-2045-8671-DB0F3D3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" y="3101"/>
              <a:ext cx="1594" cy="625"/>
            </a:xfrm>
            <a:custGeom>
              <a:avLst/>
              <a:gdLst>
                <a:gd name="T0" fmla="*/ 1203 w 1594"/>
                <a:gd name="T1" fmla="*/ 0 h 625"/>
                <a:gd name="T2" fmla="*/ 1594 w 1594"/>
                <a:gd name="T3" fmla="*/ 88 h 625"/>
                <a:gd name="T4" fmla="*/ 440 w 1594"/>
                <a:gd name="T5" fmla="*/ 625 h 625"/>
                <a:gd name="T6" fmla="*/ 0 w 1594"/>
                <a:gd name="T7" fmla="*/ 525 h 625"/>
                <a:gd name="T8" fmla="*/ 1203 w 1594"/>
                <a:gd name="T9" fmla="*/ 0 h 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4"/>
                <a:gd name="T16" fmla="*/ 0 h 625"/>
                <a:gd name="T17" fmla="*/ 1594 w 1594"/>
                <a:gd name="T18" fmla="*/ 625 h 6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4" h="625">
                  <a:moveTo>
                    <a:pt x="1203" y="0"/>
                  </a:moveTo>
                  <a:lnTo>
                    <a:pt x="1594" y="88"/>
                  </a:lnTo>
                  <a:lnTo>
                    <a:pt x="440" y="625"/>
                  </a:lnTo>
                  <a:lnTo>
                    <a:pt x="0" y="525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FFFF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04503CB9-3DDB-1447-86A2-517A967C1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2396"/>
              <a:ext cx="1247" cy="885"/>
            </a:xfrm>
            <a:custGeom>
              <a:avLst/>
              <a:gdLst>
                <a:gd name="T0" fmla="*/ 0 w 1247"/>
                <a:gd name="T1" fmla="*/ 429 h 885"/>
                <a:gd name="T2" fmla="*/ 1247 w 1247"/>
                <a:gd name="T3" fmla="*/ 0 h 885"/>
                <a:gd name="T4" fmla="*/ 1247 w 1247"/>
                <a:gd name="T5" fmla="*/ 413 h 885"/>
                <a:gd name="T6" fmla="*/ 0 w 1247"/>
                <a:gd name="T7" fmla="*/ 885 h 885"/>
                <a:gd name="T8" fmla="*/ 0 w 1247"/>
                <a:gd name="T9" fmla="*/ 429 h 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7"/>
                <a:gd name="T16" fmla="*/ 0 h 885"/>
                <a:gd name="T17" fmla="*/ 1247 w 1247"/>
                <a:gd name="T18" fmla="*/ 885 h 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7" h="885">
                  <a:moveTo>
                    <a:pt x="0" y="429"/>
                  </a:moveTo>
                  <a:lnTo>
                    <a:pt x="1247" y="0"/>
                  </a:lnTo>
                  <a:lnTo>
                    <a:pt x="1247" y="413"/>
                  </a:lnTo>
                  <a:lnTo>
                    <a:pt x="0" y="885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2">
              <a:extLst>
                <a:ext uri="{FF2B5EF4-FFF2-40B4-BE49-F238E27FC236}">
                  <a16:creationId xmlns:a16="http://schemas.microsoft.com/office/drawing/2014/main" id="{75378C24-F6E2-4349-B2DE-FE0EDA5DF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0" y="3562"/>
              <a:ext cx="831" cy="188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75DF5E10-D9A8-064B-A8B6-002D29A8F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" y="2288"/>
              <a:ext cx="795" cy="925"/>
            </a:xfrm>
            <a:custGeom>
              <a:avLst/>
              <a:gdLst>
                <a:gd name="T0" fmla="*/ 4 w 795"/>
                <a:gd name="T1" fmla="*/ 108 h 925"/>
                <a:gd name="T2" fmla="*/ 0 w 795"/>
                <a:gd name="T3" fmla="*/ 16 h 925"/>
                <a:gd name="T4" fmla="*/ 96 w 795"/>
                <a:gd name="T5" fmla="*/ 0 h 925"/>
                <a:gd name="T6" fmla="*/ 192 w 795"/>
                <a:gd name="T7" fmla="*/ 0 h 925"/>
                <a:gd name="T8" fmla="*/ 288 w 795"/>
                <a:gd name="T9" fmla="*/ 16 h 925"/>
                <a:gd name="T10" fmla="*/ 380 w 795"/>
                <a:gd name="T11" fmla="*/ 44 h 925"/>
                <a:gd name="T12" fmla="*/ 468 w 795"/>
                <a:gd name="T13" fmla="*/ 84 h 925"/>
                <a:gd name="T14" fmla="*/ 547 w 795"/>
                <a:gd name="T15" fmla="*/ 140 h 925"/>
                <a:gd name="T16" fmla="*/ 619 w 795"/>
                <a:gd name="T17" fmla="*/ 204 h 925"/>
                <a:gd name="T18" fmla="*/ 679 w 795"/>
                <a:gd name="T19" fmla="*/ 280 h 925"/>
                <a:gd name="T20" fmla="*/ 731 w 795"/>
                <a:gd name="T21" fmla="*/ 364 h 925"/>
                <a:gd name="T22" fmla="*/ 767 w 795"/>
                <a:gd name="T23" fmla="*/ 452 h 925"/>
                <a:gd name="T24" fmla="*/ 787 w 795"/>
                <a:gd name="T25" fmla="*/ 549 h 925"/>
                <a:gd name="T26" fmla="*/ 795 w 795"/>
                <a:gd name="T27" fmla="*/ 645 h 925"/>
                <a:gd name="T28" fmla="*/ 791 w 795"/>
                <a:gd name="T29" fmla="*/ 741 h 925"/>
                <a:gd name="T30" fmla="*/ 767 w 795"/>
                <a:gd name="T31" fmla="*/ 837 h 925"/>
                <a:gd name="T32" fmla="*/ 735 w 795"/>
                <a:gd name="T33" fmla="*/ 925 h 925"/>
                <a:gd name="T34" fmla="*/ 631 w 795"/>
                <a:gd name="T35" fmla="*/ 897 h 925"/>
                <a:gd name="T36" fmla="*/ 667 w 795"/>
                <a:gd name="T37" fmla="*/ 813 h 925"/>
                <a:gd name="T38" fmla="*/ 691 w 795"/>
                <a:gd name="T39" fmla="*/ 725 h 925"/>
                <a:gd name="T40" fmla="*/ 699 w 795"/>
                <a:gd name="T41" fmla="*/ 633 h 925"/>
                <a:gd name="T42" fmla="*/ 691 w 795"/>
                <a:gd name="T43" fmla="*/ 541 h 925"/>
                <a:gd name="T44" fmla="*/ 667 w 795"/>
                <a:gd name="T45" fmla="*/ 452 h 925"/>
                <a:gd name="T46" fmla="*/ 631 w 795"/>
                <a:gd name="T47" fmla="*/ 368 h 925"/>
                <a:gd name="T48" fmla="*/ 579 w 795"/>
                <a:gd name="T49" fmla="*/ 292 h 925"/>
                <a:gd name="T50" fmla="*/ 515 w 795"/>
                <a:gd name="T51" fmla="*/ 228 h 925"/>
                <a:gd name="T52" fmla="*/ 444 w 795"/>
                <a:gd name="T53" fmla="*/ 172 h 925"/>
                <a:gd name="T54" fmla="*/ 364 w 795"/>
                <a:gd name="T55" fmla="*/ 128 h 925"/>
                <a:gd name="T56" fmla="*/ 276 w 795"/>
                <a:gd name="T57" fmla="*/ 100 h 925"/>
                <a:gd name="T58" fmla="*/ 184 w 795"/>
                <a:gd name="T59" fmla="*/ 88 h 925"/>
                <a:gd name="T60" fmla="*/ 92 w 795"/>
                <a:gd name="T61" fmla="*/ 88 h 925"/>
                <a:gd name="T62" fmla="*/ 4 w 795"/>
                <a:gd name="T63" fmla="*/ 108 h 9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5"/>
                <a:gd name="T97" fmla="*/ 0 h 925"/>
                <a:gd name="T98" fmla="*/ 795 w 795"/>
                <a:gd name="T99" fmla="*/ 925 h 9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5" h="925">
                  <a:moveTo>
                    <a:pt x="4" y="108"/>
                  </a:moveTo>
                  <a:lnTo>
                    <a:pt x="0" y="16"/>
                  </a:lnTo>
                  <a:lnTo>
                    <a:pt x="96" y="0"/>
                  </a:lnTo>
                  <a:lnTo>
                    <a:pt x="192" y="0"/>
                  </a:lnTo>
                  <a:lnTo>
                    <a:pt x="288" y="16"/>
                  </a:lnTo>
                  <a:lnTo>
                    <a:pt x="380" y="44"/>
                  </a:lnTo>
                  <a:lnTo>
                    <a:pt x="468" y="84"/>
                  </a:lnTo>
                  <a:lnTo>
                    <a:pt x="547" y="140"/>
                  </a:lnTo>
                  <a:lnTo>
                    <a:pt x="619" y="204"/>
                  </a:lnTo>
                  <a:lnTo>
                    <a:pt x="679" y="280"/>
                  </a:lnTo>
                  <a:lnTo>
                    <a:pt x="731" y="364"/>
                  </a:lnTo>
                  <a:lnTo>
                    <a:pt x="767" y="452"/>
                  </a:lnTo>
                  <a:lnTo>
                    <a:pt x="787" y="549"/>
                  </a:lnTo>
                  <a:lnTo>
                    <a:pt x="795" y="645"/>
                  </a:lnTo>
                  <a:lnTo>
                    <a:pt x="791" y="741"/>
                  </a:lnTo>
                  <a:lnTo>
                    <a:pt x="767" y="837"/>
                  </a:lnTo>
                  <a:lnTo>
                    <a:pt x="735" y="925"/>
                  </a:lnTo>
                  <a:lnTo>
                    <a:pt x="631" y="897"/>
                  </a:lnTo>
                  <a:lnTo>
                    <a:pt x="667" y="813"/>
                  </a:lnTo>
                  <a:lnTo>
                    <a:pt x="691" y="725"/>
                  </a:lnTo>
                  <a:lnTo>
                    <a:pt x="699" y="633"/>
                  </a:lnTo>
                  <a:lnTo>
                    <a:pt x="691" y="541"/>
                  </a:lnTo>
                  <a:lnTo>
                    <a:pt x="667" y="452"/>
                  </a:lnTo>
                  <a:lnTo>
                    <a:pt x="631" y="368"/>
                  </a:lnTo>
                  <a:lnTo>
                    <a:pt x="579" y="292"/>
                  </a:lnTo>
                  <a:lnTo>
                    <a:pt x="515" y="228"/>
                  </a:lnTo>
                  <a:lnTo>
                    <a:pt x="444" y="172"/>
                  </a:lnTo>
                  <a:lnTo>
                    <a:pt x="364" y="128"/>
                  </a:lnTo>
                  <a:lnTo>
                    <a:pt x="276" y="100"/>
                  </a:lnTo>
                  <a:lnTo>
                    <a:pt x="184" y="88"/>
                  </a:lnTo>
                  <a:lnTo>
                    <a:pt x="92" y="88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C0C0C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4">
              <a:extLst>
                <a:ext uri="{FF2B5EF4-FFF2-40B4-BE49-F238E27FC236}">
                  <a16:creationId xmlns:a16="http://schemas.microsoft.com/office/drawing/2014/main" id="{FB8A03B5-5E45-414F-8006-6B57925D4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9" y="3081"/>
              <a:ext cx="124" cy="52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5DD3FA33-2E6F-1A42-B22E-6760B4AFA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" y="3053"/>
              <a:ext cx="76" cy="64"/>
            </a:xfrm>
            <a:custGeom>
              <a:avLst/>
              <a:gdLst>
                <a:gd name="T0" fmla="*/ 76 w 76"/>
                <a:gd name="T1" fmla="*/ 8 h 64"/>
                <a:gd name="T2" fmla="*/ 28 w 76"/>
                <a:gd name="T3" fmla="*/ 64 h 64"/>
                <a:gd name="T4" fmla="*/ 28 w 76"/>
                <a:gd name="T5" fmla="*/ 60 h 64"/>
                <a:gd name="T6" fmla="*/ 28 w 76"/>
                <a:gd name="T7" fmla="*/ 52 h 64"/>
                <a:gd name="T8" fmla="*/ 24 w 76"/>
                <a:gd name="T9" fmla="*/ 48 h 64"/>
                <a:gd name="T10" fmla="*/ 24 w 76"/>
                <a:gd name="T11" fmla="*/ 44 h 64"/>
                <a:gd name="T12" fmla="*/ 24 w 76"/>
                <a:gd name="T13" fmla="*/ 40 h 64"/>
                <a:gd name="T14" fmla="*/ 24 w 76"/>
                <a:gd name="T15" fmla="*/ 36 h 64"/>
                <a:gd name="T16" fmla="*/ 20 w 76"/>
                <a:gd name="T17" fmla="*/ 28 h 64"/>
                <a:gd name="T18" fmla="*/ 20 w 76"/>
                <a:gd name="T19" fmla="*/ 24 h 64"/>
                <a:gd name="T20" fmla="*/ 16 w 76"/>
                <a:gd name="T21" fmla="*/ 20 h 64"/>
                <a:gd name="T22" fmla="*/ 12 w 76"/>
                <a:gd name="T23" fmla="*/ 16 h 64"/>
                <a:gd name="T24" fmla="*/ 12 w 76"/>
                <a:gd name="T25" fmla="*/ 12 h 64"/>
                <a:gd name="T26" fmla="*/ 8 w 76"/>
                <a:gd name="T27" fmla="*/ 8 h 64"/>
                <a:gd name="T28" fmla="*/ 4 w 76"/>
                <a:gd name="T29" fmla="*/ 4 h 64"/>
                <a:gd name="T30" fmla="*/ 0 w 76"/>
                <a:gd name="T31" fmla="*/ 0 h 64"/>
                <a:gd name="T32" fmla="*/ 76 w 76"/>
                <a:gd name="T33" fmla="*/ 8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64"/>
                <a:gd name="T53" fmla="*/ 76 w 7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64">
                  <a:moveTo>
                    <a:pt x="76" y="8"/>
                  </a:moveTo>
                  <a:lnTo>
                    <a:pt x="28" y="64"/>
                  </a:lnTo>
                  <a:lnTo>
                    <a:pt x="28" y="60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16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8ED7556D-6A2A-E445-AD7C-9ECD7A97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" y="2376"/>
              <a:ext cx="695" cy="813"/>
            </a:xfrm>
            <a:custGeom>
              <a:avLst/>
              <a:gdLst>
                <a:gd name="T0" fmla="*/ 236 w 695"/>
                <a:gd name="T1" fmla="*/ 725 h 813"/>
                <a:gd name="T2" fmla="*/ 627 w 695"/>
                <a:gd name="T3" fmla="*/ 813 h 813"/>
                <a:gd name="T4" fmla="*/ 667 w 695"/>
                <a:gd name="T5" fmla="*/ 729 h 813"/>
                <a:gd name="T6" fmla="*/ 691 w 695"/>
                <a:gd name="T7" fmla="*/ 637 h 813"/>
                <a:gd name="T8" fmla="*/ 695 w 695"/>
                <a:gd name="T9" fmla="*/ 545 h 813"/>
                <a:gd name="T10" fmla="*/ 691 w 695"/>
                <a:gd name="T11" fmla="*/ 457 h 813"/>
                <a:gd name="T12" fmla="*/ 667 w 695"/>
                <a:gd name="T13" fmla="*/ 364 h 813"/>
                <a:gd name="T14" fmla="*/ 631 w 695"/>
                <a:gd name="T15" fmla="*/ 280 h 813"/>
                <a:gd name="T16" fmla="*/ 579 w 695"/>
                <a:gd name="T17" fmla="*/ 204 h 813"/>
                <a:gd name="T18" fmla="*/ 515 w 695"/>
                <a:gd name="T19" fmla="*/ 136 h 813"/>
                <a:gd name="T20" fmla="*/ 444 w 695"/>
                <a:gd name="T21" fmla="*/ 84 h 813"/>
                <a:gd name="T22" fmla="*/ 360 w 695"/>
                <a:gd name="T23" fmla="*/ 40 h 813"/>
                <a:gd name="T24" fmla="*/ 272 w 695"/>
                <a:gd name="T25" fmla="*/ 12 h 813"/>
                <a:gd name="T26" fmla="*/ 184 w 695"/>
                <a:gd name="T27" fmla="*/ 0 h 813"/>
                <a:gd name="T28" fmla="*/ 92 w 695"/>
                <a:gd name="T29" fmla="*/ 0 h 813"/>
                <a:gd name="T30" fmla="*/ 0 w 695"/>
                <a:gd name="T31" fmla="*/ 20 h 813"/>
                <a:gd name="T32" fmla="*/ 0 w 695"/>
                <a:gd name="T33" fmla="*/ 24 h 813"/>
                <a:gd name="T34" fmla="*/ 0 w 695"/>
                <a:gd name="T35" fmla="*/ 433 h 813"/>
                <a:gd name="T36" fmla="*/ 56 w 695"/>
                <a:gd name="T37" fmla="*/ 433 h 813"/>
                <a:gd name="T38" fmla="*/ 112 w 695"/>
                <a:gd name="T39" fmla="*/ 449 h 813"/>
                <a:gd name="T40" fmla="*/ 160 w 695"/>
                <a:gd name="T41" fmla="*/ 477 h 813"/>
                <a:gd name="T42" fmla="*/ 200 w 695"/>
                <a:gd name="T43" fmla="*/ 513 h 813"/>
                <a:gd name="T44" fmla="*/ 228 w 695"/>
                <a:gd name="T45" fmla="*/ 557 h 813"/>
                <a:gd name="T46" fmla="*/ 244 w 695"/>
                <a:gd name="T47" fmla="*/ 609 h 813"/>
                <a:gd name="T48" fmla="*/ 248 w 695"/>
                <a:gd name="T49" fmla="*/ 669 h 813"/>
                <a:gd name="T50" fmla="*/ 236 w 695"/>
                <a:gd name="T51" fmla="*/ 725 h 8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5"/>
                <a:gd name="T79" fmla="*/ 0 h 813"/>
                <a:gd name="T80" fmla="*/ 695 w 695"/>
                <a:gd name="T81" fmla="*/ 813 h 8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5" h="813">
                  <a:moveTo>
                    <a:pt x="236" y="725"/>
                  </a:moveTo>
                  <a:lnTo>
                    <a:pt x="627" y="813"/>
                  </a:lnTo>
                  <a:lnTo>
                    <a:pt x="667" y="729"/>
                  </a:lnTo>
                  <a:lnTo>
                    <a:pt x="691" y="637"/>
                  </a:lnTo>
                  <a:lnTo>
                    <a:pt x="695" y="545"/>
                  </a:lnTo>
                  <a:lnTo>
                    <a:pt x="691" y="457"/>
                  </a:lnTo>
                  <a:lnTo>
                    <a:pt x="667" y="364"/>
                  </a:lnTo>
                  <a:lnTo>
                    <a:pt x="631" y="280"/>
                  </a:lnTo>
                  <a:lnTo>
                    <a:pt x="579" y="204"/>
                  </a:lnTo>
                  <a:lnTo>
                    <a:pt x="515" y="136"/>
                  </a:lnTo>
                  <a:lnTo>
                    <a:pt x="444" y="84"/>
                  </a:lnTo>
                  <a:lnTo>
                    <a:pt x="360" y="40"/>
                  </a:lnTo>
                  <a:lnTo>
                    <a:pt x="272" y="12"/>
                  </a:lnTo>
                  <a:lnTo>
                    <a:pt x="184" y="0"/>
                  </a:lnTo>
                  <a:lnTo>
                    <a:pt x="92" y="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433"/>
                  </a:lnTo>
                  <a:lnTo>
                    <a:pt x="56" y="433"/>
                  </a:lnTo>
                  <a:lnTo>
                    <a:pt x="112" y="449"/>
                  </a:lnTo>
                  <a:lnTo>
                    <a:pt x="160" y="477"/>
                  </a:lnTo>
                  <a:lnTo>
                    <a:pt x="200" y="513"/>
                  </a:lnTo>
                  <a:lnTo>
                    <a:pt x="228" y="557"/>
                  </a:lnTo>
                  <a:lnTo>
                    <a:pt x="244" y="609"/>
                  </a:lnTo>
                  <a:lnTo>
                    <a:pt x="248" y="669"/>
                  </a:lnTo>
                  <a:lnTo>
                    <a:pt x="236" y="725"/>
                  </a:lnTo>
                  <a:close/>
                </a:path>
              </a:pathLst>
            </a:custGeom>
            <a:solidFill>
              <a:srgbClr val="FFFF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94145E52-574D-E545-AE4A-9CB6910AE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" y="2809"/>
              <a:ext cx="252" cy="296"/>
            </a:xfrm>
            <a:custGeom>
              <a:avLst/>
              <a:gdLst>
                <a:gd name="T0" fmla="*/ 0 w 252"/>
                <a:gd name="T1" fmla="*/ 0 h 296"/>
                <a:gd name="T2" fmla="*/ 0 w 252"/>
                <a:gd name="T3" fmla="*/ 236 h 296"/>
                <a:gd name="T4" fmla="*/ 252 w 252"/>
                <a:gd name="T5" fmla="*/ 296 h 296"/>
                <a:gd name="T6" fmla="*/ 0 60000 65536"/>
                <a:gd name="T7" fmla="*/ 0 60000 65536"/>
                <a:gd name="T8" fmla="*/ 0 60000 65536"/>
                <a:gd name="T9" fmla="*/ 0 w 252"/>
                <a:gd name="T10" fmla="*/ 0 h 296"/>
                <a:gd name="T11" fmla="*/ 252 w 252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296">
                  <a:moveTo>
                    <a:pt x="0" y="0"/>
                  </a:moveTo>
                  <a:lnTo>
                    <a:pt x="0" y="236"/>
                  </a:lnTo>
                  <a:lnTo>
                    <a:pt x="252" y="296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8">
              <a:extLst>
                <a:ext uri="{FF2B5EF4-FFF2-40B4-BE49-F238E27FC236}">
                  <a16:creationId xmlns:a16="http://schemas.microsoft.com/office/drawing/2014/main" id="{E27861B3-C968-F54A-A3A9-0A876E0F3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4" y="3562"/>
              <a:ext cx="1206" cy="476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9">
              <a:extLst>
                <a:ext uri="{FF2B5EF4-FFF2-40B4-BE49-F238E27FC236}">
                  <a16:creationId xmlns:a16="http://schemas.microsoft.com/office/drawing/2014/main" id="{E65586B3-36E6-154D-84B1-1F2A72A11E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47" y="2055"/>
              <a:ext cx="396" cy="181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AD39D715-D7E8-F848-978C-0B7C6EFF5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" y="2019"/>
              <a:ext cx="124" cy="101"/>
            </a:xfrm>
            <a:custGeom>
              <a:avLst/>
              <a:gdLst>
                <a:gd name="T0" fmla="*/ 124 w 124"/>
                <a:gd name="T1" fmla="*/ 4 h 101"/>
                <a:gd name="T2" fmla="*/ 48 w 124"/>
                <a:gd name="T3" fmla="*/ 101 h 101"/>
                <a:gd name="T4" fmla="*/ 48 w 124"/>
                <a:gd name="T5" fmla="*/ 93 h 101"/>
                <a:gd name="T6" fmla="*/ 48 w 124"/>
                <a:gd name="T7" fmla="*/ 84 h 101"/>
                <a:gd name="T8" fmla="*/ 44 w 124"/>
                <a:gd name="T9" fmla="*/ 76 h 101"/>
                <a:gd name="T10" fmla="*/ 44 w 124"/>
                <a:gd name="T11" fmla="*/ 68 h 101"/>
                <a:gd name="T12" fmla="*/ 40 w 124"/>
                <a:gd name="T13" fmla="*/ 60 h 101"/>
                <a:gd name="T14" fmla="*/ 40 w 124"/>
                <a:gd name="T15" fmla="*/ 52 h 101"/>
                <a:gd name="T16" fmla="*/ 36 w 124"/>
                <a:gd name="T17" fmla="*/ 44 h 101"/>
                <a:gd name="T18" fmla="*/ 32 w 124"/>
                <a:gd name="T19" fmla="*/ 36 h 101"/>
                <a:gd name="T20" fmla="*/ 28 w 124"/>
                <a:gd name="T21" fmla="*/ 28 h 101"/>
                <a:gd name="T22" fmla="*/ 24 w 124"/>
                <a:gd name="T23" fmla="*/ 20 h 101"/>
                <a:gd name="T24" fmla="*/ 20 w 124"/>
                <a:gd name="T25" fmla="*/ 16 h 101"/>
                <a:gd name="T26" fmla="*/ 12 w 124"/>
                <a:gd name="T27" fmla="*/ 8 h 101"/>
                <a:gd name="T28" fmla="*/ 8 w 124"/>
                <a:gd name="T29" fmla="*/ 4 h 101"/>
                <a:gd name="T30" fmla="*/ 0 w 124"/>
                <a:gd name="T31" fmla="*/ 0 h 101"/>
                <a:gd name="T32" fmla="*/ 124 w 124"/>
                <a:gd name="T33" fmla="*/ 4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01"/>
                <a:gd name="T53" fmla="*/ 124 w 124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01">
                  <a:moveTo>
                    <a:pt x="124" y="4"/>
                  </a:moveTo>
                  <a:lnTo>
                    <a:pt x="48" y="101"/>
                  </a:lnTo>
                  <a:lnTo>
                    <a:pt x="48" y="93"/>
                  </a:lnTo>
                  <a:lnTo>
                    <a:pt x="48" y="84"/>
                  </a:lnTo>
                  <a:lnTo>
                    <a:pt x="44" y="76"/>
                  </a:lnTo>
                  <a:lnTo>
                    <a:pt x="44" y="68"/>
                  </a:lnTo>
                  <a:lnTo>
                    <a:pt x="40" y="60"/>
                  </a:lnTo>
                  <a:lnTo>
                    <a:pt x="40" y="52"/>
                  </a:lnTo>
                  <a:lnTo>
                    <a:pt x="36" y="44"/>
                  </a:lnTo>
                  <a:lnTo>
                    <a:pt x="32" y="36"/>
                  </a:lnTo>
                  <a:lnTo>
                    <a:pt x="28" y="28"/>
                  </a:lnTo>
                  <a:lnTo>
                    <a:pt x="24" y="20"/>
                  </a:lnTo>
                  <a:lnTo>
                    <a:pt x="20" y="16"/>
                  </a:lnTo>
                  <a:lnTo>
                    <a:pt x="12" y="8"/>
                  </a:lnTo>
                  <a:lnTo>
                    <a:pt x="8" y="4"/>
                  </a:lnTo>
                  <a:lnTo>
                    <a:pt x="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EF629D37-D6B1-0E4E-8866-289899DF2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" y="2809"/>
              <a:ext cx="248" cy="292"/>
            </a:xfrm>
            <a:custGeom>
              <a:avLst/>
              <a:gdLst>
                <a:gd name="T0" fmla="*/ 0 w 248"/>
                <a:gd name="T1" fmla="*/ 0 h 292"/>
                <a:gd name="T2" fmla="*/ 56 w 248"/>
                <a:gd name="T3" fmla="*/ 0 h 292"/>
                <a:gd name="T4" fmla="*/ 108 w 248"/>
                <a:gd name="T5" fmla="*/ 16 h 292"/>
                <a:gd name="T6" fmla="*/ 156 w 248"/>
                <a:gd name="T7" fmla="*/ 44 h 292"/>
                <a:gd name="T8" fmla="*/ 200 w 248"/>
                <a:gd name="T9" fmla="*/ 80 h 292"/>
                <a:gd name="T10" fmla="*/ 228 w 248"/>
                <a:gd name="T11" fmla="*/ 128 h 292"/>
                <a:gd name="T12" fmla="*/ 244 w 248"/>
                <a:gd name="T13" fmla="*/ 180 h 292"/>
                <a:gd name="T14" fmla="*/ 248 w 248"/>
                <a:gd name="T15" fmla="*/ 236 h 292"/>
                <a:gd name="T16" fmla="*/ 236 w 248"/>
                <a:gd name="T17" fmla="*/ 292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8"/>
                <a:gd name="T28" fmla="*/ 0 h 292"/>
                <a:gd name="T29" fmla="*/ 248 w 24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8" h="292">
                  <a:moveTo>
                    <a:pt x="0" y="0"/>
                  </a:moveTo>
                  <a:lnTo>
                    <a:pt x="56" y="0"/>
                  </a:lnTo>
                  <a:lnTo>
                    <a:pt x="108" y="16"/>
                  </a:lnTo>
                  <a:lnTo>
                    <a:pt x="156" y="44"/>
                  </a:lnTo>
                  <a:lnTo>
                    <a:pt x="200" y="80"/>
                  </a:lnTo>
                  <a:lnTo>
                    <a:pt x="228" y="128"/>
                  </a:lnTo>
                  <a:lnTo>
                    <a:pt x="244" y="180"/>
                  </a:lnTo>
                  <a:lnTo>
                    <a:pt x="248" y="236"/>
                  </a:lnTo>
                  <a:lnTo>
                    <a:pt x="236" y="292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2">
              <a:extLst>
                <a:ext uri="{FF2B5EF4-FFF2-40B4-BE49-F238E27FC236}">
                  <a16:creationId xmlns:a16="http://schemas.microsoft.com/office/drawing/2014/main" id="{C958E40D-F43D-3146-87AA-288EF693D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0" y="2809"/>
              <a:ext cx="1247" cy="472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3">
              <a:extLst>
                <a:ext uri="{FF2B5EF4-FFF2-40B4-BE49-F238E27FC236}">
                  <a16:creationId xmlns:a16="http://schemas.microsoft.com/office/drawing/2014/main" id="{8D807015-99FD-6841-AFD8-AA9E29259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0" y="3101"/>
              <a:ext cx="1203" cy="5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30B08039-6634-8546-919C-5E5ED97C1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6" y="2400"/>
              <a:ext cx="1251" cy="4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A9A38EE2-0A7E-8247-A3DC-3EE68EEAB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" y="2372"/>
              <a:ext cx="1222" cy="1354"/>
            </a:xfrm>
            <a:custGeom>
              <a:avLst/>
              <a:gdLst>
                <a:gd name="T0" fmla="*/ 0 w 1222"/>
                <a:gd name="T1" fmla="*/ 1354 h 1354"/>
                <a:gd name="T2" fmla="*/ 1146 w 1222"/>
                <a:gd name="T3" fmla="*/ 813 h 1354"/>
                <a:gd name="T4" fmla="*/ 1186 w 1222"/>
                <a:gd name="T5" fmla="*/ 729 h 1354"/>
                <a:gd name="T6" fmla="*/ 1210 w 1222"/>
                <a:gd name="T7" fmla="*/ 641 h 1354"/>
                <a:gd name="T8" fmla="*/ 1222 w 1222"/>
                <a:gd name="T9" fmla="*/ 549 h 1354"/>
                <a:gd name="T10" fmla="*/ 1214 w 1222"/>
                <a:gd name="T11" fmla="*/ 457 h 1354"/>
                <a:gd name="T12" fmla="*/ 1194 w 1222"/>
                <a:gd name="T13" fmla="*/ 368 h 1354"/>
                <a:gd name="T14" fmla="*/ 1154 w 1222"/>
                <a:gd name="T15" fmla="*/ 284 h 1354"/>
                <a:gd name="T16" fmla="*/ 1106 w 1222"/>
                <a:gd name="T17" fmla="*/ 204 h 1354"/>
                <a:gd name="T18" fmla="*/ 1042 w 1222"/>
                <a:gd name="T19" fmla="*/ 140 h 1354"/>
                <a:gd name="T20" fmla="*/ 967 w 1222"/>
                <a:gd name="T21" fmla="*/ 84 h 1354"/>
                <a:gd name="T22" fmla="*/ 887 w 1222"/>
                <a:gd name="T23" fmla="*/ 40 h 1354"/>
                <a:gd name="T24" fmla="*/ 799 w 1222"/>
                <a:gd name="T25" fmla="*/ 12 h 1354"/>
                <a:gd name="T26" fmla="*/ 707 w 1222"/>
                <a:gd name="T27" fmla="*/ 0 h 1354"/>
                <a:gd name="T28" fmla="*/ 615 w 1222"/>
                <a:gd name="T29" fmla="*/ 4 h 1354"/>
                <a:gd name="T30" fmla="*/ 527 w 1222"/>
                <a:gd name="T31" fmla="*/ 24 h 1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2"/>
                <a:gd name="T49" fmla="*/ 0 h 1354"/>
                <a:gd name="T50" fmla="*/ 1222 w 1222"/>
                <a:gd name="T51" fmla="*/ 1354 h 1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2" h="1354">
                  <a:moveTo>
                    <a:pt x="0" y="1354"/>
                  </a:moveTo>
                  <a:lnTo>
                    <a:pt x="1146" y="813"/>
                  </a:lnTo>
                  <a:lnTo>
                    <a:pt x="1186" y="729"/>
                  </a:lnTo>
                  <a:lnTo>
                    <a:pt x="1210" y="641"/>
                  </a:lnTo>
                  <a:lnTo>
                    <a:pt x="1222" y="549"/>
                  </a:lnTo>
                  <a:lnTo>
                    <a:pt x="1214" y="457"/>
                  </a:lnTo>
                  <a:lnTo>
                    <a:pt x="1194" y="368"/>
                  </a:lnTo>
                  <a:lnTo>
                    <a:pt x="1154" y="284"/>
                  </a:lnTo>
                  <a:lnTo>
                    <a:pt x="1106" y="204"/>
                  </a:lnTo>
                  <a:lnTo>
                    <a:pt x="1042" y="140"/>
                  </a:lnTo>
                  <a:lnTo>
                    <a:pt x="967" y="84"/>
                  </a:lnTo>
                  <a:lnTo>
                    <a:pt x="887" y="40"/>
                  </a:lnTo>
                  <a:lnTo>
                    <a:pt x="799" y="12"/>
                  </a:lnTo>
                  <a:lnTo>
                    <a:pt x="707" y="0"/>
                  </a:lnTo>
                  <a:lnTo>
                    <a:pt x="615" y="4"/>
                  </a:lnTo>
                  <a:lnTo>
                    <a:pt x="527" y="24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4">
              <a:extLst>
                <a:ext uri="{FF2B5EF4-FFF2-40B4-BE49-F238E27FC236}">
                  <a16:creationId xmlns:a16="http://schemas.microsoft.com/office/drawing/2014/main" id="{F6C30632-FFEE-7F4A-923A-607FE9167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6" y="2837"/>
              <a:ext cx="4" cy="725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54A874BA-9EB6-3643-B1F6-E29A620CA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164" y="1771027"/>
            <a:ext cx="2656631" cy="226107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22E9C20-F412-E041-A9F1-052F1744B61E}"/>
              </a:ext>
            </a:extLst>
          </p:cNvPr>
          <p:cNvSpPr txBox="1"/>
          <p:nvPr/>
        </p:nvSpPr>
        <p:spPr>
          <a:xfrm>
            <a:off x="10476457" y="550296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52D54"/>
                </a:solidFill>
              </a:rPr>
              <a:t>drive beam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3C2DCD6-70C5-444E-B8FC-C713457140EA}"/>
              </a:ext>
            </a:extLst>
          </p:cNvPr>
          <p:cNvSpPr txBox="1"/>
          <p:nvPr/>
        </p:nvSpPr>
        <p:spPr>
          <a:xfrm>
            <a:off x="9910938" y="606496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52D54"/>
                </a:solidFill>
              </a:rPr>
              <a:t>main beam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B35C521-60B0-B543-B841-B5A07CCB5A3F}"/>
              </a:ext>
            </a:extLst>
          </p:cNvPr>
          <p:cNvCxnSpPr>
            <a:endCxn id="58" idx="1"/>
          </p:cNvCxnSpPr>
          <p:nvPr/>
        </p:nvCxnSpPr>
        <p:spPr>
          <a:xfrm>
            <a:off x="10078432" y="5094912"/>
            <a:ext cx="398025" cy="5927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FDC79D9-6A71-014C-AF4E-155DB445C625}"/>
              </a:ext>
            </a:extLst>
          </p:cNvPr>
          <p:cNvCxnSpPr>
            <a:stCxn id="53" idx="0"/>
            <a:endCxn id="59" idx="1"/>
          </p:cNvCxnSpPr>
          <p:nvPr/>
        </p:nvCxnSpPr>
        <p:spPr>
          <a:xfrm>
            <a:off x="9736425" y="5198378"/>
            <a:ext cx="174513" cy="10512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A5C50853-DBD3-F549-AF28-CF3923B1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711" y="4222620"/>
            <a:ext cx="4111500" cy="2456381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0679C80-2BA1-FE49-A941-DEC2E157D1F0}"/>
              </a:ext>
            </a:extLst>
          </p:cNvPr>
          <p:cNvGrpSpPr/>
          <p:nvPr/>
        </p:nvGrpSpPr>
        <p:grpSpPr>
          <a:xfrm>
            <a:off x="72982" y="1345156"/>
            <a:ext cx="6023018" cy="2083844"/>
            <a:chOff x="2874672" y="3343061"/>
            <a:chExt cx="6943564" cy="2291426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05D8E5D-0C93-C141-AE93-FD795FA78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6693" y="3395144"/>
              <a:ext cx="6901543" cy="2223905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D8DA895-BD66-0540-A9E8-B8BA98D0BA73}"/>
                </a:ext>
              </a:extLst>
            </p:cNvPr>
            <p:cNvSpPr txBox="1"/>
            <p:nvPr/>
          </p:nvSpPr>
          <p:spPr>
            <a:xfrm>
              <a:off x="2874672" y="3343061"/>
              <a:ext cx="3037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electron plasma density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20F7990-15D8-CC44-9D95-28271A1CE5CF}"/>
                </a:ext>
              </a:extLst>
            </p:cNvPr>
            <p:cNvSpPr/>
            <p:nvPr/>
          </p:nvSpPr>
          <p:spPr>
            <a:xfrm>
              <a:off x="6982393" y="4421685"/>
              <a:ext cx="160774" cy="1708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AA1C47B-4EFF-3D4E-869A-1480369E42C8}"/>
                </a:ext>
              </a:extLst>
            </p:cNvPr>
            <p:cNvSpPr/>
            <p:nvPr/>
          </p:nvSpPr>
          <p:spPr>
            <a:xfrm>
              <a:off x="8793607" y="4091598"/>
              <a:ext cx="281889" cy="83099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D6A7013-3435-8140-A992-5B263AA81581}"/>
                </a:ext>
              </a:extLst>
            </p:cNvPr>
            <p:cNvSpPr/>
            <p:nvPr/>
          </p:nvSpPr>
          <p:spPr>
            <a:xfrm>
              <a:off x="8310412" y="3410660"/>
              <a:ext cx="1253141" cy="643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laser driver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B35DEAF-2A98-C749-9986-B96721CAEADC}"/>
                </a:ext>
              </a:extLst>
            </p:cNvPr>
            <p:cNvSpPr/>
            <p:nvPr/>
          </p:nvSpPr>
          <p:spPr>
            <a:xfrm>
              <a:off x="6355822" y="3479034"/>
              <a:ext cx="1253141" cy="7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particle beam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C3CC62B-3745-D443-AC03-D8B733020FEF}"/>
                </a:ext>
              </a:extLst>
            </p:cNvPr>
            <p:cNvCxnSpPr/>
            <p:nvPr/>
          </p:nvCxnSpPr>
          <p:spPr>
            <a:xfrm>
              <a:off x="7517163" y="5317605"/>
              <a:ext cx="103498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E70ABE5-FD3E-2D49-B3B1-5AA3351ADEF3}"/>
                </a:ext>
              </a:extLst>
            </p:cNvPr>
            <p:cNvSpPr txBox="1"/>
            <p:nvPr/>
          </p:nvSpPr>
          <p:spPr>
            <a:xfrm>
              <a:off x="7023654" y="5262208"/>
              <a:ext cx="2365969" cy="372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plasma wavelength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A66FED3-2969-8F41-8E5D-163554641019}"/>
              </a:ext>
            </a:extLst>
          </p:cNvPr>
          <p:cNvSpPr/>
          <p:nvPr/>
        </p:nvSpPr>
        <p:spPr>
          <a:xfrm>
            <a:off x="-44371" y="856382"/>
            <a:ext cx="4742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venir Book" panose="02000503020000020003" pitchFamily="2" charset="0"/>
              </a:rPr>
              <a:t>LASER-DRIVEN PLASMA ACCELERATORS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0F2A94-ADCB-B449-8F58-43B77933A894}"/>
              </a:ext>
            </a:extLst>
          </p:cNvPr>
          <p:cNvSpPr/>
          <p:nvPr/>
        </p:nvSpPr>
        <p:spPr>
          <a:xfrm>
            <a:off x="1264904" y="3737849"/>
            <a:ext cx="4742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venir Book" panose="02000503020000020003" pitchFamily="2" charset="0"/>
              </a:rPr>
              <a:t>BEAM-DRIVEN PLASMA ACCELERATORS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816C3F0-D92E-D448-B330-6A3DC2955536}"/>
              </a:ext>
            </a:extLst>
          </p:cNvPr>
          <p:cNvSpPr/>
          <p:nvPr/>
        </p:nvSpPr>
        <p:spPr>
          <a:xfrm>
            <a:off x="6654607" y="1080435"/>
            <a:ext cx="5433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venir Book" panose="02000503020000020003" pitchFamily="2" charset="0"/>
              </a:rPr>
              <a:t>STRUCTURE WAKEFIELD ACCELERATORS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782AAB6-CF89-7F49-82F0-E02731282335}"/>
              </a:ext>
            </a:extLst>
          </p:cNvPr>
          <p:cNvGrpSpPr/>
          <p:nvPr/>
        </p:nvGrpSpPr>
        <p:grpSpPr>
          <a:xfrm>
            <a:off x="3396463" y="4239999"/>
            <a:ext cx="2177839" cy="1227063"/>
            <a:chOff x="6303871" y="250579"/>
            <a:chExt cx="2721309" cy="165127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E86CE4F-DAB6-434D-A2A0-4EEA03975D00}"/>
                </a:ext>
              </a:extLst>
            </p:cNvPr>
            <p:cNvSpPr txBox="1"/>
            <p:nvPr/>
          </p:nvSpPr>
          <p:spPr>
            <a:xfrm>
              <a:off x="6303871" y="250579"/>
              <a:ext cx="2721309" cy="99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Drive Beam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 Creates plasma </a:t>
              </a:r>
              <a:r>
                <a:rPr lang="en-US" sz="1400" dirty="0" err="1">
                  <a:solidFill>
                    <a:schemeClr val="bg1"/>
                  </a:solidFill>
                </a:rPr>
                <a:t>wakefield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 Transfers energy to plasma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194C615-362F-E64E-91DB-B8BE2E52F3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7195" y="1266242"/>
              <a:ext cx="509405" cy="6356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0C7CD64-7D46-EC4F-BCD8-79340B99D11E}"/>
              </a:ext>
            </a:extLst>
          </p:cNvPr>
          <p:cNvGrpSpPr/>
          <p:nvPr/>
        </p:nvGrpSpPr>
        <p:grpSpPr>
          <a:xfrm>
            <a:off x="1630290" y="4222620"/>
            <a:ext cx="1967333" cy="1114333"/>
            <a:chOff x="261927" y="44087"/>
            <a:chExt cx="2458272" cy="1499573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332D92E-B8D1-294B-A837-56B948B8F66D}"/>
                </a:ext>
              </a:extLst>
            </p:cNvPr>
            <p:cNvCxnSpPr>
              <a:cxnSpLocks/>
            </p:cNvCxnSpPr>
            <p:nvPr/>
          </p:nvCxnSpPr>
          <p:spPr>
            <a:xfrm>
              <a:off x="925228" y="782751"/>
              <a:ext cx="356004" cy="7609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D5E483-1195-7940-A7C4-8D202C79EF63}"/>
                </a:ext>
              </a:extLst>
            </p:cNvPr>
            <p:cNvSpPr txBox="1"/>
            <p:nvPr/>
          </p:nvSpPr>
          <p:spPr>
            <a:xfrm>
              <a:off x="261927" y="44087"/>
              <a:ext cx="2458272" cy="704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Witness Beam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Accelerated by the wake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70DDBE6-4043-C547-B72F-5BB15A33DC3B}"/>
              </a:ext>
            </a:extLst>
          </p:cNvPr>
          <p:cNvGrpSpPr/>
          <p:nvPr/>
        </p:nvGrpSpPr>
        <p:grpSpPr>
          <a:xfrm>
            <a:off x="1680653" y="5831654"/>
            <a:ext cx="2749792" cy="595458"/>
            <a:chOff x="-611679" y="2746830"/>
            <a:chExt cx="3435990" cy="801316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A468A75-FC81-0A4D-A6BF-B2034E4DC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10" y="2746830"/>
              <a:ext cx="968278" cy="479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C68DD5C-5791-1A48-97EB-5CABE676BCDD}"/>
                </a:ext>
              </a:extLst>
            </p:cNvPr>
            <p:cNvSpPr txBox="1"/>
            <p:nvPr/>
          </p:nvSpPr>
          <p:spPr>
            <a:xfrm>
              <a:off x="-611679" y="3133966"/>
              <a:ext cx="3435990" cy="41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Plasma </a:t>
              </a:r>
              <a:r>
                <a:rPr lang="en-US" sz="1400" dirty="0" err="1">
                  <a:solidFill>
                    <a:schemeClr val="bg1"/>
                  </a:solidFill>
                </a:rPr>
                <a:t>wakefield</a:t>
              </a:r>
              <a:r>
                <a:rPr lang="en-US" sz="1400" dirty="0">
                  <a:solidFill>
                    <a:schemeClr val="bg1"/>
                  </a:solidFill>
                </a:rPr>
                <a:t> (blowout regime)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14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6"/>
            <a:ext cx="12192000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Status and technical readiness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DF42624-BFD8-CB4B-A070-9A64A1940A8E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4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4D16A-3E32-9E49-86E5-B43558F4A09F}"/>
              </a:ext>
            </a:extLst>
          </p:cNvPr>
          <p:cNvSpPr txBox="1"/>
          <p:nvPr/>
        </p:nvSpPr>
        <p:spPr>
          <a:xfrm>
            <a:off x="411982" y="908859"/>
            <a:ext cx="91583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High gradient accelerator technology has been demonstrated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sz="2000" dirty="0">
                <a:latin typeface="Avenir Book" panose="02000503020000020003" pitchFamily="2" charset="0"/>
              </a:rPr>
              <a:t>key R&amp;D challenges remain to be addressed for collider application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sz="2000" dirty="0">
                <a:latin typeface="Avenir Book" panose="02000503020000020003" pitchFamily="2" charset="0"/>
              </a:rPr>
              <a:t>See Joint AF-EF July 1 Meeting: 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https://indico.fnal.gov/event/43872/</a:t>
            </a:r>
            <a:endParaRPr lang="en-US" sz="2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Concepts require integrated collider design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sz="2000" dirty="0">
                <a:latin typeface="Avenir Book" panose="02000503020000020003" pitchFamily="2" charset="0"/>
              </a:rPr>
              <a:t>No conceptual design reports exist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sz="2000" dirty="0">
                <a:latin typeface="Avenir Book" panose="02000503020000020003" pitchFamily="2" charset="0"/>
              </a:rPr>
              <a:t>Preliminary designs developed to guide accelerator R&amp;D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sz="2000" u="sng" dirty="0">
                <a:latin typeface="Avenir Book" panose="02000503020000020003" pitchFamily="2" charset="0"/>
              </a:rPr>
              <a:t>Integrated design studies</a:t>
            </a:r>
            <a:r>
              <a:rPr lang="en-US" sz="2000" dirty="0">
                <a:latin typeface="Avenir Book" panose="02000503020000020003" pitchFamily="2" charset="0"/>
              </a:rPr>
              <a:t> required</a:t>
            </a:r>
          </a:p>
          <a:p>
            <a:pPr marL="1714500" lvl="3" indent="-342900">
              <a:buFont typeface="System Font Regular"/>
              <a:buChar char="−"/>
            </a:pPr>
            <a:r>
              <a:rPr lang="en-US" sz="2000" dirty="0">
                <a:latin typeface="Avenir Book" panose="02000503020000020003" pitchFamily="2" charset="0"/>
              </a:rPr>
              <a:t>Integration of all collider sub-systems</a:t>
            </a:r>
          </a:p>
          <a:p>
            <a:pPr marL="1714500" lvl="3" indent="-342900">
              <a:buFont typeface="System Font Regular"/>
              <a:buChar char="−"/>
            </a:pPr>
            <a:r>
              <a:rPr lang="en-US" sz="2000" dirty="0">
                <a:latin typeface="Avenir Book" panose="02000503020000020003" pitchFamily="2" charset="0"/>
              </a:rPr>
              <a:t>Greenfield or upgrade existing facility (e.g., ILC)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Advancing accelerator R&amp;D in next decade toward collider requires sustained support and new/upgraded facilities.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733540-312C-6646-A1D7-CB07D5355752}"/>
              </a:ext>
            </a:extLst>
          </p:cNvPr>
          <p:cNvSpPr/>
          <p:nvPr/>
        </p:nvSpPr>
        <p:spPr>
          <a:xfrm>
            <a:off x="1261813" y="5226784"/>
            <a:ext cx="100124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Letters of Interest </a:t>
            </a:r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(AF6, AF4) to be submitted on </a:t>
            </a:r>
            <a:r>
              <a:rPr lang="en-US" sz="2000" dirty="0" err="1">
                <a:solidFill>
                  <a:srgbClr val="C00000"/>
                </a:solidFill>
                <a:latin typeface="Avenir Book" panose="02000503020000020003" pitchFamily="2" charset="0"/>
              </a:rPr>
              <a:t>wakefield</a:t>
            </a:r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 collider concepts: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Beam-driven plasma linear collider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Structure </a:t>
            </a:r>
            <a:r>
              <a:rPr lang="en-US" sz="2000" dirty="0" err="1">
                <a:solidFill>
                  <a:srgbClr val="C00000"/>
                </a:solidFill>
                <a:latin typeface="Avenir Book" panose="02000503020000020003" pitchFamily="2" charset="0"/>
              </a:rPr>
              <a:t>wakefield</a:t>
            </a:r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 accelerator linear collider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Laser-plasma accelerator based collider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7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EA63481-AD66-FB46-B201-915B9DE24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423" y="675195"/>
            <a:ext cx="4916134" cy="3287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B79D8-EC5E-0540-89BF-1AB65913B7D2}"/>
              </a:ext>
            </a:extLst>
          </p:cNvPr>
          <p:cNvSpPr txBox="1"/>
          <p:nvPr/>
        </p:nvSpPr>
        <p:spPr>
          <a:xfrm>
            <a:off x="-28472" y="-6984"/>
            <a:ext cx="12248943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DOE AAC Roadmap: R&amp;D timeline towards a collider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BE979-FF01-144B-8F21-19D339ACC902}"/>
              </a:ext>
            </a:extLst>
          </p:cNvPr>
          <p:cNvSpPr txBox="1"/>
          <p:nvPr/>
        </p:nvSpPr>
        <p:spPr>
          <a:xfrm>
            <a:off x="4973668" y="743458"/>
            <a:ext cx="232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DOE HEP AAC Roadmap (2016)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900CED-B1D9-B948-A5F5-287A8028556F}"/>
              </a:ext>
            </a:extLst>
          </p:cNvPr>
          <p:cNvSpPr/>
          <p:nvPr/>
        </p:nvSpPr>
        <p:spPr>
          <a:xfrm>
            <a:off x="-356193" y="766412"/>
            <a:ext cx="4365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US AAC community outlined AAC R&amp;D goals in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Significant and steady progress on all R&amp;D goals since 2016 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3AE69C24-7CE6-9E47-A1E4-026A4DCB43E4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5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EB61DA-D041-E94A-AD48-0ED7CA363A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75" y="2508239"/>
            <a:ext cx="4916134" cy="3108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AC73C5-984C-A44C-A1E3-E40652E35196}"/>
              </a:ext>
            </a:extLst>
          </p:cNvPr>
          <p:cNvSpPr/>
          <p:nvPr/>
        </p:nvSpPr>
        <p:spPr>
          <a:xfrm>
            <a:off x="27800" y="5852162"/>
            <a:ext cx="6394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US AAC community to submit an </a:t>
            </a:r>
            <a:r>
              <a:rPr lang="en-US" dirty="0" err="1">
                <a:solidFill>
                  <a:srgbClr val="C00000"/>
                </a:solidFill>
                <a:latin typeface="Avenir Book" panose="02000503020000020003" pitchFamily="2" charset="0"/>
              </a:rPr>
              <a:t>LoI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 (AF6) describing an update of the Advanced Accelerator Roadmap for accelerator R&amp;D (proposed US R&amp;D path toward collider)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253A23-4A9A-D745-912E-1A9069516A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832" y="1383465"/>
            <a:ext cx="1841158" cy="24148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85C43-3602-4590-ACB4-C265ADC8C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350" y="3987072"/>
            <a:ext cx="4320863" cy="2815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748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International community working toward addressing collider R&amp;D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AEBF7-D29F-7648-B88F-C979D53D305C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6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AD1B433-26A8-5E44-9565-86E3C1695D23}"/>
              </a:ext>
            </a:extLst>
          </p:cNvPr>
          <p:cNvSpPr txBox="1">
            <a:spLocks/>
          </p:cNvSpPr>
          <p:nvPr/>
        </p:nvSpPr>
        <p:spPr>
          <a:xfrm>
            <a:off x="0" y="1216308"/>
            <a:ext cx="733044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>
                <a:solidFill>
                  <a:srgbClr val="0070C0"/>
                </a:solidFill>
              </a:rPr>
              <a:t>Advanced </a:t>
            </a:r>
            <a:r>
              <a:rPr lang="fr-FR" b="1" dirty="0" err="1">
                <a:solidFill>
                  <a:srgbClr val="0070C0"/>
                </a:solidFill>
              </a:rPr>
              <a:t>LinEar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collider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 err="1">
                <a:solidFill>
                  <a:srgbClr val="0070C0"/>
                </a:solidFill>
              </a:rPr>
              <a:t>study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GROup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A0BE7-213A-6D41-A3DC-9CB14F72E741}"/>
              </a:ext>
            </a:extLst>
          </p:cNvPr>
          <p:cNvSpPr/>
          <p:nvPr/>
        </p:nvSpPr>
        <p:spPr>
          <a:xfrm>
            <a:off x="-73472" y="2692504"/>
            <a:ext cx="5841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Foster Advanced Linear Collider activities based on Advanced and Novel Acceleration (ANA) concepts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Framework to amplify international coordination, broaden the community, involving accelerator labs/institutes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Identify topics of ANAs requiring R&amp;D and facilities needed</a:t>
            </a:r>
          </a:p>
        </p:txBody>
      </p:sp>
      <p:grpSp>
        <p:nvGrpSpPr>
          <p:cNvPr id="9" name="Groupe 29">
            <a:extLst>
              <a:ext uri="{FF2B5EF4-FFF2-40B4-BE49-F238E27FC236}">
                <a16:creationId xmlns:a16="http://schemas.microsoft.com/office/drawing/2014/main" id="{37A4E504-5DB1-3F4B-B4B4-0C50F692C517}"/>
              </a:ext>
            </a:extLst>
          </p:cNvPr>
          <p:cNvGrpSpPr/>
          <p:nvPr/>
        </p:nvGrpSpPr>
        <p:grpSpPr>
          <a:xfrm>
            <a:off x="6027439" y="1287918"/>
            <a:ext cx="4320480" cy="3981354"/>
            <a:chOff x="4572000" y="1329101"/>
            <a:chExt cx="4320480" cy="3981354"/>
          </a:xfrm>
        </p:grpSpPr>
        <p:grpSp>
          <p:nvGrpSpPr>
            <p:cNvPr id="10" name="Groupe 3">
              <a:extLst>
                <a:ext uri="{FF2B5EF4-FFF2-40B4-BE49-F238E27FC236}">
                  <a16:creationId xmlns:a16="http://schemas.microsoft.com/office/drawing/2014/main" id="{A3794302-1DDF-9846-BF4B-1C40CF15FBA0}"/>
                </a:ext>
              </a:extLst>
            </p:cNvPr>
            <p:cNvGrpSpPr/>
            <p:nvPr/>
          </p:nvGrpSpPr>
          <p:grpSpPr>
            <a:xfrm>
              <a:off x="4788024" y="4076015"/>
              <a:ext cx="3866728" cy="1158240"/>
              <a:chOff x="250444" y="3931629"/>
              <a:chExt cx="3866728" cy="107001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76DEC4B-017D-F949-B1C0-E6DB7E0385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0444" y="3931629"/>
                <a:ext cx="914400" cy="50684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 err="1"/>
                  <a:t>P</a:t>
                </a:r>
                <a:r>
                  <a:rPr lang="fr-FR" sz="1050" b="1" dirty="0" err="1"/>
                  <a:t>hysics</a:t>
                </a:r>
                <a:endParaRPr lang="fr-FR" sz="1050" b="1" dirty="0"/>
              </a:p>
              <a:p>
                <a:pPr algn="ctr"/>
                <a:r>
                  <a:rPr lang="fr-FR" sz="1200" b="1" dirty="0"/>
                  <a:t>C</a:t>
                </a:r>
                <a:r>
                  <a:rPr lang="fr-FR" sz="1050" b="1" dirty="0"/>
                  <a:t>ase</a:t>
                </a:r>
                <a:endParaRPr lang="en-US" sz="1200" b="1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7D560F-C2F6-6448-AC6C-1700869EF6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02772" y="4492185"/>
                <a:ext cx="914400" cy="50684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 err="1"/>
                  <a:t>Theory</a:t>
                </a:r>
                <a:endParaRPr lang="fr-FR" sz="1050" b="1" dirty="0"/>
              </a:p>
              <a:p>
                <a:pPr algn="ctr"/>
                <a:r>
                  <a:rPr lang="fr-FR" sz="1050" b="1" dirty="0" err="1"/>
                  <a:t>Modeling</a:t>
                </a:r>
                <a:r>
                  <a:rPr lang="fr-FR" sz="1050" b="1" dirty="0"/>
                  <a:t> Simulations</a:t>
                </a:r>
                <a:endParaRPr lang="en-US" sz="1050" b="1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8261998-1FA7-7640-8952-8715A695BE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0444" y="4499424"/>
                <a:ext cx="914400" cy="492369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/>
                  <a:t>C</a:t>
                </a:r>
                <a:r>
                  <a:rPr lang="fr-FR" sz="1050" b="1" dirty="0"/>
                  <a:t>ollider</a:t>
                </a:r>
                <a:r>
                  <a:rPr lang="fr-FR" sz="1200" b="1" dirty="0"/>
                  <a:t> M</a:t>
                </a:r>
                <a:r>
                  <a:rPr lang="fr-FR" sz="1050" b="1" dirty="0"/>
                  <a:t>achine</a:t>
                </a:r>
                <a:r>
                  <a:rPr lang="fr-FR" sz="1200" b="1" dirty="0"/>
                  <a:t> D</a:t>
                </a:r>
                <a:r>
                  <a:rPr lang="fr-FR" sz="1050" b="1" dirty="0"/>
                  <a:t>esign</a:t>
                </a:r>
                <a:r>
                  <a:rPr lang="fr-FR" sz="1200" b="1" dirty="0"/>
                  <a:t> </a:t>
                </a:r>
                <a:endParaRPr lang="en-US" sz="1200" b="1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F6237D8-E652-7C44-AC45-9A3ADA8C3C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34553" y="3931629"/>
                <a:ext cx="914400" cy="50684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/>
                  <a:t>LWFA</a:t>
                </a:r>
                <a:endParaRPr lang="en-US" sz="1050" b="1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B2EC0C-2633-4244-8D17-4D6E76AC38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18662" y="3931629"/>
                <a:ext cx="914400" cy="50684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/>
                  <a:t>SWFA</a:t>
                </a:r>
                <a:endParaRPr lang="en-US" sz="1050" b="1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CB379AD-60CB-9144-B1B0-9C4A106898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4553" y="4489577"/>
                <a:ext cx="914400" cy="512063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/>
                  <a:t>PWFA</a:t>
                </a:r>
                <a:endParaRPr lang="en-US" sz="1050" b="1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52B5C2-FF7F-6347-93C1-A95CDD81DD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18662" y="4492185"/>
                <a:ext cx="914400" cy="50684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/>
                  <a:t>DLA</a:t>
                </a:r>
                <a:endParaRPr lang="en-US" sz="1050" b="1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4294744-F1B0-C54C-AA8D-6B0A29D6DEB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02772" y="3931629"/>
                <a:ext cx="914400" cy="50684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/>
                  <a:t>Positron </a:t>
                </a:r>
                <a:r>
                  <a:rPr lang="fr-FR" sz="1050" b="1" dirty="0" err="1"/>
                  <a:t>Acceleration</a:t>
                </a:r>
                <a:endParaRPr lang="en-US" sz="1050" b="1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5D4F27-3B2E-5C4D-9069-79CE9B4671BB}"/>
                </a:ext>
              </a:extLst>
            </p:cNvPr>
            <p:cNvSpPr/>
            <p:nvPr/>
          </p:nvSpPr>
          <p:spPr>
            <a:xfrm>
              <a:off x="5514369" y="2644563"/>
              <a:ext cx="1650995" cy="54561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ALEGRO </a:t>
              </a:r>
              <a:r>
                <a:rPr lang="fr-FR" b="1" dirty="0" err="1"/>
                <a:t>Steering</a:t>
              </a:r>
              <a:r>
                <a:rPr lang="fr-FR" b="1" dirty="0"/>
                <a:t> Group</a:t>
              </a:r>
              <a:endParaRPr lang="en-US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C694E8-1C5A-4249-B02F-03154C06D0EF}"/>
                </a:ext>
              </a:extLst>
            </p:cNvPr>
            <p:cNvSpPr/>
            <p:nvPr/>
          </p:nvSpPr>
          <p:spPr>
            <a:xfrm>
              <a:off x="4645084" y="3623528"/>
              <a:ext cx="4247396" cy="1686927"/>
            </a:xfrm>
            <a:prstGeom prst="rect">
              <a:avLst/>
            </a:prstGeom>
            <a:noFill/>
            <a:ln w="508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7D4F47-108C-3546-A079-8D252CA4A455}"/>
                </a:ext>
              </a:extLst>
            </p:cNvPr>
            <p:cNvSpPr/>
            <p:nvPr/>
          </p:nvSpPr>
          <p:spPr>
            <a:xfrm>
              <a:off x="4647678" y="3634055"/>
              <a:ext cx="3384376" cy="448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ALEGRO </a:t>
              </a:r>
              <a:r>
                <a:rPr lang="fr-FR" b="1" dirty="0" err="1">
                  <a:solidFill>
                    <a:srgbClr val="002060"/>
                  </a:solidFill>
                </a:rPr>
                <a:t>Working</a:t>
              </a:r>
              <a:r>
                <a:rPr lang="fr-FR" b="1" dirty="0">
                  <a:solidFill>
                    <a:srgbClr val="002060"/>
                  </a:solidFill>
                </a:rPr>
                <a:t> Groups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14" name="Connecteur droit avec flèche 16">
              <a:extLst>
                <a:ext uri="{FF2B5EF4-FFF2-40B4-BE49-F238E27FC236}">
                  <a16:creationId xmlns:a16="http://schemas.microsoft.com/office/drawing/2014/main" id="{00BBB1E9-B71D-A744-9206-05223F303ACE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 rot="5400000">
              <a:off x="6117930" y="3412118"/>
              <a:ext cx="443874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C46C73-5511-8E45-A371-BD4143773BDB}"/>
                </a:ext>
              </a:extLst>
            </p:cNvPr>
            <p:cNvSpPr/>
            <p:nvPr/>
          </p:nvSpPr>
          <p:spPr>
            <a:xfrm>
              <a:off x="5480739" y="1329101"/>
              <a:ext cx="1650995" cy="8574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ICFA</a:t>
              </a:r>
            </a:p>
            <a:p>
              <a:pPr algn="ctr"/>
              <a:r>
                <a:rPr lang="fr-FR" b="1" dirty="0"/>
                <a:t>ICFA ANA Panel</a:t>
              </a:r>
              <a:endParaRPr lang="en-US" b="1" dirty="0"/>
            </a:p>
          </p:txBody>
        </p:sp>
        <p:cxnSp>
          <p:nvCxnSpPr>
            <p:cNvPr id="16" name="Connecteur droit avec flèche 18">
              <a:extLst>
                <a:ext uri="{FF2B5EF4-FFF2-40B4-BE49-F238E27FC236}">
                  <a16:creationId xmlns:a16="http://schemas.microsoft.com/office/drawing/2014/main" id="{E343BEFA-8629-7741-BA4D-57C7B2C96DBD}"/>
                </a:ext>
              </a:extLst>
            </p:cNvPr>
            <p:cNvCxnSpPr/>
            <p:nvPr/>
          </p:nvCxnSpPr>
          <p:spPr>
            <a:xfrm>
              <a:off x="6306236" y="2186501"/>
              <a:ext cx="0" cy="44839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1A613C-3932-7C4A-B7FB-BAEFDDD77054}"/>
                </a:ext>
              </a:extLst>
            </p:cNvPr>
            <p:cNvSpPr/>
            <p:nvPr/>
          </p:nvSpPr>
          <p:spPr>
            <a:xfrm>
              <a:off x="7746618" y="2634897"/>
              <a:ext cx="1145862" cy="54561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>
                  <a:solidFill>
                    <a:srgbClr val="FFFF00"/>
                  </a:solidFill>
                </a:rPr>
                <a:t>Euronnac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18" name="Connecteur droit avec flèche 20">
              <a:extLst>
                <a:ext uri="{FF2B5EF4-FFF2-40B4-BE49-F238E27FC236}">
                  <a16:creationId xmlns:a16="http://schemas.microsoft.com/office/drawing/2014/main" id="{F897CFDC-3EB3-D64F-8D86-F25CB647F4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5366" y="2910524"/>
              <a:ext cx="57498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21">
              <a:extLst>
                <a:ext uri="{FF2B5EF4-FFF2-40B4-BE49-F238E27FC236}">
                  <a16:creationId xmlns:a16="http://schemas.microsoft.com/office/drawing/2014/main" id="{34F64251-CF84-BC44-910D-E1D6F949121E}"/>
                </a:ext>
              </a:extLst>
            </p:cNvPr>
            <p:cNvSpPr txBox="1"/>
            <p:nvPr/>
          </p:nvSpPr>
          <p:spPr>
            <a:xfrm>
              <a:off x="4572000" y="2576229"/>
              <a:ext cx="937180" cy="699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B Cros</a:t>
              </a:r>
            </a:p>
            <a:p>
              <a:r>
                <a:rPr lang="fr-FR" sz="1200" dirty="0"/>
                <a:t>C Schroeder</a:t>
              </a:r>
            </a:p>
            <a:p>
              <a:r>
                <a:rPr lang="fr-FR" sz="1200" dirty="0"/>
                <a:t>P </a:t>
              </a:r>
              <a:r>
                <a:rPr lang="fr-FR" sz="1200" dirty="0" err="1"/>
                <a:t>Muggli</a:t>
              </a:r>
              <a:endParaRPr lang="en-US" sz="1200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A4EA787-B6FE-B54E-9F56-6594401F8889}"/>
              </a:ext>
            </a:extLst>
          </p:cNvPr>
          <p:cNvSpPr/>
          <p:nvPr/>
        </p:nvSpPr>
        <p:spPr>
          <a:xfrm>
            <a:off x="-7056" y="236648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http://www.lpgp.u-psud.fr/icfaana/alegro</a:t>
            </a:r>
          </a:p>
        </p:txBody>
      </p:sp>
      <p:pic>
        <p:nvPicPr>
          <p:cNvPr id="30" name="Picture 17">
            <a:extLst>
              <a:ext uri="{FF2B5EF4-FFF2-40B4-BE49-F238E27FC236}">
                <a16:creationId xmlns:a16="http://schemas.microsoft.com/office/drawing/2014/main" id="{DD3E855C-D765-F14D-8865-B7DDE7938B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9"/>
          <a:stretch>
            <a:fillRect/>
          </a:stretch>
        </p:blipFill>
        <p:spPr>
          <a:xfrm>
            <a:off x="636483" y="4184186"/>
            <a:ext cx="1298617" cy="12961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3BB14BF-A57D-944B-A74D-23C6BE034A65}"/>
              </a:ext>
            </a:extLst>
          </p:cNvPr>
          <p:cNvSpPr txBox="1"/>
          <p:nvPr/>
        </p:nvSpPr>
        <p:spPr>
          <a:xfrm>
            <a:off x="2075446" y="4400867"/>
            <a:ext cx="227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Wingdings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Worldwide</a:t>
            </a:r>
          </a:p>
          <a:p>
            <a:pPr marL="168275" indent="-168275">
              <a:buFont typeface="Wingdings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R&amp;D for all aspects of collider design</a:t>
            </a:r>
          </a:p>
        </p:txBody>
      </p:sp>
      <p:pic>
        <p:nvPicPr>
          <p:cNvPr id="32" name="Image 11">
            <a:extLst>
              <a:ext uri="{FF2B5EF4-FFF2-40B4-BE49-F238E27FC236}">
                <a16:creationId xmlns:a16="http://schemas.microsoft.com/office/drawing/2014/main" id="{5BBC0182-2849-AA44-A970-2E607EF8D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104" y="1221841"/>
            <a:ext cx="1824060" cy="118991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AA3CA33-56DA-C245-937A-EBFCFF18F5E3}"/>
              </a:ext>
            </a:extLst>
          </p:cNvPr>
          <p:cNvSpPr/>
          <p:nvPr/>
        </p:nvSpPr>
        <p:spPr>
          <a:xfrm>
            <a:off x="-53107" y="5575329"/>
            <a:ext cx="8119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Input document for the European Strategy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Global Scientific Roadmap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Development of an Advanced Linear Collider (ALIC) at the energy frontier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Contribution to the US strategy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4AE30C-C8B6-CB4D-A923-022B6F9396BE}"/>
              </a:ext>
            </a:extLst>
          </p:cNvPr>
          <p:cNvSpPr txBox="1"/>
          <p:nvPr/>
        </p:nvSpPr>
        <p:spPr>
          <a:xfrm>
            <a:off x="3858245" y="5555232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arXiv:1901.08436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92D129-C5FD-884D-8822-4DEF05C013BC}"/>
              </a:ext>
            </a:extLst>
          </p:cNvPr>
          <p:cNvSpPr txBox="1"/>
          <p:nvPr/>
        </p:nvSpPr>
        <p:spPr>
          <a:xfrm>
            <a:off x="3858245" y="5829552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arXiv:1901.10370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C5AEA1-F2F8-4D4F-920B-33C737B9D233}"/>
              </a:ext>
            </a:extLst>
          </p:cNvPr>
          <p:cNvSpPr/>
          <p:nvPr/>
        </p:nvSpPr>
        <p:spPr>
          <a:xfrm>
            <a:off x="6856228" y="5636159"/>
            <a:ext cx="5262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Based on the work already done for ESPP (HEP benefits, R&amp;D requirements), ALEGRO is interested in preparing an </a:t>
            </a:r>
            <a:r>
              <a:rPr lang="en-US" dirty="0" err="1">
                <a:solidFill>
                  <a:srgbClr val="C00000"/>
                </a:solidFill>
                <a:latin typeface="Avenir Book" panose="02000503020000020003" pitchFamily="2" charset="0"/>
              </a:rPr>
              <a:t>LoI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 for Snowmass21</a:t>
            </a:r>
          </a:p>
        </p:txBody>
      </p:sp>
    </p:spTree>
    <p:extLst>
      <p:ext uri="{BB962C8B-B14F-4D97-AF65-F5344CB8AC3E}">
        <p14:creationId xmlns:p14="http://schemas.microsoft.com/office/powerpoint/2010/main" val="299059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F91F888-1016-664D-B9CC-20E31DF5120F}"/>
              </a:ext>
            </a:extLst>
          </p:cNvPr>
          <p:cNvSpPr txBox="1"/>
          <p:nvPr/>
        </p:nvSpPr>
        <p:spPr>
          <a:xfrm>
            <a:off x="0" y="1010424"/>
            <a:ext cx="71845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venir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Advanced Accelerator Concepts:</a:t>
            </a:r>
          </a:p>
          <a:p>
            <a:pPr marL="914400" lvl="1" indent="-457200">
              <a:buFont typeface="System Font Regular"/>
              <a:buChar char="−"/>
            </a:pPr>
            <a:r>
              <a:rPr lang="en-US" dirty="0">
                <a:latin typeface="Avenir Book" panose="02000503020000020003" pitchFamily="2" charset="0"/>
              </a:rPr>
              <a:t>High gradient accelerators:  ~1-10 GV/m</a:t>
            </a:r>
          </a:p>
          <a:p>
            <a:pPr marL="914400" lvl="1" indent="-457200">
              <a:buFont typeface="System Font Regular"/>
              <a:buChar char="−"/>
            </a:pPr>
            <a:r>
              <a:rPr lang="en-US" dirty="0">
                <a:latin typeface="Avenir Book" panose="02000503020000020003" pitchFamily="2" charset="0"/>
              </a:rPr>
              <a:t> e-/e+/gamma linear collider at multi-</a:t>
            </a:r>
            <a:r>
              <a:rPr lang="en-US" dirty="0" err="1">
                <a:latin typeface="Avenir Book" panose="02000503020000020003" pitchFamily="2" charset="0"/>
              </a:rPr>
              <a:t>TeV</a:t>
            </a:r>
            <a:r>
              <a:rPr lang="en-US" dirty="0">
                <a:latin typeface="Avenir Book" panose="02000503020000020003" pitchFamily="2" charset="0"/>
              </a:rPr>
              <a:t>, with much reduced footprint (and cost)</a:t>
            </a:r>
          </a:p>
          <a:p>
            <a:pPr marL="914400" lvl="1" indent="-457200">
              <a:buFont typeface="System Font Regular"/>
              <a:buChar char="−"/>
            </a:pPr>
            <a:r>
              <a:rPr lang="en-US" dirty="0">
                <a:latin typeface="Avenir Book" panose="02000503020000020003" pitchFamily="2" charset="0"/>
              </a:rPr>
              <a:t>Longer-term collider options:  &gt;30 years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US facilities to advance R&amp;D in next decade: 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dirty="0">
                <a:latin typeface="Avenir Book" panose="02000503020000020003" pitchFamily="2" charset="0"/>
              </a:rPr>
              <a:t>ATF (BNL), AWA (ANL), BELLA (LBNL), FACET-II (SLAC), FAST (FNAL)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dirty="0">
                <a:latin typeface="Avenir Book" panose="02000503020000020003" pitchFamily="2" charset="0"/>
              </a:rPr>
              <a:t>Facility upgrades are required to address challenges (e.g., e+ capabilities, high-rep-rate laser tech. demonstration, etc.)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Nearer-term applications (compact x-FEL, 𝛾-ray sources, medical applications, etc.) are being pursued</a:t>
            </a:r>
          </a:p>
          <a:p>
            <a:pPr marL="914400" lvl="1" indent="-457200">
              <a:buFont typeface="System Font Regular"/>
              <a:buChar char="−"/>
            </a:pPr>
            <a:r>
              <a:rPr lang="en-US" dirty="0">
                <a:latin typeface="Avenir Book" panose="02000503020000020003" pitchFamily="2" charset="0"/>
              </a:rPr>
              <a:t>Nearer-term applications are important demonstrations that will advance collider R&amp;D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031070E-269E-6045-97E4-9C0F890ACBFB}"/>
              </a:ext>
            </a:extLst>
          </p:cNvPr>
          <p:cNvSpPr txBox="1">
            <a:spLocks/>
          </p:cNvSpPr>
          <p:nvPr/>
        </p:nvSpPr>
        <p:spPr>
          <a:xfrm>
            <a:off x="11511228" y="6540088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7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A6191-6425-484B-B481-9447CD7AD5B7}"/>
              </a:ext>
            </a:extLst>
          </p:cNvPr>
          <p:cNvSpPr txBox="1"/>
          <p:nvPr/>
        </p:nvSpPr>
        <p:spPr>
          <a:xfrm>
            <a:off x="0" y="0"/>
            <a:ext cx="12248943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Summary – Wakefield accelerators based on AACs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5D941B-5C91-A046-BA65-96DEB54B01B8}"/>
              </a:ext>
            </a:extLst>
          </p:cNvPr>
          <p:cNvSpPr/>
          <p:nvPr/>
        </p:nvSpPr>
        <p:spPr>
          <a:xfrm>
            <a:off x="7823390" y="3279066"/>
            <a:ext cx="4368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	Innovative accelerator technology underpins the physics reach of high-energy and high-intensity colliders. It is also a powerful driver for many accelerator-based fields of science and industry.  The technologies under consideration include… 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wakefield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acceleration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high-gradient accelerating structures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endParaRPr lang="en-US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particle physics community must intensify accelerator R&amp;D and sustain it with adequate resources...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0F12A0-73ED-9548-B5E5-72605E01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48" y="721250"/>
            <a:ext cx="1809261" cy="25578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C9B92E-93C2-434E-8EE7-087A7B4BA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259" y="1838849"/>
            <a:ext cx="2121678" cy="1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6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4E0EB8-E4C5-DC42-A9FD-887FAC8CA1DF}"/>
              </a:ext>
            </a:extLst>
          </p:cNvPr>
          <p:cNvSpPr txBox="1"/>
          <p:nvPr/>
        </p:nvSpPr>
        <p:spPr>
          <a:xfrm>
            <a:off x="1016558" y="1820428"/>
            <a:ext cx="1015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Thank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2232F-6487-284A-969D-967A71E8F6E2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8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106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4E0EB8-E4C5-DC42-A9FD-887FAC8CA1DF}"/>
              </a:ext>
            </a:extLst>
          </p:cNvPr>
          <p:cNvSpPr txBox="1"/>
          <p:nvPr/>
        </p:nvSpPr>
        <p:spPr>
          <a:xfrm>
            <a:off x="1016558" y="1820428"/>
            <a:ext cx="1015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Backup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2232F-6487-284A-969D-967A71E8F6E2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9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4512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8495</TotalTime>
  <Words>1060</Words>
  <Application>Microsoft Macintosh PowerPoint</Application>
  <PresentationFormat>Widescreen</PresentationFormat>
  <Paragraphs>206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Helvetica</vt:lpstr>
      <vt:lpstr>System Font 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Schroeder</dc:creator>
  <cp:lastModifiedBy>Carl Schroeder</cp:lastModifiedBy>
  <cp:revision>294</cp:revision>
  <cp:lastPrinted>2020-06-28T18:40:06Z</cp:lastPrinted>
  <dcterms:created xsi:type="dcterms:W3CDTF">2020-06-23T16:22:47Z</dcterms:created>
  <dcterms:modified xsi:type="dcterms:W3CDTF">2020-07-08T04:59:23Z</dcterms:modified>
</cp:coreProperties>
</file>