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8" r:id="rId3"/>
  </p:sldMasterIdLst>
  <p:notesMasterIdLst>
    <p:notesMasterId r:id="rId22"/>
  </p:notesMasterIdLst>
  <p:sldIdLst>
    <p:sldId id="1185" r:id="rId4"/>
    <p:sldId id="344" r:id="rId5"/>
    <p:sldId id="345" r:id="rId6"/>
    <p:sldId id="1191" r:id="rId7"/>
    <p:sldId id="1192" r:id="rId8"/>
    <p:sldId id="1193" r:id="rId9"/>
    <p:sldId id="1194" r:id="rId10"/>
    <p:sldId id="1196" r:id="rId11"/>
    <p:sldId id="1188" r:id="rId12"/>
    <p:sldId id="1195" r:id="rId13"/>
    <p:sldId id="1178" r:id="rId14"/>
    <p:sldId id="1181" r:id="rId15"/>
    <p:sldId id="1173" r:id="rId16"/>
    <p:sldId id="1186" r:id="rId17"/>
    <p:sldId id="362" r:id="rId18"/>
    <p:sldId id="1189" r:id="rId19"/>
    <p:sldId id="118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15CA9"/>
    <a:srgbClr val="C31310"/>
    <a:srgbClr val="B53511"/>
    <a:srgbClr val="21FFF0"/>
    <a:srgbClr val="21FFF5"/>
    <a:srgbClr val="F400FF"/>
    <a:srgbClr val="16B7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2" autoAdjust="0"/>
    <p:restoredTop sz="89307" autoAdjust="0"/>
  </p:normalViewPr>
  <p:slideViewPr>
    <p:cSldViewPr snapToGrid="0" snapToObjects="1">
      <p:cViewPr varScale="1">
        <p:scale>
          <a:sx n="56" d="100"/>
          <a:sy n="56" d="100"/>
        </p:scale>
        <p:origin x="13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2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5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67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BDA81-3FB2-49EB-95B6-9165AF10FC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E5FB-A17C-4AAE-8CFC-2B1AE0032118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F41-B284-44D5-9DC8-32C44B765A2D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2765-2166-43E1-9250-3C9CE34CFF60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9B35-F438-4806-BAD0-9E05C21641F5}" type="datetime1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9FB6-0745-43DA-BEA6-6038298FAAC7}" type="datetime1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0BFDE4-4A39-4F56-88CF-66F50AE4701D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3C41-B220-4C06-BEAB-E52522D91A93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Snowmass AF-EF Meet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749-65D5-49C7-903D-158234141F58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A958-B7BD-4C76-9263-5CAFE9F01431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2610-4170-42F2-BB34-773DBB2329A1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6C8-398B-432A-9307-88A0508B01BB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8E46-1027-42E2-A586-3A07690F4764}" type="datetime1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94E4-2B34-45A1-AC48-3B9381FDCAAA}" type="datetime1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F751-3D01-4161-B120-DBBA4BF6EA1D}" type="datetime1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4D3B-59ED-45DF-9A3A-2789CB76C791}" type="datetime1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5025-9448-4E4A-850E-0040D00D42D8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50A4-2F1D-4C0C-A07A-471AA1F8788A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E24-B8C8-4756-8705-A71D6D4A7329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4BD-5252-4F08-9221-BE64D0C1817B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56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62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0000"/>
          </a:xfrm>
          <a:solidFill>
            <a:srgbClr val="002060"/>
          </a:solidFill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" y="0"/>
            <a:ext cx="1141499" cy="91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07231" cy="914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88" y="0"/>
            <a:ext cx="1614012" cy="90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1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4EC1-CD20-49BA-A7D8-09E8667F459D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4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98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9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33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92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07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23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09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12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3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079-0968-4F53-B3ED-5ABC5DA08D93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0E29-4320-47EA-87DE-6FA85D659DDD}" type="datetime1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C45E-667E-4BD8-B862-4A7005F6A7F3}" type="datetime1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D126-11FE-426D-8606-FBED909A2D23}" type="datetime1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93B-F5C5-4D00-8849-9E4F106A5364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CD1-A822-45B3-9E72-3D756E3A80A7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1724-D7E5-4658-898C-230C01E61315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AF-EF Meet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3046-E8B8-40D3-BC66-89444ECA6853}" type="datetime1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AF-EF Meet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C81D-F5CD-42EA-91DF-7FDF9264763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CB761-B4AD-4CF0-B7F7-00CE97489A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cds.cern.ch/record/2691414?ln=en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link.springer.com/article/10.1140/epjst/e2019-900088-6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doi.org/10.18429/JACoW-IPAC2019-MOPMP023" TargetMode="External"/><Relationship Id="rId5" Type="http://schemas.openxmlformats.org/officeDocument/2006/relationships/hyperlink" Target="https://cds.cern.ch/record/2653676" TargetMode="External"/><Relationship Id="rId4" Type="http://schemas.openxmlformats.org/officeDocument/2006/relationships/hyperlink" Target="http://cds.cern.ch/record/2703572?ln=en" TargetMode="External"/><Relationship Id="rId9" Type="http://schemas.openxmlformats.org/officeDocument/2006/relationships/hyperlink" Target="https://arxiv.org/abs/1810.130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CAF9-498C-6841-801B-581B0080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678"/>
            <a:ext cx="9144000" cy="832076"/>
          </a:xfrm>
        </p:spPr>
        <p:txBody>
          <a:bodyPr/>
          <a:lstStyle/>
          <a:p>
            <a:r>
              <a:rPr lang="en-US" dirty="0"/>
              <a:t>High-Energy LHC (HE-LHC)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2F22-8A79-BA41-8E79-D124EAC7B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561" y="1545907"/>
            <a:ext cx="707871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Snowmass AF4 Meeting</a:t>
            </a:r>
          </a:p>
          <a:p>
            <a:pPr marL="0" indent="0" algn="ctr">
              <a:buNone/>
            </a:pPr>
            <a:r>
              <a:rPr lang="en-US" sz="2000" dirty="0"/>
              <a:t>Frank Zimmermann, 8 July 2020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1822F-1365-744F-B4A9-21E58899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5FF71-CE6B-469F-AC6E-AA89F45A6F5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80F5D-5687-F44B-9E44-08B4D2AC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81E7D-5A17-EB4A-B013-04381A7C3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3A55A-C175-4284-BE4D-2BBE0708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Snowmass AF4 Meeting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888C3-63DC-4C65-AB29-0F102C39723F}"/>
              </a:ext>
            </a:extLst>
          </p:cNvPr>
          <p:cNvSpPr/>
          <p:nvPr/>
        </p:nvSpPr>
        <p:spPr>
          <a:xfrm>
            <a:off x="243839" y="2800399"/>
            <a:ext cx="8900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HE-LHC  design was accomplished thanks to </a:t>
            </a:r>
          </a:p>
          <a:p>
            <a:pPr algn="ctr"/>
            <a:r>
              <a:rPr lang="en-GB" dirty="0"/>
              <a:t>D. Amorim, S.A. </a:t>
            </a:r>
            <a:r>
              <a:rPr lang="en-GB" dirty="0" err="1"/>
              <a:t>Antipov</a:t>
            </a:r>
            <a:r>
              <a:rPr lang="en-GB" dirty="0"/>
              <a:t>, S. Arsenyev, M. Benedikt, M.I. Besana, R. Bruce, F. Cerutti,                  M. Crouch, S. </a:t>
            </a:r>
            <a:r>
              <a:rPr lang="en-GB" dirty="0" err="1"/>
              <a:t>Fartoukh</a:t>
            </a:r>
            <a:r>
              <a:rPr lang="en-GB" dirty="0"/>
              <a:t>, M. </a:t>
            </a:r>
            <a:r>
              <a:rPr lang="en-GB" dirty="0" err="1"/>
              <a:t>Giovannozzi</a:t>
            </a:r>
            <a:r>
              <a:rPr lang="en-GB" dirty="0"/>
              <a:t>, B. Goddard, M. Hofer, S. </a:t>
            </a:r>
            <a:r>
              <a:rPr lang="en-GB" dirty="0" err="1"/>
              <a:t>Izquierdo</a:t>
            </a:r>
            <a:r>
              <a:rPr lang="en-GB" dirty="0"/>
              <a:t> Bermudez,             J. Keintzel, R. Kersevan, V. Mertens, Y. </a:t>
            </a:r>
            <a:r>
              <a:rPr lang="en-GB" dirty="0" err="1"/>
              <a:t>Muttoni</a:t>
            </a:r>
            <a:r>
              <a:rPr lang="en-GB" dirty="0"/>
              <a:t>, J. Osborne, V. Parma, V. </a:t>
            </a:r>
            <a:r>
              <a:rPr lang="en-GB" dirty="0" err="1"/>
              <a:t>Raginel</a:t>
            </a:r>
            <a:r>
              <a:rPr lang="en-GB" dirty="0"/>
              <a:t>, S. Redaelli,     T. Risselada, I. Ruehl, B. Salvant, D. Schoerling, E. </a:t>
            </a:r>
            <a:r>
              <a:rPr lang="en-GB" dirty="0" err="1"/>
              <a:t>Shaposhnikova</a:t>
            </a:r>
            <a:r>
              <a:rPr lang="en-GB" dirty="0"/>
              <a:t>, L. Tavian, E. Todesco,             R. Tomas, D. Tommasini, F. </a:t>
            </a:r>
            <a:r>
              <a:rPr lang="en-GB" dirty="0" err="1"/>
              <a:t>Valchkova</a:t>
            </a:r>
            <a:r>
              <a:rPr lang="en-GB" dirty="0"/>
              <a:t>-Georgieva, V. Venturi, D. Wollmann, F. Zimmermann, CERN, Geneva, Switzerland;  A. Apyan, ANSL, Yerevan, Armenia; G. Guillermo </a:t>
            </a:r>
            <a:r>
              <a:rPr lang="en-GB" dirty="0" err="1"/>
              <a:t>Cantón</a:t>
            </a:r>
            <a:r>
              <a:rPr lang="en-GB" dirty="0"/>
              <a:t>, CINVESTAV Mérida, Mexico; F. Burkart, DESY, Hamburg, Germany; J. </a:t>
            </a:r>
            <a:r>
              <a:rPr lang="en-GB" dirty="0" err="1"/>
              <a:t>Barranco</a:t>
            </a:r>
            <a:r>
              <a:rPr lang="en-GB" dirty="0"/>
              <a:t>, L. Mether,        T. Pieloni, L. Rivkin, C. Tambasco, EPFL, Lausanne, Switzerland; J.L. </a:t>
            </a:r>
            <a:r>
              <a:rPr lang="en-GB" dirty="0" err="1"/>
              <a:t>Abelleira</a:t>
            </a:r>
            <a:r>
              <a:rPr lang="en-GB" dirty="0"/>
              <a:t>, E. Cruz-Alaniz,     P. Martinez </a:t>
            </a:r>
            <a:r>
              <a:rPr lang="en-GB" dirty="0" err="1"/>
              <a:t>Mirave</a:t>
            </a:r>
            <a:r>
              <a:rPr lang="en-GB" dirty="0"/>
              <a:t>, H. </a:t>
            </a:r>
            <a:r>
              <a:rPr lang="en-GB" dirty="0" err="1"/>
              <a:t>Pikhartova</a:t>
            </a:r>
            <a:r>
              <a:rPr lang="en-GB" dirty="0"/>
              <a:t>, A. </a:t>
            </a:r>
            <a:r>
              <a:rPr lang="en-GB" dirty="0" err="1"/>
              <a:t>Seryi</a:t>
            </a:r>
            <a:r>
              <a:rPr lang="en-GB" dirty="0"/>
              <a:t>, L. van Riesen-Haupt, JAI, U.K.; K. Ohmi, K. Oide,    D. Zhou, KEK, Ibaraki, Japan; Y. Cai, Y. </a:t>
            </a:r>
            <a:r>
              <a:rPr lang="en-GB" dirty="0" err="1"/>
              <a:t>Nosochkov</a:t>
            </a:r>
            <a:r>
              <a:rPr lang="en-GB" dirty="0"/>
              <a:t>, SLAC, Menlo Park, U.S.A.</a:t>
            </a:r>
          </a:p>
        </p:txBody>
      </p:sp>
    </p:spTree>
    <p:extLst>
      <p:ext uri="{BB962C8B-B14F-4D97-AF65-F5344CB8AC3E}">
        <p14:creationId xmlns:p14="http://schemas.microsoft.com/office/powerpoint/2010/main" val="172914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5D663-22B8-41EB-A843-73915891952D}"/>
              </a:ext>
            </a:extLst>
          </p:cNvPr>
          <p:cNvSpPr txBox="1"/>
          <p:nvPr/>
        </p:nvSpPr>
        <p:spPr>
          <a:xfrm>
            <a:off x="3359784" y="2591425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/>
              <a:t>appendix</a:t>
            </a:r>
            <a:endParaRPr lang="en-GB" sz="4400" i="1" dirty="0"/>
          </a:p>
        </p:txBody>
      </p:sp>
    </p:spTree>
    <p:extLst>
      <p:ext uri="{BB962C8B-B14F-4D97-AF65-F5344CB8AC3E}">
        <p14:creationId xmlns:p14="http://schemas.microsoft.com/office/powerpoint/2010/main" val="290492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" y="6464081"/>
            <a:ext cx="21336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38079-0968-4F53-B3ED-5ABC5DA08D9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81E7D-5A17-EB4A-B013-04381A7C35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0ECBC2-A6DF-49C1-B646-7FC68095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114801" y="1549237"/>
            <a:ext cx="9144000" cy="470228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Facility “Standard Table”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28D1CDC-403B-4310-A861-D25CD57BFF8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15485" y="-54000"/>
          <a:ext cx="8006430" cy="682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054">
                  <a:extLst>
                    <a:ext uri="{9D8B030D-6E8A-4147-A177-3AD203B41FA5}">
                      <a16:colId xmlns:a16="http://schemas.microsoft.com/office/drawing/2014/main" val="957468230"/>
                    </a:ext>
                  </a:extLst>
                </a:gridCol>
                <a:gridCol w="1641736">
                  <a:extLst>
                    <a:ext uri="{9D8B030D-6E8A-4147-A177-3AD203B41FA5}">
                      <a16:colId xmlns:a16="http://schemas.microsoft.com/office/drawing/2014/main" val="3009638273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1498436793"/>
                    </a:ext>
                  </a:extLst>
                </a:gridCol>
              </a:tblGrid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HE-LHC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p-p (p-A, A-A)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 frank.zimmermann@cern.ch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31273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13500 (p-p)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1858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Peak Luminosity (10</a:t>
                      </a:r>
                      <a:r>
                        <a:rPr lang="en-US" baseline="30000" dirty="0"/>
                        <a:t>34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</a:t>
                      </a:r>
                      <a:r>
                        <a:rPr lang="en-US" baseline="30000" dirty="0"/>
                        <a:t>-2</a:t>
                      </a:r>
                      <a:r>
                        <a:rPr lang="en-US" dirty="0"/>
                        <a:t>s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(p-p)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5032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Int.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Arial" panose="020B0604020202020204" pitchFamily="34" charset="0"/>
                        </a:rPr>
                        <a:t>≥0.5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791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Beam </a:t>
                      </a:r>
                      <a:r>
                        <a:rPr lang="en-US" dirty="0" err="1"/>
                        <a:t>dE</a:t>
                      </a:r>
                      <a:r>
                        <a:rPr lang="en-US" dirty="0"/>
                        <a:t>/E at IP (rms)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8x10</a:t>
                      </a:r>
                      <a:r>
                        <a:rPr lang="en-US" baseline="30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9660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 err="1"/>
                        <a:t>Transv</a:t>
                      </a:r>
                      <a:r>
                        <a:rPr lang="en-US" dirty="0"/>
                        <a:t>. Beam sizes at IP x/y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9/9 (initial)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27842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Rms bunch length / beta*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5345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Crossing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 (full)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6467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Rep./Rev.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 rate = 2.7x10</a:t>
                      </a:r>
                      <a:r>
                        <a:rPr lang="en-US" baseline="30000" dirty="0"/>
                        <a:t>-5  </a:t>
                      </a:r>
                      <a:r>
                        <a:rPr lang="en-US" dirty="0"/>
                        <a:t>Hz (5 h t.-a. + 5.3 h run length); rev freq.=11,245 Hz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85285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7042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42107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#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2808 / beam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04508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Length/Circumference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9161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Facility site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93614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Cost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$B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31809"/>
                  </a:ext>
                </a:extLst>
              </a:tr>
              <a:tr h="421728">
                <a:tc>
                  <a:txBody>
                    <a:bodyPr/>
                    <a:lstStyle/>
                    <a:p>
                      <a:r>
                        <a:rPr lang="en-US" dirty="0"/>
                        <a:t>Timescale till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FE935E-9A39-4971-B58A-CA71BB77FC26}"/>
              </a:ext>
            </a:extLst>
          </p:cNvPr>
          <p:cNvGraphicFramePr>
            <a:graphicFrameLocks noGrp="1"/>
          </p:cNvGraphicFramePr>
          <p:nvPr/>
        </p:nvGraphicFramePr>
        <p:xfrm>
          <a:off x="243199" y="4083342"/>
          <a:ext cx="4064554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337441">
                  <a:extLst>
                    <a:ext uri="{9D8B030D-6E8A-4147-A177-3AD203B41FA5}">
                      <a16:colId xmlns:a16="http://schemas.microsoft.com/office/drawing/2014/main" val="1096037186"/>
                    </a:ext>
                  </a:extLst>
                </a:gridCol>
                <a:gridCol w="1727113">
                  <a:extLst>
                    <a:ext uri="{9D8B030D-6E8A-4147-A177-3AD203B41FA5}">
                      <a16:colId xmlns:a16="http://schemas.microsoft.com/office/drawing/2014/main" val="3946461940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1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Domain</a:t>
                      </a:r>
                      <a:endParaRPr lang="en-GB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in MCHF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8987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Collider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318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Injector complex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7362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infrastructure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8965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252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5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5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5203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1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7,200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36259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2B03E32-DDDF-4710-B3D3-A9F4ED93C5A6}"/>
              </a:ext>
            </a:extLst>
          </p:cNvPr>
          <p:cNvSpPr/>
          <p:nvPr/>
        </p:nvSpPr>
        <p:spPr>
          <a:xfrm>
            <a:off x="3094119" y="3516994"/>
            <a:ext cx="2427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cost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04DA4-C4ED-498D-9A60-D09261159EC7}"/>
              </a:ext>
            </a:extLst>
          </p:cNvPr>
          <p:cNvPicPr/>
          <p:nvPr/>
        </p:nvPicPr>
        <p:blipFill rotWithShape="1">
          <a:blip r:embed="rId2"/>
          <a:srcRect l="8536" t="6641" r="7451" b="10197"/>
          <a:stretch/>
        </p:blipFill>
        <p:spPr bwMode="auto">
          <a:xfrm>
            <a:off x="4572000" y="3967758"/>
            <a:ext cx="4458970" cy="2634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3A8858-F887-46B3-8D9C-B8BB62DA5EC1}"/>
              </a:ext>
            </a:extLst>
          </p:cNvPr>
          <p:cNvSpPr/>
          <p:nvPr/>
        </p:nvSpPr>
        <p:spPr>
          <a:xfrm>
            <a:off x="2850279" y="255634"/>
            <a:ext cx="31518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time line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85C9D9-707B-42AD-A076-B9F827D90F98}"/>
              </a:ext>
            </a:extLst>
          </p:cNvPr>
          <p:cNvSpPr/>
          <p:nvPr/>
        </p:nvSpPr>
        <p:spPr>
          <a:xfrm>
            <a:off x="243199" y="6075598"/>
            <a:ext cx="5450441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GB" sz="1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Dominant cost item: 1,250 Nb</a:t>
            </a:r>
            <a:r>
              <a:rPr lang="en-GB" sz="1100" baseline="-25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 16 T main dipole magnets, with a </a:t>
            </a:r>
            <a:r>
              <a:rPr lang="en-GB" sz="11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 target of 2.3 MCHF/magnet, </a:t>
            </a:r>
            <a:r>
              <a:rPr lang="en-GB" sz="1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totalling 2,900 MCHF; also include dare 260 MCHF for LHC disposal.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GB" sz="11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cost for construction of a new 1TeV superconducting SPS ~1,100 MCHF)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44C9E5-33EA-41DE-844E-4936BED56132}"/>
                  </a:ext>
                </a:extLst>
              </p:cNvPr>
              <p:cNvSpPr txBox="1"/>
              <p:nvPr/>
            </p:nvSpPr>
            <p:spPr>
              <a:xfrm>
                <a:off x="243199" y="707014"/>
                <a:ext cx="881775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driven by: </a:t>
                </a:r>
              </a:p>
              <a:p>
                <a:r>
                  <a:rPr lang="en-US" sz="2800" dirty="0"/>
                  <a:t>16 T magnet development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/>
                  <a:t>20-25 </a:t>
                </a:r>
                <a:r>
                  <a:rPr lang="en-US" sz="2800" dirty="0" err="1"/>
                  <a:t>yr</a:t>
                </a:r>
                <a:r>
                  <a:rPr lang="en-US" sz="2800" dirty="0"/>
                  <a:t>), </a:t>
                </a:r>
              </a:p>
              <a:p>
                <a:r>
                  <a:rPr lang="en-US" sz="2800" dirty="0"/>
                  <a:t>		+ prod.&amp;.</a:t>
                </a:r>
                <a:r>
                  <a:rPr lang="en-US" sz="2800" dirty="0" err="1"/>
                  <a:t>inst</a:t>
                </a:r>
                <a:r>
                  <a:rPr lang="en-US" sz="2800" dirty="0"/>
                  <a:t> (another 10 </a:t>
                </a:r>
                <a:r>
                  <a:rPr lang="en-US" sz="2800" dirty="0" err="1"/>
                  <a:t>yr</a:t>
                </a:r>
                <a:r>
                  <a:rPr lang="en-US" sz="2800" dirty="0"/>
                  <a:t>)</a:t>
                </a:r>
              </a:p>
              <a:p>
                <a:r>
                  <a:rPr lang="en-US" sz="2800" dirty="0">
                    <a:cs typeface="Arial" panose="020B0604020202020204" pitchFamily="34" charset="0"/>
                  </a:rPr>
                  <a:t>≥10 years from </a:t>
                </a:r>
                <a:r>
                  <a:rPr lang="en-US" sz="2800" dirty="0"/>
                  <a:t>end of HL-LHC/SPS exploitation </a:t>
                </a:r>
              </a:p>
              <a:p>
                <a:r>
                  <a:rPr lang="en-GB" sz="2800" dirty="0"/>
                  <a:t>		dismantling LHC&amp;SPS + installation of new machines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44C9E5-33EA-41DE-844E-4936BED5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9" y="707014"/>
                <a:ext cx="8817758" cy="2246769"/>
              </a:xfrm>
              <a:prstGeom prst="rect">
                <a:avLst/>
              </a:prstGeom>
              <a:blipFill>
                <a:blip r:embed="rId3"/>
                <a:stretch>
                  <a:fillRect l="-1452" t="-2710" b="-6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85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0314-E149-8443-A482-48F44387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Maturity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8A7D5-F8F0-5B48-99A2-5808F2A3B3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1958"/>
                <a:ext cx="8360080" cy="51743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Overall Technical Maturity</a:t>
                </a:r>
              </a:p>
              <a:p>
                <a:pPr marL="0" indent="0">
                  <a:buNone/>
                </a:pPr>
                <a:r>
                  <a:rPr lang="en-US" dirty="0"/>
                  <a:t>	1 </a:t>
                </a:r>
              </a:p>
              <a:p>
                <a:pPr marL="0" indent="0">
                  <a:buNone/>
                </a:pPr>
                <a:r>
                  <a:rPr lang="en-US" sz="1300" dirty="0"/>
                  <a:t> </a:t>
                </a:r>
              </a:p>
              <a:p>
                <a:r>
                  <a:rPr lang="en-US" dirty="0"/>
                  <a:t>Critical Technologies and TRL level</a:t>
                </a:r>
              </a:p>
              <a:p>
                <a:pPr lvl="1"/>
                <a:r>
                  <a:rPr lang="en-US" dirty="0"/>
                  <a:t>1250 compact curved 16 T magnets fitting transversely into existing arrow tunnel with sufficiently low magnetization heat during ramp and sufficient field quality (and at target price). </a:t>
                </a:r>
                <a:r>
                  <a:rPr lang="en-US" b="1" dirty="0">
                    <a:solidFill>
                      <a:srgbClr val="FF0000"/>
                    </a:solidFill>
                  </a:rPr>
                  <a:t>HE-LHC magnets (compact, curved, large beams at inj.) more challenging than FCC-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hh</a:t>
                </a:r>
                <a:r>
                  <a:rPr lang="en-US" b="1" dirty="0">
                    <a:solidFill>
                      <a:srgbClr val="FF0000"/>
                    </a:solidFill>
                  </a:rPr>
                  <a:t> magnets ! </a:t>
                </a:r>
                <a:r>
                  <a:rPr lang="en-US" b="1" dirty="0"/>
                  <a:t>TRL 2-3</a:t>
                </a:r>
              </a:p>
              <a:p>
                <a:pPr lvl="1"/>
                <a:r>
                  <a:rPr lang="en-US" dirty="0"/>
                  <a:t>detector technology for pile 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500 and high radiation </a:t>
                </a:r>
                <a:r>
                  <a:rPr lang="en-US" b="1" dirty="0"/>
                  <a:t>TRL2-3</a:t>
                </a:r>
              </a:p>
              <a:p>
                <a:pPr lvl="1"/>
                <a:r>
                  <a:rPr lang="en-GB" dirty="0" err="1"/>
                  <a:t>Cryoplants</a:t>
                </a:r>
                <a:r>
                  <a:rPr lang="en-GB" dirty="0"/>
                  <a:t> and cryogenic distribution systems </a:t>
                </a:r>
                <a:r>
                  <a:rPr lang="en-GB" b="1" dirty="0"/>
                  <a:t>TRL 4-6</a:t>
                </a:r>
                <a:endParaRPr lang="en-US" b="1" dirty="0"/>
              </a:p>
              <a:p>
                <a:pPr lvl="1"/>
                <a:r>
                  <a:rPr lang="en-US" dirty="0"/>
                  <a:t>Beam handling and beam loss technologies (materials &amp; collimators &amp; dumps, injection &amp; extraction elements, etc.) </a:t>
                </a:r>
                <a:r>
                  <a:rPr lang="en-US" b="1" dirty="0"/>
                  <a:t>TRL 4-7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Technically limited timeline</a:t>
                </a:r>
              </a:p>
              <a:p>
                <a:pPr marL="0" indent="0">
                  <a:buNone/>
                </a:pPr>
                <a:r>
                  <a:rPr lang="en-US" dirty="0"/>
                  <a:t>	starts after end of HL-LHC, </a:t>
                </a:r>
              </a:p>
              <a:p>
                <a:pPr marL="0" indent="0">
                  <a:buNone/>
                </a:pPr>
                <a:r>
                  <a:rPr lang="en-US" dirty="0"/>
                  <a:t>	dismantling LHC &amp; SPS + </a:t>
                </a:r>
              </a:p>
              <a:p>
                <a:pPr marL="0" indent="0">
                  <a:buNone/>
                </a:pPr>
                <a:r>
                  <a:rPr lang="en-US" dirty="0"/>
                  <a:t>	installation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≥10 years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8A7D5-F8F0-5B48-99A2-5808F2A3B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1958"/>
                <a:ext cx="8360080" cy="5174392"/>
              </a:xfrm>
              <a:blipFill>
                <a:blip r:embed="rId2"/>
                <a:stretch>
                  <a:fillRect l="-511" t="-153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72DC-0F77-7142-9749-E2619D1D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4CEF1-6313-4896-BEE5-BBA5F30E30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51864-0F33-714D-8863-2C626BD11BB6}"/>
              </a:ext>
            </a:extLst>
          </p:cNvPr>
          <p:cNvSpPr txBox="1"/>
          <p:nvPr/>
        </p:nvSpPr>
        <p:spPr>
          <a:xfrm>
            <a:off x="5027600" y="5406626"/>
            <a:ext cx="261272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R&amp;D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57CED-1D3B-3843-80D9-9D8508D416AD}"/>
              </a:ext>
            </a:extLst>
          </p:cNvPr>
          <p:cNvSpPr txBox="1"/>
          <p:nvPr/>
        </p:nvSpPr>
        <p:spPr>
          <a:xfrm>
            <a:off x="7640320" y="5425587"/>
            <a:ext cx="12395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ACECAA-28E0-DD47-B3BE-B5CE4DFFD33C}"/>
              </a:ext>
            </a:extLst>
          </p:cNvPr>
          <p:cNvCxnSpPr>
            <a:cxnSpLocks/>
          </p:cNvCxnSpPr>
          <p:nvPr/>
        </p:nvCxnSpPr>
        <p:spPr>
          <a:xfrm>
            <a:off x="4572000" y="6016778"/>
            <a:ext cx="4342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1A2022-ABAF-E243-A05F-3F3EA8C36853}"/>
              </a:ext>
            </a:extLst>
          </p:cNvPr>
          <p:cNvSpPr txBox="1"/>
          <p:nvPr/>
        </p:nvSpPr>
        <p:spPr>
          <a:xfrm>
            <a:off x="5027600" y="6031523"/>
            <a:ext cx="42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          10          15       20		25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68C1-97C5-4647-8A69-9272B2B0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Snowmass AF4 Meeting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51EA9-5E20-C54F-925E-5F4E4B23CA88}"/>
              </a:ext>
            </a:extLst>
          </p:cNvPr>
          <p:cNvSpPr txBox="1"/>
          <p:nvPr/>
        </p:nvSpPr>
        <p:spPr>
          <a:xfrm>
            <a:off x="6108040" y="6358272"/>
            <a:ext cx="1915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(Modify as appropriate)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0BED2-860B-7044-BACD-499ECC86131D}"/>
              </a:ext>
            </a:extLst>
          </p:cNvPr>
          <p:cNvSpPr txBox="1"/>
          <p:nvPr/>
        </p:nvSpPr>
        <p:spPr>
          <a:xfrm>
            <a:off x="5065712" y="1151842"/>
            <a:ext cx="4043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Significant R&amp;D required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2– Some R&amp;D in a few key areas required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– Shovel ready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24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9F745B7-5973-4652-A1D1-EA27F80EF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9" y="677372"/>
            <a:ext cx="5775171" cy="22644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3FC4576-4B92-42B2-B360-C1D6BB10F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65"/>
          <a:stretch/>
        </p:blipFill>
        <p:spPr>
          <a:xfrm>
            <a:off x="275342" y="2854223"/>
            <a:ext cx="2833618" cy="206375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263B008-9E66-4A00-8113-B34FE96EC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99"/>
          <a:stretch/>
        </p:blipFill>
        <p:spPr>
          <a:xfrm>
            <a:off x="5997674" y="741421"/>
            <a:ext cx="2923823" cy="2178256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98CFED1-47E4-48F3-BA08-0DD2114B3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188" y="2905496"/>
            <a:ext cx="5765384" cy="21782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4BB2C-D6BD-42C7-9B61-D882A0EEA7EC}"/>
              </a:ext>
            </a:extLst>
          </p:cNvPr>
          <p:cNvSpPr/>
          <p:nvPr/>
        </p:nvSpPr>
        <p:spPr>
          <a:xfrm>
            <a:off x="1692151" y="106483"/>
            <a:ext cx="552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200" dirty="0">
                <a:solidFill>
                  <a:prstClr val="black"/>
                </a:solidFill>
                <a:latin typeface="Arial"/>
              </a:rPr>
              <a:t>a “typical day” at the HE-LHC</a:t>
            </a:r>
            <a:endParaRPr lang="en-US" sz="32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8871E-34BF-49FD-A34A-73274BCE3EDD}"/>
              </a:ext>
            </a:extLst>
          </p:cNvPr>
          <p:cNvSpPr/>
          <p:nvPr/>
        </p:nvSpPr>
        <p:spPr>
          <a:xfrm>
            <a:off x="122709" y="5263777"/>
            <a:ext cx="8657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>
                <a:solidFill>
                  <a:srgbClr val="0C377B"/>
                </a:solidFill>
                <a:latin typeface="Arial"/>
              </a:rPr>
              <a:t>Estimate of integrated l</a:t>
            </a:r>
            <a:r>
              <a:rPr kumimoji="0" lang="en-US" b="0" i="0" u="sng" strike="noStrike" kern="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uminosity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 performance: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160 days scheduled for physics per year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for HL-LHC, HE-LHC, FCC-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hh</a:t>
            </a:r>
            <a:r>
              <a:rPr lang="en-US" kern="0" dirty="0">
                <a:solidFill>
                  <a:srgbClr val="0C377B"/>
                </a:solidFill>
                <a:latin typeface="Arial"/>
              </a:rPr>
              <a:t>. A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ssumed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machine availability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: (LHC 2017: 81%); HL-LHC: 80%;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HE-LHC 75 %,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FCC-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hh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: 70%, </a:t>
            </a:r>
            <a:r>
              <a:rPr lang="en-US" kern="0" dirty="0">
                <a:solidFill>
                  <a:srgbClr val="0C377B"/>
                </a:solidFill>
                <a:latin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corresponding to </a:t>
            </a:r>
            <a:r>
              <a:rPr lang="en-US" b="1" kern="0" dirty="0">
                <a:solidFill>
                  <a:srgbClr val="0C377B"/>
                </a:solidFill>
                <a:latin typeface="Arial"/>
              </a:rPr>
              <a:t>39% (HE-LHC) </a:t>
            </a:r>
            <a:r>
              <a:rPr lang="en-US" kern="0" dirty="0">
                <a:solidFill>
                  <a:srgbClr val="0C377B"/>
                </a:solidFill>
                <a:latin typeface="Arial"/>
              </a:rPr>
              <a:t>and 54% (HL-LHC) of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time “in physics”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(stable beams) →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</a:rPr>
              <a:t>annual luminosity ~0.5/ab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6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66392" y="516679"/>
            <a:ext cx="86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many aspects extrapolated/copied from HL-LHC or FCC-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hh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. most important  exceptions:</a:t>
            </a:r>
            <a:endParaRPr lang="en-GB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305" y="886011"/>
            <a:ext cx="8839302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/>
              </a:rPr>
              <a:t>unnel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 integration and magnet technology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compact 16 T magnets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(magnetic cryostat, shielding) (LHC tunnel 3.8 m vs. FCC-</a:t>
            </a:r>
            <a:r>
              <a:rPr lang="en-US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hh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5.5 m)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HE-LHC </a:t>
            </a:r>
            <a:r>
              <a:rPr lang="en-US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Nb</a:t>
            </a:r>
            <a:r>
              <a:rPr lang="en-US" b="1" baseline="-25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3</a:t>
            </a:r>
            <a:r>
              <a:rPr lang="en-US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Sn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magnets must be bent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: 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9 mm horizontal orbit shift over 14 m (vs. 2 mm for FCC-</a:t>
            </a:r>
            <a:r>
              <a:rPr lang="en-GB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hh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) </a:t>
            </a:r>
            <a:endParaRPr lang="en-US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US" sz="1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arc optics optimization   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dipole filling factor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: energy reach versus strong focusing for lower energy injection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strength of quadrupoles and sextupoles 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dynamic aperture, beam size, physical apertures at injection</a:t>
            </a:r>
          </a:p>
          <a:p>
            <a:pPr defTabSz="342900">
              <a:defRPr/>
            </a:pPr>
            <a:r>
              <a:rPr lang="en-US" sz="1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limited length of straight sections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low-beta insertions,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longer triplet than HL-LHC,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b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* reach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collimation insertions,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LHC or FCC-</a:t>
            </a:r>
            <a:r>
              <a:rPr lang="en-US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hh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optics scaling not applicable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, warm dipole length !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extraction straights –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length of kicker &amp; septum sections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defTabSz="342900">
              <a:defRPr/>
            </a:pPr>
            <a:r>
              <a:rPr lang="en-US" sz="105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optics for dispersion suppressor (DS) and collimation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4472C4">
                    <a:lumMod val="50000"/>
                  </a:srgbClr>
                </a:solidFill>
              </a:rPr>
              <a:t>need DS collimators, HL-LHC approach probably not viable (22 T inserts?)</a:t>
            </a:r>
            <a:endParaRPr lang="en-US" sz="2400" dirty="0">
              <a:solidFill>
                <a:srgbClr val="4472C4">
                  <a:lumMod val="50000"/>
                </a:srgbClr>
              </a:solidFill>
            </a:endParaRPr>
          </a:p>
          <a:p>
            <a:pPr defTabSz="342900">
              <a:defRPr/>
            </a:pPr>
            <a:r>
              <a:rPr lang="en-US" sz="1050" dirty="0">
                <a:solidFill>
                  <a:srgbClr val="4472C4">
                    <a:lumMod val="50000"/>
                  </a:srgbClr>
                </a:solidFill>
              </a:rPr>
              <a:t> </a:t>
            </a:r>
          </a:p>
          <a:p>
            <a:pPr defTabSz="342900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injector and injection energy</a:t>
            </a:r>
          </a:p>
          <a:p>
            <a:pPr marL="342900" indent="-342900" defTabSz="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physical &amp; dynamic aperture, impedance and beam stability, swing of 16 T magnets…</a:t>
            </a:r>
          </a:p>
          <a:p>
            <a:pPr defTabSz="342900"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9747C8-80A6-4921-A4BB-5DC269BDC554}"/>
              </a:ext>
            </a:extLst>
          </p:cNvPr>
          <p:cNvSpPr/>
          <p:nvPr/>
        </p:nvSpPr>
        <p:spPr>
          <a:xfrm>
            <a:off x="908912" y="118758"/>
            <a:ext cx="8658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kern="0" dirty="0">
                <a:solidFill>
                  <a:prstClr val="black"/>
                </a:solidFill>
                <a:latin typeface="Arial"/>
              </a:rPr>
              <a:t>HE-LHC topics requiring special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2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44A608-0702-45CC-96BE-AC4C507C9FA9}"/>
              </a:ext>
            </a:extLst>
          </p:cNvPr>
          <p:cNvSpPr/>
          <p:nvPr/>
        </p:nvSpPr>
        <p:spPr>
          <a:xfrm>
            <a:off x="1752999" y="143874"/>
            <a:ext cx="59875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collision debris challenge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F7E3F8-F71F-4C6F-A647-B8F3C5430887}"/>
                  </a:ext>
                </a:extLst>
              </p:cNvPr>
              <p:cNvSpPr/>
              <p:nvPr/>
            </p:nvSpPr>
            <p:spPr>
              <a:xfrm>
                <a:off x="41563" y="4919008"/>
                <a:ext cx="906087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kern="0" dirty="0">
                    <a:solidFill>
                      <a:prstClr val="black"/>
                    </a:solidFill>
                  </a:rPr>
                  <a:t>i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mpact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of particle debris including TCLs , two dipoles absorbs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600 W each, </a:t>
                </a:r>
                <a:r>
                  <a:rPr lang="en-GB" sz="2400" kern="0" dirty="0">
                    <a:solidFill>
                      <a:prstClr val="black"/>
                    </a:solidFill>
                  </a:rPr>
                  <a:t> p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eak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power density high for some dipoles : 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maximum at entrance &gt; 250 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mW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cm</a:t>
                </a:r>
                <a:r>
                  <a:rPr kumimoji="0" lang="en-GB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-3 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, at 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center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of magnets around 100 </a:t>
                </a:r>
                <a:r>
                  <a:rPr kumimoji="0" lang="en-GB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mW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cm</a:t>
                </a:r>
                <a:r>
                  <a:rPr kumimoji="0" lang="en-GB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-3 </a:t>
                </a:r>
                <a:r>
                  <a:rPr lang="en-GB" sz="2400" kern="0" dirty="0">
                    <a:solidFill>
                      <a:srgbClr val="FF0000"/>
                    </a:solidFill>
                  </a:rPr>
                  <a:t> 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, values too high 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→ local protection devices</a:t>
                </a:r>
                <a:r>
                  <a:rPr kumimoji="0" lang="en-GB" sz="24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“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dispersion-suppressor collimators” needed, with same footprint (no complete optics for CDR)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F7E3F8-F71F-4C6F-A647-B8F3C5430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" y="4919008"/>
                <a:ext cx="9060873" cy="1938992"/>
              </a:xfrm>
              <a:prstGeom prst="rect">
                <a:avLst/>
              </a:prstGeom>
              <a:blipFill>
                <a:blip r:embed="rId2"/>
                <a:stretch>
                  <a:fillRect l="-1077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E44D3-7BBE-467F-AC84-15A1BF0C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" y="776013"/>
            <a:ext cx="6310376" cy="4064854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21CF9A1-4205-4583-9AB5-4B1DE9F0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538" y="2123440"/>
            <a:ext cx="3387982" cy="2611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AA53A1-D219-4156-8925-337CCCBD2FD8}"/>
              </a:ext>
            </a:extLst>
          </p:cNvPr>
          <p:cNvSpPr txBox="1"/>
          <p:nvPr/>
        </p:nvSpPr>
        <p:spPr>
          <a:xfrm>
            <a:off x="816999" y="1406628"/>
            <a:ext cx="1150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TCL collimators</a:t>
            </a:r>
            <a:endParaRPr lang="en-GB" sz="12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5B2EA2-8F0A-4CD0-9E5F-38B977382ED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127761" y="1683627"/>
            <a:ext cx="264428" cy="2553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43E655-0CE5-4C88-B8C4-DA7397B63C76}"/>
              </a:ext>
            </a:extLst>
          </p:cNvPr>
          <p:cNvCxnSpPr>
            <a:cxnSpLocks/>
          </p:cNvCxnSpPr>
          <p:nvPr/>
        </p:nvCxnSpPr>
        <p:spPr>
          <a:xfrm flipH="1">
            <a:off x="1223160" y="1683627"/>
            <a:ext cx="169029" cy="62426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105831-E4CA-4C0A-B2B7-72E075DD6192}"/>
              </a:ext>
            </a:extLst>
          </p:cNvPr>
          <p:cNvSpPr txBox="1"/>
          <p:nvPr/>
        </p:nvSpPr>
        <p:spPr>
          <a:xfrm>
            <a:off x="5910666" y="1860633"/>
            <a:ext cx="206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peak power density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133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CB6F1-0BDC-4B18-906E-53A2DA8C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079-0968-4F53-B3ED-5ABC5DA08D93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EF31B-C5CA-42F5-970C-788A1091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AF-EF Meet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9EC1E-A920-4A06-87A4-89B8757D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D2D99A4-7A60-4125-8702-29086B63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203099"/>
            <a:ext cx="5971929" cy="4451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E07FA6-E174-43D2-94FB-304B6227FE8C}"/>
              </a:ext>
            </a:extLst>
          </p:cNvPr>
          <p:cNvSpPr/>
          <p:nvPr/>
        </p:nvSpPr>
        <p:spPr>
          <a:xfrm>
            <a:off x="2301987" y="294098"/>
            <a:ext cx="4540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HE-LHC turn-around time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4E549A2-6995-41F6-A3F9-64CDBF5378B7}"/>
              </a:ext>
            </a:extLst>
          </p:cNvPr>
          <p:cNvSpPr>
            <a:spLocks noChangeAspect="1"/>
          </p:cNvSpPr>
          <p:nvPr/>
        </p:nvSpPr>
        <p:spPr>
          <a:xfrm>
            <a:off x="4323080" y="2739584"/>
            <a:ext cx="497840" cy="49784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8278A-C40E-4982-B724-896081ED3E95}"/>
              </a:ext>
            </a:extLst>
          </p:cNvPr>
          <p:cNvSpPr txBox="1"/>
          <p:nvPr/>
        </p:nvSpPr>
        <p:spPr>
          <a:xfrm>
            <a:off x="3820160" y="3328908"/>
            <a:ext cx="173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HE-LHC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design value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2590AF-FD3F-4DC2-96FE-68CB06F566E3}"/>
              </a:ext>
            </a:extLst>
          </p:cNvPr>
          <p:cNvCxnSpPr>
            <a:cxnSpLocks/>
          </p:cNvCxnSpPr>
          <p:nvPr/>
        </p:nvCxnSpPr>
        <p:spPr>
          <a:xfrm flipV="1">
            <a:off x="4556760" y="5140960"/>
            <a:ext cx="0" cy="59944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9385BF-6E49-4417-B86A-3294E0FEF08A}"/>
              </a:ext>
            </a:extLst>
          </p:cNvPr>
          <p:cNvSpPr txBox="1"/>
          <p:nvPr/>
        </p:nvSpPr>
        <p:spPr>
          <a:xfrm>
            <a:off x="3820160" y="5755349"/>
            <a:ext cx="271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LHC2017 value (w/o faults)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28293" y="1592796"/>
              <a:ext cx="9144000" cy="31318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1949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64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7586">
                      <a:extLst>
                        <a:ext uri="{9D8B030D-6E8A-4147-A177-3AD203B41FA5}">
                          <a16:colId xmlns:a16="http://schemas.microsoft.com/office/drawing/2014/main" val="1915922545"/>
                        </a:ext>
                      </a:extLst>
                    </a:gridCol>
                    <a:gridCol w="10958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7426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84915">
                      <a:extLst>
                        <a:ext uri="{9D8B030D-6E8A-4147-A177-3AD203B41FA5}">
                          <a16:colId xmlns:a16="http://schemas.microsoft.com/office/drawing/2014/main" val="2362098517"/>
                        </a:ext>
                      </a:extLst>
                    </a:gridCol>
                  </a:tblGrid>
                  <a:tr h="5257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GB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parameter</a:t>
                          </a:r>
                        </a:p>
                      </a:txBody>
                      <a:tcPr marL="68580" marR="68580" marT="34290" marB="34290" anchor="ctr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FCC-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hh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nominal</a:t>
                          </a:r>
                          <a:endParaRPr lang="en-GB" sz="1500" b="1" baseline="-250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FCC-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hh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initial</a:t>
                          </a:r>
                          <a:endParaRPr lang="en-GB" sz="1500" b="1" baseline="-250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HE-LHC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HL-LHC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LHC 2017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allocated physics time </a:t>
                          </a:r>
                          <a:r>
                            <a:rPr lang="en-US" sz="1500" b="1" i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[days]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7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peak luminosity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1500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[10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34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cm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-2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s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F0F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 (levelled)</a:t>
                          </a:r>
                        </a:p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[7.5</a:t>
                          </a:r>
                          <a:r>
                            <a:rPr kumimoji="0" lang="de-AT" sz="1500" b="0" kern="120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 ult.]</a:t>
                          </a:r>
                          <a:endParaRPr kumimoji="0" lang="de-AT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1.5 (levelled)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availability </a:t>
                          </a:r>
                          <a:r>
                            <a:rPr lang="en-US" sz="1500" b="1" i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[%]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80 [85 ult.]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92795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average turnaround </a:t>
                          </a:r>
                          <a:r>
                            <a:rPr kumimoji="0" lang="en-US" sz="15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kumimoji="0" lang="en-US" sz="15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ta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[h]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 [4]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 (w/o faults)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(optimum)</a:t>
                          </a:r>
                          <a:r>
                            <a:rPr lang="en-US" sz="150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run time </a:t>
                          </a:r>
                          <a:r>
                            <a:rPr lang="en-US" sz="1500" b="1" i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b="1" i="1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run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[h]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3.7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11.6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5.3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8-13 [6.5]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~10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nominal luminosity / day </a:t>
                          </a:r>
                          <a:r>
                            <a:rPr kumimoji="0" lang="en-US" sz="15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kumimoji="0" lang="en-US" sz="15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av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[fb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dk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9.0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2.2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4.2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1.9 [2.3]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time-fraction in physics</a:t>
                          </a:r>
                          <a:r>
                            <a:rPr lang="en-US" sz="1500" b="1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b="1" i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phys</a:t>
                          </a:r>
                          <a:r>
                            <a:rPr lang="en-US" sz="150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[%]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34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49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39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54 </a:t>
                          </a:r>
                          <a:r>
                            <a:rPr kumimoji="0" lang="en-US" sz="1500" b="0" i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[53]</a:t>
                          </a:r>
                          <a:endParaRPr kumimoji="0" lang="en-GB" sz="1500" b="0" i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53052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int. </a:t>
                          </a:r>
                          <a:r>
                            <a:rPr lang="en-US" sz="1500" b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luminosity </a:t>
                          </a:r>
                          <a:r>
                            <a:rPr lang="en-US" sz="1500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L</a:t>
                          </a:r>
                          <a:r>
                            <a:rPr lang="en-US" sz="1500" b="1" i="0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int</a:t>
                          </a:r>
                          <a:r>
                            <a:rPr lang="en-US" sz="1500" b="1" i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200" b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per 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expt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. [fb</a:t>
                          </a:r>
                          <a:r>
                            <a:rPr lang="en-US" sz="1500" b="1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/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yr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 </a:t>
                          </a:r>
                          <a:endParaRPr lang="en-GB" sz="15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1000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250 </a:t>
                          </a: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[310 ult.]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920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28293" y="1592796"/>
              <a:ext cx="9144000" cy="31318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1949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64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7586">
                      <a:extLst>
                        <a:ext uri="{9D8B030D-6E8A-4147-A177-3AD203B41FA5}">
                          <a16:colId xmlns:a16="http://schemas.microsoft.com/office/drawing/2014/main" val="1915922545"/>
                        </a:ext>
                      </a:extLst>
                    </a:gridCol>
                    <a:gridCol w="10958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7426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84915">
                      <a:extLst>
                        <a:ext uri="{9D8B030D-6E8A-4147-A177-3AD203B41FA5}">
                          <a16:colId xmlns:a16="http://schemas.microsoft.com/office/drawing/2014/main" val="2362098517"/>
                        </a:ext>
                      </a:extLst>
                    </a:gridCol>
                  </a:tblGrid>
                  <a:tr h="5257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b="1" kern="1200">
                              <a:solidFill>
                                <a:schemeClr val="lt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GB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parameter</a:t>
                          </a:r>
                        </a:p>
                      </a:txBody>
                      <a:tcPr marL="68580" marR="68580" marT="34290" marB="34290" anchor="ctr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FCC-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hh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+mn-lt"/>
                            </a:rPr>
                            <a:t>nominal</a:t>
                          </a:r>
                          <a:endParaRPr lang="en-GB" sz="1500" b="1" baseline="-250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latin typeface="+mn-lt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FCC-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hh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initial</a:t>
                          </a:r>
                          <a:endParaRPr lang="en-GB" sz="1500" b="1" baseline="-2500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HE-LHC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26B2D"/>
                          </a:solidFill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HL-LHC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AT" sz="1800" b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</a:rPr>
                            <a:t>LHC 2017</a:t>
                          </a: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allocated physics time </a:t>
                          </a:r>
                          <a:r>
                            <a:rPr lang="en-US" sz="1500" b="1" i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[days]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1" t="-159770" r="-186832" b="-35057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 (levelled)</a:t>
                          </a:r>
                        </a:p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[7.5</a:t>
                          </a:r>
                          <a:r>
                            <a:rPr kumimoji="0" lang="de-AT" sz="1500" b="0" kern="120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 ult.]</a:t>
                          </a:r>
                          <a:endParaRPr kumimoji="0" lang="de-AT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1.5 (levelled)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availability </a:t>
                          </a:r>
                          <a:r>
                            <a:rPr lang="en-US" sz="1500" b="1" i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[%]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75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80 [85 ult.]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81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927950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average turnaround </a:t>
                          </a:r>
                          <a:r>
                            <a:rPr kumimoji="0" lang="en-US" sz="15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t</a:t>
                          </a:r>
                          <a:r>
                            <a:rPr kumimoji="0" lang="en-US" sz="15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ta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[h]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 [4]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de-AT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 (w/o faults)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(optimum)</a:t>
                          </a:r>
                          <a:r>
                            <a:rPr lang="en-US" sz="150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run time </a:t>
                          </a:r>
                          <a:r>
                            <a:rPr lang="en-US" sz="1500" b="1" i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b="1" i="1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run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[h]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3.7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11.6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5.3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8-13 [6.5]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~10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nominal luminosity / day </a:t>
                          </a:r>
                          <a:r>
                            <a:rPr kumimoji="0" lang="en-US" sz="15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L</a:t>
                          </a:r>
                          <a:r>
                            <a:rPr kumimoji="0" lang="en-US" sz="15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 body"/>
                              <a:ea typeface="+mn-ea"/>
                              <a:cs typeface="+mn-cs"/>
                            </a:rPr>
                            <a:t>av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[fb</a:t>
                          </a:r>
                          <a:r>
                            <a:rPr lang="en-US" sz="150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dk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9.0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2.2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4.2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1.9 [2.3]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0.4</a:t>
                          </a: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7180"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time-fraction in physics</a:t>
                          </a:r>
                          <a:r>
                            <a:rPr lang="en-US" sz="1500" b="1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b="1" i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t</a:t>
                          </a:r>
                          <a:r>
                            <a:rPr lang="en-US" sz="1500" b="1" baseline="-2500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phys</a:t>
                          </a:r>
                          <a:r>
                            <a:rPr lang="en-US" sz="150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5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[%]</a:t>
                          </a:r>
                          <a:endParaRPr lang="en-GB" sz="15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34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49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39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54 </a:t>
                          </a:r>
                          <a:r>
                            <a:rPr kumimoji="0" lang="en-US" sz="1500" b="0" i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[53]</a:t>
                          </a:r>
                          <a:endParaRPr kumimoji="0" lang="en-GB" sz="1500" b="0" i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9530520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int. </a:t>
                          </a:r>
                          <a:r>
                            <a:rPr lang="en-US" sz="1500" b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luminosity </a:t>
                          </a:r>
                          <a:r>
                            <a:rPr lang="en-US" sz="1500" b="1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L</a:t>
                          </a:r>
                          <a:r>
                            <a:rPr lang="en-US" sz="1500" b="1" i="0" baseline="-250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int</a:t>
                          </a:r>
                          <a:r>
                            <a:rPr lang="en-US" sz="1500" b="1" i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 </a:t>
                          </a:r>
                          <a:r>
                            <a:rPr lang="en-US" sz="1200" b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per 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expt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. [fb</a:t>
                          </a:r>
                          <a:r>
                            <a:rPr lang="en-US" sz="1500" b="1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-1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/</a:t>
                          </a:r>
                          <a:r>
                            <a:rPr lang="en-US" sz="1500" b="1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yr</a:t>
                          </a:r>
                          <a:r>
                            <a:rPr lang="en-US" sz="1500" b="1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</a:rPr>
                            <a:t>] </a:t>
                          </a:r>
                          <a:endParaRPr lang="en-GB" sz="1500" b="1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</a:endParaRPr>
                        </a:p>
                      </a:txBody>
                      <a:tcPr marL="68580" marR="68580" marT="34290" marB="34290">
                        <a:lnL w="12700" cmpd="sng">
                          <a:solidFill>
                            <a:srgbClr val="A26B2D"/>
                          </a:solidFill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26B2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1pPr>
                          <a:lvl2pPr marL="457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2pPr>
                          <a:lvl3pPr marL="914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3pPr>
                          <a:lvl4pPr marL="1371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4pPr>
                          <a:lvl5pPr marL="18288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5pPr>
                          <a:lvl6pPr marL="22860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6pPr>
                          <a:lvl7pPr marL="27432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7pPr>
                          <a:lvl8pPr marL="32004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8pPr>
                          <a:lvl9pPr marL="3657600" algn="l" rtl="0" eaLnBrk="1" latinLnBrk="0" hangingPunct="1">
                            <a:defRPr kumimoji="0" kern="1200">
                              <a:solidFill>
                                <a:schemeClr val="dk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1000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250 </a:t>
                          </a:r>
                          <a:r>
                            <a:rPr kumimoji="0" lang="en-US" sz="1500" b="0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[310 ult.]</a:t>
                          </a:r>
                          <a:endParaRPr kumimoji="0" lang="en-GB" sz="1500" b="0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1" kern="12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libri body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en-GB" sz="1500" b="1" kern="12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libri body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26B2D"/>
                          </a:solidFill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A26B2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49202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34534" y="4860377"/>
                <a:ext cx="2510329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5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35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  <m:t>𝐩𝐡𝐲𝐬</m:t>
                          </m:r>
                        </m:sub>
                      </m:sSub>
                      <m:r>
                        <a:rPr lang="en-GB" sz="135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35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f>
                        <m:fPr>
                          <m:ctrlPr>
                            <a:rPr lang="en-US" sz="135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𝒓𝒖𝒏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𝒓𝒖𝒏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350" b="1" i="1">
                                  <a:solidFill>
                                    <a:srgbClr val="0C377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350" b="1" dirty="0">
                  <a:solidFill>
                    <a:srgbClr val="0C377B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534" y="4860377"/>
                <a:ext cx="2510329" cy="505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25707" y="4941168"/>
                <a:ext cx="2316083" cy="344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</a:rPr>
                            <m:t>𝐢𝐧𝐭</m:t>
                          </m:r>
                        </m:sub>
                      </m:sSub>
                      <m:r>
                        <a:rPr lang="en-GB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1500" b="1" i="1">
                          <a:solidFill>
                            <a:srgbClr val="0C377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𝐧𝐨𝐦𝐢𝐧𝐚𝐥</m:t>
                          </m:r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𝐩𝐞𝐫</m:t>
                          </m:r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>
                              <a:solidFill>
                                <a:srgbClr val="0C37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𝐝𝐚𝐲</m:t>
                          </m:r>
                        </m:sub>
                      </m:sSub>
                    </m:oMath>
                  </m:oMathPara>
                </a14:m>
                <a:endParaRPr lang="en-GB" sz="1500" b="1" dirty="0">
                  <a:solidFill>
                    <a:srgbClr val="0C377B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07" y="4941168"/>
                <a:ext cx="2316083" cy="344261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456022" y="4941168"/>
            <a:ext cx="43824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0C377B"/>
                </a:solidFill>
                <a:latin typeface="Arial"/>
              </a:rPr>
              <a:t>all these hadron machines feature two high-luminosity experiments and up to two lower-luminosity (or special) interaction points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FB11F9-8E27-4A1A-B92C-0E08B45D1047}"/>
              </a:ext>
            </a:extLst>
          </p:cNvPr>
          <p:cNvSpPr/>
          <p:nvPr/>
        </p:nvSpPr>
        <p:spPr>
          <a:xfrm>
            <a:off x="891353" y="350948"/>
            <a:ext cx="7108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FCC-</a:t>
            </a:r>
            <a:r>
              <a:rPr lang="en-GB" sz="2800" dirty="0" err="1"/>
              <a:t>hh</a:t>
            </a:r>
            <a:r>
              <a:rPr lang="en-GB" sz="2800" dirty="0"/>
              <a:t>, HE-LHC, HL-LHC performance numbers </a:t>
            </a:r>
          </a:p>
        </p:txBody>
      </p:sp>
    </p:spTree>
    <p:extLst>
      <p:ext uri="{BB962C8B-B14F-4D97-AF65-F5344CB8AC3E}">
        <p14:creationId xmlns:p14="http://schemas.microsoft.com/office/powerpoint/2010/main" val="218307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39084" y="671252"/>
                <a:ext cx="8265830" cy="32635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2000" b="1" dirty="0">
                    <a:solidFill>
                      <a:srgbClr val="002060"/>
                    </a:solidFill>
                    <a:latin typeface="Calibri" panose="020F0502020204030204"/>
                  </a:rPr>
                  <a:t>physics goals: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2x LHC collision energy with FCC-</a:t>
                </a: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/>
                  </a:rPr>
                  <a:t>hh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 magnet technology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/>
                  </a:rPr>
                  <a:t>c.m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. energy = 27 </a:t>
                </a: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/>
                  </a:rPr>
                  <a:t>TeV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 14 </a:t>
                </a: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/>
                  </a:rPr>
                  <a:t>TeV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/>
                  </a:rPr>
                  <a:t> x 16 T/8.33T 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endParaRPr lang="en-US" sz="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2000" b="1" dirty="0">
                    <a:solidFill>
                      <a:prstClr val="black"/>
                    </a:solidFill>
                    <a:latin typeface="Calibri" panose="020F0502020204030204"/>
                  </a:rPr>
                  <a:t>key technologies: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GB" sz="1800" dirty="0">
                    <a:solidFill>
                      <a:prstClr val="black"/>
                    </a:solidFill>
                    <a:latin typeface="Calibri" panose="020F0502020204030204"/>
                  </a:rPr>
                  <a:t>FCC-</a:t>
                </a:r>
                <a:r>
                  <a:rPr lang="en-GB" sz="1800" dirty="0" err="1">
                    <a:solidFill>
                      <a:prstClr val="black"/>
                    </a:solidFill>
                    <a:latin typeface="Calibri" panose="020F0502020204030204"/>
                  </a:rPr>
                  <a:t>hh</a:t>
                </a:r>
                <a:r>
                  <a:rPr lang="en-GB" sz="1800" dirty="0">
                    <a:solidFill>
                      <a:prstClr val="black"/>
                    </a:solidFill>
                    <a:latin typeface="Calibri" panose="020F0502020204030204"/>
                  </a:rPr>
                  <a:t> magnets &amp; FCC-</a:t>
                </a:r>
                <a:r>
                  <a:rPr lang="en-GB" sz="1800" dirty="0" err="1">
                    <a:solidFill>
                      <a:prstClr val="black"/>
                    </a:solidFill>
                    <a:latin typeface="Calibri" panose="020F0502020204030204"/>
                  </a:rPr>
                  <a:t>hh</a:t>
                </a:r>
                <a:r>
                  <a:rPr lang="en-GB" sz="1800" dirty="0">
                    <a:solidFill>
                      <a:prstClr val="black"/>
                    </a:solidFill>
                    <a:latin typeface="Calibri" panose="020F0502020204030204"/>
                  </a:rPr>
                  <a:t> cryo-beam vacuum system 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HL-LHC crab cavities &amp; long-range wire compensation</a:t>
                </a:r>
                <a:endParaRPr lang="en-US" sz="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r>
                  <a:rPr lang="en-US" sz="2000" b="1" dirty="0">
                    <a:solidFill>
                      <a:prstClr val="black"/>
                    </a:solidFill>
                    <a:latin typeface="Calibri" panose="020F0502020204030204"/>
                  </a:rPr>
                  <a:t>beam:</a:t>
                </a:r>
                <a:endParaRPr lang="en-GB" sz="20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171450" indent="-171450" defTabSz="685800">
                  <a:spcBef>
                    <a:spcPts val="750"/>
                  </a:spcBef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HL-LHC/LIU parameters (25 ns baseline)</a:t>
                </a:r>
              </a:p>
              <a:p>
                <a:pPr marL="171450" indent="-171450" defTabSz="685800">
                  <a:spcBef>
                    <a:spcPts val="750"/>
                  </a:spcBef>
                </a:pPr>
                <a:endParaRPr lang="en-GB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84" y="671252"/>
                <a:ext cx="8265830" cy="3263504"/>
              </a:xfrm>
              <a:prstGeom prst="rect">
                <a:avLst/>
              </a:prstGeom>
              <a:blipFill>
                <a:blip r:embed="rId2"/>
                <a:stretch>
                  <a:fillRect l="-1032" t="-2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6499E53-3800-4E59-A29D-C4780B6B3147}"/>
              </a:ext>
            </a:extLst>
          </p:cNvPr>
          <p:cNvSpPr/>
          <p:nvPr/>
        </p:nvSpPr>
        <p:spPr>
          <a:xfrm>
            <a:off x="1698053" y="44354"/>
            <a:ext cx="7006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HE-LHC design goals &amp; basic choices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E2E90-6A5E-47BD-9DE0-1D1608F0A4A3}"/>
              </a:ext>
            </a:extLst>
          </p:cNvPr>
          <p:cNvSpPr/>
          <p:nvPr/>
        </p:nvSpPr>
        <p:spPr>
          <a:xfrm>
            <a:off x="4908482" y="1327033"/>
            <a:ext cx="423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lvl="0" indent="-182563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target luminosity ≥ 10 ab</a:t>
            </a:r>
            <a:r>
              <a:rPr lang="en-US" baseline="30000" dirty="0">
                <a:solidFill>
                  <a:srgbClr val="002060"/>
                </a:solidFill>
              </a:rPr>
              <a:t>-1</a:t>
            </a:r>
            <a:r>
              <a:rPr lang="en-US" dirty="0">
                <a:solidFill>
                  <a:srgbClr val="002060"/>
                </a:solidFill>
              </a:rPr>
              <a:t> over 20 years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8A25F-A18F-4A74-841A-F8D11A280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38" y="3831077"/>
            <a:ext cx="3520475" cy="30600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D251B7-5AEC-41C5-B2D0-F7AD16966C15}"/>
              </a:ext>
            </a:extLst>
          </p:cNvPr>
          <p:cNvSpPr/>
          <p:nvPr/>
        </p:nvSpPr>
        <p:spPr>
          <a:xfrm>
            <a:off x="115937" y="4038434"/>
            <a:ext cx="1174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HE-LHC layout like LHC</a:t>
            </a:r>
            <a:endParaRPr lang="en-GB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CA036-3E30-44B4-A1FC-2E9C0CE939FB}"/>
              </a:ext>
            </a:extLst>
          </p:cNvPr>
          <p:cNvSpPr txBox="1"/>
          <p:nvPr/>
        </p:nvSpPr>
        <p:spPr>
          <a:xfrm>
            <a:off x="4864191" y="3830212"/>
            <a:ext cx="429664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spcBef>
                <a:spcPts val="900"/>
              </a:spcBef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8 interaction regions (IRs)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2 high-luminosity experiments in IR1 &amp; 5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2 secondary experiments (perhaps including one e-p collision point) in IRs 2 &amp; 8, shared with injection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IR3: momentum collimation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IR4: radiofrequency (RF) and diagnostics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IR6: beam extraction</a:t>
            </a:r>
          </a:p>
          <a:p>
            <a:pPr defTabSz="342900">
              <a:spcBef>
                <a:spcPts val="90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IR7: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betatron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collimation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34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05277"/>
              </p:ext>
            </p:extLst>
          </p:nvPr>
        </p:nvGraphicFramePr>
        <p:xfrm>
          <a:off x="0" y="726602"/>
          <a:ext cx="9200585" cy="4400994"/>
        </p:xfrm>
        <a:graphic>
          <a:graphicData uri="http://schemas.openxmlformats.org/drawingml/2006/table">
            <a:tbl>
              <a:tblPr firstRow="1" bandRow="1"/>
              <a:tblGrid>
                <a:gridCol w="331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07">
                  <a:extLst>
                    <a:ext uri="{9D8B030D-6E8A-4147-A177-3AD203B41FA5}">
                      <a16:colId xmlns:a16="http://schemas.microsoft.com/office/drawing/2014/main" val="1072247410"/>
                    </a:ext>
                  </a:extLst>
                </a:gridCol>
                <a:gridCol w="61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4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4041">
                  <a:extLst>
                    <a:ext uri="{9D8B030D-6E8A-4147-A177-3AD203B41FA5}">
                      <a16:colId xmlns:a16="http://schemas.microsoft.com/office/drawing/2014/main" val="2362098517"/>
                    </a:ext>
                  </a:extLst>
                </a:gridCol>
              </a:tblGrid>
              <a:tr h="39442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500" b="0" dirty="0">
                          <a:solidFill>
                            <a:schemeClr val="bg1"/>
                          </a:solidFill>
                        </a:rPr>
                        <a:t>FCC-</a:t>
                      </a:r>
                      <a:r>
                        <a:rPr lang="en-GB" sz="1500" b="0" dirty="0" err="1">
                          <a:solidFill>
                            <a:schemeClr val="bg1"/>
                          </a:solidFill>
                        </a:rPr>
                        <a:t>hh</a:t>
                      </a:r>
                      <a:endParaRPr lang="en-GB" sz="15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HE-LHC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HL-LHC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collision energy </a:t>
                      </a:r>
                      <a:r>
                        <a:rPr kumimoji="0" lang="en-GB" sz="14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cms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GB" sz="14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dipole field [T]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circumference</a:t>
                      </a:r>
                      <a:r>
                        <a:rPr kumimoji="0" lang="de-AT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[km]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97.75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  <a:endParaRPr kumimoji="0" lang="en-GB" sz="1400" b="1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46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beam current [A]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bunch intensity  [10</a:t>
                      </a:r>
                      <a:r>
                        <a:rPr kumimoji="0" lang="en-GB" sz="14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1.15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bunch spacing  [ns]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  <a:endParaRPr kumimoji="0" lang="en-GB" sz="1400" b="0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4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synchr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. rad. power / ring [kW]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3.6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425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en-GB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power / length [W/m/ap.]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28.4</a:t>
                      </a:r>
                      <a:endParaRPr kumimoji="0" lang="en-GB" sz="1400" b="0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4.6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0.33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0.17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long. emit. damping time [h]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0.54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1.8</a:t>
                      </a:r>
                      <a:endParaRPr kumimoji="0" lang="en-GB" sz="1400" b="1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12.9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12.9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beta*</a:t>
                      </a:r>
                      <a:r>
                        <a:rPr kumimoji="0" lang="de-AT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0.3</a:t>
                      </a:r>
                      <a:endParaRPr kumimoji="0" lang="en-GB" sz="1400" b="0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0.15</a:t>
                      </a:r>
                      <a:r>
                        <a:rPr kumimoji="0" lang="de-AT" sz="1400" b="0" kern="1200" baseline="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 (min.)</a:t>
                      </a:r>
                      <a:endParaRPr kumimoji="0" lang="en-GB" sz="1400" b="0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0.55 (</a:t>
                      </a:r>
                      <a:r>
                        <a:rPr kumimoji="0" lang="en-US" sz="14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0.25</a:t>
                      </a:r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normalized emittance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r>
                        <a:rPr kumimoji="0" lang="de-AT" sz="1400" b="1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kumimoji="0" lang="de-AT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endParaRPr kumimoji="0" lang="en-GB" sz="1400" b="0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3.75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peak luminosity [10</a:t>
                      </a:r>
                      <a:r>
                        <a:rPr kumimoji="0" lang="en-US" sz="14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US" sz="14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4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4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 (lev.)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601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events/bunch crossing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460</a:t>
                      </a:r>
                      <a:r>
                        <a:rPr kumimoji="0" lang="de-AT" sz="1400" b="1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GB" sz="14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stored energy/beam [GJ]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1.3</a:t>
                      </a:r>
                      <a:endParaRPr kumimoji="0" lang="en-GB" sz="14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0.7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0.36</a:t>
                      </a:r>
                      <a:endParaRPr kumimoji="0" lang="en-GB" sz="14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F9202FE-C3B5-4E68-9BBA-E19BCEADDEE8}"/>
              </a:ext>
            </a:extLst>
          </p:cNvPr>
          <p:cNvSpPr/>
          <p:nvPr/>
        </p:nvSpPr>
        <p:spPr>
          <a:xfrm>
            <a:off x="2472733" y="14799"/>
            <a:ext cx="5170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200" dirty="0">
                <a:solidFill>
                  <a:prstClr val="black"/>
                </a:solidFill>
                <a:latin typeface="Arial"/>
              </a:rPr>
              <a:t>hadron collider parameters </a:t>
            </a:r>
            <a:endParaRPr lang="en-US" sz="3200" kern="0" dirty="0">
              <a:solidFill>
                <a:prstClr val="black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B2560C-71CD-4CD7-84CD-1CCE4E2D7688}"/>
                  </a:ext>
                </a:extLst>
              </p:cNvPr>
              <p:cNvSpPr/>
              <p:nvPr/>
            </p:nvSpPr>
            <p:spPr>
              <a:xfrm>
                <a:off x="0" y="5243481"/>
                <a:ext cx="950827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HE-LHC crab voltage (400 MHz) = 10 MV per side of IP and per beam c.f. 6 MV for full HL-LHC</a:t>
                </a:r>
              </a:p>
              <a:p>
                <a:endParaRPr lang="en-GB" b="1" dirty="0"/>
              </a:p>
              <a:p>
                <a:r>
                  <a:rPr lang="en-GB" b="1" dirty="0"/>
                  <a:t>pile up challenge</a:t>
                </a:r>
                <a:r>
                  <a:rPr lang="en-GB" dirty="0"/>
                  <a:t>, </a:t>
                </a:r>
                <a:r>
                  <a:rPr lang="en-GB" b="1" dirty="0">
                    <a:solidFill>
                      <a:srgbClr val="FF0000"/>
                    </a:solidFill>
                  </a:rPr>
                  <a:t>higher energy with even more advanced magnets</a:t>
                </a:r>
                <a:r>
                  <a:rPr lang="en-GB" dirty="0"/>
                  <a:t>,</a:t>
                </a:r>
              </a:p>
              <a:p>
                <a:r>
                  <a:rPr lang="en-GB" dirty="0"/>
                  <a:t>collisions at 25 ns intervals like LHC, lower collision energy possible: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/>
                  <a:t>2 </a:t>
                </a:r>
                <a:r>
                  <a:rPr lang="en-GB" dirty="0" err="1"/>
                  <a:t>TeV</a:t>
                </a:r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/>
                  <a:t>27 </a:t>
                </a:r>
                <a:r>
                  <a:rPr lang="en-GB" dirty="0" err="1"/>
                  <a:t>TeV</a:t>
                </a:r>
                <a:r>
                  <a:rPr lang="en-GB" dirty="0"/>
                  <a:t>,</a:t>
                </a:r>
              </a:p>
              <a:p>
                <a:r>
                  <a:rPr lang="en-GB" b="1" dirty="0"/>
                  <a:t>higher integrated luminosity looks impossible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B2560C-71CD-4CD7-84CD-1CCE4E2D7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3481"/>
                <a:ext cx="9508276" cy="1477328"/>
              </a:xfrm>
              <a:prstGeom prst="rect">
                <a:avLst/>
              </a:prstGeom>
              <a:blipFill>
                <a:blip r:embed="rId3"/>
                <a:stretch>
                  <a:fillRect l="-513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C407CA5-1FAF-428A-BB8A-2A9AF350B304}"/>
              </a:ext>
            </a:extLst>
          </p:cNvPr>
          <p:cNvSpPr/>
          <p:nvPr/>
        </p:nvSpPr>
        <p:spPr>
          <a:xfrm>
            <a:off x="4704080" y="4582160"/>
            <a:ext cx="1615440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815" y="1417989"/>
            <a:ext cx="2885970" cy="2811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/>
              <p:cNvSpPr txBox="1">
                <a:spLocks/>
              </p:cNvSpPr>
              <p:nvPr/>
            </p:nvSpPr>
            <p:spPr>
              <a:xfrm>
                <a:off x="-286238" y="625096"/>
                <a:ext cx="8744438" cy="1658436"/>
              </a:xfrm>
              <a:prstGeom prst="rect">
                <a:avLst/>
              </a:prstGeom>
            </p:spPr>
            <p:txBody>
              <a:bodyPr/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Arial"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36042" marR="0" lvl="1" indent="0" algn="l" defTabSz="3429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Pct val="90000"/>
                  <a:buFont typeface="Arial"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Working hypothesis: no major CE modifications on tunnel and caverns</a:t>
                </a:r>
              </a:p>
              <a:p>
                <a:pPr marL="678942" marR="0" lvl="1" indent="-342900" algn="l" defTabSz="3429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similar geometry and layout as LHC machine and experiments</a:t>
                </a:r>
              </a:p>
              <a:p>
                <a:pPr marL="678942" marR="0" lvl="1" indent="-342900" algn="l" defTabSz="3429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maximum magnet cryostat external diameter compatible							 with LHC tunnel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1200 mm</a:t>
                </a:r>
              </a:p>
              <a:p>
                <a:pPr marL="678942" marR="0" lvl="1" indent="-342900" algn="l" defTabSz="3429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classical cryostat design gives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C377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1500 mm diameter!</a:t>
                </a:r>
              </a:p>
            </p:txBody>
          </p:sp>
        </mc:Choice>
        <mc:Fallback xmlns="">
          <p:sp>
            <p:nvSpPr>
              <p:cNvPr id="9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238" y="625096"/>
                <a:ext cx="8744438" cy="1658436"/>
              </a:xfrm>
              <a:prstGeom prst="rect">
                <a:avLst/>
              </a:prstGeom>
              <a:blipFill>
                <a:blip r:embed="rId4"/>
                <a:stretch>
                  <a:fillRect t="-2574" b="-6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5"/>
          <p:cNvSpPr txBox="1">
            <a:spLocks/>
          </p:cNvSpPr>
          <p:nvPr/>
        </p:nvSpPr>
        <p:spPr>
          <a:xfrm>
            <a:off x="-1627" y="2283532"/>
            <a:ext cx="5868485" cy="152375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Strategy: 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 stray-field and/or cryostat as return-yoke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of inter-beam distance (compact)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6213" marR="0" lvl="1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900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maller diameter also relevant for FCC-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405885" y="1046945"/>
            <a:ext cx="2665771" cy="409635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042" marR="0" lvl="1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90000"/>
              <a:buFont typeface="Arial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LHC tunnel diameter 3.8 m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2CD4CC-1638-4A54-92CF-33047699C325}"/>
              </a:ext>
            </a:extLst>
          </p:cNvPr>
          <p:cNvSpPr/>
          <p:nvPr/>
        </p:nvSpPr>
        <p:spPr>
          <a:xfrm>
            <a:off x="1869811" y="52001"/>
            <a:ext cx="6588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HE-LHC integration aspects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792D1-79B0-4216-9E1F-E44E2FDC1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1" y="4112475"/>
            <a:ext cx="2343150" cy="262943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D8EA0D5-E863-40E6-8C6D-2AC5B6922131}"/>
              </a:ext>
            </a:extLst>
          </p:cNvPr>
          <p:cNvSpPr/>
          <p:nvPr/>
        </p:nvSpPr>
        <p:spPr>
          <a:xfrm>
            <a:off x="102871" y="3712365"/>
            <a:ext cx="694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T cryo-dipole integration approach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E101B-0882-426E-83D5-5476E65DE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071" y="4198547"/>
            <a:ext cx="4004302" cy="2526908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2CB03C5-87F3-4048-B067-BD101A870EB8}"/>
              </a:ext>
            </a:extLst>
          </p:cNvPr>
          <p:cNvGraphicFramePr>
            <a:graphicFrameLocks noGrp="1"/>
          </p:cNvGraphicFramePr>
          <p:nvPr/>
        </p:nvGraphicFramePr>
        <p:xfrm>
          <a:off x="6405884" y="4896655"/>
          <a:ext cx="2665771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442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Description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ID in mm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OD in mm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Iron yoke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Aluminium shrinking cylinder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740</a:t>
                      </a: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Stainless steel He tight shell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740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760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 radiation shield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934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940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Vacuum vessel (magnetic steel)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1120</a:t>
                      </a: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844747D5-F235-4B55-9889-92FFD333C9A5}"/>
              </a:ext>
            </a:extLst>
          </p:cNvPr>
          <p:cNvSpPr/>
          <p:nvPr/>
        </p:nvSpPr>
        <p:spPr>
          <a:xfrm>
            <a:off x="79723" y="66306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2018: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intrabeam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distance → 250 mm (194 mm for LHC)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E8DC99-F807-45B4-8345-5F78C729734A}"/>
              </a:ext>
            </a:extLst>
          </p:cNvPr>
          <p:cNvSpPr txBox="1"/>
          <p:nvPr/>
        </p:nvSpPr>
        <p:spPr>
          <a:xfrm>
            <a:off x="6392417" y="4239712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QRL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830 mm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(LHC 650)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1200 mm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(LHC 1106)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6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4356" y="662122"/>
                <a:ext cx="3636764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Higher heat load and integration limitations 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(cryo-line diameter) requires installation of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 additional 1.8 K refrigeration units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wrt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LHC</a:t>
                </a:r>
              </a:p>
              <a:p>
                <a:pPr marL="214313" marR="0" lvl="0" indent="-214313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2.3 kW @ 1.8 K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LHC size) </a:t>
                </a:r>
              </a:p>
              <a:p>
                <a:pPr marL="214313" marR="0" lvl="0" indent="-214313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 elect: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500 kW per unit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 upgraded 4.5 K </a:t>
                </a:r>
                <a:r>
                  <a:rPr kumimoji="0" lang="en-GB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cryoplants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recovered from LHC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28 kW @ 4.5 K (including 2.3 kW @ 1.8 K) </a:t>
                </a:r>
              </a:p>
              <a:p>
                <a:pPr marL="214313" marR="0" lvl="0" indent="-214313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 elect: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6500 kW per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cryoplant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(cf. 4200 kW for LHC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cryoplant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6" y="662122"/>
                <a:ext cx="3636764" cy="5909310"/>
              </a:xfrm>
              <a:prstGeom prst="rect">
                <a:avLst/>
              </a:prstGeom>
              <a:blipFill>
                <a:blip r:embed="rId3"/>
                <a:stretch>
                  <a:fillRect l="-1340" t="-619" b="-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12"/>
          <p:cNvPicPr>
            <a:picLocks noChangeAspect="1" noChangeArrowheads="1"/>
          </p:cNvPicPr>
          <p:nvPr/>
        </p:nvPicPr>
        <p:blipFill rotWithShape="1">
          <a:blip r:embed="rId4" cstate="print"/>
          <a:srcRect t="4687" b="11330"/>
          <a:stretch/>
        </p:blipFill>
        <p:spPr bwMode="auto">
          <a:xfrm>
            <a:off x="362739" y="2697433"/>
            <a:ext cx="3146081" cy="19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106603" y="1165648"/>
            <a:ext cx="5038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Half-sector cooling instead of full sector (as for LHC) to limit cross section of cryogenic distribution 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D0DCAB-019D-43CD-9641-ADA1F8DF42D0}"/>
              </a:ext>
            </a:extLst>
          </p:cNvPr>
          <p:cNvSpPr/>
          <p:nvPr/>
        </p:nvSpPr>
        <p:spPr>
          <a:xfrm>
            <a:off x="2555563" y="154291"/>
            <a:ext cx="40703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HE-LHC cryogenic layout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11057-E9C0-4E1E-A21B-19CC7CE70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03" y="2616891"/>
            <a:ext cx="5145711" cy="39794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4CF897-C5EE-4EC0-8617-00542EE826EF}"/>
              </a:ext>
            </a:extLst>
          </p:cNvPr>
          <p:cNvSpPr/>
          <p:nvPr/>
        </p:nvSpPr>
        <p:spPr>
          <a:xfrm>
            <a:off x="5210918" y="4678546"/>
            <a:ext cx="272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caverns required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points 3 &amp; 7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plus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shafts </a:t>
            </a:r>
          </a:p>
        </p:txBody>
      </p:sp>
    </p:spTree>
    <p:extLst>
      <p:ext uri="{BB962C8B-B14F-4D97-AF65-F5344CB8AC3E}">
        <p14:creationId xmlns:p14="http://schemas.microsoft.com/office/powerpoint/2010/main" val="6081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1" y="608509"/>
            <a:ext cx="4171673" cy="288944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73" y="1516822"/>
            <a:ext cx="4927600" cy="100166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457439" y="1585311"/>
            <a:ext cx="761677" cy="85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6400" y="728925"/>
            <a:ext cx="4461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HE-LHC photon flux per meter = 5.4x LHC (7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TeV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and 1.8x  FCC-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(50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TeV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649" y="2486242"/>
            <a:ext cx="492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FCC-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beam-screen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intercepting SR at higher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efficient cooling,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impedance,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e-cloud suppression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adequate cryo-pumpi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88EBD-4018-4C1B-BB94-7AAAC4710F20}"/>
              </a:ext>
            </a:extLst>
          </p:cNvPr>
          <p:cNvSpPr/>
          <p:nvPr/>
        </p:nvSpPr>
        <p:spPr>
          <a:xfrm>
            <a:off x="2129092" y="75705"/>
            <a:ext cx="67156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HE-LHC synchrotron radiation (SR)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6A8696-F13C-4BFE-8206-212A0D40538E}"/>
              </a:ext>
            </a:extLst>
          </p:cNvPr>
          <p:cNvSpPr/>
          <p:nvPr/>
        </p:nvSpPr>
        <p:spPr>
          <a:xfrm>
            <a:off x="86741" y="3784224"/>
            <a:ext cx="350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HE-LHC beam-screen pressure drop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E3E4887-1462-4762-8F9C-4B3455721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409" y="3497949"/>
            <a:ext cx="2206203" cy="1869148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F4CD0D3-046A-4B68-B3C5-28279871AC42}"/>
              </a:ext>
            </a:extLst>
          </p:cNvPr>
          <p:cNvGraphicFramePr>
            <a:graphicFrameLocks noGrp="1"/>
          </p:cNvGraphicFramePr>
          <p:nvPr/>
        </p:nvGraphicFramePr>
        <p:xfrm>
          <a:off x="4749922" y="5369465"/>
          <a:ext cx="4349351" cy="1488535"/>
        </p:xfrm>
        <a:graphic>
          <a:graphicData uri="http://schemas.openxmlformats.org/drawingml/2006/table">
            <a:tbl>
              <a:tblPr firstRow="1" bandRow="1"/>
              <a:tblGrid>
                <a:gridCol w="732736">
                  <a:extLst>
                    <a:ext uri="{9D8B030D-6E8A-4147-A177-3AD203B41FA5}">
                      <a16:colId xmlns:a16="http://schemas.microsoft.com/office/drawing/2014/main" val="1870248942"/>
                    </a:ext>
                  </a:extLst>
                </a:gridCol>
                <a:gridCol w="695503">
                  <a:extLst>
                    <a:ext uri="{9D8B030D-6E8A-4147-A177-3AD203B41FA5}">
                      <a16:colId xmlns:a16="http://schemas.microsoft.com/office/drawing/2014/main" val="149862986"/>
                    </a:ext>
                  </a:extLst>
                </a:gridCol>
                <a:gridCol w="695503">
                  <a:extLst>
                    <a:ext uri="{9D8B030D-6E8A-4147-A177-3AD203B41FA5}">
                      <a16:colId xmlns:a16="http://schemas.microsoft.com/office/drawing/2014/main" val="2277860934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41800057"/>
                    </a:ext>
                  </a:extLst>
                </a:gridCol>
                <a:gridCol w="717760">
                  <a:extLst>
                    <a:ext uri="{9D8B030D-6E8A-4147-A177-3AD203B41FA5}">
                      <a16:colId xmlns:a16="http://schemas.microsoft.com/office/drawing/2014/main" val="2272261858"/>
                    </a:ext>
                  </a:extLst>
                </a:gridCol>
                <a:gridCol w="712194">
                  <a:extLst>
                    <a:ext uri="{9D8B030D-6E8A-4147-A177-3AD203B41FA5}">
                      <a16:colId xmlns:a16="http://schemas.microsoft.com/office/drawing/2014/main" val="3072791526"/>
                    </a:ext>
                  </a:extLst>
                </a:gridCol>
              </a:tblGrid>
              <a:tr h="6367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BS type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Operating</a:t>
                      </a:r>
                      <a:endParaRPr lang="en-US" sz="900" baseline="0"/>
                    </a:p>
                    <a:p>
                      <a:pPr algn="ctr"/>
                      <a:r>
                        <a:rPr lang="en-US" sz="900" baseline="0"/>
                        <a:t>Pressure</a:t>
                      </a:r>
                    </a:p>
                    <a:p>
                      <a:pPr algn="ctr"/>
                      <a:r>
                        <a:rPr lang="en-US" sz="900" baseline="0"/>
                        <a:t>[bar]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DP [bar]</a:t>
                      </a:r>
                      <a:endParaRPr lang="en-GB" sz="900"/>
                    </a:p>
                    <a:p>
                      <a:pPr algn="ctr"/>
                      <a:r>
                        <a:rPr lang="en-US" sz="900"/>
                        <a:t>BS (+ CV)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Power</a:t>
                      </a:r>
                      <a:r>
                        <a:rPr lang="en-US" sz="900" baseline="0" dirty="0"/>
                        <a:t> to ref.</a:t>
                      </a:r>
                    </a:p>
                    <a:p>
                      <a:pPr algn="ctr"/>
                      <a:r>
                        <a:rPr lang="en-US" sz="900" baseline="0" dirty="0"/>
                        <a:t>[W/m/beam]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Operation</a:t>
                      </a:r>
                    </a:p>
                    <a:p>
                      <a:pPr algn="ctr"/>
                      <a:r>
                        <a:rPr lang="en-US" sz="900"/>
                        <a:t>cost (10 y)</a:t>
                      </a:r>
                    </a:p>
                    <a:p>
                      <a:pPr algn="ctr"/>
                      <a:r>
                        <a:rPr lang="en-US" sz="900"/>
                        <a:t>[MCHF]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Distribution</a:t>
                      </a:r>
                    </a:p>
                    <a:p>
                      <a:pPr algn="ctr"/>
                      <a:r>
                        <a:rPr lang="en-US" sz="900"/>
                        <a:t>cost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02917"/>
                  </a:ext>
                </a:extLst>
              </a:tr>
              <a:tr h="2057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900" dirty="0"/>
                        <a:t>LHC-type beam</a:t>
                      </a:r>
                      <a:r>
                        <a:rPr lang="en-US" sz="900" baseline="0" dirty="0"/>
                        <a:t> screen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20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N/A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N/A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N/A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N/A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021902"/>
                  </a:ext>
                </a:extLst>
              </a:tr>
              <a:tr h="23458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50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14 (+3)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300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87247"/>
                  </a:ext>
                </a:extLst>
              </a:tr>
              <a:tr h="2057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900"/>
                        <a:t>FCC-type beam</a:t>
                      </a:r>
                      <a:r>
                        <a:rPr lang="en-US" sz="900" baseline="0"/>
                        <a:t> screen</a:t>
                      </a:r>
                      <a:endParaRPr lang="en-GB" sz="9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20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0.8 (+1)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200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35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1469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50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0.3 (+1)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/>
                        <a:t>184</a:t>
                      </a:r>
                      <a:endParaRPr lang="en-GB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en-GB" sz="9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480078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26B5C451-31F8-440A-9E17-8B1B0CE7C72A}"/>
              </a:ext>
            </a:extLst>
          </p:cNvPr>
          <p:cNvSpPr/>
          <p:nvPr/>
        </p:nvSpPr>
        <p:spPr>
          <a:xfrm>
            <a:off x="5514193" y="6427608"/>
            <a:ext cx="3629807" cy="20275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ABC2A5-1AD3-4DFD-9FC2-0BF802218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343" y="3656982"/>
            <a:ext cx="1821180" cy="1242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315BC-737D-4636-824C-BD2C1BF60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41" y="4309727"/>
            <a:ext cx="3374155" cy="25451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16A0D22-1A40-4524-B349-5CF5F5B61439}"/>
              </a:ext>
            </a:extLst>
          </p:cNvPr>
          <p:cNvSpPr txBox="1"/>
          <p:nvPr/>
        </p:nvSpPr>
        <p:spPr>
          <a:xfrm>
            <a:off x="4257424" y="4955218"/>
            <a:ext cx="346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FCC-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BS  compatible w 20 bar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operating pressure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0E9A1E-FD16-4190-87E5-E979806620F7}"/>
                  </a:ext>
                </a:extLst>
              </p:cNvPr>
              <p:cNvSpPr txBox="1"/>
              <p:nvPr/>
            </p:nvSpPr>
            <p:spPr>
              <a:xfrm>
                <a:off x="1562158" y="4106072"/>
                <a:ext cx="30372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circular cooling channels per BS (LHC like)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mass flow per cooling channel: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</m:oMath>
                </a14:m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g/s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</a:t>
                </a:r>
                <a:r>
                  <a:rPr kumimoji="0" lang="en-GB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exergetic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efficiency: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D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 &lt; </a:t>
                </a:r>
                <a14:m>
                  <m:oMath xmlns:m="http://schemas.openxmlformats.org/officeDocument/2006/math">
                    <m:r>
                      <a:rPr kumimoji="0" lang="en-GB" sz="1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</m:oMath>
                </a14:m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5 % of operating pressure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0E9A1E-FD16-4190-87E5-E9798066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58" y="4106072"/>
                <a:ext cx="3037299" cy="830997"/>
              </a:xfrm>
              <a:prstGeom prst="rect">
                <a:avLst/>
              </a:prstGeom>
              <a:blipFill>
                <a:blip r:embed="rId7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le 1">
            <a:extLst>
              <a:ext uri="{FF2B5EF4-FFF2-40B4-BE49-F238E27FC236}">
                <a16:creationId xmlns:a16="http://schemas.microsoft.com/office/drawing/2014/main" id="{697D8AD4-145B-4EFF-865E-0FC9E301AF73}"/>
              </a:ext>
            </a:extLst>
          </p:cNvPr>
          <p:cNvSpPr txBox="1">
            <a:spLocks/>
          </p:cNvSpPr>
          <p:nvPr/>
        </p:nvSpPr>
        <p:spPr>
          <a:xfrm>
            <a:off x="7254240" y="3401445"/>
            <a:ext cx="188976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HE-LHC electrical power to refrigerator vs pressure drop</a:t>
            </a:r>
          </a:p>
        </p:txBody>
      </p:sp>
    </p:spTree>
    <p:extLst>
      <p:ext uri="{BB962C8B-B14F-4D97-AF65-F5344CB8AC3E}">
        <p14:creationId xmlns:p14="http://schemas.microsoft.com/office/powerpoint/2010/main" val="32888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4ACE4D-8DC2-4647-9A71-08EF015F0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9347" y="746313"/>
                <a:ext cx="5134791" cy="27432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injection from present SPS at 450 GeV excluded </a:t>
                </a:r>
              </a:p>
              <a:p>
                <a:pPr marL="171450" marR="0" lvl="0" indent="-17145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physical aperture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</m:t>
                    </m:r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1/2-2/3 of present LHC)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 energy swing (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field quality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dynamic aperture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- 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beam instabilities</a:t>
                </a:r>
                <a:endPara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options retained: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 new fast ramping SC SPS with single-layer SC dipole (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scSPS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), max. field 4 T → extract at 900 GeV	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scSPS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double-layer SC dipole, max. field 6 T → extract at 1.3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TeV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downsides: large energy swing in </a:t>
                </a:r>
                <a:r>
                  <a:rPr kumimoji="0" lang="en-US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scSPS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also new transfer-line magnets from </a:t>
                </a:r>
                <a:r>
                  <a:rPr kumimoji="0" lang="en-US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scSPS</a:t>
                </a: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HE-LHC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84ACE4D-8DC2-4647-9A71-08EF015F0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47" y="746313"/>
                <a:ext cx="5134791" cy="2743200"/>
              </a:xfrm>
              <a:prstGeom prst="rect">
                <a:avLst/>
              </a:prstGeom>
              <a:blipFill>
                <a:blip r:embed="rId2"/>
                <a:stretch>
                  <a:fillRect l="-1069" t="-2000" b="-38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ABA0191-E395-449E-9069-B27274086CDC}"/>
              </a:ext>
            </a:extLst>
          </p:cNvPr>
          <p:cNvGrpSpPr/>
          <p:nvPr/>
        </p:nvGrpSpPr>
        <p:grpSpPr>
          <a:xfrm>
            <a:off x="160167" y="691018"/>
            <a:ext cx="3713721" cy="2342903"/>
            <a:chOff x="1276894" y="620110"/>
            <a:chExt cx="8539768" cy="53875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B00DFF-6784-4955-A640-FFEB882D3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8" t="5167" r="8171"/>
            <a:stretch/>
          </p:blipFill>
          <p:spPr>
            <a:xfrm>
              <a:off x="1276894" y="620110"/>
              <a:ext cx="8539768" cy="538754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831FAE-313F-4218-BC94-8D8C4CC15C78}"/>
                </a:ext>
              </a:extLst>
            </p:cNvPr>
            <p:cNvSpPr txBox="1"/>
            <p:nvPr/>
          </p:nvSpPr>
          <p:spPr>
            <a:xfrm>
              <a:off x="4508289" y="1648700"/>
              <a:ext cx="800628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LSS3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D88B4C-6B3D-4C0F-8392-4E2EAC86765E}"/>
                </a:ext>
              </a:extLst>
            </p:cNvPr>
            <p:cNvSpPr txBox="1"/>
            <p:nvPr/>
          </p:nvSpPr>
          <p:spPr>
            <a:xfrm>
              <a:off x="5279748" y="4045570"/>
              <a:ext cx="1659498" cy="9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LSS6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Fast extraction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 Beam dump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CEEDBB-7EA4-4A4C-8CE4-274FCAE51F44}"/>
                </a:ext>
              </a:extLst>
            </p:cNvPr>
            <p:cNvSpPr txBox="1"/>
            <p:nvPr/>
          </p:nvSpPr>
          <p:spPr>
            <a:xfrm>
              <a:off x="6063826" y="2757210"/>
              <a:ext cx="1375668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LSS5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Collimation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A6C3EE-5C01-418D-9D82-989DA0080976}"/>
                </a:ext>
              </a:extLst>
            </p:cNvPr>
            <p:cNvSpPr txBox="1"/>
            <p:nvPr/>
          </p:nvSpPr>
          <p:spPr>
            <a:xfrm>
              <a:off x="5411747" y="1648700"/>
              <a:ext cx="1659498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LSS4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Fast extraction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E80F74-5F55-49C1-8AAF-24A00D4DF38A}"/>
                </a:ext>
              </a:extLst>
            </p:cNvPr>
            <p:cNvSpPr txBox="1"/>
            <p:nvPr/>
          </p:nvSpPr>
          <p:spPr>
            <a:xfrm>
              <a:off x="3579583" y="2467356"/>
              <a:ext cx="1714790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LSS2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Slow extraction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6AD70A-F489-4E1E-B3A3-2CC20E9270AA}"/>
                </a:ext>
              </a:extLst>
            </p:cNvPr>
            <p:cNvSpPr txBox="1"/>
            <p:nvPr/>
          </p:nvSpPr>
          <p:spPr>
            <a:xfrm>
              <a:off x="4156810" y="3565808"/>
              <a:ext cx="1150812" cy="690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LSS1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Injection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40C0CCE-869A-45D5-B1E6-AE484EA5784E}"/>
                </a:ext>
              </a:extLst>
            </p:cNvPr>
            <p:cNvCxnSpPr/>
            <p:nvPr/>
          </p:nvCxnSpPr>
          <p:spPr>
            <a:xfrm flipV="1">
              <a:off x="3887016" y="1648700"/>
              <a:ext cx="162469" cy="128032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8C92F3-98ED-47D6-94C5-1A4F05551526}"/>
                </a:ext>
              </a:extLst>
            </p:cNvPr>
            <p:cNvSpPr txBox="1"/>
            <p:nvPr/>
          </p:nvSpPr>
          <p:spPr>
            <a:xfrm>
              <a:off x="3394118" y="1075127"/>
              <a:ext cx="1346177" cy="451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7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North Area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45221E-B36D-4804-B3BC-6F398651614E}"/>
                </a:ext>
              </a:extLst>
            </p:cNvPr>
            <p:cNvSpPr/>
            <p:nvPr/>
          </p:nvSpPr>
          <p:spPr>
            <a:xfrm rot="184382">
              <a:off x="3948144" y="1569377"/>
              <a:ext cx="238127" cy="729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584DA-889E-4443-AB18-F5AD17C8CFB4}"/>
              </a:ext>
            </a:extLst>
          </p:cNvPr>
          <p:cNvSpPr/>
          <p:nvPr/>
        </p:nvSpPr>
        <p:spPr>
          <a:xfrm>
            <a:off x="1976519" y="62594"/>
            <a:ext cx="43043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HE-LHC injector options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C75831-76DD-4FE5-9C20-0DC1CF180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9" y="3211527"/>
            <a:ext cx="1726774" cy="16550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E96E06-21BA-4C3C-AEAF-F9E7A14CA580}"/>
              </a:ext>
            </a:extLst>
          </p:cNvPr>
          <p:cNvSpPr txBox="1"/>
          <p:nvPr/>
        </p:nvSpPr>
        <p:spPr>
          <a:xfrm>
            <a:off x="183242" y="4135768"/>
            <a:ext cx="1185581" cy="7848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HE-LHC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LHC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screen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73AF77-90CD-4FE0-A89F-3FEDB54B9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519" y="3203649"/>
            <a:ext cx="1835855" cy="15534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23CF562-87E0-444D-8CC7-D3A629487E10}"/>
              </a:ext>
            </a:extLst>
          </p:cNvPr>
          <p:cNvSpPr txBox="1"/>
          <p:nvPr/>
        </p:nvSpPr>
        <p:spPr>
          <a:xfrm>
            <a:off x="354565" y="2921230"/>
            <a:ext cx="320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aperture in arcs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24BF4E-941C-4591-85F0-3D26817D6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280" y="5042313"/>
            <a:ext cx="2066538" cy="18156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3F799B-08BC-452C-A6C5-1CF44577F40D}"/>
              </a:ext>
            </a:extLst>
          </p:cNvPr>
          <p:cNvSpPr txBox="1"/>
          <p:nvPr/>
        </p:nvSpPr>
        <p:spPr>
          <a:xfrm>
            <a:off x="2827726" y="4704862"/>
            <a:ext cx="430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aperture [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 in arcs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D0C2B5-83F6-4137-B649-C56DA6799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074" y="5192398"/>
            <a:ext cx="3319735" cy="1553415"/>
          </a:xfrm>
          <a:prstGeom prst="rect">
            <a:avLst/>
          </a:prstGeom>
        </p:spPr>
      </p:pic>
      <p:pic>
        <p:nvPicPr>
          <p:cNvPr id="29" name="Picture 2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94D63DC-A680-4B71-BD2F-B92106ABF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6210" y="5264133"/>
            <a:ext cx="1907819" cy="146775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2E68D58-07DD-43DE-AC96-1B45692F36C6}"/>
              </a:ext>
            </a:extLst>
          </p:cNvPr>
          <p:cNvSpPr txBox="1"/>
          <p:nvPr/>
        </p:nvSpPr>
        <p:spPr>
          <a:xfrm>
            <a:off x="8123669" y="4707047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260284-0809-4210-803C-E633FF933901}"/>
              </a:ext>
            </a:extLst>
          </p:cNvPr>
          <p:cNvSpPr/>
          <p:nvPr/>
        </p:nvSpPr>
        <p:spPr>
          <a:xfrm>
            <a:off x="12975" y="4869561"/>
            <a:ext cx="20665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 field quality: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eﬀective ﬁlament size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µm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APCs,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pinning eﬃciency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interbeam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distance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→250 mm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 sorting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(+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dipole bending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E35B9E-785A-45F0-8C85-6BED9B060694}"/>
              </a:ext>
            </a:extLst>
          </p:cNvPr>
          <p:cNvSpPr/>
          <p:nvPr/>
        </p:nvSpPr>
        <p:spPr>
          <a:xfrm>
            <a:off x="4009347" y="2479040"/>
            <a:ext cx="4996471" cy="595702"/>
          </a:xfrm>
          <a:prstGeom prst="rect">
            <a:avLst/>
          </a:prstGeom>
          <a:noFill/>
          <a:ln w="38100">
            <a:solidFill>
              <a:srgbClr val="11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6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E5CD93-1187-4169-B675-CA3C2F63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812"/>
            <a:ext cx="9144000" cy="832076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LoI</a:t>
            </a:r>
            <a:endParaRPr lang="en-GB" sz="5400" dirty="0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EA810-C586-4FE3-9EA3-252314D7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079-0968-4F53-B3ED-5ABC5DA08D93}" type="datetime1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B3390-1A2C-4B13-9622-F34349C4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AF4 Meeting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FA8F7-2601-49E4-BCC7-78D42F58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87997-09E9-46C2-A4AD-9A2DCCB6E1B1}"/>
              </a:ext>
            </a:extLst>
          </p:cNvPr>
          <p:cNvSpPr txBox="1"/>
          <p:nvPr/>
        </p:nvSpPr>
        <p:spPr>
          <a:xfrm>
            <a:off x="411480" y="1559827"/>
            <a:ext cx="8321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HE-LHC did not appear prominently in the conclusions of the EPPSU 2020. Physics justification not obvious.</a:t>
            </a:r>
          </a:p>
          <a:p>
            <a:endParaRPr lang="en-US" sz="2800" dirty="0"/>
          </a:p>
          <a:p>
            <a:r>
              <a:rPr lang="en-US" sz="2800" dirty="0"/>
              <a:t>HE-LHC is a difficult machine facing various obstacles.</a:t>
            </a:r>
          </a:p>
          <a:p>
            <a:endParaRPr lang="en-US" sz="2800" dirty="0"/>
          </a:p>
          <a:p>
            <a:r>
              <a:rPr lang="en-US" sz="2800" dirty="0"/>
              <a:t>Magnet technology is more challenging than for the FCC-</a:t>
            </a:r>
            <a:r>
              <a:rPr lang="en-US" sz="2800" dirty="0" err="1"/>
              <a:t>hh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We do not plan submitting any </a:t>
            </a:r>
            <a:r>
              <a:rPr lang="en-US" sz="2800" dirty="0" err="1"/>
              <a:t>LoI</a:t>
            </a:r>
            <a:r>
              <a:rPr lang="en-US" sz="2800" dirty="0"/>
              <a:t> related to HE-LHC at present.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3218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BD584-40EA-4332-A38D-ACAE2296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D126-11FE-426D-8606-FBED909A2D23}" type="datetime1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5B945-412F-4DCB-92E8-BA874293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Snowmass AF4 Meeting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CCA28-C2AE-4711-9C5B-59F5B1F6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C1755-5233-4F97-BE59-8F7C1494D971}"/>
              </a:ext>
            </a:extLst>
          </p:cNvPr>
          <p:cNvSpPr/>
          <p:nvPr/>
        </p:nvSpPr>
        <p:spPr>
          <a:xfrm>
            <a:off x="2035087" y="176081"/>
            <a:ext cx="50738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42900">
              <a:defRPr/>
            </a:pPr>
            <a:r>
              <a:rPr lang="en-US" sz="3000" dirty="0">
                <a:solidFill>
                  <a:prstClr val="black"/>
                </a:solidFill>
                <a:latin typeface="Arial"/>
              </a:rPr>
              <a:t>selected HE-LHC references</a:t>
            </a:r>
            <a:endParaRPr lang="en-US" sz="3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42354-8C8B-48E9-AECF-2477047B09A9}"/>
              </a:ext>
            </a:extLst>
          </p:cNvPr>
          <p:cNvSpPr/>
          <p:nvPr/>
        </p:nvSpPr>
        <p:spPr>
          <a:xfrm>
            <a:off x="345440" y="926770"/>
            <a:ext cx="660146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/>
              </a:rPr>
              <a:t>HE-LHC: The High Energy Large Hadron Collider, FCC CDR vol. 4 (F. Zimmermann et al.),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hlinkClick r:id="rId2"/>
              </a:rPr>
              <a:t>EPJ ST 228, 5 (2019) 1109-1382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</a:rPr>
              <a:t> </a:t>
            </a:r>
          </a:p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/>
              </a:rPr>
              <a:t>ESPPU 2020 Physics Briefing Book,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hlinkClick r:id="rId3"/>
              </a:rPr>
              <a:t>CERN-ESU-4</a:t>
            </a:r>
            <a:endParaRPr lang="en-US" sz="2000" dirty="0">
              <a:solidFill>
                <a:sysClr val="windowText" lastClr="000000"/>
              </a:solidFill>
              <a:latin typeface="Arial"/>
            </a:endParaRPr>
          </a:p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Report on the Physics at the HL-LHC, and Perspectives for the HE-LHC (A. </a:t>
            </a:r>
            <a:r>
              <a:rPr lang="en-GB" sz="2000" dirty="0" err="1">
                <a:solidFill>
                  <a:sysClr val="windowText" lastClr="000000"/>
                </a:solidFill>
                <a:latin typeface="Arial"/>
              </a:rPr>
              <a:t>Dainese</a:t>
            </a: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 et al.), </a:t>
            </a:r>
            <a:r>
              <a:rPr lang="en-GB" sz="2000" dirty="0">
                <a:solidFill>
                  <a:sysClr val="windowText" lastClr="000000"/>
                </a:solidFill>
                <a:latin typeface="Arial"/>
                <a:hlinkClick r:id="rId4"/>
              </a:rPr>
              <a:t>CERN-2019-007</a:t>
            </a:r>
            <a:endParaRPr lang="en-GB" sz="2000" dirty="0">
              <a:solidFill>
                <a:sysClr val="windowText" lastClr="000000"/>
              </a:solidFill>
              <a:latin typeface="Arial"/>
            </a:endParaRPr>
          </a:p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HE-LHC input document to ESU 2019/20, </a:t>
            </a:r>
            <a:r>
              <a:rPr lang="en-GB" sz="2000" dirty="0">
                <a:solidFill>
                  <a:sysClr val="windowText" lastClr="000000"/>
                </a:solidFill>
                <a:latin typeface="Arial"/>
                <a:hlinkClick r:id="rId5"/>
              </a:rPr>
              <a:t>https://cds.cern.ch/record/2653676</a:t>
            </a: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 </a:t>
            </a:r>
          </a:p>
          <a:p>
            <a:pPr lvl="1" indent="-457200" defTabSz="914400">
              <a:lnSpc>
                <a:spcPct val="110000"/>
              </a:lnSpc>
              <a:spcBef>
                <a:spcPts val="500"/>
              </a:spcBef>
              <a:buAutoNum type="arabicPeriod"/>
              <a:tabLst>
                <a:tab pos="355600" algn="l"/>
              </a:tabLs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/>
              </a:rPr>
              <a:t>Dynamic aperture at injection energy for the HE-LHC, M. Hofer et al., IPAC’2019 Melbourne,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doi:10.18429/JACoW-IPAC2019-MOPMP023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400">
              <a:lnSpc>
                <a:spcPct val="90000"/>
              </a:lnSpc>
              <a:spcBef>
                <a:spcPts val="500"/>
              </a:spcBef>
              <a:tabLst>
                <a:tab pos="355600" algn="l"/>
              </a:tabLst>
              <a:defRPr/>
            </a:pPr>
            <a:endParaRPr lang="en-GB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400">
              <a:lnSpc>
                <a:spcPct val="90000"/>
              </a:lnSpc>
              <a:spcBef>
                <a:spcPts val="500"/>
              </a:spcBef>
              <a:tabLst>
                <a:tab pos="355600" algn="l"/>
              </a:tabLst>
              <a:defRPr/>
            </a:pPr>
            <a:endParaRPr lang="en-GB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FDC8-36B3-49FB-9CF9-5F906DE93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0800" y="940905"/>
            <a:ext cx="1412240" cy="211001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E06ED0-DC8D-42DC-B8B4-12DCF7AD8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800" y="3198231"/>
            <a:ext cx="1386000" cy="195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C6ECCA-17E6-4201-8D3D-3F9870404BE5}"/>
              </a:ext>
            </a:extLst>
          </p:cNvPr>
          <p:cNvSpPr/>
          <p:nvPr/>
        </p:nvSpPr>
        <p:spPr>
          <a:xfrm>
            <a:off x="345440" y="5302333"/>
            <a:ext cx="7661480" cy="10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914400">
              <a:lnSpc>
                <a:spcPct val="110000"/>
              </a:lnSpc>
              <a:spcBef>
                <a:spcPts val="500"/>
              </a:spcBef>
              <a:buFont typeface="+mj-lt"/>
              <a:buAutoNum type="arabicPeriod" startAt="6"/>
              <a:tabLst>
                <a:tab pos="355600" algn="l"/>
              </a:tabLs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Parameters and Projected Luminosity Performance of Proposed Future Colliders at CERN, F. Bordry et al., </a:t>
            </a: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https://arxiv.org/abs/1810.13022</a:t>
            </a: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(2018)</a:t>
            </a:r>
          </a:p>
        </p:txBody>
      </p:sp>
    </p:spTree>
    <p:extLst>
      <p:ext uri="{BB962C8B-B14F-4D97-AF65-F5344CB8AC3E}">
        <p14:creationId xmlns:p14="http://schemas.microsoft.com/office/powerpoint/2010/main" val="260475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161594</TotalTime>
  <Words>2174</Words>
  <Application>Microsoft Office PowerPoint</Application>
  <PresentationFormat>On-screen Show (4:3)</PresentationFormat>
  <Paragraphs>463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body</vt:lpstr>
      <vt:lpstr>Calibri Light</vt:lpstr>
      <vt:lpstr>Cambria Math</vt:lpstr>
      <vt:lpstr>Garamond</vt:lpstr>
      <vt:lpstr>Symbol</vt:lpstr>
      <vt:lpstr>Office Theme</vt:lpstr>
      <vt:lpstr>Custom Design</vt:lpstr>
      <vt:lpstr>1_Office Theme</vt:lpstr>
      <vt:lpstr>High-Energy LHC (HE-LHC)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LoI</vt:lpstr>
      <vt:lpstr>PowerPoint Presentation</vt:lpstr>
      <vt:lpstr>PowerPoint Presentation</vt:lpstr>
      <vt:lpstr>Facility “Standard Table”</vt:lpstr>
      <vt:lpstr>PowerPoint Presentation</vt:lpstr>
      <vt:lpstr>Technical Maturity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Frank Zimmermann</cp:lastModifiedBy>
  <cp:revision>3538</cp:revision>
  <cp:lastPrinted>2020-03-12T15:19:45Z</cp:lastPrinted>
  <dcterms:created xsi:type="dcterms:W3CDTF">2014-06-24T05:51:31Z</dcterms:created>
  <dcterms:modified xsi:type="dcterms:W3CDTF">2020-07-08T14:37:59Z</dcterms:modified>
</cp:coreProperties>
</file>