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7" r:id="rId2"/>
    <p:sldId id="293" r:id="rId3"/>
    <p:sldId id="316" r:id="rId4"/>
    <p:sldId id="317" r:id="rId5"/>
    <p:sldId id="314" r:id="rId6"/>
    <p:sldId id="319" r:id="rId7"/>
    <p:sldId id="320" r:id="rId8"/>
    <p:sldId id="323" r:id="rId9"/>
    <p:sldId id="30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89" autoAdjust="0"/>
  </p:normalViewPr>
  <p:slideViewPr>
    <p:cSldViewPr snapToGrid="0" snapToObjects="1">
      <p:cViewPr varScale="1">
        <p:scale>
          <a:sx n="97" d="100"/>
          <a:sy n="97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B8F67-4296-3A40-A66D-567924BA0827}" type="datetimeFigureOut">
              <a:rPr lang="en-US" smtClean="0"/>
              <a:t>30/06/20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F8666-A510-0143-AC89-9270EDDA4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384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A452-377C-E748-8DCB-19FDF16EFAEA}" type="datetimeFigureOut">
              <a:rPr lang="en-US" smtClean="0"/>
              <a:t>30/06/20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E7177-F2D9-804D-8E5F-AEC21564D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97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4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6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2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7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3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2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6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3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7DBC-7D5D-1247-AC4D-060561BD1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6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rxiv.org/abs/1901.0615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Collider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smtClean="0"/>
              <a:t>Schulte for the International </a:t>
            </a:r>
            <a:r>
              <a:rPr lang="en-US" dirty="0" err="1" smtClean="0"/>
              <a:t>Muon</a:t>
            </a:r>
            <a:r>
              <a:rPr lang="en-US" dirty="0" smtClean="0"/>
              <a:t> Collider Collaboration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6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2909"/>
          </a:xfrm>
        </p:spPr>
        <p:txBody>
          <a:bodyPr>
            <a:noAutofit/>
          </a:bodyPr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5945"/>
            <a:ext cx="8229600" cy="568553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the past, </a:t>
            </a:r>
            <a:r>
              <a:rPr lang="en-US" dirty="0" err="1" smtClean="0"/>
              <a:t>muon</a:t>
            </a:r>
            <a:r>
              <a:rPr lang="en-US" dirty="0" smtClean="0"/>
              <a:t> colliders have mainly be studied in the US (MAP collaboration)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beams produced  from proton beam</a:t>
            </a:r>
          </a:p>
          <a:p>
            <a:pPr lvl="1"/>
            <a:r>
              <a:rPr lang="en-US" dirty="0" smtClean="0"/>
              <a:t>MICE in the UK to demonstrate required </a:t>
            </a:r>
            <a:r>
              <a:rPr lang="en-US" dirty="0" err="1" smtClean="0"/>
              <a:t>muon</a:t>
            </a:r>
            <a:r>
              <a:rPr lang="en-US" dirty="0" smtClean="0"/>
              <a:t> cooling, concluded its </a:t>
            </a:r>
            <a:r>
              <a:rPr lang="en-US" dirty="0" err="1" smtClean="0"/>
              <a:t>programme</a:t>
            </a:r>
            <a:r>
              <a:rPr lang="en-US" dirty="0" smtClean="0"/>
              <a:t> recently</a:t>
            </a:r>
          </a:p>
          <a:p>
            <a:endParaRPr lang="en-US" dirty="0" smtClean="0"/>
          </a:p>
          <a:p>
            <a:r>
              <a:rPr lang="en-US" dirty="0" smtClean="0"/>
              <a:t>Some activity on alternative </a:t>
            </a:r>
            <a:r>
              <a:rPr lang="en-US" dirty="0" err="1" smtClean="0"/>
              <a:t>muon</a:t>
            </a:r>
            <a:r>
              <a:rPr lang="en-US" dirty="0" smtClean="0"/>
              <a:t> source using positron beam mainly in Italy</a:t>
            </a:r>
          </a:p>
          <a:p>
            <a:endParaRPr lang="en-US" dirty="0" smtClean="0"/>
          </a:p>
          <a:p>
            <a:r>
              <a:rPr lang="en-US" dirty="0" smtClean="0"/>
              <a:t>For the European Strategy working group was formed to assess </a:t>
            </a:r>
            <a:r>
              <a:rPr lang="en-US" dirty="0" err="1" smtClean="0"/>
              <a:t>muon</a:t>
            </a:r>
            <a:r>
              <a:rPr lang="en-US" dirty="0" smtClean="0"/>
              <a:t> collider potential</a:t>
            </a:r>
          </a:p>
          <a:p>
            <a:pPr lvl="1"/>
            <a:r>
              <a:rPr lang="en-US" dirty="0" smtClean="0"/>
              <a:t>N. </a:t>
            </a:r>
            <a:r>
              <a:rPr lang="en-US" dirty="0" err="1" smtClean="0"/>
              <a:t>Pastrone</a:t>
            </a:r>
            <a:r>
              <a:rPr lang="en-US" dirty="0" smtClean="0"/>
              <a:t> et al. </a:t>
            </a:r>
            <a:endParaRPr lang="en-US" dirty="0"/>
          </a:p>
          <a:p>
            <a:pPr lvl="1"/>
            <a:r>
              <a:rPr lang="en-US" dirty="0" smtClean="0"/>
              <a:t>recommended to strategy process </a:t>
            </a:r>
            <a:r>
              <a:rPr lang="nb-NO" dirty="0">
                <a:hlinkClick r:id="rId2"/>
              </a:rPr>
              <a:t>arXiv:1901.06150</a:t>
            </a:r>
            <a:endParaRPr lang="en-US" dirty="0" smtClean="0"/>
          </a:p>
          <a:p>
            <a:pPr lvl="1"/>
            <a:r>
              <a:rPr lang="en-US" dirty="0" smtClean="0"/>
              <a:t>Strategy recently proposed international </a:t>
            </a:r>
            <a:r>
              <a:rPr lang="en-US" dirty="0" err="1" smtClean="0"/>
              <a:t>muon</a:t>
            </a:r>
            <a:r>
              <a:rPr lang="en-US" dirty="0" smtClean="0"/>
              <a:t> collider design study</a:t>
            </a:r>
          </a:p>
          <a:p>
            <a:pPr lvl="1"/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orming an international design study collaboration</a:t>
            </a:r>
          </a:p>
          <a:p>
            <a:pPr lvl="1"/>
            <a:r>
              <a:rPr lang="en-US" dirty="0" smtClean="0"/>
              <a:t>see meeting on </a:t>
            </a:r>
            <a:r>
              <a:rPr lang="en-US" dirty="0" smtClean="0"/>
              <a:t>Friday July 3</a:t>
            </a:r>
            <a:r>
              <a:rPr lang="en-US" baseline="30000" dirty="0" smtClean="0"/>
              <a:t>rd</a:t>
            </a:r>
            <a:r>
              <a:rPr lang="en-US" dirty="0"/>
              <a:t>, https://</a:t>
            </a:r>
            <a:r>
              <a:rPr lang="en-US" dirty="0" err="1"/>
              <a:t>indico.cern.ch</a:t>
            </a:r>
            <a:r>
              <a:rPr lang="en-US" dirty="0"/>
              <a:t>/event/930508/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4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10" y="0"/>
            <a:ext cx="8550086" cy="519530"/>
          </a:xfrm>
        </p:spPr>
        <p:txBody>
          <a:bodyPr>
            <a:noAutofit/>
          </a:bodyPr>
          <a:lstStyle/>
          <a:p>
            <a:r>
              <a:rPr lang="en-US" sz="3600" dirty="0"/>
              <a:t>Proton-driven </a:t>
            </a:r>
            <a:r>
              <a:rPr lang="en-US" sz="3600" dirty="0" err="1"/>
              <a:t>Muon</a:t>
            </a:r>
            <a:r>
              <a:rPr lang="en-US" sz="3600" dirty="0"/>
              <a:t> Collider </a:t>
            </a:r>
            <a:r>
              <a:rPr lang="en-US" sz="3600" dirty="0" smtClean="0"/>
              <a:t>Concept (MAP)</a:t>
            </a:r>
            <a:endParaRPr lang="en-US" sz="3600" dirty="0"/>
          </a:p>
        </p:txBody>
      </p:sp>
      <p:pic>
        <p:nvPicPr>
          <p:cNvPr id="4" name="Picture 3" descr="p4.tif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0107"/>
          <a:stretch>
            <a:fillRect/>
          </a:stretch>
        </p:blipFill>
        <p:spPr>
          <a:xfrm>
            <a:off x="0" y="1164444"/>
            <a:ext cx="9144000" cy="22597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3925337"/>
            <a:ext cx="252362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Short, intense proton bunches to produce </a:t>
            </a:r>
            <a:r>
              <a:rPr lang="en-US" dirty="0" err="1" smtClean="0"/>
              <a:t>hadronic</a:t>
            </a:r>
            <a:r>
              <a:rPr lang="en-US" dirty="0" smtClean="0"/>
              <a:t> showers</a:t>
            </a:r>
          </a:p>
          <a:p>
            <a:endParaRPr lang="en-US" dirty="0" smtClean="0"/>
          </a:p>
          <a:p>
            <a:r>
              <a:rPr lang="en-US" dirty="0" err="1" smtClean="0"/>
              <a:t>Pions</a:t>
            </a:r>
            <a:r>
              <a:rPr lang="en-US" dirty="0" smtClean="0"/>
              <a:t> decay into </a:t>
            </a:r>
            <a:r>
              <a:rPr lang="en-US" dirty="0" err="1" smtClean="0"/>
              <a:t>muons</a:t>
            </a:r>
            <a:r>
              <a:rPr lang="en-US" dirty="0" smtClean="0"/>
              <a:t> that can be captured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2516" y="4077737"/>
            <a:ext cx="2701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Muon</a:t>
            </a:r>
            <a:r>
              <a:rPr lang="en-US" dirty="0" smtClean="0"/>
              <a:t> are captured, bunched and then cooled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365" y="3602171"/>
            <a:ext cx="1789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Acceleration to collision energy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31664" y="3708405"/>
            <a:ext cx="1012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Collision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A56A-6164-B14D-A8F7-980D09C4DD9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54662" y="4796926"/>
            <a:ext cx="4660989" cy="1200329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smtClean="0"/>
              <a:t>CDR </a:t>
            </a:r>
            <a:r>
              <a:rPr lang="en-US" dirty="0" smtClean="0"/>
              <a:t>exists, no fully integrated baseline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cost </a:t>
            </a:r>
            <a:r>
              <a:rPr lang="en-US" dirty="0" smtClean="0"/>
              <a:t>estimate</a:t>
            </a:r>
          </a:p>
          <a:p>
            <a:r>
              <a:rPr lang="en-US" dirty="0" smtClean="0"/>
              <a:t>Need to extend to higher energies (10+ </a:t>
            </a:r>
            <a:r>
              <a:rPr lang="en-US" dirty="0" err="1" smtClean="0"/>
              <a:t>TeV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did not find something that does not work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27642" y="653954"/>
            <a:ext cx="2938425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the MAP collaboration: </a:t>
            </a:r>
            <a:r>
              <a:rPr lang="en-US" sz="1400" dirty="0" smtClean="0"/>
              <a:t>Proton-driven  </a:t>
            </a:r>
            <a:r>
              <a:rPr lang="en-US" sz="1400" dirty="0" smtClean="0"/>
              <a:t>source (M. Palmer et al.)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099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3748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LEMMA Scheme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3449377"/>
            <a:ext cx="6363112" cy="20351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45 </a:t>
            </a:r>
            <a:r>
              <a:rPr lang="en-US" sz="1800" dirty="0" err="1" smtClean="0"/>
              <a:t>GeV</a:t>
            </a:r>
            <a:r>
              <a:rPr lang="en-US" sz="1800" dirty="0" smtClean="0"/>
              <a:t> positrons to produce </a:t>
            </a:r>
            <a:r>
              <a:rPr lang="en-US" sz="1800" dirty="0" err="1" smtClean="0"/>
              <a:t>muon</a:t>
            </a:r>
            <a:r>
              <a:rPr lang="en-US" sz="1800" dirty="0" smtClean="0"/>
              <a:t> pairs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Accumulate </a:t>
            </a:r>
            <a:r>
              <a:rPr lang="en-US" sz="1800" dirty="0" err="1" smtClean="0"/>
              <a:t>muons</a:t>
            </a:r>
            <a:r>
              <a:rPr lang="en-US" sz="1800" dirty="0" smtClean="0"/>
              <a:t> from several </a:t>
            </a:r>
            <a:r>
              <a:rPr lang="en-US" sz="1800" dirty="0" smtClean="0"/>
              <a:t>passages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Low </a:t>
            </a:r>
            <a:r>
              <a:rPr lang="en-US" sz="1800" dirty="0" err="1" smtClean="0"/>
              <a:t>emittance</a:t>
            </a:r>
            <a:r>
              <a:rPr lang="en-US" sz="1800" dirty="0" smtClean="0"/>
              <a:t> </a:t>
            </a:r>
            <a:r>
              <a:rPr lang="en-US" sz="1800" dirty="0" err="1" smtClean="0"/>
              <a:t>muon</a:t>
            </a:r>
            <a:r>
              <a:rPr lang="en-US" sz="1800" dirty="0" smtClean="0"/>
              <a:t> beam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no cooling required, much less radiation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But large positron current and production  needed O(10</a:t>
            </a:r>
            <a:r>
              <a:rPr lang="en-US" sz="1800" baseline="30000" dirty="0" smtClean="0"/>
              <a:t>17</a:t>
            </a:r>
            <a:r>
              <a:rPr lang="en-US" sz="1800" dirty="0" smtClean="0"/>
              <a:t>/s)</a:t>
            </a: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r>
              <a:rPr lang="en-US" sz="1800" dirty="0" smtClean="0"/>
              <a:t>Target is challenging</a:t>
            </a:r>
            <a:endParaRPr lang="en-US" sz="1800" dirty="0" smtClean="0"/>
          </a:p>
        </p:txBody>
      </p:sp>
      <p:pic>
        <p:nvPicPr>
          <p:cNvPr id="4" name="Picture 3" descr="p4.tif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166" t="50107"/>
          <a:stretch/>
        </p:blipFill>
        <p:spPr>
          <a:xfrm>
            <a:off x="114300" y="750607"/>
            <a:ext cx="6019800" cy="225971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A56A-6164-B14D-A8F7-980D09C4DD9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077443" y="3010326"/>
            <a:ext cx="278736" cy="439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p4.tif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352" t="50107" r="38637"/>
          <a:stretch/>
        </p:blipFill>
        <p:spPr>
          <a:xfrm>
            <a:off x="6477412" y="1404708"/>
            <a:ext cx="2666588" cy="5064808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4178536" y="3809744"/>
            <a:ext cx="21238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2369033" y="5740649"/>
            <a:ext cx="3933342" cy="6157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/>
              <a:buNone/>
            </a:pPr>
            <a:r>
              <a:rPr lang="en-US" sz="1800" dirty="0" smtClean="0"/>
              <a:t>Currently, </a:t>
            </a:r>
            <a:r>
              <a:rPr lang="en-US" sz="1800" dirty="0" smtClean="0"/>
              <a:t>do not reach luminosity goal</a:t>
            </a:r>
          </a:p>
          <a:p>
            <a:pPr>
              <a:lnSpc>
                <a:spcPct val="80000"/>
              </a:lnSpc>
              <a:buFont typeface="Arial"/>
              <a:buNone/>
            </a:pPr>
            <a:r>
              <a:rPr lang="en-US" sz="1800" dirty="0" smtClean="0"/>
              <a:t>More work is needed to conclude</a:t>
            </a:r>
            <a:endParaRPr lang="en-US" sz="18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385157" y="653954"/>
            <a:ext cx="268091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</a:t>
            </a:r>
            <a:r>
              <a:rPr lang="en-US" sz="1400" dirty="0" smtClean="0"/>
              <a:t>the LEMMA team: Positron-driven </a:t>
            </a:r>
            <a:r>
              <a:rPr lang="en-US" sz="1400" dirty="0" smtClean="0"/>
              <a:t>source (</a:t>
            </a:r>
            <a:r>
              <a:rPr lang="en-US" sz="1400" dirty="0" smtClean="0"/>
              <a:t>M</a:t>
            </a:r>
            <a:r>
              <a:rPr lang="en-US" sz="1400" dirty="0" smtClean="0"/>
              <a:t>. </a:t>
            </a:r>
            <a:r>
              <a:rPr lang="en-US" sz="1400" dirty="0" err="1" smtClean="0"/>
              <a:t>Antonelli</a:t>
            </a:r>
            <a:r>
              <a:rPr lang="en-US" sz="1400" dirty="0" smtClean="0"/>
              <a:t> </a:t>
            </a:r>
            <a:r>
              <a:rPr lang="en-US" sz="1400" dirty="0" smtClean="0"/>
              <a:t>et al.)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4478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28" y="14054"/>
            <a:ext cx="8989862" cy="460858"/>
          </a:xfrm>
        </p:spPr>
        <p:txBody>
          <a:bodyPr>
            <a:noAutofit/>
          </a:bodyPr>
          <a:lstStyle/>
          <a:p>
            <a:r>
              <a:rPr lang="en-US" sz="3600" dirty="0"/>
              <a:t>P</a:t>
            </a:r>
            <a:r>
              <a:rPr lang="en-US" sz="3600" dirty="0" smtClean="0"/>
              <a:t>roposed Tentative Timeline (2019)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A56A-6164-B14D-A8F7-980D09C4DD9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915293" y="210721"/>
            <a:ext cx="7502600" cy="5779322"/>
            <a:chOff x="671244" y="443667"/>
            <a:chExt cx="7788645" cy="5988682"/>
          </a:xfrm>
        </p:grpSpPr>
        <p:sp>
          <p:nvSpPr>
            <p:cNvPr id="8" name="Process 7"/>
            <p:cNvSpPr/>
            <p:nvPr/>
          </p:nvSpPr>
          <p:spPr>
            <a:xfrm rot="16200000">
              <a:off x="570385" y="1622811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Process 8"/>
            <p:cNvSpPr/>
            <p:nvPr/>
          </p:nvSpPr>
          <p:spPr>
            <a:xfrm rot="16200000">
              <a:off x="1485297" y="1616424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0" name="Process 9"/>
            <p:cNvSpPr/>
            <p:nvPr/>
          </p:nvSpPr>
          <p:spPr>
            <a:xfrm rot="16200000">
              <a:off x="2412855" y="1618610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1" name="Process 10"/>
            <p:cNvSpPr/>
            <p:nvPr/>
          </p:nvSpPr>
          <p:spPr>
            <a:xfrm rot="16200000">
              <a:off x="3327767" y="1622811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2" name="Process 11"/>
            <p:cNvSpPr/>
            <p:nvPr/>
          </p:nvSpPr>
          <p:spPr>
            <a:xfrm rot="16200000">
              <a:off x="4242679" y="1622811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</a:t>
              </a:r>
              <a:endParaRPr lang="en-US" dirty="0"/>
            </a:p>
          </p:txBody>
        </p:sp>
        <p:sp>
          <p:nvSpPr>
            <p:cNvPr id="13" name="Process 12"/>
            <p:cNvSpPr/>
            <p:nvPr/>
          </p:nvSpPr>
          <p:spPr>
            <a:xfrm rot="16200000">
              <a:off x="5157591" y="1627892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Process 13"/>
            <p:cNvSpPr/>
            <p:nvPr/>
          </p:nvSpPr>
          <p:spPr>
            <a:xfrm rot="16200000">
              <a:off x="6072503" y="1627892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5" name="Process 14"/>
            <p:cNvSpPr/>
            <p:nvPr/>
          </p:nvSpPr>
          <p:spPr>
            <a:xfrm rot="16200000">
              <a:off x="6987415" y="1632973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6" name="Process 15"/>
            <p:cNvSpPr/>
            <p:nvPr/>
          </p:nvSpPr>
          <p:spPr>
            <a:xfrm rot="16200000">
              <a:off x="7902327" y="1632973"/>
              <a:ext cx="668615" cy="44650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7" name="Process 16"/>
            <p:cNvSpPr/>
            <p:nvPr/>
          </p:nvSpPr>
          <p:spPr>
            <a:xfrm rot="16200000">
              <a:off x="1016894" y="1622811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8" name="Process 17"/>
            <p:cNvSpPr/>
            <p:nvPr/>
          </p:nvSpPr>
          <p:spPr>
            <a:xfrm rot="16200000">
              <a:off x="1945461" y="1616424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9" name="Process 18"/>
            <p:cNvSpPr/>
            <p:nvPr/>
          </p:nvSpPr>
          <p:spPr>
            <a:xfrm rot="16200000">
              <a:off x="2859364" y="1618610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0" name="Process 19"/>
            <p:cNvSpPr/>
            <p:nvPr/>
          </p:nvSpPr>
          <p:spPr>
            <a:xfrm rot="16200000">
              <a:off x="3774276" y="1622811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1" name="Process 20"/>
            <p:cNvSpPr/>
            <p:nvPr/>
          </p:nvSpPr>
          <p:spPr>
            <a:xfrm rot="16200000">
              <a:off x="4689188" y="1622811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2" name="Process 21"/>
            <p:cNvSpPr/>
            <p:nvPr/>
          </p:nvSpPr>
          <p:spPr>
            <a:xfrm rot="16200000">
              <a:off x="5604100" y="1627892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3" name="Process 22"/>
            <p:cNvSpPr/>
            <p:nvPr/>
          </p:nvSpPr>
          <p:spPr>
            <a:xfrm rot="16200000">
              <a:off x="6519012" y="1627892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" name="Process 23"/>
            <p:cNvSpPr/>
            <p:nvPr/>
          </p:nvSpPr>
          <p:spPr>
            <a:xfrm rot="16200000">
              <a:off x="7433924" y="1632973"/>
              <a:ext cx="668615" cy="446508"/>
            </a:xfrm>
            <a:prstGeom prst="flowChart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r>
                <a:rPr lang="en-US" dirty="0" smtClean="0"/>
                <a:t>6</a:t>
              </a:r>
            </a:p>
          </p:txBody>
        </p:sp>
        <p:sp>
          <p:nvSpPr>
            <p:cNvPr id="25" name="Right Triangle 24"/>
            <p:cNvSpPr/>
            <p:nvPr/>
          </p:nvSpPr>
          <p:spPr>
            <a:xfrm flipH="1">
              <a:off x="681435" y="4935819"/>
              <a:ext cx="1884067" cy="322703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Triangle 25"/>
            <p:cNvSpPr/>
            <p:nvPr/>
          </p:nvSpPr>
          <p:spPr>
            <a:xfrm flipH="1">
              <a:off x="1157939" y="3883651"/>
              <a:ext cx="1368000" cy="320325"/>
            </a:xfrm>
            <a:prstGeom prst="rt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rocess 26"/>
            <p:cNvSpPr/>
            <p:nvPr/>
          </p:nvSpPr>
          <p:spPr>
            <a:xfrm>
              <a:off x="1122819" y="3903504"/>
              <a:ext cx="1416228" cy="300471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D</a:t>
              </a:r>
              <a:r>
                <a:rPr lang="en-US" dirty="0" smtClean="0">
                  <a:solidFill>
                    <a:srgbClr val="000000"/>
                  </a:solidFill>
                </a:rPr>
                <a:t>esign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8" name="Process 27"/>
            <p:cNvSpPr/>
            <p:nvPr/>
          </p:nvSpPr>
          <p:spPr>
            <a:xfrm>
              <a:off x="2539048" y="3903505"/>
              <a:ext cx="1346281" cy="287241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Construct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6081" y="3433460"/>
              <a:ext cx="1415772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Test Facility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77443" y="2399217"/>
              <a:ext cx="1415772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Design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77443" y="4447276"/>
              <a:ext cx="1415772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Technologies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69774" y="5475571"/>
              <a:ext cx="2010337" cy="95677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Ready to decide on test facility</a:t>
              </a:r>
            </a:p>
            <a:p>
              <a:r>
                <a:rPr lang="en-US" dirty="0"/>
                <a:t>Cost scale </a:t>
              </a:r>
              <a:r>
                <a:rPr lang="en-US" dirty="0" smtClean="0"/>
                <a:t>known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56867" y="5475570"/>
              <a:ext cx="2204795" cy="95677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Ready to commit </a:t>
              </a:r>
              <a:endParaRPr lang="en-US" dirty="0"/>
            </a:p>
            <a:p>
              <a:r>
                <a:rPr lang="en-US" dirty="0" smtClean="0"/>
                <a:t>to collider</a:t>
              </a:r>
            </a:p>
            <a:p>
              <a:r>
                <a:rPr lang="en-US" dirty="0"/>
                <a:t>Cost </a:t>
              </a:r>
              <a:r>
                <a:rPr lang="en-US" dirty="0" smtClean="0"/>
                <a:t>known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33696" y="5485923"/>
              <a:ext cx="18000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Ready to construct</a:t>
              </a:r>
              <a:endParaRPr lang="en-US" dirty="0"/>
            </a:p>
          </p:txBody>
        </p:sp>
        <p:cxnSp>
          <p:nvCxnSpPr>
            <p:cNvPr id="35" name="Straight Connector 34"/>
            <p:cNvCxnSpPr>
              <a:endCxn id="34" idx="0"/>
            </p:cNvCxnSpPr>
            <p:nvPr/>
          </p:nvCxnSpPr>
          <p:spPr>
            <a:xfrm>
              <a:off x="7114139" y="2152440"/>
              <a:ext cx="19557" cy="33334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244754" y="2121460"/>
              <a:ext cx="13859" cy="33541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Process 36"/>
            <p:cNvSpPr/>
            <p:nvPr/>
          </p:nvSpPr>
          <p:spPr>
            <a:xfrm>
              <a:off x="681437" y="2879375"/>
              <a:ext cx="1849857" cy="307084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Baseline design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8" name="Process 37"/>
            <p:cNvSpPr/>
            <p:nvPr/>
          </p:nvSpPr>
          <p:spPr>
            <a:xfrm>
              <a:off x="3863436" y="3896129"/>
              <a:ext cx="1383314" cy="293095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Exploit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9" name="Process 38"/>
            <p:cNvSpPr/>
            <p:nvPr/>
          </p:nvSpPr>
          <p:spPr>
            <a:xfrm>
              <a:off x="2524139" y="2880135"/>
              <a:ext cx="2744506" cy="306324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Design </a:t>
              </a:r>
              <a:r>
                <a:rPr lang="en-US" dirty="0" err="1" smtClean="0">
                  <a:solidFill>
                    <a:srgbClr val="000000"/>
                  </a:solidFill>
                </a:rPr>
                <a:t>optimisation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0" name="Process 39"/>
            <p:cNvSpPr/>
            <p:nvPr/>
          </p:nvSpPr>
          <p:spPr>
            <a:xfrm>
              <a:off x="5265019" y="2879375"/>
              <a:ext cx="2076518" cy="307084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Project preparation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81436" y="4957490"/>
              <a:ext cx="1829475" cy="3010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Design </a:t>
              </a:r>
              <a:r>
                <a:rPr lang="en-US" dirty="0">
                  <a:solidFill>
                    <a:srgbClr val="000000"/>
                  </a:solidFill>
                </a:rPr>
                <a:t>/</a:t>
              </a:r>
              <a:r>
                <a:rPr lang="en-US" dirty="0" smtClean="0">
                  <a:solidFill>
                    <a:srgbClr val="000000"/>
                  </a:solidFill>
                </a:rPr>
                <a:t> models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513727" y="4936065"/>
              <a:ext cx="5462055" cy="32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rocess 42"/>
            <p:cNvSpPr/>
            <p:nvPr/>
          </p:nvSpPr>
          <p:spPr>
            <a:xfrm>
              <a:off x="2510911" y="4951310"/>
              <a:ext cx="2735839" cy="322702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Prototypes </a:t>
              </a:r>
              <a:r>
                <a:rPr lang="en-US" dirty="0">
                  <a:solidFill>
                    <a:srgbClr val="000000"/>
                  </a:solidFill>
                </a:rPr>
                <a:t>/</a:t>
              </a:r>
              <a:r>
                <a:rPr lang="en-US" dirty="0" smtClean="0">
                  <a:solidFill>
                    <a:srgbClr val="000000"/>
                  </a:solidFill>
                </a:rPr>
                <a:t> t. f. comp.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H="1">
              <a:off x="2510911" y="2180373"/>
              <a:ext cx="12046" cy="329519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Process 44"/>
            <p:cNvSpPr/>
            <p:nvPr/>
          </p:nvSpPr>
          <p:spPr>
            <a:xfrm>
              <a:off x="7100712" y="2880135"/>
              <a:ext cx="922698" cy="306324"/>
            </a:xfrm>
            <a:prstGeom prst="flowChartProcess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Approve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46" name="Right Triangle 45"/>
            <p:cNvSpPr/>
            <p:nvPr/>
          </p:nvSpPr>
          <p:spPr>
            <a:xfrm>
              <a:off x="5265019" y="3867398"/>
              <a:ext cx="1835693" cy="324000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Process 46"/>
            <p:cNvSpPr/>
            <p:nvPr/>
          </p:nvSpPr>
          <p:spPr>
            <a:xfrm>
              <a:off x="5265018" y="3897651"/>
              <a:ext cx="1835693" cy="306325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Exploit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8" name="Process 47"/>
            <p:cNvSpPr/>
            <p:nvPr/>
          </p:nvSpPr>
          <p:spPr>
            <a:xfrm>
              <a:off x="5252939" y="4954923"/>
              <a:ext cx="2722843" cy="310771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Prototypes </a:t>
              </a:r>
              <a:r>
                <a:rPr lang="en-US" dirty="0">
                  <a:solidFill>
                    <a:srgbClr val="000000"/>
                  </a:solidFill>
                </a:rPr>
                <a:t>/</a:t>
              </a:r>
              <a:r>
                <a:rPr lang="en-US" dirty="0" smtClean="0">
                  <a:solidFill>
                    <a:srgbClr val="000000"/>
                  </a:solidFill>
                </a:rPr>
                <a:t> pre-series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9" name="Process 48"/>
            <p:cNvSpPr/>
            <p:nvPr/>
          </p:nvSpPr>
          <p:spPr>
            <a:xfrm>
              <a:off x="681435" y="794711"/>
              <a:ext cx="1849857" cy="307084"/>
            </a:xfrm>
            <a:prstGeom prst="flowChartProcess">
              <a:avLst/>
            </a:prstGeom>
            <a:solidFill>
              <a:srgbClr val="F4FCEE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R&amp;D detectors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0" name="Process 49"/>
            <p:cNvSpPr/>
            <p:nvPr/>
          </p:nvSpPr>
          <p:spPr>
            <a:xfrm>
              <a:off x="2555297" y="798839"/>
              <a:ext cx="1354035" cy="306324"/>
            </a:xfrm>
            <a:prstGeom prst="flowChartProcess">
              <a:avLst/>
            </a:prstGeom>
            <a:solidFill>
              <a:srgbClr val="C1FFA5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Prototypes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1" name="Process 50"/>
            <p:cNvSpPr/>
            <p:nvPr/>
          </p:nvSpPr>
          <p:spPr>
            <a:xfrm>
              <a:off x="3438819" y="466074"/>
              <a:ext cx="1361421" cy="306324"/>
            </a:xfrm>
            <a:prstGeom prst="flowChartProcess">
              <a:avLst/>
            </a:prstGeom>
            <a:solidFill>
              <a:srgbClr val="A7EE85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C</a:t>
              </a:r>
              <a:r>
                <a:rPr lang="en-US" dirty="0" smtClean="0">
                  <a:solidFill>
                    <a:srgbClr val="000000"/>
                  </a:solidFill>
                </a:rPr>
                <a:t>DRs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49659" y="119318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53" name="Process 52"/>
            <p:cNvSpPr/>
            <p:nvPr/>
          </p:nvSpPr>
          <p:spPr>
            <a:xfrm>
              <a:off x="671244" y="1117040"/>
              <a:ext cx="3238088" cy="307084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MDI &amp; detector simulations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4" name="Process 53"/>
            <p:cNvSpPr/>
            <p:nvPr/>
          </p:nvSpPr>
          <p:spPr>
            <a:xfrm>
              <a:off x="4800240" y="784325"/>
              <a:ext cx="2276334" cy="317470"/>
            </a:xfrm>
            <a:prstGeom prst="flowChartProcess">
              <a:avLst/>
            </a:prstGeom>
            <a:solidFill>
              <a:srgbClr val="CAEFB7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Large Proto/Slice test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5" name="Process 54"/>
            <p:cNvSpPr/>
            <p:nvPr/>
          </p:nvSpPr>
          <p:spPr>
            <a:xfrm>
              <a:off x="5244754" y="443667"/>
              <a:ext cx="1361421" cy="306324"/>
            </a:xfrm>
            <a:prstGeom prst="flowChartProcess">
              <a:avLst/>
            </a:prstGeom>
            <a:solidFill>
              <a:srgbClr val="86BF6A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T</a:t>
              </a:r>
              <a:r>
                <a:rPr lang="en-US" smtClean="0">
                  <a:solidFill>
                    <a:srgbClr val="000000"/>
                  </a:solidFill>
                </a:rPr>
                <a:t>DRs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 rot="19814849">
            <a:off x="7218032" y="707352"/>
            <a:ext cx="193270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Technically limited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 rot="16200000">
            <a:off x="-1527243" y="3961830"/>
            <a:ext cx="3769174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MACHINE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-312170" y="800887"/>
            <a:ext cx="1368852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DETECTOR</a:t>
            </a:r>
            <a:endParaRPr lang="en-US" sz="20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55271" y="2067579"/>
            <a:ext cx="21342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 be </a:t>
            </a:r>
            <a:r>
              <a:rPr lang="en-US" dirty="0" err="1" smtClean="0"/>
              <a:t>reviwed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2909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 smtClean="0"/>
              <a:t>Scope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5945"/>
            <a:ext cx="8229600" cy="5685537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“In </a:t>
            </a:r>
            <a:r>
              <a:rPr lang="en-GB" dirty="0"/>
              <a:t>the first period, in time for the next European Strategy for Particle Physics Update, </a:t>
            </a:r>
            <a:r>
              <a:rPr lang="en-GB" dirty="0" smtClean="0"/>
              <a:t>the </a:t>
            </a:r>
            <a:r>
              <a:rPr lang="en-GB" dirty="0"/>
              <a:t>study aims to establish whether the investment into a full CDR and a demonstrator is justified.  It will provide a baseline concept, well-supported performance expectations and assess the associated key risk as well as cost and power consumption drivers. It will also identify an R&amp;D path to demonstrate the feasibility of the collider</a:t>
            </a:r>
            <a:r>
              <a:rPr lang="en-GB" dirty="0" smtClean="0"/>
              <a:t>.”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Benchmark region around </a:t>
            </a:r>
            <a:r>
              <a:rPr lang="en-US" dirty="0" smtClean="0"/>
              <a:t>O(3 </a:t>
            </a:r>
            <a:r>
              <a:rPr lang="en-US" dirty="0" err="1" smtClean="0"/>
              <a:t>TeV</a:t>
            </a:r>
            <a:r>
              <a:rPr lang="en-US" dirty="0" smtClean="0"/>
              <a:t>), L = O(10</a:t>
            </a:r>
            <a:r>
              <a:rPr lang="en-US" baseline="30000" dirty="0" smtClean="0"/>
              <a:t>34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Well above </a:t>
            </a:r>
            <a:r>
              <a:rPr lang="en-US" dirty="0" err="1" smtClean="0"/>
              <a:t>higgs</a:t>
            </a:r>
            <a:r>
              <a:rPr lang="en-US" dirty="0" smtClean="0"/>
              <a:t> factory energy</a:t>
            </a:r>
          </a:p>
          <a:p>
            <a:pPr lvl="1"/>
            <a:r>
              <a:rPr lang="en-US" dirty="0" smtClean="0"/>
              <a:t>Should focus on technologies ready in 10-20 years</a:t>
            </a:r>
          </a:p>
          <a:p>
            <a:pPr lvl="1"/>
            <a:r>
              <a:rPr lang="en-US" dirty="0" smtClean="0"/>
              <a:t>MAP did work on this range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Benchmark region 10+ </a:t>
            </a:r>
            <a:r>
              <a:rPr lang="en-US" dirty="0" err="1"/>
              <a:t>TeV</a:t>
            </a:r>
            <a:r>
              <a:rPr lang="en-US" dirty="0"/>
              <a:t>, L = O(</a:t>
            </a:r>
            <a:r>
              <a:rPr lang="en-US" dirty="0" smtClean="0"/>
              <a:t>10</a:t>
            </a:r>
            <a:r>
              <a:rPr lang="en-US" baseline="30000" dirty="0" smtClean="0"/>
              <a:t>35</a:t>
            </a:r>
            <a:r>
              <a:rPr lang="en-US" dirty="0" smtClean="0"/>
              <a:t> </a:t>
            </a:r>
            <a:r>
              <a:rPr lang="en-US" dirty="0"/>
              <a:t>cm</a:t>
            </a:r>
            <a:r>
              <a:rPr lang="en-US" baseline="30000" dirty="0"/>
              <a:t>-2</a:t>
            </a:r>
            <a:r>
              <a:rPr lang="en-US" dirty="0"/>
              <a:t>s</a:t>
            </a:r>
            <a:r>
              <a:rPr lang="en-US" baseline="30000" dirty="0"/>
              <a:t>-1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New territory, beyond what CLIC can do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 to fully understand physics needs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 to address a number of additional challenges</a:t>
            </a:r>
          </a:p>
          <a:p>
            <a:pPr lvl="1"/>
            <a:endParaRPr lang="en-US" dirty="0"/>
          </a:p>
          <a:p>
            <a:r>
              <a:rPr lang="en-US" dirty="0" smtClean="0"/>
              <a:t>Exploration of synergies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eutrino factory</a:t>
            </a:r>
          </a:p>
          <a:p>
            <a:pPr lvl="2"/>
            <a:r>
              <a:rPr lang="en-US" dirty="0" smtClean="0"/>
              <a:t>potential useful application, would be large-scale demonstrator</a:t>
            </a:r>
          </a:p>
          <a:p>
            <a:pPr lvl="1"/>
            <a:r>
              <a:rPr lang="en-US" dirty="0" smtClean="0"/>
              <a:t>Hi</a:t>
            </a:r>
            <a:r>
              <a:rPr lang="en-US" dirty="0" smtClean="0"/>
              <a:t>ggs factory</a:t>
            </a:r>
          </a:p>
          <a:p>
            <a:pPr lvl="2"/>
            <a:r>
              <a:rPr lang="en-US" dirty="0" smtClean="0"/>
              <a:t>more mature options exist currently, but we can come back if no one is moving forward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9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2636"/>
          </a:xfrm>
        </p:spPr>
        <p:txBody>
          <a:bodyPr>
            <a:noAutofit/>
          </a:bodyPr>
          <a:lstStyle/>
          <a:p>
            <a:r>
              <a:rPr lang="en-US" sz="3600" dirty="0" smtClean="0"/>
              <a:t>Tentative </a:t>
            </a:r>
            <a:r>
              <a:rPr lang="en-US" sz="3600" dirty="0"/>
              <a:t>T</a:t>
            </a:r>
            <a:r>
              <a:rPr lang="en-US" sz="3600" dirty="0" smtClean="0"/>
              <a:t>arget </a:t>
            </a:r>
            <a:r>
              <a:rPr lang="en-US" sz="3600" dirty="0" smtClean="0"/>
              <a:t>Parameters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8A56A-6164-B14D-A8F7-980D09C4DD92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96452"/>
              </p:ext>
            </p:extLst>
          </p:nvPr>
        </p:nvGraphicFramePr>
        <p:xfrm>
          <a:off x="110527" y="755038"/>
          <a:ext cx="578145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443"/>
                <a:gridCol w="1285248"/>
                <a:gridCol w="1162842"/>
                <a:gridCol w="1079546"/>
                <a:gridCol w="1060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Parameter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Unit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3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</a:rPr>
                        <a:t>TeV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10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</a:rPr>
                        <a:t>TeV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14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</a:rPr>
                        <a:t>TeV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</a:t>
                      </a:r>
                      <a:r>
                        <a:rPr lang="en-US" sz="1800" baseline="30000" dirty="0" smtClean="0"/>
                        <a:t>34</a:t>
                      </a:r>
                      <a:r>
                        <a:rPr lang="en-US" sz="1800" baseline="0" dirty="0" smtClean="0"/>
                        <a:t> cm</a:t>
                      </a:r>
                      <a:r>
                        <a:rPr lang="en-US" sz="1800" baseline="30000" dirty="0" smtClean="0"/>
                        <a:t>-2</a:t>
                      </a:r>
                      <a:r>
                        <a:rPr lang="en-US" sz="1800" baseline="0" dirty="0" smtClean="0"/>
                        <a:t>s</a:t>
                      </a:r>
                      <a:r>
                        <a:rPr lang="en-US" sz="1800" baseline="30000" dirty="0" smtClean="0"/>
                        <a:t>-1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1.8</a:t>
                      </a:r>
                      <a:endParaRPr lang="en-US" sz="1800" dirty="0"/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N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r>
                        <a:rPr lang="en-US" sz="1800" baseline="30000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2.2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1.8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1.8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f</a:t>
                      </a:r>
                      <a:r>
                        <a:rPr lang="en-US" sz="1800" baseline="-25000" dirty="0" err="1" smtClean="0">
                          <a:solidFill>
                            <a:srgbClr val="0000FF"/>
                          </a:solidFill>
                        </a:rPr>
                        <a:t>r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Hz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trike="noStrike" baseline="0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en-US" sz="1800" strike="sngStrike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P</a:t>
                      </a:r>
                      <a:r>
                        <a:rPr lang="en-US" sz="1800" baseline="-25000" dirty="0" err="1" smtClean="0">
                          <a:solidFill>
                            <a:srgbClr val="0000FF"/>
                          </a:solidFill>
                        </a:rPr>
                        <a:t>beam</a:t>
                      </a:r>
                      <a:endParaRPr lang="en-US" sz="180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MW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5.3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trike="noStrike" dirty="0" smtClean="0">
                          <a:solidFill>
                            <a:srgbClr val="0000FF"/>
                          </a:solidFill>
                        </a:rPr>
                        <a:t>14.4</a:t>
                      </a:r>
                      <a:endParaRPr lang="en-US" sz="1800" strike="sngStrike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20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km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4.5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14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&lt;B&gt;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T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10.5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00"/>
                          </a:solidFill>
                        </a:rPr>
                        <a:t>10.5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ε</a:t>
                      </a:r>
                      <a:r>
                        <a:rPr lang="en-US" sz="1800" baseline="-25000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MeV m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7.5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7.5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7.5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sz="1800" baseline="-25000" dirty="0" err="1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/ 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sz="1800" baseline="-25000" dirty="0" err="1" smtClean="0">
                          <a:solidFill>
                            <a:srgbClr val="FF0000"/>
                          </a:solidFill>
                        </a:rPr>
                        <a:t>z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mm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1.07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mm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1.07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ε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μm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σ</a:t>
                      </a:r>
                      <a:r>
                        <a:rPr lang="en-US" sz="1800" baseline="-25000" dirty="0" err="1" smtClean="0">
                          <a:solidFill>
                            <a:srgbClr val="FF0000"/>
                          </a:solidFill>
                        </a:rPr>
                        <a:t>x,y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μm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3.0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0.9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0.63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46618" y="5797437"/>
            <a:ext cx="66351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Note: The study will have to verify that these parameters can be met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74491" y="768131"/>
            <a:ext cx="28682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</a:t>
            </a:r>
          </a:p>
          <a:p>
            <a:r>
              <a:rPr lang="en-US" dirty="0" smtClean="0"/>
              <a:t>Based on extrapolation</a:t>
            </a:r>
          </a:p>
          <a:p>
            <a:r>
              <a:rPr lang="en-US" dirty="0" smtClean="0"/>
              <a:t>CLIC @ 14 </a:t>
            </a:r>
            <a:r>
              <a:rPr lang="en-US" dirty="0" err="1" smtClean="0"/>
              <a:t>TeV</a:t>
            </a:r>
            <a:r>
              <a:rPr lang="en-US" dirty="0" smtClean="0"/>
              <a:t> would need</a:t>
            </a:r>
          </a:p>
          <a:p>
            <a:r>
              <a:rPr lang="en-US" dirty="0" smtClean="0"/>
              <a:t>130 MW beam power</a:t>
            </a:r>
          </a:p>
          <a:p>
            <a:r>
              <a:rPr lang="en-US" dirty="0" smtClean="0"/>
              <a:t>for L = 28 x 10</a:t>
            </a:r>
            <a:r>
              <a:rPr lang="en-US" baseline="30000" dirty="0" smtClean="0"/>
              <a:t>34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of which 1/3 is within 1% around nominal energy</a:t>
            </a:r>
          </a:p>
          <a:p>
            <a:endParaRPr lang="en-US" dirty="0"/>
          </a:p>
          <a:p>
            <a:r>
              <a:rPr lang="en-US" dirty="0" smtClean="0"/>
              <a:t>Additional benefits for </a:t>
            </a:r>
            <a:r>
              <a:rPr lang="en-US" dirty="0" err="1" smtClean="0"/>
              <a:t>muon</a:t>
            </a:r>
            <a:r>
              <a:rPr lang="en-US" dirty="0" smtClean="0"/>
              <a:t> collider less initial state radiation and smaller beam energy spread</a:t>
            </a:r>
          </a:p>
          <a:p>
            <a:endParaRPr lang="en-US" dirty="0"/>
          </a:p>
          <a:p>
            <a:r>
              <a:rPr lang="en-US" dirty="0" smtClean="0"/>
              <a:t>2 IPs in each case</a:t>
            </a:r>
          </a:p>
          <a:p>
            <a:r>
              <a:rPr lang="en-US" dirty="0" smtClean="0"/>
              <a:t>Single bunch</a:t>
            </a:r>
          </a:p>
          <a:p>
            <a:r>
              <a:rPr lang="en-US" dirty="0" smtClean="0"/>
              <a:t>Luminosity decays exponentially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85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2909"/>
          </a:xfrm>
        </p:spPr>
        <p:txBody>
          <a:bodyPr>
            <a:noAutofit/>
          </a:bodyPr>
          <a:lstStyle/>
          <a:p>
            <a:r>
              <a:rPr lang="en-US" sz="3600" dirty="0" smtClean="0"/>
              <a:t>Initial Key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4933"/>
            <a:ext cx="8229600" cy="612205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Neutrino radiation</a:t>
            </a:r>
          </a:p>
          <a:p>
            <a:pPr lvl="1"/>
            <a:r>
              <a:rPr lang="en-US" dirty="0" smtClean="0"/>
              <a:t>known to need mitigation for 10+ </a:t>
            </a:r>
            <a:r>
              <a:rPr lang="en-US" dirty="0" err="1" smtClean="0"/>
              <a:t>TeV</a:t>
            </a:r>
            <a:endParaRPr lang="en-US" dirty="0" smtClean="0"/>
          </a:p>
          <a:p>
            <a:pPr lvl="1"/>
            <a:r>
              <a:rPr lang="en-US" dirty="0" smtClean="0"/>
              <a:t>explore mitigation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MDI and background conditions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ost</a:t>
            </a:r>
            <a:r>
              <a:rPr lang="en-US" dirty="0" smtClean="0"/>
              <a:t> and</a:t>
            </a:r>
            <a:r>
              <a:rPr lang="en-US" dirty="0" smtClean="0"/>
              <a:t> power drivers</a:t>
            </a:r>
          </a:p>
          <a:p>
            <a:pPr lvl="1"/>
            <a:r>
              <a:rPr lang="en-US" dirty="0" smtClean="0"/>
              <a:t>fast ramping magnet systems</a:t>
            </a:r>
          </a:p>
          <a:p>
            <a:pPr lvl="1"/>
            <a:r>
              <a:rPr lang="en-US" dirty="0" smtClean="0"/>
              <a:t>collider ring magnets</a:t>
            </a:r>
          </a:p>
          <a:p>
            <a:pPr lvl="1"/>
            <a:r>
              <a:rPr lang="en-US" dirty="0" smtClean="0"/>
              <a:t>RF systems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Beam quality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source, two options, define baseline and alternative, improve performance</a:t>
            </a:r>
          </a:p>
          <a:p>
            <a:pPr lvl="2"/>
            <a:r>
              <a:rPr lang="en-US" dirty="0" smtClean="0"/>
              <a:t>Improvement of cooling channel for proton-driven scheme appears possible because hardware performance is better than initially assumed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reservation of beam quality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Define demonstration </a:t>
            </a:r>
            <a:r>
              <a:rPr lang="en-US" dirty="0" err="1" smtClean="0"/>
              <a:t>programme</a:t>
            </a:r>
            <a:r>
              <a:rPr lang="en-US" dirty="0" smtClean="0"/>
              <a:t> for implementation in second half of the decade</a:t>
            </a:r>
          </a:p>
          <a:p>
            <a:pPr lvl="1"/>
            <a:r>
              <a:rPr lang="en-US" dirty="0" smtClean="0"/>
              <a:t>test facility and components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5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32909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2745"/>
            <a:ext cx="8229600" cy="612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International </a:t>
            </a:r>
            <a:r>
              <a:rPr lang="en-US" sz="1800" dirty="0" err="1" smtClean="0"/>
              <a:t>muon</a:t>
            </a:r>
            <a:r>
              <a:rPr lang="en-US" sz="1800" dirty="0" smtClean="0"/>
              <a:t> collider design study collaboration is forming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Synergy with hadron colliders and facilities</a:t>
            </a:r>
          </a:p>
          <a:p>
            <a:r>
              <a:rPr lang="en-US" sz="1800" dirty="0" smtClean="0"/>
              <a:t>neutron spallation sources</a:t>
            </a:r>
          </a:p>
          <a:p>
            <a:r>
              <a:rPr lang="en-US" sz="1800" dirty="0" smtClean="0"/>
              <a:t>superconducting magnets for hadron colliders</a:t>
            </a:r>
          </a:p>
          <a:p>
            <a:r>
              <a:rPr lang="en-US" sz="1800" dirty="0" smtClean="0"/>
              <a:t>shielding, collimation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Synergy with normal, superconducting and plasma-based linear colliders</a:t>
            </a:r>
          </a:p>
          <a:p>
            <a:r>
              <a:rPr lang="en-US" sz="1800" dirty="0"/>
              <a:t>P</a:t>
            </a:r>
            <a:r>
              <a:rPr lang="en-US" sz="1800" dirty="0" smtClean="0"/>
              <a:t>hysics studies</a:t>
            </a:r>
          </a:p>
          <a:p>
            <a:r>
              <a:rPr lang="en-US" sz="1800" dirty="0"/>
              <a:t>S</a:t>
            </a:r>
            <a:r>
              <a:rPr lang="en-US" sz="1800" dirty="0" smtClean="0"/>
              <a:t>uperconducting and normal-conducting RF technology</a:t>
            </a:r>
          </a:p>
          <a:p>
            <a:r>
              <a:rPr lang="en-US" sz="1800" dirty="0"/>
              <a:t>L</a:t>
            </a:r>
            <a:r>
              <a:rPr lang="en-US" sz="1800" dirty="0" smtClean="0"/>
              <a:t>attice design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Synergy with electron-positron circular colliders and light sources</a:t>
            </a:r>
          </a:p>
          <a:p>
            <a:r>
              <a:rPr lang="en-US" sz="1800" dirty="0" smtClean="0"/>
              <a:t>optics design challenges</a:t>
            </a:r>
          </a:p>
          <a:p>
            <a:r>
              <a:rPr lang="en-US" sz="1800" dirty="0" smtClean="0"/>
              <a:t>RF technology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D. Schulte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Muon collider, AF-EF, July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27DBC-7D5D-1247-AC4D-060561BD1A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30724</TotalTime>
  <Words>972</Words>
  <Application>Microsoft Macintosh PowerPoint</Application>
  <PresentationFormat>On-screen Show (4:3)</PresentationFormat>
  <Paragraphs>247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Muon Collider</vt:lpstr>
      <vt:lpstr>Overview</vt:lpstr>
      <vt:lpstr>Proton-driven Muon Collider Concept (MAP)</vt:lpstr>
      <vt:lpstr>The LEMMA Scheme</vt:lpstr>
      <vt:lpstr>Proposed Tentative Timeline (2019)</vt:lpstr>
      <vt:lpstr>Proposed Scope</vt:lpstr>
      <vt:lpstr>Tentative Target Parameters</vt:lpstr>
      <vt:lpstr>Initial Key Issues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Schulte</dc:creator>
  <cp:lastModifiedBy>Daniel Schulte</cp:lastModifiedBy>
  <cp:revision>109</cp:revision>
  <cp:lastPrinted>2020-06-30T12:12:39Z</cp:lastPrinted>
  <dcterms:created xsi:type="dcterms:W3CDTF">2020-05-06T09:02:32Z</dcterms:created>
  <dcterms:modified xsi:type="dcterms:W3CDTF">2020-07-08T14:23:05Z</dcterms:modified>
</cp:coreProperties>
</file>