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541" r:id="rId2"/>
    <p:sldId id="607" r:id="rId3"/>
    <p:sldId id="626" r:id="rId4"/>
    <p:sldId id="627" r:id="rId5"/>
    <p:sldId id="628" r:id="rId6"/>
    <p:sldId id="632" r:id="rId7"/>
    <p:sldId id="633" r:id="rId8"/>
    <p:sldId id="608" r:id="rId9"/>
    <p:sldId id="605" r:id="rId10"/>
    <p:sldId id="634" r:id="rId11"/>
    <p:sldId id="601" r:id="rId12"/>
    <p:sldId id="602" r:id="rId13"/>
    <p:sldId id="637" r:id="rId14"/>
    <p:sldId id="604" r:id="rId15"/>
    <p:sldId id="638" r:id="rId16"/>
    <p:sldId id="640" r:id="rId17"/>
    <p:sldId id="635" r:id="rId18"/>
    <p:sldId id="579" r:id="rId19"/>
    <p:sldId id="629" r:id="rId20"/>
    <p:sldId id="639" r:id="rId21"/>
    <p:sldId id="630" r:id="rId22"/>
    <p:sldId id="631" r:id="rId23"/>
    <p:sldId id="641" r:id="rId24"/>
    <p:sldId id="643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0" autoAdjust="0"/>
    <p:restoredTop sz="94660"/>
  </p:normalViewPr>
  <p:slideViewPr>
    <p:cSldViewPr>
      <p:cViewPr varScale="1">
        <p:scale>
          <a:sx n="70" d="100"/>
          <a:sy n="70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2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5A728-9365-4BC0-8B13-5378F6665495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5184-7039-404A-8B0B-5D90E2A4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3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47070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CA4C-6D08-4BA3-BED0-C2AC0D210E72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8382000" cy="678437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7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3124200" cy="304800"/>
          </a:xfrm>
          <a:prstGeom prst="rect">
            <a:avLst/>
          </a:prstGeom>
        </p:spPr>
        <p:txBody>
          <a:bodyPr/>
          <a:lstStyle/>
          <a:p>
            <a:fld id="{8E7152C4-672D-493F-85FF-301D4523612E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3886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8437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7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84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78A7-4B2B-49DF-8239-DF56F9584B49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87CB-B721-4233-BE41-1B1B10E2FE6C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84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0216-BD9B-4C60-9452-10AF541BD4FB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084-536E-47D1-80BC-43B278D69D98}" type="datetime1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8437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172" y="3682578"/>
            <a:ext cx="4015600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927" y="1604841"/>
            <a:ext cx="4015600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0" y="6553200"/>
            <a:ext cx="3124200" cy="304800"/>
          </a:xfrm>
        </p:spPr>
        <p:txBody>
          <a:bodyPr/>
          <a:lstStyle/>
          <a:p>
            <a:fld id="{60DD99EE-8A60-443B-A55A-3C8289FCCB65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553200"/>
            <a:ext cx="38862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idx="14"/>
          </p:nvPr>
        </p:nvSpPr>
        <p:spPr>
          <a:xfrm>
            <a:off x="0" y="-1"/>
            <a:ext cx="9144000" cy="678437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3124200" cy="304800"/>
          </a:xfrm>
        </p:spPr>
        <p:txBody>
          <a:bodyPr/>
          <a:lstStyle/>
          <a:p>
            <a:fld id="{A2638A23-657D-49D9-B5F5-3732CFFC58B5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38862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8437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4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07A9-0D92-45FA-A716-0A2F17BD71F6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8382000" cy="678437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3124200" cy="304800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363CF8B-B6F3-4EBE-8B29-92E7C763AFFF}" type="datetime1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3886200" cy="304800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7D966E6-12FF-4108-9947-A2150C6B71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103"/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82000" y="0"/>
            <a:ext cx="762000" cy="67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9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6" r:id="rId7"/>
    <p:sldLayoutId id="2147483677" r:id="rId8"/>
    <p:sldLayoutId id="2147483679" r:id="rId9"/>
    <p:sldLayoutId id="2147483681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abstract/10.1103/PhysRevD.99.11200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10.0792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journals.aps.org/prl/abstract/10.1103/PhysRevLett.111.111802" TargetMode="External"/><Relationship Id="rId4" Type="http://schemas.openxmlformats.org/officeDocument/2006/relationships/hyperlink" Target="https://journals.aps.org/prl/abstract/10.1103/PhysRevLett.119.1818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PHYSICS/PUBNOTES/ATL-PHYS-PUB-2016-009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journals.aps.org/prl/abstract/10.1103/PhysRevLett.111.111802" TargetMode="External"/><Relationship Id="rId4" Type="http://schemas.openxmlformats.org/officeDocument/2006/relationships/hyperlink" Target="https://journals.aps.org/prl/abstract/10.1103/PhysRevLett.119.1818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ds.cern.ch/record/2725142" TargetMode="External"/><Relationship Id="rId4" Type="http://schemas.openxmlformats.org/officeDocument/2006/relationships/hyperlink" Target="https://atlas.web.cern.ch/Atlas/GROUPS/PHYSICS/CONFNOTES/ATLAS-CONF-2020-026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dsweb.cern.ch/record/271488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sciencedirect.com/science/article/pii/S0370269318307494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abstract/10.1103/PhysRevLett.119.18180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0.1007/JHEP12(2013)08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hyperlink" Target="10.1007/JHEP12(2013)089" TargetMode="External"/><Relationship Id="rId5" Type="http://schemas.openxmlformats.org/officeDocument/2006/relationships/hyperlink" Target="https://www.sciencedirect.com/science/article/pii/S037026932030229X?via=ihub" TargetMode="External"/><Relationship Id="rId4" Type="http://schemas.openxmlformats.org/officeDocument/2006/relationships/hyperlink" Target="https://atlas.web.cern.ch/Atlas/GROUPS/PHYSICS/CONFNOTES/ATLAS-CONF-2020-00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sciencedirect.com/science/article/pii/S037026932030229X?via=ihub" TargetMode="External"/><Relationship Id="rId4" Type="http://schemas.openxmlformats.org/officeDocument/2006/relationships/hyperlink" Target="https://atlas.web.cern.ch/Atlas/GROUPS/PHYSICS/CONFNOTES/ATLAS-CONF-2020-00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11(2017)04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1905000"/>
            <a:ext cx="9067800" cy="75786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 smtClean="0"/>
              <a:t>Projection of future measurements of m</a:t>
            </a:r>
            <a:r>
              <a:rPr lang="en" sz="3200" b="1" baseline="-25000" dirty="0" smtClean="0"/>
              <a:t>H</a:t>
            </a:r>
            <a:r>
              <a:rPr lang="en" sz="3200" b="1" dirty="0" smtClean="0"/>
              <a:t> and </a:t>
            </a:r>
            <a:r>
              <a:rPr lang="el-GR" sz="3200" b="1" dirty="0" smtClean="0">
                <a:latin typeface="Calibri"/>
                <a:cs typeface="Calibri"/>
              </a:rPr>
              <a:t>Γ</a:t>
            </a:r>
            <a:r>
              <a:rPr lang="en-US" sz="3200" b="1" baseline="-25000" dirty="0" smtClean="0">
                <a:latin typeface="Calibri"/>
                <a:cs typeface="Calibri"/>
              </a:rPr>
              <a:t>H</a:t>
            </a:r>
            <a:endParaRPr lang="en" sz="3200" b="1" baseline="-25000" dirty="0"/>
          </a:p>
        </p:txBody>
      </p:sp>
      <p:sp>
        <p:nvSpPr>
          <p:cNvPr id="9" name="TextShape 2"/>
          <p:cNvSpPr txBox="1"/>
          <p:nvPr/>
        </p:nvSpPr>
        <p:spPr>
          <a:xfrm>
            <a:off x="1" y="2819400"/>
            <a:ext cx="9143998" cy="33079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" sz="1800" b="1" u="sng" dirty="0" smtClean="0">
                <a:solidFill>
                  <a:srgbClr val="0000CC"/>
                </a:solidFill>
              </a:rPr>
              <a:t>R</a:t>
            </a:r>
            <a:r>
              <a:rPr lang="en" sz="1800" b="1" u="sng" dirty="0">
                <a:solidFill>
                  <a:srgbClr val="0000CC"/>
                </a:solidFill>
              </a:rPr>
              <a:t>. </a:t>
            </a:r>
            <a:r>
              <a:rPr lang="en" sz="1800" b="1" u="sng" dirty="0" smtClean="0">
                <a:solidFill>
                  <a:srgbClr val="0000CC"/>
                </a:solidFill>
              </a:rPr>
              <a:t>Chatterjee</a:t>
            </a:r>
            <a:r>
              <a:rPr lang="en" sz="1800" b="1" u="sng" baseline="30000" dirty="0" smtClean="0">
                <a:solidFill>
                  <a:srgbClr val="0000CC"/>
                </a:solidFill>
              </a:rPr>
              <a:t>1</a:t>
            </a:r>
            <a:r>
              <a:rPr lang="en" sz="1800" b="1" dirty="0" smtClean="0">
                <a:solidFill>
                  <a:srgbClr val="0000CC"/>
                </a:solidFill>
              </a:rPr>
              <a:t>, </a:t>
            </a:r>
            <a:r>
              <a:rPr lang="en-US" sz="1800" b="1" dirty="0" smtClean="0">
                <a:solidFill>
                  <a:srgbClr val="0000CC"/>
                </a:solidFill>
              </a:rPr>
              <a:t>Z. Liu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1800" b="1" dirty="0" smtClean="0">
                <a:solidFill>
                  <a:srgbClr val="0000CC"/>
                </a:solidFill>
              </a:rPr>
              <a:t>, </a:t>
            </a:r>
            <a:r>
              <a:rPr lang="en" sz="1800" b="1" dirty="0" smtClean="0">
                <a:solidFill>
                  <a:srgbClr val="0000CC"/>
                </a:solidFill>
              </a:rPr>
              <a:t>R</a:t>
            </a:r>
            <a:r>
              <a:rPr lang="en" sz="1800" b="1" dirty="0">
                <a:solidFill>
                  <a:srgbClr val="0000CC"/>
                </a:solidFill>
              </a:rPr>
              <a:t>. </a:t>
            </a:r>
            <a:r>
              <a:rPr lang="en" sz="1800" b="1" dirty="0" smtClean="0">
                <a:solidFill>
                  <a:srgbClr val="0000CC"/>
                </a:solidFill>
              </a:rPr>
              <a:t>Rusack</a:t>
            </a:r>
            <a:r>
              <a:rPr lang="en" sz="1800" b="1" baseline="30000" dirty="0" smtClean="0">
                <a:solidFill>
                  <a:srgbClr val="0000CC"/>
                </a:solidFill>
              </a:rPr>
              <a:t>1</a:t>
            </a:r>
          </a:p>
          <a:p>
            <a:pPr algn="ctr"/>
            <a:endParaRPr lang="en" sz="1800" b="1" baseline="30000" dirty="0">
              <a:solidFill>
                <a:srgbClr val="0000CC"/>
              </a:solidFill>
            </a:endParaRPr>
          </a:p>
          <a:p>
            <a:pPr algn="ctr"/>
            <a:r>
              <a:rPr lang="en" sz="1800" b="1" dirty="0" smtClean="0">
                <a:solidFill>
                  <a:srgbClr val="0000CC"/>
                </a:solidFill>
              </a:rPr>
              <a:t>1: University of Minnesota</a:t>
            </a:r>
          </a:p>
          <a:p>
            <a:pPr algn="ctr"/>
            <a:r>
              <a:rPr lang="en" sz="1800" b="1" dirty="0" smtClean="0">
                <a:solidFill>
                  <a:srgbClr val="0000CC"/>
                </a:solidFill>
              </a:rPr>
              <a:t>2: </a:t>
            </a:r>
            <a:r>
              <a:rPr lang="en-US" sz="1800" b="1" dirty="0" smtClean="0">
                <a:solidFill>
                  <a:srgbClr val="0000CC"/>
                </a:solidFill>
              </a:rPr>
              <a:t>Maryland </a:t>
            </a:r>
            <a:r>
              <a:rPr lang="en-US" sz="1800" b="1" dirty="0">
                <a:solidFill>
                  <a:srgbClr val="0000CC"/>
                </a:solidFill>
              </a:rPr>
              <a:t>Center for Fundamental Physics, The University of Maryland.</a:t>
            </a:r>
            <a:endParaRPr lang="en-US" sz="1800" b="1" dirty="0"/>
          </a:p>
          <a:p>
            <a:pPr lvl="0" algn="ctr"/>
            <a:endParaRPr lang="en" sz="2400" b="1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August</a:t>
            </a:r>
            <a:r>
              <a:rPr lang="en" sz="2400" b="1" dirty="0" smtClean="0">
                <a:solidFill>
                  <a:schemeClr val="tx1"/>
                </a:solidFill>
              </a:rPr>
              <a:t>, 20</a:t>
            </a:r>
            <a:r>
              <a:rPr lang="en-US" sz="2400" b="1" dirty="0" smtClean="0">
                <a:solidFill>
                  <a:schemeClr val="tx1"/>
                </a:solidFill>
              </a:rPr>
              <a:t>20</a:t>
            </a:r>
            <a:endParaRPr lang="en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0"/>
            <a:ext cx="1296862" cy="1430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6019800"/>
            <a:ext cx="586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Thanks to M. </a:t>
            </a:r>
            <a:r>
              <a:rPr lang="en-US" b="1" dirty="0" err="1" smtClean="0"/>
              <a:t>Cepeda</a:t>
            </a:r>
            <a:r>
              <a:rPr lang="en-US" b="1" dirty="0" smtClean="0"/>
              <a:t> and E. Scott  for suggestions and discussion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38" y="0"/>
            <a:ext cx="129686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measurements of the Higgs width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127"/>
            <a:ext cx="8839200" cy="567693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876800" y="1905000"/>
            <a:ext cx="4191000" cy="16718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ASSUMPTIONS:</a:t>
            </a:r>
          </a:p>
          <a:p>
            <a:pPr marL="0" indent="0">
              <a:buNone/>
            </a:pPr>
            <a:r>
              <a:rPr lang="en-US" sz="1600" b="1" dirty="0" smtClean="0"/>
              <a:t>-- Nature of the interference in the off-shell</a:t>
            </a:r>
          </a:p>
          <a:p>
            <a:pPr marL="0" indent="0">
              <a:buNone/>
            </a:pPr>
            <a:r>
              <a:rPr lang="en-US" sz="1600" b="1" dirty="0" smtClean="0"/>
              <a:t>region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-- Coupling modifiers are the same in the two regions</a:t>
            </a:r>
          </a:p>
          <a:p>
            <a:pPr marL="0" indent="0">
              <a:buNone/>
            </a:pPr>
            <a:endParaRPr lang="en-US" sz="16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600200" y="2382915"/>
            <a:ext cx="22860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H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ZZ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  <a:hlinkClick r:id="rId3"/>
              </a:rPr>
              <a:t>PRD 99, 112003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902963"/>
            <a:ext cx="8991600" cy="678437"/>
          </a:xfrm>
        </p:spPr>
        <p:txBody>
          <a:bodyPr>
            <a:normAutofit fontScale="90000"/>
          </a:bodyPr>
          <a:lstStyle/>
          <a:p>
            <a:r>
              <a:rPr lang="en-US" dirty="0"/>
              <a:t>Indirect measurements of the Higgs </a:t>
            </a:r>
            <a:r>
              <a:rPr lang="en-US" dirty="0" smtClean="0"/>
              <a:t>width in the </a:t>
            </a:r>
            <a:r>
              <a:rPr lang="en-US" dirty="0" err="1" smtClean="0"/>
              <a:t>diphoton</a:t>
            </a:r>
            <a:r>
              <a:rPr lang="en-US" dirty="0" smtClean="0"/>
              <a:t> channel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BF41-3B0E-4367-806C-4977C789267E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between GGH and the QCD continuum</a:t>
            </a:r>
            <a:endParaRPr lang="en-US" dirty="0"/>
          </a:p>
        </p:txBody>
      </p:sp>
      <p:pic>
        <p:nvPicPr>
          <p:cNvPr id="6" name="Picture 5" descr="Screen Shot 2020-04-03 at 11.0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382000" cy="3866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685800"/>
            <a:ext cx="3276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: </a:t>
            </a:r>
            <a:r>
              <a:rPr lang="en-US" dirty="0" smtClean="0">
                <a:hlinkClick r:id="rId3"/>
              </a:rPr>
              <a:t>CERN YR4</a:t>
            </a:r>
            <a:r>
              <a:rPr lang="en-US" dirty="0" smtClean="0"/>
              <a:t> PG-257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0" y="4876800"/>
            <a:ext cx="91440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smtClean="0"/>
              <a:t>The interference has two parts:</a:t>
            </a:r>
          </a:p>
          <a:p>
            <a:pPr marL="685800" lvl="1"/>
            <a:r>
              <a:rPr lang="en-US" sz="1800" dirty="0" smtClean="0"/>
              <a:t>Real </a:t>
            </a:r>
            <a:r>
              <a:rPr lang="en-US" sz="1800" dirty="0" smtClean="0">
                <a:sym typeface="Wingdings"/>
              </a:rPr>
              <a:t> results in a shift in </a:t>
            </a:r>
            <a:r>
              <a:rPr lang="en-US" sz="1800" dirty="0" err="1" smtClean="0">
                <a:sym typeface="Wingdings"/>
              </a:rPr>
              <a:t>m</a:t>
            </a:r>
            <a:r>
              <a:rPr lang="en-US" sz="1800" baseline="-25000" dirty="0" err="1" smtClean="0">
                <a:sym typeface="Wingdings"/>
              </a:rPr>
              <a:t>H</a:t>
            </a:r>
            <a:endParaRPr lang="en-US" sz="1800" baseline="-25000" dirty="0" smtClean="0">
              <a:sym typeface="Wingdings"/>
            </a:endParaRPr>
          </a:p>
          <a:p>
            <a:pPr marL="685800" lvl="1"/>
            <a:r>
              <a:rPr lang="en-US" sz="1800" dirty="0" smtClean="0">
                <a:sym typeface="Wingdings"/>
              </a:rPr>
              <a:t>Imaginary  modifies production cross-section and hence the measured signal strength.</a:t>
            </a:r>
          </a:p>
          <a:p>
            <a:pPr marL="285750"/>
            <a:r>
              <a:rPr lang="en-US" sz="2200" b="1" dirty="0" smtClean="0">
                <a:sym typeface="Wingdings"/>
              </a:rPr>
              <a:t>This effect is significant the </a:t>
            </a:r>
            <a:r>
              <a:rPr lang="en-US" sz="2200" b="1" dirty="0" err="1" smtClean="0">
                <a:sym typeface="Wingdings"/>
              </a:rPr>
              <a:t>diphoton</a:t>
            </a:r>
            <a:r>
              <a:rPr lang="en-US" sz="2200" b="1" dirty="0" smtClean="0">
                <a:sym typeface="Wingdings"/>
              </a:rPr>
              <a:t> decay </a:t>
            </a:r>
            <a:r>
              <a:rPr lang="en-US" sz="2200" b="1" smtClean="0">
                <a:sym typeface="Wingdings"/>
              </a:rPr>
              <a:t>channel.</a:t>
            </a:r>
            <a:endParaRPr lang="en-US" sz="1800" b="1" dirty="0" smtClean="0">
              <a:sym typeface="Wingdings"/>
            </a:endParaRPr>
          </a:p>
          <a:p>
            <a:pPr marL="400050" lvl="1" indent="0">
              <a:buNone/>
            </a:pPr>
            <a:endParaRPr lang="en-US" sz="1800" baseline="-25000" dirty="0">
              <a:sym typeface="Wingding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F17B-C93E-4B7A-8BA0-7DEF0215D707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shift in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and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baseline="-25000" dirty="0" smtClean="0"/>
              <a:t>H </a:t>
            </a:r>
            <a:r>
              <a:rPr lang="en-US" dirty="0" smtClean="0"/>
              <a:t>as a result of interference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5154873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057401"/>
            <a:ext cx="4123889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935115"/>
            <a:ext cx="38862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Campbell et. al. </a:t>
            </a:r>
            <a:r>
              <a:rPr lang="en-US" dirty="0" smtClean="0">
                <a:hlinkClick r:id="rId4"/>
              </a:rPr>
              <a:t>Phys. Rev. </a:t>
            </a:r>
            <a:r>
              <a:rPr lang="en-US" dirty="0" err="1" smtClean="0">
                <a:hlinkClick r:id="rId4"/>
              </a:rPr>
              <a:t>Lett</a:t>
            </a:r>
            <a:r>
              <a:rPr lang="en-US" dirty="0" smtClean="0">
                <a:hlinkClick r:id="rId4"/>
              </a:rPr>
              <a:t>. 119, 181801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0" y="4876800"/>
            <a:ext cx="9067800" cy="1676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300" dirty="0" err="1" smtClean="0"/>
              <a:t>m</a:t>
            </a:r>
            <a:r>
              <a:rPr lang="en-US" sz="2300" baseline="-25000" dirty="0" err="1" smtClean="0"/>
              <a:t>H</a:t>
            </a:r>
            <a:r>
              <a:rPr lang="en-US" sz="2300" dirty="0"/>
              <a:t> </a:t>
            </a:r>
            <a:r>
              <a:rPr lang="en-US" sz="2300" dirty="0" smtClean="0"/>
              <a:t>shifts as a result of interference. The direction of the shift and the magnitude depends on if the interference is constructive/destructive and the order in of the calculation (in QCD)</a:t>
            </a:r>
          </a:p>
          <a:p>
            <a:pPr marL="285750"/>
            <a:endParaRPr lang="en-US" sz="2100" dirty="0" smtClean="0">
              <a:solidFill>
                <a:srgbClr val="0000FF"/>
              </a:solidFill>
              <a:sym typeface="Wingdings"/>
            </a:endParaRPr>
          </a:p>
          <a:p>
            <a:pPr marL="285750"/>
            <a:r>
              <a:rPr lang="en-US" sz="2100" dirty="0" smtClean="0">
                <a:sym typeface="Wingdings"/>
              </a:rPr>
              <a:t>The Higgs boson production C.S is also suppressed as a result of this interference.</a:t>
            </a:r>
          </a:p>
          <a:p>
            <a:pPr marL="685800" lvl="1"/>
            <a:r>
              <a:rPr lang="en-US" sz="1700" dirty="0" smtClean="0">
                <a:sym typeface="Wingdings"/>
              </a:rPr>
              <a:t>For the SM this amounts to ~2-3%</a:t>
            </a:r>
          </a:p>
          <a:p>
            <a:pPr marL="685800" lvl="1"/>
            <a:r>
              <a:rPr lang="en-US" sz="1700" b="1" dirty="0" smtClean="0">
                <a:solidFill>
                  <a:srgbClr val="0000CC"/>
                </a:solidFill>
                <a:sym typeface="Wingdings"/>
              </a:rPr>
              <a:t>Both the mass shift and the C.S suppression are a function of </a:t>
            </a:r>
            <a:r>
              <a:rPr lang="el-GR" sz="1700" b="1" dirty="0">
                <a:solidFill>
                  <a:srgbClr val="0000CC"/>
                </a:solidFill>
                <a:cs typeface="Calibri"/>
              </a:rPr>
              <a:t>Γ</a:t>
            </a:r>
            <a:r>
              <a:rPr lang="en-US" sz="1700" b="1" baseline="-25000" dirty="0" smtClean="0">
                <a:solidFill>
                  <a:srgbClr val="0000CC"/>
                </a:solidFill>
                <a:cs typeface="Calibri"/>
              </a:rPr>
              <a:t>H . </a:t>
            </a:r>
            <a:r>
              <a:rPr lang="en-US" sz="1700" b="1" dirty="0" smtClean="0">
                <a:solidFill>
                  <a:srgbClr val="0000CC"/>
                </a:solidFill>
                <a:cs typeface="Calibri"/>
              </a:rPr>
              <a:t>Hence these measurements can be used to indirectly constrain </a:t>
            </a:r>
            <a:r>
              <a:rPr lang="el-GR" sz="1700" b="1" dirty="0">
                <a:solidFill>
                  <a:srgbClr val="0000CC"/>
                </a:solidFill>
                <a:cs typeface="Calibri"/>
              </a:rPr>
              <a:t>Γ</a:t>
            </a:r>
            <a:r>
              <a:rPr lang="en-US" sz="1700" b="1" baseline="-25000" dirty="0">
                <a:solidFill>
                  <a:srgbClr val="0000CC"/>
                </a:solidFill>
                <a:cs typeface="Calibri"/>
              </a:rPr>
              <a:t>H</a:t>
            </a:r>
            <a:endParaRPr lang="en-US" sz="1700" b="1" dirty="0">
              <a:solidFill>
                <a:srgbClr val="0000CC"/>
              </a:solidFill>
              <a:sym typeface="Wingding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1620915"/>
            <a:ext cx="35052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Dixon et. al. </a:t>
            </a:r>
            <a:r>
              <a:rPr lang="en-US" dirty="0" smtClean="0">
                <a:hlinkClick r:id="rId5"/>
              </a:rPr>
              <a:t>Phys. Rev. </a:t>
            </a:r>
            <a:r>
              <a:rPr lang="en-US" dirty="0" err="1" smtClean="0">
                <a:hlinkClick r:id="rId5"/>
              </a:rPr>
              <a:t>Lett</a:t>
            </a:r>
            <a:r>
              <a:rPr lang="en-US" dirty="0" smtClean="0">
                <a:hlinkClick r:id="rId5"/>
              </a:rPr>
              <a:t>. 111, 111802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1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to measure the mass shift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5880100" cy="421640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0" y="4724400"/>
            <a:ext cx="9144000" cy="1828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The current precision with which we can measure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H</a:t>
            </a:r>
            <a:r>
              <a:rPr lang="en-US" sz="2000" dirty="0" smtClean="0"/>
              <a:t> [~0.2%] makes a mass measurement the best tool to access this effect in Run 2.</a:t>
            </a:r>
          </a:p>
          <a:p>
            <a:pPr marL="285750" indent="-285750"/>
            <a:r>
              <a:rPr lang="en-US" sz="2000" dirty="0" smtClean="0"/>
              <a:t>A </a:t>
            </a:r>
            <a:r>
              <a:rPr lang="en-US" sz="2000" dirty="0" smtClean="0"/>
              <a:t>public note from ATLAS lays out a strategy to estimate the mass shift by carrying out a “normal” mass measurement where the signal model includes the interference effect.</a:t>
            </a:r>
          </a:p>
          <a:p>
            <a:pPr marL="685800" lvl="1"/>
            <a:r>
              <a:rPr lang="en-US" sz="2400" b="1" dirty="0" err="1" smtClean="0">
                <a:solidFill>
                  <a:srgbClr val="008000"/>
                </a:solidFill>
              </a:rPr>
              <a:t>Δm</a:t>
            </a:r>
            <a:r>
              <a:rPr lang="en-US" sz="2400" b="1" baseline="-25000" dirty="0" err="1" smtClean="0">
                <a:solidFill>
                  <a:srgbClr val="008000"/>
                </a:solidFill>
              </a:rPr>
              <a:t>H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= 35 ± 0.3 (</a:t>
            </a:r>
            <a:r>
              <a:rPr lang="en-US" sz="2400" b="1" dirty="0">
                <a:solidFill>
                  <a:srgbClr val="008000"/>
                </a:solidFill>
              </a:rPr>
              <a:t>stat) ± 8</a:t>
            </a:r>
            <a:r>
              <a:rPr lang="en-US" sz="2400" b="1" dirty="0" smtClean="0">
                <a:solidFill>
                  <a:srgbClr val="008000"/>
                </a:solidFill>
              </a:rPr>
              <a:t> (theory) </a:t>
            </a:r>
            <a:r>
              <a:rPr lang="en-US" sz="2400" b="1" dirty="0">
                <a:solidFill>
                  <a:srgbClr val="008000"/>
                </a:solidFill>
              </a:rPr>
              <a:t>± 4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>
                <a:solidFill>
                  <a:srgbClr val="008000"/>
                </a:solidFill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</a:rPr>
              <a:t>syst.) MeV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05200" y="685800"/>
            <a:ext cx="3276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hlinkClick r:id="rId3"/>
              </a:rPr>
              <a:t>ATLAS-PHYS-PUB-2016-009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A8D1-421C-4B30-BF02-BD9D1D0E4B8A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6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shift in 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r>
              <a:rPr lang="en-US" dirty="0"/>
              <a:t> and </a:t>
            </a:r>
            <a:r>
              <a:rPr lang="el-GR" dirty="0">
                <a:cs typeface="Calibri"/>
              </a:rPr>
              <a:t>σ</a:t>
            </a:r>
            <a:r>
              <a:rPr lang="en-US" baseline="-25000" dirty="0"/>
              <a:t>H </a:t>
            </a:r>
            <a:r>
              <a:rPr lang="en-US" dirty="0"/>
              <a:t>as a result of interference (</a:t>
            </a:r>
            <a:r>
              <a:rPr lang="en-US" dirty="0" err="1"/>
              <a:t>contd</a:t>
            </a:r>
            <a:r>
              <a:rPr lang="en-US" dirty="0"/>
              <a:t>…)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5154873" cy="3303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82" y="1295400"/>
            <a:ext cx="3775057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7800" y="1066800"/>
            <a:ext cx="38862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Campbell et. al. </a:t>
            </a:r>
            <a:r>
              <a:rPr lang="en-US" dirty="0" smtClean="0">
                <a:hlinkClick r:id="rId4"/>
              </a:rPr>
              <a:t>Phys. Rev. </a:t>
            </a:r>
            <a:r>
              <a:rPr lang="en-US" dirty="0" err="1" smtClean="0">
                <a:hlinkClick r:id="rId4"/>
              </a:rPr>
              <a:t>Lett</a:t>
            </a:r>
            <a:r>
              <a:rPr lang="en-US" dirty="0" smtClean="0">
                <a:hlinkClick r:id="rId4"/>
              </a:rPr>
              <a:t>. 119, 181801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6200" y="5029200"/>
            <a:ext cx="89154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300" dirty="0" smtClean="0"/>
              <a:t>The magnitude of the interference and hence its manifestation in the form of </a:t>
            </a:r>
            <a:r>
              <a:rPr lang="en-US" sz="2400" dirty="0" err="1"/>
              <a:t>m</a:t>
            </a:r>
            <a:r>
              <a:rPr lang="en-US" sz="2400" baseline="-25000" dirty="0" err="1"/>
              <a:t>H</a:t>
            </a:r>
            <a:r>
              <a:rPr lang="en-US" sz="2400" dirty="0"/>
              <a:t> and </a:t>
            </a:r>
            <a:r>
              <a:rPr lang="el-GR" sz="2400" dirty="0">
                <a:cs typeface="Calibri"/>
              </a:rPr>
              <a:t>σ</a:t>
            </a:r>
            <a:r>
              <a:rPr lang="en-US" sz="2400" baseline="-25000" dirty="0" smtClean="0"/>
              <a:t>H </a:t>
            </a:r>
            <a:r>
              <a:rPr lang="en-US" sz="2400" dirty="0" smtClean="0"/>
              <a:t>shifts are a function of the scale of the event</a:t>
            </a:r>
            <a:r>
              <a:rPr lang="en-US" sz="2400" dirty="0" smtClean="0"/>
              <a:t>.</a:t>
            </a:r>
            <a:endParaRPr lang="en-US" sz="1700" dirty="0" smtClean="0">
              <a:solidFill>
                <a:srgbClr val="0000FF"/>
              </a:solidFill>
              <a:sym typeface="Wingdings"/>
            </a:endParaRPr>
          </a:p>
          <a:p>
            <a:pPr marL="285750"/>
            <a:r>
              <a:rPr lang="en-US" sz="2100" dirty="0" smtClean="0">
                <a:sym typeface="Wingdings"/>
              </a:rPr>
              <a:t>It is important to carry out these measurements as a function of </a:t>
            </a:r>
            <a:r>
              <a:rPr lang="en-US" sz="2100" dirty="0" err="1" smtClean="0">
                <a:sym typeface="Wingdings"/>
              </a:rPr>
              <a:t>p</a:t>
            </a:r>
            <a:r>
              <a:rPr lang="en-US" sz="2100" baseline="-25000" dirty="0" err="1" smtClean="0">
                <a:sym typeface="Wingdings"/>
              </a:rPr>
              <a:t>T</a:t>
            </a:r>
            <a:r>
              <a:rPr lang="en-US" sz="2100" dirty="0" smtClean="0">
                <a:sym typeface="Wingdings"/>
              </a:rPr>
              <a:t>(H</a:t>
            </a:r>
            <a:r>
              <a:rPr lang="en-US" sz="2100" dirty="0" smtClean="0">
                <a:sym typeface="Wingdings"/>
              </a:rPr>
              <a:t>)</a:t>
            </a:r>
          </a:p>
          <a:p>
            <a:pPr marL="0" indent="0">
              <a:buNone/>
            </a:pPr>
            <a:endParaRPr lang="en-US" sz="2100" dirty="0" smtClean="0">
              <a:sym typeface="Wingding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087515"/>
            <a:ext cx="38862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Dixon et. al. </a:t>
            </a:r>
            <a:r>
              <a:rPr lang="en-US" dirty="0" smtClean="0">
                <a:hlinkClick r:id="rId5"/>
              </a:rPr>
              <a:t>Phys. Rev. </a:t>
            </a:r>
            <a:r>
              <a:rPr lang="en-US" dirty="0" err="1" smtClean="0">
                <a:hlinkClick r:id="rId5"/>
              </a:rPr>
              <a:t>Lett</a:t>
            </a:r>
            <a:r>
              <a:rPr lang="en-US" dirty="0" smtClean="0">
                <a:hlinkClick r:id="rId5"/>
              </a:rPr>
              <a:t>. 111, 111802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8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The STXS stage 1.2 measurements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4087522" cy="4572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371600"/>
            <a:ext cx="0" cy="167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20" y="1600200"/>
            <a:ext cx="5410085" cy="3276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4648200" y="48006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9200" y="685800"/>
            <a:ext cx="22860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ATLAS-CONF-2020-026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38800" y="1295400"/>
            <a:ext cx="22860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CMS-PAS-HIG-19-015</a:t>
            </a:r>
            <a:endParaRPr lang="en-US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0" y="5486400"/>
            <a:ext cx="9144000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The </a:t>
            </a:r>
            <a:r>
              <a:rPr lang="en-US" sz="2000" dirty="0" smtClean="0"/>
              <a:t>exp. </a:t>
            </a:r>
            <a:r>
              <a:rPr lang="en-US" sz="2000" dirty="0"/>
              <a:t>p</a:t>
            </a:r>
            <a:r>
              <a:rPr lang="en-US" sz="2000" dirty="0" smtClean="0"/>
              <a:t>recision of the cross-sections of GGH production in several STXS 1.2 bins is approaching the theoretical precision. </a:t>
            </a:r>
          </a:p>
          <a:p>
            <a:pPr marL="685800" lvl="1"/>
            <a:r>
              <a:rPr lang="en-US" sz="1600" b="1" dirty="0">
                <a:solidFill>
                  <a:srgbClr val="008000"/>
                </a:solidFill>
              </a:rPr>
              <a:t>I</a:t>
            </a:r>
            <a:r>
              <a:rPr lang="en-US" sz="1600" b="1" dirty="0" smtClean="0">
                <a:solidFill>
                  <a:srgbClr val="008000"/>
                </a:solidFill>
              </a:rPr>
              <a:t>mportant to estimate the impact of interference on the GGH production C.S in these bins.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9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to estimate projections for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and</a:t>
            </a:r>
            <a:r>
              <a:rPr lang="en-US" baseline="-25000" dirty="0" smtClean="0"/>
              <a:t> </a:t>
            </a:r>
            <a:r>
              <a:rPr lang="el-GR" dirty="0">
                <a:cs typeface="Calibri"/>
              </a:rPr>
              <a:t>Γ</a:t>
            </a:r>
            <a:r>
              <a:rPr lang="en-US" baseline="-25000" dirty="0">
                <a:cs typeface="Calibri"/>
              </a:rPr>
              <a:t>H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8600" y="762000"/>
            <a:ext cx="8520600" cy="594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/>
              <a:t>Based on the currently available measurements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would like to estimate updated projections for  the precision of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in Run 3 and HL-LHC</a:t>
            </a:r>
          </a:p>
          <a:p>
            <a:pPr marL="685800" lvl="1"/>
            <a:r>
              <a:rPr lang="en-US" sz="2000" dirty="0" smtClean="0"/>
              <a:t>While the H</a:t>
            </a:r>
            <a:r>
              <a:rPr lang="en-US" sz="2000" dirty="0" smtClean="0">
                <a:sym typeface="Wingdings" pitchFamily="2" charset="2"/>
              </a:rPr>
              <a:t>ZZ4µ drive the precision it is important to develop strategies to obtain sub-100 MeV precision in the </a:t>
            </a:r>
            <a:r>
              <a:rPr lang="en-US" sz="2000" dirty="0" err="1" smtClean="0">
                <a:sym typeface="Wingdings" pitchFamily="2" charset="2"/>
              </a:rPr>
              <a:t>diphoton</a:t>
            </a:r>
            <a:r>
              <a:rPr lang="en-US" sz="2000" dirty="0" smtClean="0">
                <a:sym typeface="Wingdings" pitchFamily="2" charset="2"/>
              </a:rPr>
              <a:t> channel</a:t>
            </a:r>
          </a:p>
          <a:p>
            <a:pPr marL="685800" lvl="1"/>
            <a:endParaRPr lang="en-US" dirty="0">
              <a:sym typeface="Wingdings" pitchFamily="2" charset="2"/>
            </a:endParaRPr>
          </a:p>
          <a:p>
            <a:pPr marL="285750"/>
            <a:r>
              <a:rPr lang="en-US" sz="2400" dirty="0" smtClean="0">
                <a:sym typeface="Wingdings" pitchFamily="2" charset="2"/>
              </a:rPr>
              <a:t>The best limits on </a:t>
            </a:r>
            <a:r>
              <a:rPr lang="el-GR" sz="2400" dirty="0">
                <a:cs typeface="Calibri"/>
              </a:rPr>
              <a:t>Γ</a:t>
            </a:r>
            <a:r>
              <a:rPr lang="en-US" sz="2400" baseline="-25000" dirty="0" smtClean="0">
                <a:cs typeface="Calibri"/>
              </a:rPr>
              <a:t>H </a:t>
            </a:r>
            <a:r>
              <a:rPr lang="en-US" sz="2400" dirty="0" smtClean="0">
                <a:cs typeface="Calibri"/>
              </a:rPr>
              <a:t>are obtained indirectly from the </a:t>
            </a:r>
            <a:r>
              <a:rPr lang="en-US" sz="2400" dirty="0"/>
              <a:t>H</a:t>
            </a:r>
            <a:r>
              <a:rPr lang="en-US" sz="2400" dirty="0">
                <a:sym typeface="Wingdings" pitchFamily="2" charset="2"/>
              </a:rPr>
              <a:t>ZZ</a:t>
            </a:r>
            <a:r>
              <a:rPr lang="en-US" sz="2400" dirty="0" smtClean="0">
                <a:sym typeface="Wingdings" pitchFamily="2" charset="2"/>
              </a:rPr>
              <a:t>4l channel</a:t>
            </a:r>
          </a:p>
          <a:p>
            <a:pPr marL="685800" lvl="1"/>
            <a:r>
              <a:rPr lang="en-US" sz="2000" dirty="0" smtClean="0">
                <a:sym typeface="Wingdings" pitchFamily="2" charset="2"/>
              </a:rPr>
              <a:t>However this requires several assumptions.</a:t>
            </a:r>
          </a:p>
          <a:p>
            <a:pPr marL="685800" lvl="1"/>
            <a:endParaRPr lang="en-US" sz="2000" dirty="0">
              <a:sym typeface="Wingdings" pitchFamily="2" charset="2"/>
            </a:endParaRPr>
          </a:p>
          <a:p>
            <a:pPr marL="285750"/>
            <a:r>
              <a:rPr lang="en-US" sz="2400" dirty="0" smtClean="0">
                <a:sym typeface="Wingdings" pitchFamily="2" charset="2"/>
              </a:rPr>
              <a:t>The interference between Higgs production, in the </a:t>
            </a:r>
            <a:r>
              <a:rPr lang="en-US" sz="2400" dirty="0" err="1" smtClean="0">
                <a:sym typeface="Wingdings" pitchFamily="2" charset="2"/>
              </a:rPr>
              <a:t>diphoton</a:t>
            </a:r>
            <a:r>
              <a:rPr lang="en-US" sz="2400" dirty="0" smtClean="0">
                <a:sym typeface="Wingdings" pitchFamily="2" charset="2"/>
              </a:rPr>
              <a:t> decay channel, via gluon fusion and the QCD continuum can also be used to constrain </a:t>
            </a:r>
            <a:r>
              <a:rPr lang="el-GR" sz="2400" dirty="0">
                <a:cs typeface="Calibri"/>
              </a:rPr>
              <a:t>Γ</a:t>
            </a:r>
            <a:r>
              <a:rPr lang="en-US" sz="2400" baseline="-25000" dirty="0" smtClean="0">
                <a:cs typeface="Calibri"/>
              </a:rPr>
              <a:t>H</a:t>
            </a:r>
          </a:p>
          <a:p>
            <a:pPr marL="685800" lvl="1"/>
            <a:r>
              <a:rPr lang="en-US" sz="2000" dirty="0" smtClean="0">
                <a:cs typeface="Calibri"/>
              </a:rPr>
              <a:t>We would like to use our best knowledge of the precision in </a:t>
            </a:r>
            <a:r>
              <a:rPr lang="en-US" sz="2000" dirty="0" err="1"/>
              <a:t>m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possible to update the corresponding </a:t>
            </a:r>
            <a:r>
              <a:rPr lang="en-US" sz="2000" dirty="0" smtClean="0">
                <a:cs typeface="Calibri"/>
              </a:rPr>
              <a:t>projections 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6046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382000" cy="678437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636-EAAF-426A-82EA-696A9C434A77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measurements with full Run 2</a:t>
            </a:r>
            <a:endParaRPr lang="en-US" dirty="0"/>
          </a:p>
        </p:txBody>
      </p:sp>
      <p:pic>
        <p:nvPicPr>
          <p:cNvPr id="5" name="Picture 4" descr="Screen Shot 2020-06-29 at 14.3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730442" cy="396240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0" y="4800600"/>
            <a:ext cx="891540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/>
              <a:t>First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measurement with full Run 2. Precision(0.21 GeV) comparable to CMS HZZ with 2016 only.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2D event categorization based on per event resolution and S/B BDT.</a:t>
            </a:r>
          </a:p>
          <a:p>
            <a:pPr marL="685800" lvl="1"/>
            <a:r>
              <a:rPr lang="en-US" sz="2000" dirty="0" smtClean="0"/>
              <a:t>A NN was trained to predict the per event resolution.</a:t>
            </a:r>
            <a:endParaRPr lang="en-US" sz="2000" dirty="0"/>
          </a:p>
          <a:p>
            <a:pPr marL="285750" indent="-285750"/>
            <a:endParaRPr lang="en-US" dirty="0" smtClean="0"/>
          </a:p>
        </p:txBody>
      </p:sp>
      <p:pic>
        <p:nvPicPr>
          <p:cNvPr id="7" name="Picture 6" descr="Screen Shot 2020-06-29 at 14.4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99" y="914401"/>
            <a:ext cx="4276445" cy="3886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762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4"/>
              </a:rPr>
              <a:t>ATLAS CONF-2020-005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5BF9-9BAC-48BC-8DE7-A2A63D6EC6F9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3962400"/>
            <a:ext cx="3886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762000"/>
            <a:ext cx="8520600" cy="594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 smtClean="0"/>
              <a:t>The mass of the Higgs </a:t>
            </a:r>
            <a:r>
              <a:rPr lang="en-US" dirty="0"/>
              <a:t>boson (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r>
              <a:rPr lang="en-US" dirty="0" smtClean="0"/>
              <a:t>)</a:t>
            </a:r>
          </a:p>
          <a:p>
            <a:pPr marL="685800" lvl="1"/>
            <a:r>
              <a:rPr lang="en-US" dirty="0" smtClean="0"/>
              <a:t>Motivation for precise measurement of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endParaRPr lang="en-US" dirty="0" smtClean="0"/>
          </a:p>
          <a:p>
            <a:pPr marL="685800" lvl="1"/>
            <a:r>
              <a:rPr lang="en-US" dirty="0" smtClean="0"/>
              <a:t>Summary of the current measurements of 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endParaRPr lang="en-US" dirty="0">
              <a:solidFill>
                <a:srgbClr val="0000FF"/>
              </a:solidFill>
            </a:endParaRPr>
          </a:p>
          <a:p>
            <a:pPr marL="685800" lvl="1"/>
            <a:r>
              <a:rPr lang="en-US" dirty="0" smtClean="0">
                <a:solidFill>
                  <a:srgbClr val="008000"/>
                </a:solidFill>
              </a:rPr>
              <a:t>Key challenges for sub 0.1% precision in </a:t>
            </a:r>
            <a:r>
              <a:rPr lang="en-US" dirty="0" err="1" smtClean="0">
                <a:solidFill>
                  <a:srgbClr val="008000"/>
                </a:solidFill>
              </a:rPr>
              <a:t>m</a:t>
            </a:r>
            <a:r>
              <a:rPr lang="en-US" baseline="-25000" dirty="0" err="1" smtClean="0">
                <a:solidFill>
                  <a:srgbClr val="008000"/>
                </a:solidFill>
              </a:rPr>
              <a:t>H</a:t>
            </a:r>
            <a:r>
              <a:rPr lang="en-US" dirty="0" smtClean="0">
                <a:solidFill>
                  <a:srgbClr val="008000"/>
                </a:solidFill>
              </a:rPr>
              <a:t> measurements (in a single channel).</a:t>
            </a:r>
          </a:p>
          <a:p>
            <a:pPr marL="400050" lvl="1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285750"/>
            <a:r>
              <a:rPr lang="en-US" dirty="0"/>
              <a:t>The </a:t>
            </a:r>
            <a:r>
              <a:rPr lang="en-US" dirty="0" smtClean="0"/>
              <a:t>width </a:t>
            </a:r>
            <a:r>
              <a:rPr lang="en-US" dirty="0"/>
              <a:t>of the Higgs boson </a:t>
            </a:r>
            <a:r>
              <a:rPr lang="en-US" dirty="0" smtClean="0"/>
              <a:t>(</a:t>
            </a:r>
            <a:r>
              <a:rPr lang="el-GR" dirty="0" smtClean="0">
                <a:latin typeface="Calibri"/>
                <a:cs typeface="Calibri"/>
              </a:rPr>
              <a:t>Γ</a:t>
            </a:r>
            <a:r>
              <a:rPr lang="en-US" baseline="-25000" dirty="0" smtClean="0">
                <a:latin typeface="Calibri"/>
                <a:cs typeface="Calibri"/>
              </a:rPr>
              <a:t>H</a:t>
            </a:r>
            <a:r>
              <a:rPr lang="en-US" dirty="0" smtClean="0"/>
              <a:t>)</a:t>
            </a:r>
          </a:p>
          <a:p>
            <a:pPr marL="685800" lvl="1"/>
            <a:r>
              <a:rPr lang="en-US" dirty="0" smtClean="0"/>
              <a:t>Summary </a:t>
            </a:r>
            <a:r>
              <a:rPr lang="en-US" dirty="0"/>
              <a:t>of the current </a:t>
            </a:r>
            <a:r>
              <a:rPr lang="en-US" dirty="0" smtClean="0"/>
              <a:t>attempts to </a:t>
            </a:r>
            <a:r>
              <a:rPr lang="en-US" dirty="0" smtClean="0"/>
              <a:t>constrain</a:t>
            </a:r>
            <a:r>
              <a:rPr lang="en-US" dirty="0" smtClean="0"/>
              <a:t> </a:t>
            </a:r>
            <a:r>
              <a:rPr lang="el-GR" dirty="0">
                <a:cs typeface="Calibri"/>
              </a:rPr>
              <a:t>Γ</a:t>
            </a:r>
            <a:r>
              <a:rPr lang="en-US" baseline="-25000" dirty="0">
                <a:cs typeface="Calibri"/>
              </a:rPr>
              <a:t>H</a:t>
            </a:r>
            <a:endParaRPr lang="en-US" dirty="0"/>
          </a:p>
          <a:p>
            <a:pPr marL="685800" lvl="1"/>
            <a:r>
              <a:rPr lang="en-US" dirty="0" smtClean="0"/>
              <a:t>Future </a:t>
            </a:r>
            <a:r>
              <a:rPr lang="en-US" dirty="0" smtClean="0"/>
              <a:t>attempts to constrain  </a:t>
            </a:r>
            <a:r>
              <a:rPr lang="el-GR" dirty="0">
                <a:cs typeface="Calibri"/>
              </a:rPr>
              <a:t>Γ</a:t>
            </a:r>
            <a:r>
              <a:rPr lang="en-US" baseline="-25000" dirty="0" smtClean="0">
                <a:cs typeface="Calibri"/>
              </a:rPr>
              <a:t>H </a:t>
            </a:r>
            <a:r>
              <a:rPr lang="en-US" dirty="0" smtClean="0">
                <a:cs typeface="Calibri"/>
              </a:rPr>
              <a:t>from the </a:t>
            </a:r>
            <a:r>
              <a:rPr lang="en-US" dirty="0" err="1" smtClean="0">
                <a:cs typeface="Calibri"/>
              </a:rPr>
              <a:t>diphoton</a:t>
            </a:r>
            <a:r>
              <a:rPr lang="en-US" dirty="0" smtClean="0">
                <a:cs typeface="Calibri"/>
              </a:rPr>
              <a:t> decay channel.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sym typeface="Wingding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BD18-3F6E-495D-B789-1D12143F8C8A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measurement in   H</a:t>
            </a:r>
            <a:r>
              <a:rPr lang="en-US" dirty="0" smtClean="0">
                <a:sym typeface="Wingdings" pitchFamily="2" charset="2"/>
              </a:rPr>
              <a:t>ZZ*  with the 2016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43400"/>
            <a:ext cx="8821036" cy="22860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Three event categories</a:t>
            </a:r>
            <a:r>
              <a:rPr lang="en-US" sz="2000" dirty="0" smtClean="0"/>
              <a:t> based on 4 isolated leptons: </a:t>
            </a:r>
            <a:r>
              <a:rPr lang="en-US" sz="2000" b="1" dirty="0" smtClean="0"/>
              <a:t>4</a:t>
            </a:r>
            <a:r>
              <a:rPr lang="el-GR" sz="2000" b="1" dirty="0" smtClean="0"/>
              <a:t>μ</a:t>
            </a:r>
            <a:r>
              <a:rPr lang="en-US" sz="2000" b="1" dirty="0" smtClean="0"/>
              <a:t>, 2e2</a:t>
            </a:r>
            <a:r>
              <a:rPr lang="el-GR" sz="2000" b="1" dirty="0" smtClean="0"/>
              <a:t>μ</a:t>
            </a:r>
            <a:r>
              <a:rPr lang="en-US" sz="2000" b="1" dirty="0" smtClean="0"/>
              <a:t>, 4e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H</a:t>
            </a:r>
            <a:r>
              <a:rPr lang="en-US" sz="2000" dirty="0" smtClean="0"/>
              <a:t> measurement based on a 3D fit on the m</a:t>
            </a:r>
            <a:r>
              <a:rPr lang="en-US" sz="2000" baseline="-25000" dirty="0" smtClean="0"/>
              <a:t>4l</a:t>
            </a:r>
            <a:r>
              <a:rPr lang="en-US" sz="2000" dirty="0" smtClean="0"/>
              <a:t>, per event uncertainty on m</a:t>
            </a:r>
            <a:r>
              <a:rPr lang="en-US" sz="2000" baseline="-25000" dirty="0" smtClean="0"/>
              <a:t>4l </a:t>
            </a:r>
            <a:r>
              <a:rPr lang="en-US" sz="2000" dirty="0" smtClean="0"/>
              <a:t>and the kinematic discriminant(separates signal from background) : Improves the precision by 11% w.r.t a 1D fit.</a:t>
            </a:r>
          </a:p>
          <a:p>
            <a:pPr marL="0" indent="0" algn="ctr">
              <a:buNone/>
            </a:pPr>
            <a:r>
              <a:rPr lang="en-US" sz="2200" b="1" dirty="0" err="1" smtClean="0">
                <a:solidFill>
                  <a:srgbClr val="00B050"/>
                </a:solidFill>
              </a:rPr>
              <a:t>m</a:t>
            </a:r>
            <a:r>
              <a:rPr lang="en-US" sz="2200" b="1" baseline="-25000" dirty="0" err="1" smtClean="0">
                <a:solidFill>
                  <a:srgbClr val="00B050"/>
                </a:solidFill>
              </a:rPr>
              <a:t>H</a:t>
            </a:r>
            <a:r>
              <a:rPr lang="en-US" sz="2200" b="1" dirty="0" smtClean="0">
                <a:solidFill>
                  <a:srgbClr val="00B050"/>
                </a:solidFill>
              </a:rPr>
              <a:t> = 125.26 +/- 0.21 [0.20 (stat.) +/- 0.08 (syst.) ] </a:t>
            </a:r>
            <a:r>
              <a:rPr lang="en-US" sz="2200" b="1" dirty="0" err="1" smtClean="0">
                <a:solidFill>
                  <a:srgbClr val="00B050"/>
                </a:solidFill>
              </a:rPr>
              <a:t>GeV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The measurement in </a:t>
            </a:r>
            <a:r>
              <a:rPr lang="en-US" sz="2000" b="1" dirty="0" smtClean="0"/>
              <a:t>statistically limited.</a:t>
            </a:r>
          </a:p>
          <a:p>
            <a:r>
              <a:rPr lang="en-US" sz="2000" dirty="0" smtClean="0"/>
              <a:t>Main systematics: </a:t>
            </a:r>
            <a:r>
              <a:rPr lang="en-US" sz="2000" b="1" dirty="0" smtClean="0"/>
              <a:t>electron and </a:t>
            </a:r>
            <a:r>
              <a:rPr lang="en-US" sz="2000" b="1" dirty="0" err="1" smtClean="0"/>
              <a:t>muon</a:t>
            </a:r>
            <a:r>
              <a:rPr lang="en-US" sz="2000" b="1" dirty="0" smtClean="0"/>
              <a:t> energy scale </a:t>
            </a:r>
            <a:r>
              <a:rPr lang="en-US" sz="2000" b="1" dirty="0" err="1" smtClean="0"/>
              <a:t>unc</a:t>
            </a:r>
            <a:r>
              <a:rPr lang="en-US" sz="2000" b="1" dirty="0" smtClean="0"/>
              <a:t>.</a:t>
            </a:r>
          </a:p>
          <a:p>
            <a:pPr marL="0" indent="0" algn="ctr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The most precise measurement in a single channel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F738-C603-4A0A-B6CD-BBFA19C86D80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Wine &amp; Cheese Seminar,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717176"/>
            <a:ext cx="3774783" cy="3626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18" y="685799"/>
            <a:ext cx="3517682" cy="36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elements of </a:t>
            </a:r>
            <a:r>
              <a:rPr lang="en-US" dirty="0" smtClean="0"/>
              <a:t>HIG-19-004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85800"/>
            <a:ext cx="5029200" cy="5943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100" dirty="0" smtClean="0"/>
              <a:t>General strategy the same as in HIG-16-040 with the following improvements :</a:t>
            </a:r>
          </a:p>
          <a:p>
            <a:pPr marL="685800" lvl="1"/>
            <a:r>
              <a:rPr lang="en-US" sz="2400" dirty="0" smtClean="0"/>
              <a:t>Updated legacy re-reconstruction of the 2016 dataset.</a:t>
            </a:r>
          </a:p>
          <a:p>
            <a:pPr marL="685800" lvl="1"/>
            <a:r>
              <a:rPr lang="en-US" sz="2400" dirty="0" smtClean="0">
                <a:solidFill>
                  <a:srgbClr val="0000CC"/>
                </a:solidFill>
              </a:rPr>
              <a:t>Dedicated </a:t>
            </a:r>
            <a:r>
              <a:rPr lang="en-US" sz="2400" dirty="0" err="1" smtClean="0">
                <a:solidFill>
                  <a:srgbClr val="0000CC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00CC"/>
                </a:solidFill>
              </a:rPr>
              <a:t>T</a:t>
            </a:r>
            <a:r>
              <a:rPr lang="en-US" sz="2400" dirty="0" smtClean="0">
                <a:solidFill>
                  <a:srgbClr val="0000CC"/>
                </a:solidFill>
              </a:rPr>
              <a:t> dependent residual energy scale corrections.</a:t>
            </a:r>
          </a:p>
          <a:p>
            <a:pPr marL="685800" lvl="1"/>
            <a:r>
              <a:rPr lang="en-US" sz="2400" dirty="0" smtClean="0">
                <a:solidFill>
                  <a:srgbClr val="0000CC"/>
                </a:solidFill>
              </a:rPr>
              <a:t>A method to estimate the systematic uncertainty on the photon energy scale due to radiation damage of ECAL crystals.</a:t>
            </a:r>
          </a:p>
          <a:p>
            <a:pPr marL="685800" lvl="1"/>
            <a:r>
              <a:rPr lang="en-US" sz="2400" dirty="0" smtClean="0"/>
              <a:t>A simplified event categorization : dropped the 7 categories dedicated for the VH and </a:t>
            </a:r>
            <a:r>
              <a:rPr lang="en-US" sz="2400" dirty="0" err="1" smtClean="0"/>
              <a:t>ttH</a:t>
            </a:r>
            <a:r>
              <a:rPr lang="en-US" sz="2400" dirty="0" smtClean="0"/>
              <a:t> tags.</a:t>
            </a:r>
          </a:p>
          <a:p>
            <a:pPr marL="685800" lvl="1"/>
            <a:r>
              <a:rPr lang="en-US" sz="2400" dirty="0" smtClean="0"/>
              <a:t>The measurement of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from the </a:t>
            </a:r>
            <a:r>
              <a:rPr lang="en-US" sz="2400" dirty="0" err="1" smtClean="0"/>
              <a:t>H</a:t>
            </a:r>
            <a:r>
              <a:rPr lang="en-US" sz="2400" dirty="0" err="1" smtClean="0">
                <a:sym typeface="Wingdings"/>
              </a:rPr>
              <a:t>γγ</a:t>
            </a:r>
            <a:r>
              <a:rPr lang="en-US" sz="2400" dirty="0" smtClean="0">
                <a:sym typeface="Wingdings"/>
              </a:rPr>
              <a:t> decay channel with the 2016 dataset was combined with the same measurement in the HZZ decay channel with the 2016 dataset[HIG-16-041] and the Run 1 combination.</a:t>
            </a:r>
            <a:endParaRPr lang="en-US" sz="2400" dirty="0"/>
          </a:p>
        </p:txBody>
      </p:sp>
      <p:pic>
        <p:nvPicPr>
          <p:cNvPr id="8" name="Picture 7" descr="Screen Shot 2020-04-02 at 21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9600"/>
            <a:ext cx="3810000" cy="2972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3100" y="4267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Screen Shot 2020-04-02 at 21.5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14" y="3505200"/>
            <a:ext cx="4039585" cy="304799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657600" y="2590800"/>
            <a:ext cx="1981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24770">
            <a:off x="4157739" y="3518558"/>
            <a:ext cx="1321743" cy="1920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1BDD-2B8E-431A-94E0-64ABFC3508BF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combined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measurement</a:t>
            </a:r>
            <a:endParaRPr lang="en-US" dirty="0"/>
          </a:p>
        </p:txBody>
      </p:sp>
      <p:pic>
        <p:nvPicPr>
          <p:cNvPr id="6" name="Picture 5" descr="Screen Shot 2020-04-02 at 22.0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" y="609600"/>
            <a:ext cx="4146698" cy="3962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38"/>
            <a:ext cx="6705599" cy="20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 descr="Screen Shot 2020-04-02 at 22.10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22" y="711200"/>
            <a:ext cx="5032178" cy="3784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3289826">
            <a:off x="2617693" y="4337619"/>
            <a:ext cx="1321743" cy="1920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05400" y="5562600"/>
            <a:ext cx="1127125" cy="228600"/>
          </a:xfrm>
          <a:prstGeom prst="rect">
            <a:avLst/>
          </a:prstGeom>
          <a:noFill/>
          <a:ln w="38160" cap="flat">
            <a:solidFill>
              <a:srgbClr val="0D1F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45075" y="5105400"/>
            <a:ext cx="1127125" cy="228600"/>
          </a:xfrm>
          <a:prstGeom prst="rect">
            <a:avLst/>
          </a:prstGeom>
          <a:noFill/>
          <a:ln w="38160" cap="flat">
            <a:solidFill>
              <a:srgbClr val="0D1F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2DA7-C9AD-4D44-87BA-D673B1B904A1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measurements of the Higgs width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914400"/>
            <a:ext cx="22860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H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ZZ</a:t>
            </a:r>
            <a:r>
              <a:rPr lang="en-US" b="1" dirty="0" smtClean="0">
                <a:solidFill>
                  <a:schemeClr val="bg1"/>
                </a:solidFill>
              </a:rPr>
              <a:t>  [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  <a:hlinkClick r:id="rId2"/>
              </a:rPr>
              <a:t>PLB 786 (2018) 223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4781550" cy="442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7600" y="5354715"/>
            <a:ext cx="3867150" cy="6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&lt; 14.4 MeV at 95% CL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1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1F86-4FF6-47C9-B7E2-D41DC4479DE2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shift in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baseline="-25000" dirty="0" smtClean="0"/>
              <a:t>H </a:t>
            </a:r>
            <a:r>
              <a:rPr lang="en-US" dirty="0" smtClean="0"/>
              <a:t>as a result of interference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374293"/>
            <a:ext cx="4916678" cy="47217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935115"/>
            <a:ext cx="38862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Campbell et. al. </a:t>
            </a:r>
            <a:r>
              <a:rPr lang="en-US" dirty="0" smtClean="0">
                <a:hlinkClick r:id="rId3"/>
              </a:rPr>
              <a:t>Phys. Rev. </a:t>
            </a:r>
            <a:r>
              <a:rPr lang="en-US" dirty="0" err="1" smtClean="0">
                <a:hlinkClick r:id="rId3"/>
              </a:rPr>
              <a:t>Lett</a:t>
            </a:r>
            <a:r>
              <a:rPr lang="en-US" dirty="0" smtClean="0">
                <a:hlinkClick r:id="rId3"/>
              </a:rPr>
              <a:t>. 119, 181801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1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Higgs boson mass 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762000"/>
            <a:ext cx="4800600" cy="5943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smtClean="0"/>
              <a:t>The mass of the Higgs boson is not predicted from theory.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285750" lvl="1" indent="-342900">
              <a:buFont typeface="Arial"/>
              <a:buChar char="•"/>
            </a:pPr>
            <a:r>
              <a:rPr lang="en-US" dirty="0"/>
              <a:t>All properties of the Higgs boson(couplings and cross-sections) are a function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endParaRPr lang="en-US" baseline="-25000" dirty="0" smtClean="0"/>
          </a:p>
          <a:p>
            <a:pPr marL="685800" lvl="2" indent="-342900">
              <a:buFont typeface="Calibri" pitchFamily="34" charset="0"/>
              <a:buChar char="‒"/>
            </a:pPr>
            <a:r>
              <a:rPr lang="en-US" dirty="0"/>
              <a:t>This motivates precision measurements of 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endParaRPr lang="en-US" dirty="0"/>
          </a:p>
          <a:p>
            <a:pPr marL="342900" lvl="2" indent="0">
              <a:buNone/>
            </a:pPr>
            <a:endParaRPr lang="en-US" dirty="0" smtClean="0"/>
          </a:p>
          <a:p>
            <a:pPr marL="285750"/>
            <a:r>
              <a:rPr lang="en-US" sz="2800" dirty="0" smtClean="0"/>
              <a:t>Currently the 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 measurements are carried out in the two high resolution decay channels H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l-GR" sz="2800" dirty="0" smtClean="0">
                <a:latin typeface="Calibri"/>
                <a:cs typeface="Calibri"/>
                <a:sym typeface="Wingdings" pitchFamily="2" charset="2"/>
              </a:rPr>
              <a:t>γγ</a:t>
            </a:r>
            <a:r>
              <a:rPr lang="en-US" sz="2800" dirty="0" smtClean="0">
                <a:latin typeface="Calibri"/>
                <a:cs typeface="Calibri"/>
                <a:sym typeface="Wingdings" pitchFamily="2" charset="2"/>
              </a:rPr>
              <a:t> and HZZ4l</a:t>
            </a:r>
          </a:p>
          <a:p>
            <a:pPr marL="457200" lvl="1" indent="0">
              <a:buNone/>
            </a:pPr>
            <a:endParaRPr lang="en-US" sz="2000" dirty="0" smtClean="0">
              <a:latin typeface="Calibri"/>
              <a:cs typeface="Calibri"/>
              <a:sym typeface="Wingdings" pitchFamily="2" charset="2"/>
            </a:endParaRP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81F0-F02C-47EE-B607-539B4EC7048F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01939"/>
            <a:ext cx="4114800" cy="38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52C4-672D-493F-85FF-301D4523612E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Higgs boson mass </a:t>
            </a:r>
            <a:r>
              <a:rPr lang="en-US" dirty="0" smtClean="0"/>
              <a:t>(</a:t>
            </a:r>
            <a:r>
              <a:rPr lang="en-US" dirty="0" err="1" smtClean="0"/>
              <a:t>contd</a:t>
            </a:r>
            <a:r>
              <a:rPr lang="en-US" dirty="0" smtClean="0"/>
              <a:t> …)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2879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762000"/>
            <a:ext cx="31242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Butazzo</a:t>
            </a:r>
            <a:r>
              <a:rPr lang="en-US" dirty="0" smtClean="0"/>
              <a:t> et. al. </a:t>
            </a:r>
            <a:r>
              <a:rPr lang="en-US" dirty="0" smtClean="0">
                <a:hlinkClick r:id="rId3" action="ppaction://hlinkfile"/>
              </a:rPr>
              <a:t>JHEP 12(2013)089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5410200"/>
            <a:ext cx="8839200" cy="1066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 err="1" smtClean="0"/>
              <a:t>m</a:t>
            </a:r>
            <a:r>
              <a:rPr lang="en-US" baseline="-25000" dirty="0" err="1" smtClean="0"/>
              <a:t>top</a:t>
            </a:r>
            <a:r>
              <a:rPr lang="en-US" dirty="0" smtClean="0"/>
              <a:t> &amp;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are the most important </a:t>
            </a:r>
            <a:r>
              <a:rPr lang="en-US" dirty="0" err="1" smtClean="0"/>
              <a:t>params</a:t>
            </a:r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hat determine the various electroweak phases  of the SM</a:t>
            </a:r>
          </a:p>
          <a:p>
            <a:pPr marL="685800" lvl="1"/>
            <a:r>
              <a:rPr lang="en-US" dirty="0" smtClean="0"/>
              <a:t>Its important to keep measuring these </a:t>
            </a:r>
            <a:r>
              <a:rPr lang="en-US" dirty="0" err="1" smtClean="0"/>
              <a:t>params</a:t>
            </a:r>
            <a:r>
              <a:rPr lang="en-US" dirty="0" smtClean="0"/>
              <a:t>. as precisely as possible to determine in which of these regions we live.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52C4-672D-493F-85FF-301D4523612E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current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measurements in ATLAS and CMS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00" y="903527"/>
            <a:ext cx="4400600" cy="3287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066800"/>
            <a:ext cx="4973053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429000"/>
            <a:ext cx="9144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6200" y="4419600"/>
            <a:ext cx="8991600" cy="205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1" dirty="0" smtClean="0"/>
              <a:t>The most recent measurement is from ATLAS with the full Run 2 dataset in the H</a:t>
            </a:r>
            <a:r>
              <a:rPr lang="en-US" sz="2000" b="1" dirty="0" smtClean="0">
                <a:sym typeface="Wingdings" pitchFamily="2" charset="2"/>
              </a:rPr>
              <a:t>ZZ4l channel: </a:t>
            </a:r>
            <a:r>
              <a:rPr lang="en-US" sz="2000" b="1" dirty="0" err="1" smtClean="0">
                <a:solidFill>
                  <a:srgbClr val="008000"/>
                </a:solidFill>
                <a:sym typeface="Wingdings" pitchFamily="2" charset="2"/>
              </a:rPr>
              <a:t>m</a:t>
            </a:r>
            <a:r>
              <a:rPr lang="en-US" sz="20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H</a:t>
            </a:r>
            <a:r>
              <a:rPr lang="en-US" sz="2000" b="1" dirty="0" smtClean="0">
                <a:solidFill>
                  <a:srgbClr val="008000"/>
                </a:solidFill>
                <a:sym typeface="Wingdings" pitchFamily="2" charset="2"/>
              </a:rPr>
              <a:t> = 124.92 ± 0.21 (</a:t>
            </a:r>
            <a:r>
              <a:rPr lang="en-US" sz="2000" b="1" dirty="0">
                <a:solidFill>
                  <a:srgbClr val="008000"/>
                </a:solidFill>
                <a:sym typeface="Wingdings" pitchFamily="2" charset="2"/>
              </a:rPr>
              <a:t>± </a:t>
            </a:r>
            <a:r>
              <a:rPr lang="en-US" sz="2000" b="1" dirty="0" smtClean="0">
                <a:solidFill>
                  <a:srgbClr val="008000"/>
                </a:solidFill>
                <a:sym typeface="Wingdings" pitchFamily="2" charset="2"/>
              </a:rPr>
              <a:t>0.19) </a:t>
            </a:r>
            <a:r>
              <a:rPr lang="en-US" sz="2000" b="1" dirty="0" err="1" smtClean="0">
                <a:solidFill>
                  <a:srgbClr val="008000"/>
                </a:solidFill>
                <a:sym typeface="Wingdings" pitchFamily="2" charset="2"/>
              </a:rPr>
              <a:t>GeV</a:t>
            </a:r>
            <a:r>
              <a:rPr lang="en-US" sz="2000" b="1" dirty="0" smtClean="0">
                <a:solidFill>
                  <a:srgbClr val="008000"/>
                </a:solidFill>
                <a:sym typeface="Wingdings" pitchFamily="2" charset="2"/>
              </a:rPr>
              <a:t>  [</a:t>
            </a:r>
            <a:r>
              <a:rPr lang="en-US" sz="2000" b="1" dirty="0" smtClean="0">
                <a:solidFill>
                  <a:srgbClr val="008000"/>
                </a:solidFill>
                <a:sym typeface="Wingdings" pitchFamily="2" charset="2"/>
                <a:hlinkClick r:id="rId4"/>
              </a:rPr>
              <a:t>ATLAS-CONF-2020-005</a:t>
            </a:r>
            <a:r>
              <a:rPr lang="en-US" sz="2000" b="1" dirty="0" smtClean="0">
                <a:solidFill>
                  <a:srgbClr val="008000"/>
                </a:solidFill>
                <a:sym typeface="Wingdings" pitchFamily="2" charset="2"/>
              </a:rPr>
              <a:t>]</a:t>
            </a:r>
          </a:p>
          <a:p>
            <a:pPr marL="285750" indent="-285750"/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The most precise single channel measurements are from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ATLAS(full Run 2)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and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CMS(2016 only) 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in the HZZ4l channel with a 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precision of ~0.17%</a:t>
            </a:r>
          </a:p>
          <a:p>
            <a:pPr marL="285750" indent="-285750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The most precise measurement of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m</a:t>
            </a:r>
            <a:r>
              <a:rPr lang="en-US" sz="2000" baseline="-25000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to date is from the CMS Run 1 + 2016 combination in 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cs typeface="Calibri"/>
                <a:sym typeface="Wingdings" pitchFamily="2" charset="2"/>
              </a:rPr>
              <a:t>γγ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Calibri"/>
                <a:sym typeface="Wingdings" pitchFamily="2" charset="2"/>
              </a:rPr>
              <a:t> and HZZ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Wingdings" pitchFamily="2" charset="2"/>
              </a:rPr>
              <a:t>4l channels with a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Wingdings" pitchFamily="2" charset="2"/>
              </a:rPr>
              <a:t>precision of ~0.11%</a:t>
            </a:r>
          </a:p>
          <a:p>
            <a:pPr marL="685800" lvl="1"/>
            <a:r>
              <a:rPr lang="en-US" sz="1600" b="1" dirty="0" smtClean="0">
                <a:solidFill>
                  <a:srgbClr val="FF0000"/>
                </a:solidFill>
                <a:cs typeface="Calibri"/>
                <a:sym typeface="Wingdings" pitchFamily="2" charset="2"/>
              </a:rPr>
              <a:t>The measurement in the </a:t>
            </a:r>
            <a:r>
              <a:rPr lang="en-US" sz="1600" b="1" dirty="0" err="1" smtClean="0">
                <a:solidFill>
                  <a:srgbClr val="FF0000"/>
                </a:solidFill>
                <a:cs typeface="Calibri"/>
                <a:sym typeface="Wingdings" pitchFamily="2" charset="2"/>
              </a:rPr>
              <a:t>diphoton</a:t>
            </a:r>
            <a:r>
              <a:rPr lang="en-US" sz="1600" b="1" dirty="0" smtClean="0">
                <a:solidFill>
                  <a:srgbClr val="FF0000"/>
                </a:solidFill>
                <a:cs typeface="Calibri"/>
                <a:sym typeface="Wingdings" pitchFamily="2" charset="2"/>
              </a:rPr>
              <a:t> channel is tending to be systematically limited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706515"/>
            <a:ext cx="22098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/>
              </a:rPr>
              <a:t>Phys. </a:t>
            </a:r>
            <a:r>
              <a:rPr lang="en-US" dirty="0" err="1" smtClean="0">
                <a:hlinkClick r:id="rId5"/>
              </a:rPr>
              <a:t>Lett</a:t>
            </a:r>
            <a:r>
              <a:rPr lang="en-US" dirty="0" smtClean="0">
                <a:hlinkClick r:id="rId5"/>
              </a:rPr>
              <a:t>. B 805 (2020)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914400"/>
            <a:ext cx="20574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hlinkClick r:id="rId6" action="ppaction://hlinkfile"/>
              </a:rPr>
              <a:t>JHEP 12(2013)089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52C4-672D-493F-85FF-301D4523612E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 in measurements of 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28600" y="762000"/>
            <a:ext cx="85206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>
                <a:cs typeface="Calibri"/>
                <a:sym typeface="Wingdings" pitchFamily="2" charset="2"/>
              </a:rPr>
              <a:t>The precision with which we can measure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m</a:t>
            </a:r>
            <a:r>
              <a:rPr lang="en-US" sz="2400" baseline="-25000" dirty="0" err="1" smtClean="0">
                <a:cs typeface="Calibri"/>
                <a:sym typeface="Wingdings" pitchFamily="2" charset="2"/>
              </a:rPr>
              <a:t>H</a:t>
            </a:r>
            <a:r>
              <a:rPr lang="en-US" sz="2400" dirty="0" smtClean="0">
                <a:cs typeface="Calibri"/>
                <a:sym typeface="Wingdings" pitchFamily="2" charset="2"/>
              </a:rPr>
              <a:t> </a:t>
            </a:r>
            <a:r>
              <a:rPr lang="en-US" sz="2400" dirty="0">
                <a:cs typeface="Calibri"/>
                <a:sym typeface="Wingdings" pitchFamily="2" charset="2"/>
              </a:rPr>
              <a:t>is directly linked to precision with which we can </a:t>
            </a:r>
            <a:r>
              <a:rPr lang="en-US" sz="2400" dirty="0" smtClean="0">
                <a:cs typeface="Calibri"/>
                <a:sym typeface="Wingdings" pitchFamily="2" charset="2"/>
              </a:rPr>
              <a:t>reconstruct (energy scale and resolution) </a:t>
            </a:r>
            <a:r>
              <a:rPr lang="en-US" sz="2400" dirty="0">
                <a:cs typeface="Calibri"/>
                <a:sym typeface="Wingdings" pitchFamily="2" charset="2"/>
              </a:rPr>
              <a:t>photons and </a:t>
            </a:r>
            <a:r>
              <a:rPr lang="en-US" sz="2400" dirty="0" smtClean="0">
                <a:cs typeface="Calibri"/>
                <a:sym typeface="Wingdings" pitchFamily="2" charset="2"/>
              </a:rPr>
              <a:t>leptons.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sym typeface="Wingding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8" y="2133600"/>
            <a:ext cx="486360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875"/>
            <a:ext cx="4058987" cy="1406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1925715"/>
            <a:ext cx="34290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ATLAS H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ZZ</a:t>
            </a:r>
            <a:r>
              <a:rPr lang="en-US" b="1" dirty="0" smtClean="0">
                <a:solidFill>
                  <a:schemeClr val="bg1"/>
                </a:solidFill>
              </a:rPr>
              <a:t>  [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  <a:hlinkClick r:id="rId4"/>
              </a:rPr>
              <a:t>ATLAS-CONF-2020-005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905000"/>
            <a:ext cx="0" cy="1828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0" y="1849515"/>
            <a:ext cx="37338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CMS 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l-GR" b="1" dirty="0">
                <a:solidFill>
                  <a:schemeClr val="bg1"/>
                </a:solidFill>
                <a:cs typeface="Calibri"/>
                <a:sym typeface="Wingdings" pitchFamily="2" charset="2"/>
              </a:rPr>
              <a:t>γγ</a:t>
            </a:r>
            <a:r>
              <a:rPr lang="en-US" b="1" dirty="0">
                <a:solidFill>
                  <a:schemeClr val="bg1"/>
                </a:solidFill>
                <a:cs typeface="Calibri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[</a:t>
            </a:r>
            <a:r>
              <a:rPr lang="en-US" b="1" dirty="0" smtClean="0">
                <a:solidFill>
                  <a:schemeClr val="bg1"/>
                </a:solidFill>
                <a:hlinkClick r:id="rId5"/>
              </a:rPr>
              <a:t>Phys</a:t>
            </a:r>
            <a:r>
              <a:rPr lang="en-US" b="1" dirty="0">
                <a:solidFill>
                  <a:schemeClr val="bg1"/>
                </a:solidFill>
                <a:hlinkClick r:id="rId5"/>
              </a:rPr>
              <a:t>. </a:t>
            </a:r>
            <a:r>
              <a:rPr lang="en-US" b="1" dirty="0" err="1">
                <a:solidFill>
                  <a:schemeClr val="bg1"/>
                </a:solidFill>
                <a:hlinkClick r:id="rId5"/>
              </a:rPr>
              <a:t>Lett</a:t>
            </a:r>
            <a:r>
              <a:rPr lang="en-US" b="1" dirty="0">
                <a:solidFill>
                  <a:schemeClr val="bg1"/>
                </a:solidFill>
                <a:hlinkClick r:id="rId5"/>
              </a:rPr>
              <a:t>. B 805 (2020</a:t>
            </a:r>
            <a:r>
              <a:rPr lang="en-US" b="1" dirty="0" smtClean="0">
                <a:solidFill>
                  <a:schemeClr val="bg1"/>
                </a:solidFill>
                <a:hlinkClick r:id="rId5"/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6200" y="2544238"/>
            <a:ext cx="3886200" cy="198962"/>
          </a:xfrm>
          <a:prstGeom prst="rect">
            <a:avLst/>
          </a:prstGeom>
          <a:noFill/>
          <a:ln w="38160" cap="flat">
            <a:solidFill>
              <a:srgbClr val="0D1F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343400" y="2339975"/>
            <a:ext cx="4267200" cy="403225"/>
          </a:xfrm>
          <a:prstGeom prst="rect">
            <a:avLst/>
          </a:prstGeom>
          <a:noFill/>
          <a:ln w="38160" cap="flat">
            <a:solidFill>
              <a:srgbClr val="0D1F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343401" y="2895600"/>
            <a:ext cx="4267200" cy="228600"/>
          </a:xfrm>
          <a:prstGeom prst="rect">
            <a:avLst/>
          </a:prstGeom>
          <a:noFill/>
          <a:ln w="28575" cap="flat">
            <a:solidFill>
              <a:srgbClr val="ED1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16118"/>
              </p:ext>
            </p:extLst>
          </p:nvPr>
        </p:nvGraphicFramePr>
        <p:xfrm>
          <a:off x="228600" y="3886200"/>
          <a:ext cx="8686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 in energy </a:t>
                      </a:r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CMS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0.05% </a:t>
                      </a:r>
                      <a:r>
                        <a:rPr lang="en-US" dirty="0" smtClean="0"/>
                        <a:t>[|</a:t>
                      </a:r>
                      <a:r>
                        <a:rPr lang="el-GR" dirty="0" smtClean="0">
                          <a:latin typeface="Calibri"/>
                          <a:cs typeface="Calibri"/>
                        </a:rPr>
                        <a:t>η</a:t>
                      </a:r>
                      <a:r>
                        <a:rPr lang="en-US" dirty="0" smtClean="0"/>
                        <a:t>| &lt; 2.2]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</a:t>
                      </a:r>
                      <a:r>
                        <a:rPr lang="en-US" dirty="0" smtClean="0"/>
                        <a:t>~0.1 </a:t>
                      </a:r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~0.05</a:t>
                      </a:r>
                      <a:r>
                        <a:rPr lang="en-US" dirty="0" smtClean="0"/>
                        <a:t>% - 0.15%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~0.075</a:t>
                      </a:r>
                      <a:r>
                        <a:rPr lang="en-US" dirty="0" smtClean="0"/>
                        <a:t>% - ~0.15%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5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52C4-672D-493F-85FF-301D4523612E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projections for the future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0" y="762000"/>
            <a:ext cx="8991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>
                <a:cs typeface="Calibri"/>
                <a:sym typeface="Wingdings" pitchFamily="2" charset="2"/>
              </a:rPr>
              <a:t>In the following “simple” projections are made for the statistical precision on </a:t>
            </a:r>
            <a:r>
              <a:rPr lang="en-US" sz="2400" dirty="0" err="1" smtClean="0">
                <a:cs typeface="Calibri"/>
                <a:sym typeface="Wingdings" pitchFamily="2" charset="2"/>
              </a:rPr>
              <a:t>m</a:t>
            </a:r>
            <a:r>
              <a:rPr lang="en-US" sz="2400" baseline="-25000" dirty="0" err="1" smtClean="0">
                <a:cs typeface="Calibri"/>
                <a:sym typeface="Wingdings" pitchFamily="2" charset="2"/>
              </a:rPr>
              <a:t>H</a:t>
            </a:r>
            <a:r>
              <a:rPr lang="en-US" sz="2400" baseline="-25000" dirty="0" smtClean="0">
                <a:cs typeface="Calibri"/>
                <a:sym typeface="Wingdings" pitchFamily="2" charset="2"/>
              </a:rPr>
              <a:t>  </a:t>
            </a:r>
            <a:r>
              <a:rPr lang="en-US" sz="2400" dirty="0" smtClean="0">
                <a:cs typeface="Calibri"/>
                <a:sym typeface="Wingdings" pitchFamily="2" charset="2"/>
              </a:rPr>
              <a:t>for full Run 2, Run 3(300 fb</a:t>
            </a:r>
            <a:r>
              <a:rPr lang="en-US" sz="2400" baseline="30000" dirty="0" smtClean="0">
                <a:cs typeface="Calibri"/>
                <a:sym typeface="Wingdings" pitchFamily="2" charset="2"/>
              </a:rPr>
              <a:t>-1</a:t>
            </a:r>
            <a:r>
              <a:rPr lang="en-US" sz="2400" dirty="0" smtClean="0">
                <a:cs typeface="Calibri"/>
                <a:sym typeface="Wingdings" pitchFamily="2" charset="2"/>
              </a:rPr>
              <a:t>) and HL-LHC (3000 fb</a:t>
            </a:r>
            <a:r>
              <a:rPr lang="en-US" sz="2400" baseline="30000" dirty="0" smtClean="0">
                <a:cs typeface="Calibri"/>
                <a:sym typeface="Wingdings" pitchFamily="2" charset="2"/>
              </a:rPr>
              <a:t>-1</a:t>
            </a:r>
            <a:r>
              <a:rPr lang="en-US" sz="2400" dirty="0" smtClean="0">
                <a:cs typeface="Calibri"/>
                <a:sym typeface="Wingdings" pitchFamily="2" charset="2"/>
              </a:rPr>
              <a:t>), by extrapolating the statistical precision of the CMS Run 1 + 2016 combination</a:t>
            </a:r>
            <a:endParaRPr lang="en-US" baseline="-25000" dirty="0" smtClean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sym typeface="Wingding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38019"/>
              </p:ext>
            </p:extLst>
          </p:nvPr>
        </p:nvGraphicFramePr>
        <p:xfrm>
          <a:off x="1600200" y="1981200"/>
          <a:ext cx="6248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Statistical</a:t>
                      </a:r>
                      <a:r>
                        <a:rPr lang="en-US" baseline="0" dirty="0" smtClean="0"/>
                        <a:t> precision [MeV]**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60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HL-LHC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172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**These are the best we can achieve assuming we can maintain the physics object scale and resolution at current levels  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6200" y="3505200"/>
            <a:ext cx="8991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 smtClean="0">
                <a:cs typeface="Calibri"/>
                <a:sym typeface="Wingdings" pitchFamily="2" charset="2"/>
              </a:rPr>
              <a:t>Clearly in future the measurement of </a:t>
            </a:r>
            <a:r>
              <a:rPr lang="en-US" sz="1800" dirty="0" err="1" smtClean="0">
                <a:cs typeface="Calibri"/>
                <a:sym typeface="Wingdings" pitchFamily="2" charset="2"/>
              </a:rPr>
              <a:t>m</a:t>
            </a:r>
            <a:r>
              <a:rPr lang="en-US" sz="1800" baseline="-25000" dirty="0" err="1" smtClean="0">
                <a:cs typeface="Calibri"/>
                <a:sym typeface="Wingdings" pitchFamily="2" charset="2"/>
              </a:rPr>
              <a:t>H</a:t>
            </a:r>
            <a:r>
              <a:rPr lang="en-US" sz="1800" dirty="0" smtClean="0">
                <a:cs typeface="Calibri"/>
                <a:sym typeface="Wingdings" pitchFamily="2" charset="2"/>
              </a:rPr>
              <a:t> will be increasingly systematics limited.</a:t>
            </a:r>
          </a:p>
          <a:p>
            <a:pPr marL="685800" lvl="1"/>
            <a:r>
              <a:rPr lang="en-US" sz="1600" b="1" dirty="0" smtClean="0">
                <a:cs typeface="Calibri"/>
                <a:sym typeface="Wingdings" pitchFamily="2" charset="2"/>
              </a:rPr>
              <a:t>It will be a significant challenge to obtain similar levels of precision on the physics object energy scales.</a:t>
            </a:r>
          </a:p>
          <a:p>
            <a:pPr marL="285750" indent="-285750"/>
            <a:r>
              <a:rPr lang="en-US" sz="1800" dirty="0" smtClean="0">
                <a:cs typeface="Calibri"/>
                <a:sym typeface="Wingdings" pitchFamily="2" charset="2"/>
              </a:rPr>
              <a:t>As we accumulate more statistics the HZZ4µ channel will yield the most precise results.</a:t>
            </a:r>
          </a:p>
          <a:p>
            <a:pPr marL="285750"/>
            <a:r>
              <a:rPr lang="en-US" sz="1800" b="1" dirty="0">
                <a:solidFill>
                  <a:srgbClr val="008000"/>
                </a:solidFill>
                <a:cs typeface="Calibri"/>
                <a:sym typeface="Wingdings" pitchFamily="2" charset="2"/>
              </a:rPr>
              <a:t>I</a:t>
            </a:r>
            <a:r>
              <a:rPr lang="en-US" sz="1800" b="1" dirty="0" smtClean="0">
                <a:solidFill>
                  <a:srgbClr val="008000"/>
                </a:solidFill>
                <a:cs typeface="Calibri"/>
                <a:sym typeface="Wingdings" pitchFamily="2" charset="2"/>
              </a:rPr>
              <a:t>t is also important to strive to enhance the precision in </a:t>
            </a:r>
            <a:r>
              <a:rPr lang="en-US" sz="1800" b="1" dirty="0" err="1" smtClean="0">
                <a:solidFill>
                  <a:srgbClr val="008000"/>
                </a:solidFill>
                <a:cs typeface="Calibri"/>
                <a:sym typeface="Wingdings" pitchFamily="2" charset="2"/>
              </a:rPr>
              <a:t>m</a:t>
            </a:r>
            <a:r>
              <a:rPr lang="en-US" sz="1800" b="1" baseline="-25000" dirty="0" err="1" smtClean="0">
                <a:solidFill>
                  <a:srgbClr val="008000"/>
                </a:solidFill>
                <a:cs typeface="Calibri"/>
                <a:sym typeface="Wingdings" pitchFamily="2" charset="2"/>
              </a:rPr>
              <a:t>H</a:t>
            </a:r>
            <a:r>
              <a:rPr lang="en-US" sz="1800" b="1" baseline="-25000" dirty="0" smtClean="0">
                <a:solidFill>
                  <a:srgbClr val="008000"/>
                </a:solidFill>
                <a:cs typeface="Calibri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cs typeface="Calibri"/>
                <a:sym typeface="Wingdings" pitchFamily="2" charset="2"/>
              </a:rPr>
              <a:t>in the </a:t>
            </a:r>
            <a:r>
              <a:rPr lang="en-US" sz="1800" b="1" dirty="0" err="1" smtClean="0">
                <a:solidFill>
                  <a:srgbClr val="008000"/>
                </a:solidFill>
                <a:cs typeface="Calibri"/>
                <a:sym typeface="Wingdings" pitchFamily="2" charset="2"/>
              </a:rPr>
              <a:t>diphoton</a:t>
            </a:r>
            <a:r>
              <a:rPr lang="en-US" sz="1800" b="1" dirty="0" smtClean="0">
                <a:solidFill>
                  <a:srgbClr val="008000"/>
                </a:solidFill>
                <a:cs typeface="Calibri"/>
                <a:sym typeface="Wingdings" pitchFamily="2" charset="2"/>
              </a:rPr>
              <a:t> channel.</a:t>
            </a:r>
          </a:p>
          <a:p>
            <a:pPr marL="685800" lvl="1"/>
            <a:r>
              <a:rPr lang="en-US" sz="1400" b="1" dirty="0">
                <a:cs typeface="Calibri"/>
                <a:sym typeface="Wingdings" pitchFamily="2" charset="2"/>
              </a:rPr>
              <a:t>T</a:t>
            </a:r>
            <a:r>
              <a:rPr lang="en-US" sz="1400" b="1" dirty="0" smtClean="0">
                <a:cs typeface="Calibri"/>
                <a:sym typeface="Wingdings" pitchFamily="2" charset="2"/>
              </a:rPr>
              <a:t>he analysis will have to be limited to the categories where the detector is least affected by radiation damage and the photon energy scale is measured most precisely.</a:t>
            </a:r>
          </a:p>
          <a:p>
            <a:pPr marL="685800" lvl="1"/>
            <a:endParaRPr lang="en-US" sz="1600" b="1" dirty="0">
              <a:solidFill>
                <a:srgbClr val="008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486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902963"/>
            <a:ext cx="8382000" cy="678437"/>
          </a:xfrm>
        </p:spPr>
        <p:txBody>
          <a:bodyPr/>
          <a:lstStyle/>
          <a:p>
            <a:r>
              <a:rPr lang="en-US" dirty="0" smtClean="0"/>
              <a:t>Direct measurement of the Higgs boson width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85-BCD6-409F-887B-49F8ADA8A257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66E6-12FF-4108-9947-A2150C6B7188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measurement of the width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2400" y="5105400"/>
            <a:ext cx="852060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/>
              <a:t>The expected limit at 95% CL on Γ</a:t>
            </a:r>
            <a:r>
              <a:rPr lang="en-US" sz="2400" baseline="-25000" dirty="0" smtClean="0"/>
              <a:t>H </a:t>
            </a:r>
            <a:r>
              <a:rPr lang="en-US" sz="2400" dirty="0" smtClean="0"/>
              <a:t>is ~ 1.1 GeV, limited by the detector resolution.</a:t>
            </a:r>
          </a:p>
          <a:p>
            <a:pPr marL="685800" lvl="1"/>
            <a:r>
              <a:rPr lang="en-US" sz="2400" b="1" dirty="0" smtClean="0">
                <a:solidFill>
                  <a:srgbClr val="008000"/>
                </a:solidFill>
              </a:rPr>
              <a:t>Γ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H </a:t>
            </a:r>
            <a:r>
              <a:rPr lang="en-US" sz="2400" b="1" dirty="0" smtClean="0">
                <a:solidFill>
                  <a:srgbClr val="008000"/>
                </a:solidFill>
              </a:rPr>
              <a:t>of the SM is 4.1 MeV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233E-45F5-4726-8833-F770DE0B6502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73"/>
            <a:ext cx="9067800" cy="4226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5200" y="630315"/>
            <a:ext cx="2286000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H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ZZ</a:t>
            </a:r>
            <a:r>
              <a:rPr lang="en-US" b="1" dirty="0" smtClean="0">
                <a:solidFill>
                  <a:schemeClr val="bg1"/>
                </a:solidFill>
              </a:rPr>
              <a:t>  [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  <a:hlinkClick r:id="rId3"/>
              </a:rPr>
              <a:t>JHEP 11 (2017) 047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]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23425</TotalTime>
  <Words>1638</Words>
  <Application>Microsoft Office PowerPoint</Application>
  <PresentationFormat>On-screen Show (4:3)</PresentationFormat>
  <Paragraphs>189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Projection of future measurements of mH and ΓH</vt:lpstr>
      <vt:lpstr>Outline</vt:lpstr>
      <vt:lpstr>The Higgs boson mass </vt:lpstr>
      <vt:lpstr>The Higgs boson mass (contd …)</vt:lpstr>
      <vt:lpstr>Summary of current mH measurements in ATLAS and CMS</vt:lpstr>
      <vt:lpstr>Key challenges in measurements of mH</vt:lpstr>
      <vt:lpstr>mH projections for the future</vt:lpstr>
      <vt:lpstr>Direct measurement of the Higgs boson width</vt:lpstr>
      <vt:lpstr>Direct measurement of the width</vt:lpstr>
      <vt:lpstr>Indirect measurements of the Higgs width</vt:lpstr>
      <vt:lpstr>Indirect measurements of the Higgs width in the diphoton channel</vt:lpstr>
      <vt:lpstr>Interference between GGH and the QCD continuum</vt:lpstr>
      <vt:lpstr>A shift in mH and σH as a result of interference</vt:lpstr>
      <vt:lpstr>Strategy to measure the mass shift</vt:lpstr>
      <vt:lpstr>A shift in mH and σH as a result of interference (contd…)</vt:lpstr>
      <vt:lpstr>A digression: The STXS stage 1.2 measurements</vt:lpstr>
      <vt:lpstr>Proposal to estimate projections for mH and ΓH </vt:lpstr>
      <vt:lpstr>BACKUP</vt:lpstr>
      <vt:lpstr>Mass measurements with full Run 2</vt:lpstr>
      <vt:lpstr>mH measurement in   HZZ*  with the 2016 dataset</vt:lpstr>
      <vt:lpstr>Key elements of HIG-19-004</vt:lpstr>
      <vt:lpstr>Summary of the combined mH measurement</vt:lpstr>
      <vt:lpstr>Indirect measurements of the Higgs width</vt:lpstr>
      <vt:lpstr>A shift in σH as a result of interference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ECAL Crystal Simulation Error</dc:title>
  <cp:lastModifiedBy>rajdeep</cp:lastModifiedBy>
  <cp:revision>1277</cp:revision>
  <dcterms:modified xsi:type="dcterms:W3CDTF">2020-08-05T18:36:08Z</dcterms:modified>
</cp:coreProperties>
</file>