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19"/>
  </p:notesMasterIdLst>
  <p:handoutMasterIdLst>
    <p:handoutMasterId r:id="rId20"/>
  </p:handoutMasterIdLst>
  <p:sldIdLst>
    <p:sldId id="365" r:id="rId2"/>
    <p:sldId id="391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2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4E4E"/>
    <a:srgbClr val="404040"/>
    <a:srgbClr val="004C97"/>
    <a:srgbClr val="003087"/>
    <a:srgbClr val="50504E"/>
    <a:srgbClr val="63666A"/>
    <a:srgbClr val="99D6EA"/>
    <a:srgbClr val="505050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60" autoAdjust="0"/>
    <p:restoredTop sz="50000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304" y="192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6/30/20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6/30/20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vms.fnal.gov/asset/detail?recid=1956022&amp;recid=195602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hr.fnal.gov/training/mentee-profile/" TargetMode="External"/><Relationship Id="rId2" Type="http://schemas.openxmlformats.org/officeDocument/2006/relationships/hyperlink" Target="https://hr.fnal.gov/training/mentor-profil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p.org/diversity-initiatives/team-up-task-for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1edbfUeXv6gV0RMdlF5Nm49p-fGPUtkyZp1JzRDSczJU/edit#response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theoryofchange.org/what-is-theory-of-chang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C4BD7-8213-AC4B-9E46-F5B54935A9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6590" y="3429000"/>
            <a:ext cx="6337908" cy="10030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Department self assessment draft action items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E54258-E697-A34E-A817-81607629C784}"/>
              </a:ext>
            </a:extLst>
          </p:cNvPr>
          <p:cNvSpPr txBox="1"/>
          <p:nvPr/>
        </p:nvSpPr>
        <p:spPr>
          <a:xfrm>
            <a:off x="506628" y="5011456"/>
            <a:ext cx="7438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Compiled by Brendan Casey from notes taken by Brendan </a:t>
            </a:r>
            <a:r>
              <a:rPr lang="en-US" sz="1800" dirty="0" err="1"/>
              <a:t>Kiburg</a:t>
            </a:r>
            <a:r>
              <a:rPr lang="en-US" sz="1800" dirty="0"/>
              <a:t>, Bob Bernstein and Adam Lyon with input so far from Saskia Charity, Jessica Esquivel, </a:t>
            </a:r>
            <a:r>
              <a:rPr lang="en-US" sz="1800" dirty="0" err="1"/>
              <a:t>Manolis</a:t>
            </a:r>
            <a:r>
              <a:rPr lang="en-US" sz="1800" dirty="0"/>
              <a:t> </a:t>
            </a:r>
            <a:r>
              <a:rPr lang="en-US" sz="1800" dirty="0" err="1"/>
              <a:t>Kargiantoulakis</a:t>
            </a:r>
            <a:r>
              <a:rPr lang="en-US" sz="1800" dirty="0"/>
              <a:t>, Brendan </a:t>
            </a:r>
            <a:r>
              <a:rPr lang="en-US" sz="1800" dirty="0" err="1"/>
              <a:t>Kiburg</a:t>
            </a:r>
            <a:r>
              <a:rPr lang="en-US" sz="1800" dirty="0"/>
              <a:t>, Tammy Walton, Julie Whitmore, and Sam Zeller </a:t>
            </a:r>
          </a:p>
        </p:txBody>
      </p:sp>
    </p:spTree>
    <p:extLst>
      <p:ext uri="{BB962C8B-B14F-4D97-AF65-F5344CB8AC3E}">
        <p14:creationId xmlns:p14="http://schemas.microsoft.com/office/powerpoint/2010/main" val="344008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3" y="1461959"/>
            <a:ext cx="8672513" cy="3934082"/>
          </a:xfrm>
        </p:spPr>
        <p:txBody>
          <a:bodyPr/>
          <a:lstStyle/>
          <a:p>
            <a:r>
              <a:rPr lang="en-US" dirty="0"/>
              <a:t>Would be good to have a mix of scientific topics and social topics</a:t>
            </a:r>
          </a:p>
          <a:p>
            <a:endParaRPr lang="en-US" dirty="0"/>
          </a:p>
          <a:p>
            <a:r>
              <a:rPr lang="en-US" dirty="0"/>
              <a:t>Need the implementing team to recommend an organization structure that doesn’t rely on one or two people to take on the entire burden</a:t>
            </a:r>
          </a:p>
          <a:p>
            <a:pPr lvl="1"/>
            <a:r>
              <a:rPr lang="en-US" dirty="0"/>
              <a:t>Maybe something like the colloquium committee?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827087"/>
            <a:ext cx="8686800" cy="427877"/>
          </a:xfrm>
        </p:spPr>
        <p:txBody>
          <a:bodyPr/>
          <a:lstStyle/>
          <a:p>
            <a:r>
              <a:rPr lang="en-US" dirty="0"/>
              <a:t>2) Restart Journal club/seminar series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8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956229"/>
            <a:ext cx="8672513" cy="3934082"/>
          </a:xfrm>
        </p:spPr>
        <p:txBody>
          <a:bodyPr>
            <a:normAutofit/>
          </a:bodyPr>
          <a:lstStyle/>
          <a:p>
            <a:r>
              <a:rPr lang="en-US" dirty="0"/>
              <a:t>Goal: make visitors feel welcome and make employees, users, and interns, feel proud when they get off the elevators </a:t>
            </a:r>
          </a:p>
          <a:p>
            <a:endParaRPr lang="en-US" dirty="0"/>
          </a:p>
          <a:p>
            <a:r>
              <a:rPr lang="en-US" dirty="0"/>
              <a:t>Include bios of everyone like what we have in MC-1</a:t>
            </a:r>
          </a:p>
          <a:p>
            <a:pPr lvl="1"/>
            <a:r>
              <a:rPr lang="en-US" dirty="0"/>
              <a:t>Gives everyone a chance to say who they are and what is important to them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3) Revamp the vestibule area in front of the elevators as a ‘Welcome to the Muon Department’ area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DC5D4C4A-D808-4546-8AC0-9C07ED92B767}"/>
              </a:ext>
            </a:extLst>
          </p:cNvPr>
          <p:cNvSpPr txBox="1">
            <a:spLocks/>
          </p:cNvSpPr>
          <p:nvPr/>
        </p:nvSpPr>
        <p:spPr>
          <a:xfrm>
            <a:off x="235743" y="5527344"/>
            <a:ext cx="8672513" cy="393408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505050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0070C0"/>
                </a:solidFill>
                <a:latin typeface="Helvetica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rgbClr val="0070C0"/>
                </a:solidFill>
                <a:latin typeface="Helvetica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505050"/>
                </a:solidFill>
                <a:latin typeface="Helvetica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Goal: encourage more discussion/group bonding</a:t>
            </a:r>
            <a:endParaRPr lang="en-US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08226F2-4EDB-FB45-86EB-396EF61EB14B}"/>
              </a:ext>
            </a:extLst>
          </p:cNvPr>
          <p:cNvSpPr txBox="1">
            <a:spLocks/>
          </p:cNvSpPr>
          <p:nvPr/>
        </p:nvSpPr>
        <p:spPr>
          <a:xfrm>
            <a:off x="317401" y="489247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4C97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2E5286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/>
              <a:t>4) Revamp common space on the southwest side of 9E</a:t>
            </a:r>
          </a:p>
        </p:txBody>
      </p:sp>
    </p:spTree>
    <p:extLst>
      <p:ext uri="{BB962C8B-B14F-4D97-AF65-F5344CB8AC3E}">
        <p14:creationId xmlns:p14="http://schemas.microsoft.com/office/powerpoint/2010/main" val="3056995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956229"/>
            <a:ext cx="8672513" cy="39340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Goal: highlight who we are with our bios, are statement of values, and help create an alumni network.</a:t>
            </a:r>
          </a:p>
          <a:p>
            <a:endParaRPr lang="en-US" dirty="0"/>
          </a:p>
          <a:p>
            <a:r>
              <a:rPr lang="en-US" dirty="0"/>
              <a:t>Can also promote contacts to different professional organizations and external mentoring programs.</a:t>
            </a:r>
          </a:p>
          <a:p>
            <a:endParaRPr lang="en-US" dirty="0"/>
          </a:p>
          <a:p>
            <a:r>
              <a:rPr lang="en-US" dirty="0"/>
              <a:t>Need the implementing team to recommend an organization structure that doesn’t rely on one or two people to take on the entire burden</a:t>
            </a:r>
          </a:p>
          <a:p>
            <a:pPr lvl="1"/>
            <a:r>
              <a:rPr lang="en-US" dirty="0"/>
              <a:t>Hire someone to do this?</a:t>
            </a:r>
          </a:p>
          <a:p>
            <a:pPr lvl="1"/>
            <a:r>
              <a:rPr lang="en-US" dirty="0"/>
              <a:t>Rotating web master every quarter?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5) Update the department’s web page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85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956229"/>
            <a:ext cx="8672513" cy="39340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Goal: get more people involved in engagement and help make the lab’s engagement efforts successful</a:t>
            </a:r>
          </a:p>
          <a:p>
            <a:endParaRPr lang="en-US" dirty="0"/>
          </a:p>
          <a:p>
            <a:r>
              <a:rPr lang="en-US" dirty="0"/>
              <a:t>Step 1:  Invite Sandra Charles to a future department meeting to discuss current engagement programs and let us know where she needs volunteers the most</a:t>
            </a:r>
          </a:p>
          <a:p>
            <a:endParaRPr lang="en-US" dirty="0"/>
          </a:p>
          <a:p>
            <a:r>
              <a:rPr lang="en-US" dirty="0"/>
              <a:t>Step 2:  make sure everyone participating has quality training.  This is a place where we could easily do more harm then good.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6) Increase participation in existing public engagement and intern programs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47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1956229"/>
            <a:ext cx="8672513" cy="3934082"/>
          </a:xfrm>
        </p:spPr>
        <p:txBody>
          <a:bodyPr>
            <a:normAutofit/>
          </a:bodyPr>
          <a:lstStyle/>
          <a:p>
            <a:r>
              <a:rPr lang="en-US" dirty="0"/>
              <a:t>Need a few people to recommend the frequency of attendance and then we can set aside the appropriate travel budget for this.</a:t>
            </a:r>
          </a:p>
          <a:p>
            <a:pPr lvl="1"/>
            <a:r>
              <a:rPr lang="en-US" dirty="0"/>
              <a:t>postdocs go to 1 a year or more?  Senior people go how frequently? Or something completely different?</a:t>
            </a:r>
          </a:p>
          <a:p>
            <a:r>
              <a:rPr lang="en-US" dirty="0"/>
              <a:t>We should remember that these are science focused meetings, and these are opportunities to present our results just like at any other conference.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7) Increase participation in identity-based conferences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6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60" y="1931516"/>
            <a:ext cx="8800680" cy="3934082"/>
          </a:xfrm>
        </p:spPr>
        <p:txBody>
          <a:bodyPr>
            <a:normAutofit fontScale="92500"/>
          </a:bodyPr>
          <a:lstStyle/>
          <a:p>
            <a:r>
              <a:rPr lang="en-US" dirty="0"/>
              <a:t>Should be based on our values</a:t>
            </a:r>
          </a:p>
          <a:p>
            <a:r>
              <a:rPr lang="en-US" dirty="0"/>
              <a:t>Should request a D&amp;I statement</a:t>
            </a:r>
          </a:p>
          <a:p>
            <a:r>
              <a:rPr lang="en-US" dirty="0"/>
              <a:t>Should include suggestions from the lecture by Jesus Pando (DePaul)  </a:t>
            </a:r>
          </a:p>
          <a:p>
            <a:pPr lvl="1"/>
            <a:r>
              <a:rPr lang="en-US" dirty="0">
                <a:hlinkClick r:id="rId2"/>
              </a:rPr>
              <a:t>https://vms.fnal.gov/asset/detail?recid=1956022&amp;recid=1956022</a:t>
            </a:r>
            <a:endParaRPr lang="en-US" dirty="0"/>
          </a:p>
          <a:p>
            <a:r>
              <a:rPr lang="en-US" dirty="0"/>
              <a:t>This will have to be the hiring manager working with the recruiter</a:t>
            </a:r>
          </a:p>
          <a:p>
            <a:endParaRPr lang="en-US" dirty="0"/>
          </a:p>
          <a:p>
            <a:r>
              <a:rPr lang="en-US" dirty="0"/>
              <a:t>The add is important because it is the beginning and the basis for the official process.  The unofficial process of making contacts is a continuous effort.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8) Rewrite job advertisement for the next department hire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4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60" y="1931516"/>
            <a:ext cx="8800680" cy="3934082"/>
          </a:xfrm>
        </p:spPr>
        <p:txBody>
          <a:bodyPr>
            <a:normAutofit/>
          </a:bodyPr>
          <a:lstStyle/>
          <a:p>
            <a:r>
              <a:rPr lang="en-US" dirty="0"/>
              <a:t>Current program hosted by WDRS started in March.  We will meet with Holly Lett after getting feedback from the 1</a:t>
            </a:r>
            <a:r>
              <a:rPr lang="en-US" baseline="30000" dirty="0"/>
              <a:t>st</a:t>
            </a:r>
            <a:r>
              <a:rPr lang="en-US" dirty="0"/>
              <a:t> cohort to understand how to improve the program.</a:t>
            </a:r>
          </a:p>
          <a:p>
            <a:endParaRPr lang="en-US" dirty="0"/>
          </a:p>
          <a:p>
            <a:r>
              <a:rPr lang="en-US" dirty="0"/>
              <a:t>In the meantime, don’t forget to sign up</a:t>
            </a:r>
          </a:p>
          <a:p>
            <a:pPr lvl="1"/>
            <a:r>
              <a:rPr lang="en-US" dirty="0">
                <a:hlinkClick r:id="rId2"/>
              </a:rPr>
              <a:t>https://hr.fnal.gov/training/mentor-profile/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https://hr.fnal.gov/training/mentee-profile/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1284287"/>
            <a:ext cx="8686800" cy="427877"/>
          </a:xfrm>
        </p:spPr>
        <p:txBody>
          <a:bodyPr/>
          <a:lstStyle/>
          <a:p>
            <a:r>
              <a:rPr lang="en-US" dirty="0"/>
              <a:t>9) Evaluate current mentor program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1C516A-7477-A348-A2DA-77C46C840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now</a:t>
            </a:r>
          </a:p>
          <a:p>
            <a:r>
              <a:rPr lang="en-US" dirty="0"/>
              <a:t>Think about it</a:t>
            </a:r>
          </a:p>
          <a:p>
            <a:r>
              <a:rPr lang="en-US" dirty="0"/>
              <a:t>Make suggested changes / additions / deletions offline</a:t>
            </a:r>
          </a:p>
          <a:p>
            <a:r>
              <a:rPr lang="en-US" dirty="0"/>
              <a:t>Consider volunteering for one of the teams.</a:t>
            </a:r>
          </a:p>
          <a:p>
            <a:r>
              <a:rPr lang="en-US" dirty="0"/>
              <a:t>I think if we start planning soon we can have a retreat in the mid fall (hopefully in person, outdoors)</a:t>
            </a:r>
          </a:p>
          <a:p>
            <a:r>
              <a:rPr lang="en-US" dirty="0"/>
              <a:t>I think it would be nice to get the others started soon as well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2BCC45-842A-2D48-B0C7-CD42637B7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2CB48-9537-784D-8A2A-4886AC43179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454B1-8CC0-6848-BE76-DF040B40D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75E70-AE5B-CB4C-86C1-16EB67A8B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3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E5A681-8B01-8947-91AF-B3485463A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believe this is the process we are in:</a:t>
            </a:r>
          </a:p>
          <a:p>
            <a:pPr lvl="1"/>
            <a:r>
              <a:rPr lang="en-US" dirty="0"/>
              <a:t>Took assessment and did some brainstorming on June 10</a:t>
            </a:r>
          </a:p>
          <a:p>
            <a:pPr lvl="2"/>
            <a:r>
              <a:rPr lang="en-US" dirty="0"/>
              <a:t>By design, the session was exclusive and not inclusive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Drafted some action items, and now we need to discuss them and get inclusive feedback from everyone before we start implementing them</a:t>
            </a:r>
          </a:p>
          <a:p>
            <a:pPr lvl="2"/>
            <a:r>
              <a:rPr lang="en-US" dirty="0"/>
              <a:t>Feedback can be in any form:  too week, too strong, not enough, too much, or it can be completely different ideas.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9A50D0-DF92-C24C-AA1F-86FB2DA3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5B08-C93B-B34B-894D-97CE33CA425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CC545-300E-5A40-BD19-8F17C8884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A1766-22BD-C94E-880D-49D1E2345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51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7FDF8B-0E30-9B49-BBB2-AA85205E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Following the call for a strike for Black lives, several of us got together on June 10 to perform a self assessment of the muon department and to try and brainstorm some action items</a:t>
            </a:r>
          </a:p>
          <a:p>
            <a:endParaRPr lang="en-US" dirty="0"/>
          </a:p>
          <a:p>
            <a:r>
              <a:rPr lang="en-US" dirty="0"/>
              <a:t>We followed the department self assessment in appendix 8 of the Team Up report.</a:t>
            </a:r>
          </a:p>
          <a:p>
            <a:pPr lvl="1"/>
            <a:r>
              <a:rPr lang="en-US" dirty="0"/>
              <a:t>Designed for undergraduate departments but many aspects are applicable to our department</a:t>
            </a:r>
          </a:p>
          <a:p>
            <a:pPr lvl="1"/>
            <a:r>
              <a:rPr lang="en-US" dirty="0"/>
              <a:t>Based on key factors identified in the report</a:t>
            </a:r>
          </a:p>
          <a:p>
            <a:pPr lvl="2"/>
            <a:r>
              <a:rPr lang="en-US" dirty="0"/>
              <a:t>Belonging, physics identity, academic support, personal support, leadership and structures.</a:t>
            </a:r>
          </a:p>
          <a:p>
            <a:endParaRPr lang="en-US" dirty="0"/>
          </a:p>
          <a:p>
            <a:r>
              <a:rPr lang="en-US" dirty="0"/>
              <a:t>If you haven’t read the entire report yet, you should.  </a:t>
            </a:r>
          </a:p>
          <a:p>
            <a:pPr lvl="1"/>
            <a:r>
              <a:rPr lang="en-US" dirty="0">
                <a:hlinkClick r:id="rId2"/>
              </a:rPr>
              <a:t>https://www.aip.org/diversity-initiatives/team-up-task-force</a:t>
            </a: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C3280A-3379-2F4C-92D7-E1F60E61F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Assessment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B1F43-8117-B445-8B38-684CDAD7A54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B97BA-1493-E44A-A8C7-6D374E383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1EFDC-0BE9-2B4E-9DD5-C5C119A8D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5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1F67CD-8A0F-DE4A-9FEC-D97820C7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assessment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00D9F-F452-F943-BAA1-3BBA7E33A7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FDB61-356C-234C-BF6C-DCBFB7165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2E0B0-DB40-D048-B2DC-71EEFB80C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649B24-338D-9F4B-9B47-9BBFC3C9B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1390135"/>
            <a:ext cx="3451403" cy="46152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923A98-C9CA-694B-AA0D-4EC2C5CED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798" y="153976"/>
            <a:ext cx="6004202" cy="24723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E27FBB-2711-5843-A024-DA7314142C5A}"/>
              </a:ext>
            </a:extLst>
          </p:cNvPr>
          <p:cNvSpPr txBox="1"/>
          <p:nvPr/>
        </p:nvSpPr>
        <p:spPr>
          <a:xfrm>
            <a:off x="3667303" y="2774429"/>
            <a:ext cx="526079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each key factor, the self assessment examines different roles</a:t>
            </a:r>
          </a:p>
          <a:p>
            <a:endParaRPr lang="en-US" sz="1800" dirty="0"/>
          </a:p>
          <a:p>
            <a:r>
              <a:rPr lang="en-US" sz="1800" dirty="0"/>
              <a:t>role of the faculty (senior staff), role of the student (junior staff), and other environmental/organizational aspects of the department</a:t>
            </a:r>
          </a:p>
          <a:p>
            <a:endParaRPr lang="en-US" sz="1800" dirty="0"/>
          </a:p>
          <a:p>
            <a:r>
              <a:rPr lang="en-US" sz="1800" dirty="0"/>
              <a:t>Examples are given to see what stage the department is in, emerging, developing, or transforming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6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EA3834-14A6-0C46-A0FF-C9DC1130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 assessment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5C526-0CA6-5B44-BECA-460503FC431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35E20-9874-3942-96F6-EC5BE7CDD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0A006-421A-0241-966A-F3DFA5455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59555A-3803-754B-99F8-6C157E6863D5}"/>
              </a:ext>
            </a:extLst>
          </p:cNvPr>
          <p:cNvSpPr txBox="1"/>
          <p:nvPr/>
        </p:nvSpPr>
        <p:spPr>
          <a:xfrm>
            <a:off x="442190" y="715465"/>
            <a:ext cx="84732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made a google survey and asked everyone participating to perform the assessment before we got together.  We did not gather any information on who responded.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066B95-70D4-B94F-B7EE-888A6463BC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8600" y="2357482"/>
            <a:ext cx="3305432" cy="28583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38F04B9-B76E-F741-B41A-109509616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4697" y="2357482"/>
            <a:ext cx="4964714" cy="285834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BD500AD-C108-B048-8811-D0FB5CBF8208}"/>
              </a:ext>
            </a:extLst>
          </p:cNvPr>
          <p:cNvSpPr/>
          <p:nvPr/>
        </p:nvSpPr>
        <p:spPr>
          <a:xfrm>
            <a:off x="1064621" y="1671336"/>
            <a:ext cx="7537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https://</a:t>
            </a:r>
            <a:r>
              <a:rPr lang="en-US" sz="1800" dirty="0" err="1"/>
              <a:t>forms.gle</a:t>
            </a:r>
            <a:r>
              <a:rPr lang="en-US" sz="1800" dirty="0"/>
              <a:t>/NZNWTiRNy8gxXcDx6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4B2F83-3BC7-294A-8135-BB80EEFD097B}"/>
              </a:ext>
            </a:extLst>
          </p:cNvPr>
          <p:cNvSpPr txBox="1"/>
          <p:nvPr/>
        </p:nvSpPr>
        <p:spPr>
          <a:xfrm>
            <a:off x="442190" y="5375553"/>
            <a:ext cx="8473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 believe you can access the results here</a:t>
            </a:r>
            <a:r>
              <a:rPr lang="en-US" sz="1800" dirty="0">
                <a:sym typeface="Wingdings" pitchFamily="2" charset="2"/>
              </a:rPr>
              <a:t> (let me know if there is a problem):</a:t>
            </a:r>
          </a:p>
          <a:p>
            <a:r>
              <a:rPr lang="en-US" sz="1800" dirty="0">
                <a:hlinkClick r:id="rId4"/>
              </a:rPr>
              <a:t>https://docs.google.com/forms/d/1edbfUeXv6gV0RMdlF5Nm49p-fGPUtkyZp1JzRDSczJU/edit#responses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9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4E05E4-4580-7E41-AC24-5525F662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16700-0F54-6049-A4A7-D510BD44E83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50313-E988-A94A-90EE-92E534AF9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920BE-4E3F-B94F-BD84-07916468A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1DF450-6897-BF4C-B8B9-2ADA76A51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047" y="1410215"/>
            <a:ext cx="4483100" cy="3543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7B40D9-5C51-F742-A9F8-773AB46AE86F}"/>
              </a:ext>
            </a:extLst>
          </p:cNvPr>
          <p:cNvSpPr txBox="1"/>
          <p:nvPr/>
        </p:nvSpPr>
        <p:spPr>
          <a:xfrm>
            <a:off x="1362767" y="4784238"/>
            <a:ext cx="970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Emerging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AD8C45-0A2D-5147-95DE-9004C6066145}"/>
              </a:ext>
            </a:extLst>
          </p:cNvPr>
          <p:cNvSpPr txBox="1"/>
          <p:nvPr/>
        </p:nvSpPr>
        <p:spPr>
          <a:xfrm>
            <a:off x="2636352" y="4784238"/>
            <a:ext cx="117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Developing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4167C4-2DB7-9F41-8977-869BA7A94FAD}"/>
              </a:ext>
            </a:extLst>
          </p:cNvPr>
          <p:cNvSpPr txBox="1"/>
          <p:nvPr/>
        </p:nvSpPr>
        <p:spPr>
          <a:xfrm>
            <a:off x="3998645" y="4784553"/>
            <a:ext cx="1330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Transforming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29A9B4-7978-584E-8572-BD2BDFC42CFB}"/>
              </a:ext>
            </a:extLst>
          </p:cNvPr>
          <p:cNvSpPr txBox="1"/>
          <p:nvPr/>
        </p:nvSpPr>
        <p:spPr>
          <a:xfrm>
            <a:off x="6051201" y="810007"/>
            <a:ext cx="275821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gave ourselves a ~1.5</a:t>
            </a:r>
          </a:p>
          <a:p>
            <a:endParaRPr lang="en-US" sz="1800" dirty="0"/>
          </a:p>
          <a:p>
            <a:r>
              <a:rPr lang="en-US" sz="1800" dirty="0"/>
              <a:t>Majority of responses still have the department in the “Emerging” category</a:t>
            </a:r>
          </a:p>
          <a:p>
            <a:endParaRPr lang="en-US" sz="1800" dirty="0"/>
          </a:p>
          <a:p>
            <a:r>
              <a:rPr lang="en-US" sz="1800" dirty="0"/>
              <a:t>Although we didn’t gather demographic info, we know the department is skewed to senior white males so those biases should be considered.</a:t>
            </a:r>
          </a:p>
          <a:p>
            <a:endParaRPr lang="en-US" sz="1800" dirty="0"/>
          </a:p>
          <a:p>
            <a:r>
              <a:rPr lang="en-US" sz="1800" dirty="0"/>
              <a:t>Going through the questions together, we asked if there are ways to try and get up to 2 for starters.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8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1B8277-025A-9747-B41C-3BA15EE28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314" y="971550"/>
            <a:ext cx="8672513" cy="22412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Other thing that came up several times was the final section of the Team Up report on “Change Management”</a:t>
            </a:r>
          </a:p>
          <a:p>
            <a:pPr lvl="1"/>
            <a:r>
              <a:rPr lang="en-US" dirty="0"/>
              <a:t>We need to be strategic.  Burnout is real.</a:t>
            </a:r>
          </a:p>
          <a:p>
            <a:pPr lvl="1"/>
            <a:r>
              <a:rPr lang="en-US" dirty="0"/>
              <a:t>We need to bring people along (sensemaking)</a:t>
            </a:r>
          </a:p>
          <a:p>
            <a:pPr lvl="1"/>
            <a:r>
              <a:rPr lang="en-US" dirty="0"/>
              <a:t>We need a combination of top-down and bottoms-up approaches (shared leadership)</a:t>
            </a:r>
          </a:p>
          <a:p>
            <a:endParaRPr lang="en-US" dirty="0"/>
          </a:p>
          <a:p>
            <a:r>
              <a:rPr lang="en-US" dirty="0"/>
              <a:t>Points to lots of external references about successful change</a:t>
            </a:r>
          </a:p>
          <a:p>
            <a:pPr lvl="1"/>
            <a:r>
              <a:rPr lang="en-US" dirty="0">
                <a:hlinkClick r:id="rId2"/>
              </a:rPr>
              <a:t>https://www.theoryofchange.org/what-is-theory-of-change/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7D2055-EBFB-7C4E-AB09-EADC7A8ED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6A09E-CAA1-2D4B-9679-0C186A55C24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E23DC-3623-B74F-BCDB-488832ADC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C876B-E31A-7340-9FCB-9700F84A6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6D3075-474A-AE4B-B157-C68CFE984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961" y="3212757"/>
            <a:ext cx="3682314" cy="29099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9C5A4E-E839-3E40-B87E-FB8E92A6517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1338" y="2840413"/>
            <a:ext cx="2956194" cy="341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2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696EAD-F499-0841-898A-59058A7FD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Came up with several action items from the notes of the discussion</a:t>
            </a:r>
          </a:p>
          <a:p>
            <a:endParaRPr lang="en-US" dirty="0"/>
          </a:p>
          <a:p>
            <a:r>
              <a:rPr lang="en-US" dirty="0"/>
              <a:t>For the one’s we choose to implement, I’d like to ask for volunteers to form a small team to take on each one.</a:t>
            </a:r>
          </a:p>
          <a:p>
            <a:pPr lvl="1"/>
            <a:r>
              <a:rPr lang="en-US" dirty="0"/>
              <a:t>Would be great if everyone was on a team</a:t>
            </a:r>
          </a:p>
          <a:p>
            <a:pPr lvl="1"/>
            <a:r>
              <a:rPr lang="en-US" dirty="0"/>
              <a:t>No one should be on more than one team</a:t>
            </a:r>
          </a:p>
          <a:p>
            <a:pPr lvl="2"/>
            <a:r>
              <a:rPr lang="en-US" dirty="0"/>
              <a:t>But teams should solicit input from everyone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B15257-0FDE-E24D-8EB2-574AD8961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19ADD-C7E1-6140-B730-B6E897D3B7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C6B4-D195-4E44-957B-FA9AEE28D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4763B-A50A-7447-B227-2AB91572C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61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28C5E6-6354-9544-9B41-63F147E6A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43" y="1461959"/>
            <a:ext cx="8672513" cy="3934082"/>
          </a:xfrm>
        </p:spPr>
        <p:txBody>
          <a:bodyPr>
            <a:normAutofit fontScale="92500"/>
          </a:bodyPr>
          <a:lstStyle/>
          <a:p>
            <a:r>
              <a:rPr lang="en-US" dirty="0"/>
              <a:t>Goal: spell out our shared values</a:t>
            </a:r>
          </a:p>
          <a:p>
            <a:endParaRPr lang="en-US" dirty="0"/>
          </a:p>
          <a:p>
            <a:r>
              <a:rPr lang="en-US" dirty="0"/>
              <a:t>First step in developing a theory of change</a:t>
            </a:r>
          </a:p>
          <a:p>
            <a:endParaRPr lang="en-US" dirty="0"/>
          </a:p>
          <a:p>
            <a:r>
              <a:rPr lang="en-US" dirty="0"/>
              <a:t>We would want to bring in outside facilitators to help with this</a:t>
            </a:r>
          </a:p>
          <a:p>
            <a:endParaRPr lang="en-US" dirty="0"/>
          </a:p>
          <a:p>
            <a:r>
              <a:rPr lang="en-US" dirty="0"/>
              <a:t>Personally, I think this should be more than a D&amp;I statement and should address things like service and outreach/</a:t>
            </a:r>
            <a:r>
              <a:rPr lang="en-US" dirty="0" err="1"/>
              <a:t>engagment</a:t>
            </a:r>
            <a:r>
              <a:rPr lang="en-US" dirty="0"/>
              <a:t> and how we value those things</a:t>
            </a:r>
          </a:p>
          <a:p>
            <a:pPr lvl="1"/>
            <a:r>
              <a:rPr lang="en-US" dirty="0"/>
              <a:t>Can also include how we reward these  (give the statement teeth)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A7FAD4-E337-5E43-A94A-7E5E8EA4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401" y="827087"/>
            <a:ext cx="8686800" cy="427877"/>
          </a:xfrm>
        </p:spPr>
        <p:txBody>
          <a:bodyPr/>
          <a:lstStyle/>
          <a:p>
            <a:r>
              <a:rPr lang="en-US" dirty="0"/>
              <a:t>1) Have a retreat to write a Statement of Values for the Department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AB56-7367-A547-B3E3-30361D91A08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76988-7741-9445-82BF-9A1360C3C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Action items following Team-Up assessment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33573-7E4A-E148-B97C-663C64D4A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49963"/>
      </p:ext>
    </p:extLst>
  </p:cSld>
  <p:clrMapOvr>
    <a:masterClrMapping/>
  </p:clrMapOvr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47371</TotalTime>
  <Words>1410</Words>
  <Application>Microsoft Macintosh PowerPoint</Application>
  <PresentationFormat>On-screen Show (4:3)</PresentationFormat>
  <Paragraphs>164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</vt:lpstr>
      <vt:lpstr>SBN_PPT_113015</vt:lpstr>
      <vt:lpstr>PowerPoint Presentation</vt:lpstr>
      <vt:lpstr>Process</vt:lpstr>
      <vt:lpstr>Self Assessment</vt:lpstr>
      <vt:lpstr>Self assessment</vt:lpstr>
      <vt:lpstr>Self assessment</vt:lpstr>
      <vt:lpstr>Assessment results</vt:lpstr>
      <vt:lpstr>Change management</vt:lpstr>
      <vt:lpstr>Action items</vt:lpstr>
      <vt:lpstr>1) Have a retreat to write a Statement of Values for the Department</vt:lpstr>
      <vt:lpstr>2) Restart Journal club/seminar series</vt:lpstr>
      <vt:lpstr>3) Revamp the vestibule area in front of the elevators as a ‘Welcome to the Muon Department’ area</vt:lpstr>
      <vt:lpstr>5) Update the department’s web page</vt:lpstr>
      <vt:lpstr>6) Increase participation in existing public engagement and intern programs</vt:lpstr>
      <vt:lpstr>7) Increase participation in identity-based conferences</vt:lpstr>
      <vt:lpstr>8) Rewrite job advertisement for the next department hire</vt:lpstr>
      <vt:lpstr>9) Evaluate current mentor program</vt:lpstr>
      <vt:lpstr>Next steps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Brendan C Casey</cp:lastModifiedBy>
  <cp:revision>834</cp:revision>
  <cp:lastPrinted>2014-01-20T19:40:21Z</cp:lastPrinted>
  <dcterms:created xsi:type="dcterms:W3CDTF">2014-01-03T20:18:13Z</dcterms:created>
  <dcterms:modified xsi:type="dcterms:W3CDTF">2020-07-01T23:12:46Z</dcterms:modified>
  <cp:category/>
</cp:coreProperties>
</file>