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</p:sldMasterIdLst>
  <p:notesMasterIdLst>
    <p:notesMasterId r:id="rId16"/>
  </p:notesMasterIdLst>
  <p:sldIdLst>
    <p:sldId id="256" r:id="rId3"/>
    <p:sldId id="257" r:id="rId4"/>
    <p:sldId id="292" r:id="rId5"/>
    <p:sldId id="312" r:id="rId6"/>
    <p:sldId id="325" r:id="rId7"/>
    <p:sldId id="299" r:id="rId8"/>
    <p:sldId id="306" r:id="rId9"/>
    <p:sldId id="307" r:id="rId10"/>
    <p:sldId id="308" r:id="rId11"/>
    <p:sldId id="309" r:id="rId12"/>
    <p:sldId id="326" r:id="rId13"/>
    <p:sldId id="324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LBNE: Wall Clock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Wall Clock</c:v>
                </c:pt>
              </c:strCache>
            </c:strRef>
          </c:tx>
          <c:invertIfNegative val="0"/>
          <c:val>
            <c:numRef>
              <c:f>Sheet1!$B$4:$B$10</c:f>
              <c:numCache>
                <c:formatCode>General</c:formatCode>
                <c:ptCount val="7"/>
                <c:pt idx="0">
                  <c:v>3.1883333333333002</c:v>
                </c:pt>
                <c:pt idx="1">
                  <c:v>106.42138888888999</c:v>
                </c:pt>
                <c:pt idx="2">
                  <c:v>176.0275</c:v>
                </c:pt>
                <c:pt idx="3">
                  <c:v>895.34083333333001</c:v>
                </c:pt>
                <c:pt idx="4">
                  <c:v>4915.8</c:v>
                </c:pt>
                <c:pt idx="5">
                  <c:v>221.11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761216"/>
        <c:axId val="62793984"/>
      </c:barChart>
      <c:catAx>
        <c:axId val="62761216"/>
        <c:scaling>
          <c:orientation val="minMax"/>
        </c:scaling>
        <c:delete val="0"/>
        <c:axPos val="b"/>
        <c:majorTickMark val="out"/>
        <c:minorTickMark val="none"/>
        <c:tickLblPos val="nextTo"/>
        <c:crossAx val="62793984"/>
        <c:crosses val="autoZero"/>
        <c:auto val="1"/>
        <c:lblAlgn val="ctr"/>
        <c:lblOffset val="100"/>
        <c:noMultiLvlLbl val="0"/>
      </c:catAx>
      <c:valAx>
        <c:axId val="6279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761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MINERvA: Wall Clock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Sheet1!$B$13</c:f>
              <c:strCache>
                <c:ptCount val="1"/>
                <c:pt idx="0">
                  <c:v>Wall Clock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Sheet1!$B$14:$B$27</c:f>
              <c:numCache>
                <c:formatCode>0.00</c:formatCode>
                <c:ptCount val="14"/>
                <c:pt idx="0">
                  <c:v>71247.711388889002</c:v>
                </c:pt>
                <c:pt idx="1">
                  <c:v>57486.307777777998</c:v>
                </c:pt>
                <c:pt idx="2">
                  <c:v>46948.746944443999</c:v>
                </c:pt>
                <c:pt idx="3">
                  <c:v>36172.079722221999</c:v>
                </c:pt>
                <c:pt idx="4">
                  <c:v>80642.299444443997</c:v>
                </c:pt>
                <c:pt idx="5">
                  <c:v>125846.53722221999</c:v>
                </c:pt>
                <c:pt idx="6">
                  <c:v>60446.268055556</c:v>
                </c:pt>
                <c:pt idx="7">
                  <c:v>143196.43527777999</c:v>
                </c:pt>
                <c:pt idx="8">
                  <c:v>165009.6525</c:v>
                </c:pt>
                <c:pt idx="9">
                  <c:v>178527.92111110999</c:v>
                </c:pt>
                <c:pt idx="10">
                  <c:v>152749.02583333</c:v>
                </c:pt>
                <c:pt idx="11">
                  <c:v>285971.99611111003</c:v>
                </c:pt>
                <c:pt idx="12">
                  <c:v>183198</c:v>
                </c:pt>
                <c:pt idx="13">
                  <c:v>100218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632960"/>
        <c:axId val="90945024"/>
      </c:barChart>
      <c:catAx>
        <c:axId val="90632960"/>
        <c:scaling>
          <c:orientation val="minMax"/>
        </c:scaling>
        <c:delete val="0"/>
        <c:axPos val="b"/>
        <c:majorTickMark val="out"/>
        <c:minorTickMark val="none"/>
        <c:tickLblPos val="nextTo"/>
        <c:crossAx val="90945024"/>
        <c:crosses val="autoZero"/>
        <c:auto val="1"/>
        <c:lblAlgn val="ctr"/>
        <c:lblOffset val="100"/>
        <c:noMultiLvlLbl val="0"/>
      </c:catAx>
      <c:valAx>
        <c:axId val="9094502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90632960"/>
        <c:crosses val="autoZero"/>
        <c:crossBetween val="between"/>
      </c:valAx>
      <c:spPr>
        <a:ln>
          <a:solidFill>
            <a:srgbClr val="00B050"/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MINOS: </a:t>
            </a:r>
            <a:r>
              <a:rPr lang="en-US" dirty="0" smtClean="0"/>
              <a:t>Wall Clock 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Clock Time</c:v>
                </c:pt>
              </c:strCache>
            </c:strRef>
          </c:tx>
          <c:invertIfNegative val="0"/>
          <c:val>
            <c:numRef>
              <c:f>Sheet1!$B$31:$B$44</c:f>
              <c:numCache>
                <c:formatCode>General</c:formatCode>
                <c:ptCount val="14"/>
                <c:pt idx="0">
                  <c:v>248778.92305556001</c:v>
                </c:pt>
                <c:pt idx="1">
                  <c:v>361480.52250000002</c:v>
                </c:pt>
                <c:pt idx="2">
                  <c:v>569663.54527778004</c:v>
                </c:pt>
                <c:pt idx="3">
                  <c:v>131534.89777777999</c:v>
                </c:pt>
                <c:pt idx="4">
                  <c:v>551383.13333333004</c:v>
                </c:pt>
                <c:pt idx="5">
                  <c:v>711317.47277778003</c:v>
                </c:pt>
                <c:pt idx="6">
                  <c:v>440778.46111110999</c:v>
                </c:pt>
                <c:pt idx="7">
                  <c:v>732039.77277777996</c:v>
                </c:pt>
                <c:pt idx="8">
                  <c:v>489083.37333332998</c:v>
                </c:pt>
                <c:pt idx="9">
                  <c:v>571880.33277778002</c:v>
                </c:pt>
                <c:pt idx="10">
                  <c:v>547304.59527777997</c:v>
                </c:pt>
                <c:pt idx="11">
                  <c:v>256274.67138889001</c:v>
                </c:pt>
                <c:pt idx="12">
                  <c:v>418927</c:v>
                </c:pt>
                <c:pt idx="13">
                  <c:v>423132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577920"/>
        <c:axId val="26602496"/>
      </c:barChart>
      <c:catAx>
        <c:axId val="26577920"/>
        <c:scaling>
          <c:orientation val="minMax"/>
        </c:scaling>
        <c:delete val="0"/>
        <c:axPos val="b"/>
        <c:majorTickMark val="out"/>
        <c:minorTickMark val="none"/>
        <c:tickLblPos val="nextTo"/>
        <c:crossAx val="26602496"/>
        <c:crosses val="autoZero"/>
        <c:auto val="1"/>
        <c:lblAlgn val="ctr"/>
        <c:lblOffset val="100"/>
        <c:noMultiLvlLbl val="0"/>
      </c:catAx>
      <c:valAx>
        <c:axId val="26602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577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Mu2e:</a:t>
            </a:r>
            <a:r>
              <a:rPr lang="en-US" baseline="0" dirty="0"/>
              <a:t> </a:t>
            </a:r>
            <a:r>
              <a:rPr lang="en-US" baseline="0" dirty="0" smtClean="0"/>
              <a:t>Wall Clock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Sheet1!$B$47</c:f>
              <c:strCache>
                <c:ptCount val="1"/>
                <c:pt idx="0">
                  <c:v>Clock Time</c:v>
                </c:pt>
              </c:strCache>
            </c:strRef>
          </c:tx>
          <c:invertIfNegative val="0"/>
          <c:val>
            <c:numRef>
              <c:f>Sheet1!$B$48:$B$61</c:f>
              <c:numCache>
                <c:formatCode>General</c:formatCode>
                <c:ptCount val="14"/>
                <c:pt idx="0">
                  <c:v>13598.130833333</c:v>
                </c:pt>
                <c:pt idx="1">
                  <c:v>9500.1219444443996</c:v>
                </c:pt>
                <c:pt idx="2">
                  <c:v>5660.6111111111004</c:v>
                </c:pt>
                <c:pt idx="3">
                  <c:v>71663.254166667</c:v>
                </c:pt>
                <c:pt idx="4">
                  <c:v>52392.960555555997</c:v>
                </c:pt>
                <c:pt idx="5">
                  <c:v>84025.413055555997</c:v>
                </c:pt>
                <c:pt idx="6">
                  <c:v>111581.26055556</c:v>
                </c:pt>
                <c:pt idx="7">
                  <c:v>28911.690555556001</c:v>
                </c:pt>
                <c:pt idx="8">
                  <c:v>9308.0355555555998</c:v>
                </c:pt>
                <c:pt idx="9">
                  <c:v>23618.333055555999</c:v>
                </c:pt>
                <c:pt idx="10">
                  <c:v>46868.720277777997</c:v>
                </c:pt>
                <c:pt idx="11">
                  <c:v>50420.916111111001</c:v>
                </c:pt>
                <c:pt idx="12">
                  <c:v>80329</c:v>
                </c:pt>
                <c:pt idx="13">
                  <c:v>63037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481472"/>
        <c:axId val="90256128"/>
      </c:barChart>
      <c:catAx>
        <c:axId val="37481472"/>
        <c:scaling>
          <c:orientation val="minMax"/>
        </c:scaling>
        <c:delete val="0"/>
        <c:axPos val="b"/>
        <c:majorTickMark val="out"/>
        <c:minorTickMark val="none"/>
        <c:tickLblPos val="nextTo"/>
        <c:crossAx val="90256128"/>
        <c:crosses val="autoZero"/>
        <c:auto val="1"/>
        <c:lblAlgn val="ctr"/>
        <c:lblOffset val="100"/>
        <c:noMultiLvlLbl val="0"/>
      </c:catAx>
      <c:valAx>
        <c:axId val="90256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481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NOvA: Wall Clock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Sheet1!$B$64</c:f>
              <c:strCache>
                <c:ptCount val="1"/>
                <c:pt idx="0">
                  <c:v>Wall Clock</c:v>
                </c:pt>
              </c:strCache>
            </c:strRef>
          </c:tx>
          <c:invertIfNegative val="0"/>
          <c:val>
            <c:numRef>
              <c:f>Sheet1!$B$65:$B$78</c:f>
              <c:numCache>
                <c:formatCode>General</c:formatCode>
                <c:ptCount val="14"/>
                <c:pt idx="0">
                  <c:v>11861.7425</c:v>
                </c:pt>
                <c:pt idx="1">
                  <c:v>24034.786388888999</c:v>
                </c:pt>
                <c:pt idx="2">
                  <c:v>11414.182500000001</c:v>
                </c:pt>
                <c:pt idx="3">
                  <c:v>260.26222222221998</c:v>
                </c:pt>
                <c:pt idx="4">
                  <c:v>0</c:v>
                </c:pt>
                <c:pt idx="5">
                  <c:v>7645.1475</c:v>
                </c:pt>
                <c:pt idx="6">
                  <c:v>69058.284722222001</c:v>
                </c:pt>
                <c:pt idx="7">
                  <c:v>124890.50361111001</c:v>
                </c:pt>
                <c:pt idx="8">
                  <c:v>235705.62722222001</c:v>
                </c:pt>
                <c:pt idx="9">
                  <c:v>126785.41388889001</c:v>
                </c:pt>
                <c:pt idx="10">
                  <c:v>86885.286111110996</c:v>
                </c:pt>
                <c:pt idx="11">
                  <c:v>216011.09361111</c:v>
                </c:pt>
                <c:pt idx="12">
                  <c:v>73917</c:v>
                </c:pt>
                <c:pt idx="13">
                  <c:v>54714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171264"/>
        <c:axId val="68173184"/>
      </c:barChart>
      <c:catAx>
        <c:axId val="68171264"/>
        <c:scaling>
          <c:orientation val="minMax"/>
        </c:scaling>
        <c:delete val="0"/>
        <c:axPos val="b"/>
        <c:majorTickMark val="out"/>
        <c:minorTickMark val="none"/>
        <c:tickLblPos val="nextTo"/>
        <c:crossAx val="68173184"/>
        <c:crosses val="autoZero"/>
        <c:auto val="1"/>
        <c:lblAlgn val="ctr"/>
        <c:lblOffset val="100"/>
        <c:noMultiLvlLbl val="0"/>
      </c:catAx>
      <c:valAx>
        <c:axId val="68173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8171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F4FF6-E179-424E-B7C1-451D0B36B1BA}" type="datetimeFigureOut">
              <a:rPr lang="en-US" smtClean="0"/>
              <a:pPr/>
              <a:t>10/18/2011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4A19C-B847-4CF6-AAF9-FDA191EC90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34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62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63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78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4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82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97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91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93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8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282D-ED86-42F2-BADD-E0F2E3B0A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efweb.fnal.gov/slf4eo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NuComp</a:t>
            </a:r>
            <a:r>
              <a:rPr lang="en-US" dirty="0" smtClean="0"/>
              <a:t> News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Lee </a:t>
            </a:r>
            <a:r>
              <a:rPr lang="en-US" dirty="0" err="1" smtClean="0"/>
              <a:t>Lueking</a:t>
            </a:r>
            <a:endParaRPr lang="en-US" dirty="0" smtClean="0"/>
          </a:p>
          <a:p>
            <a:r>
              <a:rPr lang="en-US" dirty="0" smtClean="0"/>
              <a:t>Octo</a:t>
            </a:r>
            <a:r>
              <a:rPr lang="en-US" dirty="0" smtClean="0"/>
              <a:t>ber 19,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18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GP Grid Cluster </a:t>
            </a:r>
            <a:r>
              <a:rPr lang="en-US" dirty="0" smtClean="0"/>
              <a:t>Use, </a:t>
            </a:r>
            <a:r>
              <a:rPr lang="en-US" dirty="0" smtClean="0"/>
              <a:t>Last Month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56494"/>
            <a:ext cx="9143999" cy="5901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71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 GRID Usage</a:t>
            </a:r>
            <a:br>
              <a:rPr lang="en-US" dirty="0" smtClean="0"/>
            </a:br>
            <a:r>
              <a:rPr lang="en-US" sz="2200" dirty="0" smtClean="0"/>
              <a:t>Monthly wall clock time (</a:t>
            </a:r>
            <a:r>
              <a:rPr lang="en-US" sz="2200" dirty="0" err="1" smtClean="0"/>
              <a:t>hrs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816694"/>
              </p:ext>
            </p:extLst>
          </p:nvPr>
        </p:nvGraphicFramePr>
        <p:xfrm>
          <a:off x="5029200" y="0"/>
          <a:ext cx="35814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513604"/>
              </p:ext>
            </p:extLst>
          </p:nvPr>
        </p:nvGraphicFramePr>
        <p:xfrm>
          <a:off x="45339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375627"/>
              </p:ext>
            </p:extLst>
          </p:nvPr>
        </p:nvGraphicFramePr>
        <p:xfrm>
          <a:off x="0" y="41005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65031"/>
              </p:ext>
            </p:extLst>
          </p:nvPr>
        </p:nvGraphicFramePr>
        <p:xfrm>
          <a:off x="4724400" y="1828800"/>
          <a:ext cx="44196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765746"/>
              </p:ext>
            </p:extLst>
          </p:nvPr>
        </p:nvGraphicFramePr>
        <p:xfrm>
          <a:off x="4762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429000" y="1838651"/>
            <a:ext cx="2032929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Month 1=Sep. 2010</a:t>
            </a:r>
          </a:p>
          <a:p>
            <a:r>
              <a:rPr lang="en-US" sz="1400" dirty="0" smtClean="0"/>
              <a:t>Month 14=Oct. 2011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934200" y="381000"/>
            <a:ext cx="1928733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Month 1=Apr. 2011</a:t>
            </a:r>
          </a:p>
          <a:p>
            <a:r>
              <a:rPr lang="en-US" sz="1400" dirty="0" smtClean="0"/>
              <a:t>Month 7=Oct. 2011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09052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&amp; December</a:t>
            </a:r>
            <a:r>
              <a:rPr lang="en-US" dirty="0" smtClean="0"/>
              <a:t> </a:t>
            </a:r>
            <a:r>
              <a:rPr lang="en-US" dirty="0" err="1" smtClean="0"/>
              <a:t>NuComp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Plans!</a:t>
            </a:r>
          </a:p>
          <a:p>
            <a:r>
              <a:rPr lang="en-US" dirty="0" smtClean="0"/>
              <a:t>Let me know if there are topics that need to be discussed.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08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finish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Maintenance day stuff</a:t>
            </a:r>
          </a:p>
          <a:p>
            <a:r>
              <a:rPr lang="en-US" dirty="0" smtClean="0"/>
              <a:t>IF Computing Resource Summary</a:t>
            </a:r>
          </a:p>
          <a:p>
            <a:r>
              <a:rPr lang="en-US" dirty="0" smtClean="0"/>
              <a:t>A </a:t>
            </a:r>
            <a:r>
              <a:rPr lang="en-US" dirty="0" smtClean="0"/>
              <a:t>closer look at GP Grid usage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81400"/>
          </a:xfrm>
        </p:spPr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dirty="0" smtClean="0"/>
              <a:t>Memory upgrades for GPWN003-7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These nodes </a:t>
            </a:r>
            <a:r>
              <a:rPr lang="en-US" sz="1800" dirty="0" smtClean="0"/>
              <a:t>will be out of the GPSN01 pool during the work.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Should be transparent to users.</a:t>
            </a:r>
            <a:endParaRPr lang="en-US" sz="18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400" dirty="0" err="1" smtClean="0"/>
              <a:t>FermiGrid</a:t>
            </a:r>
            <a:r>
              <a:rPr lang="en-US" sz="2400" dirty="0" smtClean="0"/>
              <a:t> </a:t>
            </a:r>
            <a:r>
              <a:rPr lang="en-US" sz="2400" dirty="0"/>
              <a:t>expects to do a VDT upgrade </a:t>
            </a:r>
            <a:r>
              <a:rPr lang="en-US" sz="2400" dirty="0" smtClean="0"/>
              <a:t>on Grid gatekeepers. 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Running </a:t>
            </a:r>
            <a:r>
              <a:rPr lang="en-US" sz="1800" dirty="0"/>
              <a:t>jobs won't be disturbed due to this work.  </a:t>
            </a:r>
            <a:endParaRPr lang="en-US" sz="1800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New </a:t>
            </a:r>
            <a:r>
              <a:rPr lang="en-US" sz="1800" dirty="0"/>
              <a:t>job submissions </a:t>
            </a:r>
            <a:r>
              <a:rPr lang="en-US" sz="1800" dirty="0" smtClean="0"/>
              <a:t>may be delayed a few minutes</a:t>
            </a:r>
            <a:r>
              <a:rPr lang="en-US" sz="1800" dirty="0" smtClean="0"/>
              <a:t>. </a:t>
            </a:r>
            <a:endParaRPr lang="en-US" sz="18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18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Maintenance Day:</a:t>
            </a:r>
            <a:r>
              <a:rPr lang="en-US" sz="3200" dirty="0"/>
              <a:t> Tomorrow </a:t>
            </a:r>
            <a:r>
              <a:rPr lang="en-US" sz="3200" dirty="0" smtClean="0"/>
              <a:t>10/20</a:t>
            </a:r>
            <a:endParaRPr lang="en-US" sz="32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5-8AM: /</a:t>
            </a:r>
            <a:r>
              <a:rPr lang="en-US" sz="2400" dirty="0" err="1" smtClean="0"/>
              <a:t>afs</a:t>
            </a:r>
            <a:r>
              <a:rPr lang="en-US" sz="2400" dirty="0" smtClean="0"/>
              <a:t> software will be upgraded</a:t>
            </a:r>
          </a:p>
          <a:p>
            <a:pPr lvl="1"/>
            <a:r>
              <a:rPr lang="en-US" sz="2000" dirty="0" smtClean="0"/>
              <a:t>Needed to accommodate compound principals (</a:t>
            </a:r>
            <a:r>
              <a:rPr lang="en-US" sz="2000" dirty="0" err="1" smtClean="0"/>
              <a:t>kcron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Not well tested due to l</a:t>
            </a:r>
            <a:r>
              <a:rPr lang="en-US" sz="2000" dirty="0" smtClean="0"/>
              <a:t>ack of good test platform. Roll back if it does not work.</a:t>
            </a:r>
          </a:p>
          <a:p>
            <a:r>
              <a:rPr lang="en-US" sz="2400" dirty="0" smtClean="0"/>
              <a:t>8AM-NOON:</a:t>
            </a:r>
            <a:r>
              <a:rPr lang="en-US" sz="2400" dirty="0"/>
              <a:t>  </a:t>
            </a:r>
            <a:r>
              <a:rPr lang="en-US" sz="2400" dirty="0" smtClean="0"/>
              <a:t>IF/GPCF/MINOS/MB reboots (pending confirmation of new kernel).</a:t>
            </a:r>
          </a:p>
          <a:p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Maintenance </a:t>
            </a:r>
            <a:r>
              <a:rPr lang="en-US" dirty="0" smtClean="0"/>
              <a:t>Day </a:t>
            </a:r>
            <a:r>
              <a:rPr lang="en-US" dirty="0" smtClean="0"/>
              <a:t>Next </a:t>
            </a:r>
            <a:r>
              <a:rPr lang="en-US" dirty="0" smtClean="0"/>
              <a:t>Month</a:t>
            </a:r>
            <a:br>
              <a:rPr lang="en-US" dirty="0" smtClean="0"/>
            </a:br>
            <a:r>
              <a:rPr lang="en-US" sz="2200" dirty="0" smtClean="0">
                <a:solidFill>
                  <a:srgbClr val="FF0000"/>
                </a:solidFill>
              </a:rPr>
              <a:t>Thursday 11/17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3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1"/>
          </a:xfrm>
        </p:spPr>
        <p:txBody>
          <a:bodyPr/>
          <a:lstStyle/>
          <a:p>
            <a:r>
              <a:rPr lang="en-US" dirty="0" smtClean="0"/>
              <a:t>SLF4 will no longer be supported after Feb. </a:t>
            </a:r>
            <a:r>
              <a:rPr lang="en-US" dirty="0" smtClean="0"/>
              <a:t>12</a:t>
            </a:r>
            <a:r>
              <a:rPr lang="en-US" dirty="0" smtClean="0"/>
              <a:t>, </a:t>
            </a:r>
            <a:r>
              <a:rPr lang="en-US" dirty="0" smtClean="0"/>
              <a:t>2012 </a:t>
            </a:r>
          </a:p>
          <a:p>
            <a:r>
              <a:rPr lang="en-US" dirty="0"/>
              <a:t>Running SLF 4 Node Report URL: </a:t>
            </a:r>
            <a:r>
              <a:rPr lang="en-US" dirty="0">
                <a:hlinkClick r:id="rId2"/>
              </a:rPr>
              <a:t>http://fefweb.fnal.gov/slf4eol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IF/GPCF/MINOS/MB NODES:</a:t>
            </a:r>
          </a:p>
          <a:p>
            <a:pPr lvl="1"/>
            <a:r>
              <a:rPr lang="en-US" sz="2000" dirty="0" err="1" smtClean="0"/>
              <a:t>BooNE</a:t>
            </a:r>
            <a:r>
              <a:rPr lang="en-US" sz="2000" dirty="0" smtClean="0"/>
              <a:t> – 11 nodes</a:t>
            </a:r>
          </a:p>
          <a:p>
            <a:pPr lvl="1"/>
            <a:r>
              <a:rPr lang="en-US" sz="2000" dirty="0" err="1" smtClean="0"/>
              <a:t>BooNE</a:t>
            </a:r>
            <a:r>
              <a:rPr lang="en-US" sz="2000" dirty="0" smtClean="0"/>
              <a:t>-LANL – 9 nodes</a:t>
            </a:r>
          </a:p>
          <a:p>
            <a:pPr lvl="1"/>
            <a:r>
              <a:rPr lang="en-US" sz="2000" dirty="0" smtClean="0"/>
              <a:t>IF01-05; MNVNEARLINE1,2,D;MINERVA-OM;MINERVA05,20,21;MNVNEARLINEBCK2</a:t>
            </a:r>
          </a:p>
          <a:p>
            <a:pPr lvl="1"/>
            <a:r>
              <a:rPr lang="en-US" sz="2000" dirty="0" smtClean="0"/>
              <a:t>MINOS-DB;MINOS25,26,27</a:t>
            </a:r>
            <a:r>
              <a:rPr lang="en-US" sz="2000" dirty="0"/>
              <a:t>;</a:t>
            </a:r>
            <a:r>
              <a:rPr lang="en-US" sz="2000" dirty="0" smtClean="0"/>
              <a:t> MINOS-OFFLINE2,3;EVENT2;MINOSGPVM02</a:t>
            </a:r>
          </a:p>
          <a:p>
            <a:pPr lvl="1"/>
            <a:r>
              <a:rPr lang="en-US" sz="2000" dirty="0" smtClean="0"/>
              <a:t>NOVADBDEV;NOVADBPROD</a:t>
            </a:r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SLF4 </a:t>
            </a:r>
            <a:r>
              <a:rPr lang="en-US" sz="3600" dirty="0" err="1" smtClean="0"/>
              <a:t>EoL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11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IFront</a:t>
            </a:r>
            <a:r>
              <a:rPr lang="en-US" dirty="0" smtClean="0"/>
              <a:t> Computing Resource Summary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Central Storage</a:t>
            </a:r>
          </a:p>
          <a:p>
            <a:r>
              <a:rPr lang="en-US" dirty="0" smtClean="0"/>
              <a:t>GP </a:t>
            </a:r>
            <a:r>
              <a:rPr lang="en-US" dirty="0" smtClean="0"/>
              <a:t>Grid Cluster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Disk Usage Trends (1/3)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457326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ll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251672" y="3217331"/>
            <a:ext cx="1314784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argoneut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76216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/gm2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64419" y="11107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/app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29400" y="110999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/data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60" y="1457326"/>
            <a:ext cx="4237947" cy="1389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650" y="1478839"/>
            <a:ext cx="4172350" cy="136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70" y="2825235"/>
            <a:ext cx="4221380" cy="138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650" y="2847236"/>
            <a:ext cx="4163471" cy="136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4" y="4212720"/>
            <a:ext cx="4195904" cy="1376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412" y="4209712"/>
            <a:ext cx="4172996" cy="1368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54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6096"/>
          </a:xfrm>
        </p:spPr>
        <p:txBody>
          <a:bodyPr/>
          <a:lstStyle/>
          <a:p>
            <a:r>
              <a:rPr lang="en-US" dirty="0" smtClean="0"/>
              <a:t>Disk Usage Trends (2/3)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11639" y="4689034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minos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218240" y="3353370"/>
            <a:ext cx="1202573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minerva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121164" y="195919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lbne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64419" y="11107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/app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29400" y="110999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/data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26" y="1480066"/>
            <a:ext cx="4154704" cy="136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80" y="1479327"/>
            <a:ext cx="4179446" cy="137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85" y="2842676"/>
            <a:ext cx="4135545" cy="1356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81" y="2850052"/>
            <a:ext cx="4198496" cy="137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26" y="4199003"/>
            <a:ext cx="4157719" cy="1363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745" y="4227025"/>
            <a:ext cx="4162255" cy="1365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59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10/19/2011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93279"/>
            <a:ext cx="8229600" cy="868362"/>
          </a:xfrm>
        </p:spPr>
        <p:txBody>
          <a:bodyPr/>
          <a:lstStyle/>
          <a:p>
            <a:r>
              <a:rPr lang="en-US" dirty="0" smtClean="0"/>
              <a:t>Disk Usage Trends (3/3)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4419" y="11107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/app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110999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/data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3222105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/nova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249153" y="4419600"/>
            <a:ext cx="1641796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microboone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2706" y="1915589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/mu2e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24939" y="6012440"/>
            <a:ext cx="149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miniboone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32" y="1479327"/>
            <a:ext cx="4029651" cy="1321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83" y="1494282"/>
            <a:ext cx="4140117" cy="1332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92" y="2784235"/>
            <a:ext cx="4012791" cy="131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85" y="4153542"/>
            <a:ext cx="4140116" cy="1307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83" y="2784235"/>
            <a:ext cx="4140117" cy="13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92" y="4135190"/>
            <a:ext cx="4012792" cy="131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358" y="5461385"/>
            <a:ext cx="4149641" cy="1360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15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4010</TotalTime>
  <Words>300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Concourse</vt:lpstr>
      <vt:lpstr>Custom Design</vt:lpstr>
      <vt:lpstr>NuComp News</vt:lpstr>
      <vt:lpstr>Outline</vt:lpstr>
      <vt:lpstr>Maintenance Day: Tomorrow 10/20</vt:lpstr>
      <vt:lpstr>Maintenance Day Next Month Thursday 11/17</vt:lpstr>
      <vt:lpstr>SLF4 EoL</vt:lpstr>
      <vt:lpstr>IFront Computing Resource Summary</vt:lpstr>
      <vt:lpstr>Disk Usage Trends (1/3)</vt:lpstr>
      <vt:lpstr>Disk Usage Trends (2/3)</vt:lpstr>
      <vt:lpstr>Disk Usage Trends (3/3)</vt:lpstr>
      <vt:lpstr>GP Grid Cluster Use, Last Month</vt:lpstr>
      <vt:lpstr>GP GRID Usage Monthly wall clock time (hrs)</vt:lpstr>
      <vt:lpstr>November &amp; December NuComp</vt:lpstr>
      <vt:lpstr>finish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NuComp News</dc:title>
  <dc:creator>Lee Lueking x8236 07553N</dc:creator>
  <cp:lastModifiedBy>Lee Lueking x8236 07553N</cp:lastModifiedBy>
  <cp:revision>67</cp:revision>
  <dcterms:created xsi:type="dcterms:W3CDTF">2006-08-16T00:00:00Z</dcterms:created>
  <dcterms:modified xsi:type="dcterms:W3CDTF">2011-10-18T18:29:25Z</dcterms:modified>
</cp:coreProperties>
</file>