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63" r:id="rId5"/>
    <p:sldId id="643" r:id="rId6"/>
    <p:sldId id="648" r:id="rId7"/>
    <p:sldId id="649" r:id="rId8"/>
    <p:sldId id="650" r:id="rId9"/>
    <p:sldId id="651" r:id="rId10"/>
    <p:sldId id="658" r:id="rId11"/>
    <p:sldId id="655" r:id="rId12"/>
    <p:sldId id="656" r:id="rId13"/>
    <p:sldId id="657" r:id="rId14"/>
    <p:sldId id="535" r:id="rId15"/>
    <p:sldId id="654" r:id="rId16"/>
    <p:sldId id="652" r:id="rId17"/>
    <p:sldId id="644" r:id="rId18"/>
    <p:sldId id="653" r:id="rId19"/>
    <p:sldId id="545" r:id="rId20"/>
    <p:sldId id="541" r:id="rId21"/>
    <p:sldId id="543" r:id="rId22"/>
    <p:sldId id="637" r:id="rId23"/>
    <p:sldId id="642" r:id="rId24"/>
    <p:sldId id="260" r:id="rId25"/>
    <p:sldId id="265" r:id="rId26"/>
    <p:sldId id="529" r:id="rId27"/>
    <p:sldId id="540" r:id="rId28"/>
    <p:sldId id="539" r:id="rId29"/>
    <p:sldId id="536" r:id="rId30"/>
    <p:sldId id="537" r:id="rId31"/>
    <p:sldId id="533" r:id="rId32"/>
    <p:sldId id="525" r:id="rId33"/>
    <p:sldId id="528" r:id="rId34"/>
    <p:sldId id="527" r:id="rId3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ratore, Joseph" initials="MJ" lastIdx="1" clrIdx="0">
    <p:extLst>
      <p:ext uri="{19B8F6BF-5375-455C-9EA6-DF929625EA0E}">
        <p15:presenceInfo xmlns:p15="http://schemas.microsoft.com/office/powerpoint/2012/main" userId="S::muratore@bnl.gov::1a594720-d9f6-4832-a0b1-1776ea58b3d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7F1"/>
    <a:srgbClr val="009900"/>
    <a:srgbClr val="5F5F5F"/>
    <a:srgbClr val="FFCC66"/>
    <a:srgbClr val="FFCC99"/>
    <a:srgbClr val="FFFFFF"/>
    <a:srgbClr val="EAF7FA"/>
    <a:srgbClr val="EBF8F9"/>
    <a:srgbClr val="FFE6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62" autoAdjust="0"/>
    <p:restoredTop sz="97254" autoAdjust="0"/>
  </p:normalViewPr>
  <p:slideViewPr>
    <p:cSldViewPr snapToObjects="1" showGuides="1">
      <p:cViewPr varScale="1">
        <p:scale>
          <a:sx n="87" d="100"/>
          <a:sy n="87" d="100"/>
        </p:scale>
        <p:origin x="1574" y="86"/>
      </p:cViewPr>
      <p:guideLst>
        <p:guide orient="horz" pos="4080"/>
        <p:guide pos="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06/07/2020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06/07/2020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noFill/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3138712"/>
            <a:ext cx="8280920" cy="1231042"/>
          </a:xfrm>
        </p:spPr>
        <p:txBody>
          <a:bodyPr/>
          <a:lstStyle/>
          <a:p>
            <a:pPr algn="ctr"/>
            <a:r>
              <a:rPr lang="en-GB" sz="3200" dirty="0"/>
              <a:t>302.4.01 Magnets Vertical Test at BNL</a:t>
            </a:r>
            <a:br>
              <a:rPr lang="en-GB" sz="3200" dirty="0"/>
            </a:br>
            <a:r>
              <a:rPr lang="en-GB" sz="3200" dirty="0"/>
              <a:t>Weekly Report</a:t>
            </a:r>
            <a:endParaRPr lang="en-GB" sz="3200" i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044008" y="5160640"/>
            <a:ext cx="2984376" cy="788640"/>
          </a:xfrm>
        </p:spPr>
        <p:txBody>
          <a:bodyPr>
            <a:normAutofit/>
          </a:bodyPr>
          <a:lstStyle/>
          <a:p>
            <a:r>
              <a:rPr lang="en-GB" dirty="0"/>
              <a:t>Joseph F Muratore – BNL</a:t>
            </a:r>
          </a:p>
          <a:p>
            <a:r>
              <a:rPr lang="en-GB" dirty="0"/>
              <a:t>6-July-2020</a:t>
            </a:r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99392"/>
            <a:ext cx="7920000" cy="720000"/>
          </a:xfrm>
        </p:spPr>
        <p:txBody>
          <a:bodyPr/>
          <a:lstStyle/>
          <a:p>
            <a:r>
              <a:rPr lang="en-US" sz="3200" dirty="0"/>
              <a:t>AUP DOCUMENTS COMPLETED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208" y="696081"/>
            <a:ext cx="8867288" cy="5541231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>
                <a:solidFill>
                  <a:schemeClr val="tx1"/>
                </a:solidFill>
              </a:rPr>
              <a:t>Traveler document </a:t>
            </a:r>
            <a:r>
              <a:rPr lang="en-US" sz="9600" i="1" dirty="0">
                <a:solidFill>
                  <a:schemeClr val="tx1"/>
                </a:solidFill>
              </a:rPr>
              <a:t>AUP-300 MQXFA Magnet Testing – Preparation for Cold Test.</a:t>
            </a:r>
            <a:endParaRPr lang="en-US" sz="9600" dirty="0">
              <a:solidFill>
                <a:schemeClr val="tx1"/>
              </a:solidFill>
            </a:endParaRPr>
          </a:p>
          <a:p>
            <a:r>
              <a:rPr lang="en-US" sz="9600" dirty="0">
                <a:solidFill>
                  <a:schemeClr val="tx1"/>
                </a:solidFill>
              </a:rPr>
              <a:t>Traveler document </a:t>
            </a:r>
            <a:r>
              <a:rPr lang="en-US" sz="9600" i="1" dirty="0">
                <a:solidFill>
                  <a:schemeClr val="tx1"/>
                </a:solidFill>
              </a:rPr>
              <a:t>AUP-310 MQXFA Magnet Testing – Magnet Cold Test</a:t>
            </a:r>
            <a:r>
              <a:rPr lang="en-US" sz="9600" dirty="0">
                <a:solidFill>
                  <a:schemeClr val="tx1"/>
                </a:solidFill>
              </a:rPr>
              <a:t>.</a:t>
            </a:r>
          </a:p>
          <a:p>
            <a:r>
              <a:rPr lang="en-US" sz="9600" dirty="0">
                <a:solidFill>
                  <a:schemeClr val="tx1"/>
                </a:solidFill>
              </a:rPr>
              <a:t>Traveler document </a:t>
            </a:r>
            <a:r>
              <a:rPr lang="en-US" sz="9600" i="1" dirty="0">
                <a:solidFill>
                  <a:schemeClr val="tx1"/>
                </a:solidFill>
              </a:rPr>
              <a:t>AUP-320 MQXFA Magnet Testing – Preparation for Shipment</a:t>
            </a:r>
            <a:r>
              <a:rPr lang="en-US" sz="9600" dirty="0">
                <a:solidFill>
                  <a:schemeClr val="tx1"/>
                </a:solidFill>
              </a:rPr>
              <a:t>.</a:t>
            </a:r>
          </a:p>
          <a:p>
            <a:r>
              <a:rPr lang="en-US" sz="9600" dirty="0">
                <a:solidFill>
                  <a:schemeClr val="tx1"/>
                </a:solidFill>
              </a:rPr>
              <a:t>Traveler document </a:t>
            </a:r>
            <a:r>
              <a:rPr lang="en-US" sz="9600" i="1" dirty="0">
                <a:solidFill>
                  <a:schemeClr val="tx1"/>
                </a:solidFill>
              </a:rPr>
              <a:t>SMD-AUP-4001 Procedure, Room Temperature Electrical Checks of AUP MQXFA Quadrupole Magnets</a:t>
            </a:r>
            <a:r>
              <a:rPr lang="en-US" sz="9600" dirty="0">
                <a:solidFill>
                  <a:schemeClr val="tx1"/>
                </a:solidFill>
              </a:rPr>
              <a:t>.</a:t>
            </a:r>
          </a:p>
          <a:p>
            <a:r>
              <a:rPr lang="en-US" sz="9600" dirty="0">
                <a:solidFill>
                  <a:schemeClr val="tx1"/>
                </a:solidFill>
              </a:rPr>
              <a:t>MQXFA03 test report.</a:t>
            </a:r>
          </a:p>
          <a:p>
            <a:r>
              <a:rPr lang="en-US" sz="9600" dirty="0">
                <a:solidFill>
                  <a:schemeClr val="tx1"/>
                </a:solidFill>
              </a:rPr>
              <a:t>MQXFA03 magnetic measurements report.</a:t>
            </a:r>
            <a:endParaRPr lang="en-US" sz="9600" b="1" dirty="0"/>
          </a:p>
          <a:p>
            <a:r>
              <a:rPr lang="en-US" sz="9600" dirty="0">
                <a:solidFill>
                  <a:schemeClr val="tx1"/>
                </a:solidFill>
              </a:rPr>
              <a:t>MQXFP1b magnetic measurements report.</a:t>
            </a:r>
          </a:p>
          <a:p>
            <a:r>
              <a:rPr lang="en-US" sz="9600" dirty="0">
                <a:solidFill>
                  <a:schemeClr val="tx1"/>
                </a:solidFill>
              </a:rPr>
              <a:t>AUP Interface Control Document 302.4.01-302.4.02 US-Hilumi-doc-207 V4.0.</a:t>
            </a:r>
          </a:p>
          <a:p>
            <a:r>
              <a:rPr lang="en-US" sz="9600" dirty="0">
                <a:solidFill>
                  <a:schemeClr val="tx1"/>
                </a:solidFill>
              </a:rPr>
              <a:t>MQXFA04 Test Plan</a:t>
            </a:r>
          </a:p>
          <a:p>
            <a:r>
              <a:rPr lang="en-US" sz="9600" dirty="0">
                <a:solidFill>
                  <a:schemeClr val="tx1"/>
                </a:solidFill>
              </a:rPr>
              <a:t>MQXFA04 Magnetic Measurements Test Plan</a:t>
            </a:r>
          </a:p>
          <a:p>
            <a:endParaRPr lang="en-US" sz="8800" dirty="0"/>
          </a:p>
          <a:p>
            <a:endParaRPr lang="en-US" sz="8800" dirty="0"/>
          </a:p>
          <a:p>
            <a:endParaRPr lang="en-US" sz="5900" dirty="0"/>
          </a:p>
          <a:p>
            <a:pPr marL="0" indent="0">
              <a:buNone/>
            </a:pPr>
            <a:endParaRPr lang="en-US" sz="8600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589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A6C0A4-C5FA-4E5E-9D72-7BD00B7BAD19}"/>
              </a:ext>
            </a:extLst>
          </p:cNvPr>
          <p:cNvSpPr txBox="1"/>
          <p:nvPr/>
        </p:nvSpPr>
        <p:spPr>
          <a:xfrm>
            <a:off x="1259632" y="1628800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OLDER SLIDES</a:t>
            </a:r>
          </a:p>
        </p:txBody>
      </p:sp>
    </p:spTree>
    <p:extLst>
      <p:ext uri="{BB962C8B-B14F-4D97-AF65-F5344CB8AC3E}">
        <p14:creationId xmlns:p14="http://schemas.microsoft.com/office/powerpoint/2010/main" val="2216747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99392"/>
            <a:ext cx="7920000" cy="720000"/>
          </a:xfrm>
        </p:spPr>
        <p:txBody>
          <a:bodyPr/>
          <a:lstStyle/>
          <a:p>
            <a:r>
              <a:rPr lang="en-US" sz="3200" dirty="0"/>
              <a:t>MQXFA04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66A9B2-F50B-490F-837D-C1B65A3D7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19" y="432891"/>
            <a:ext cx="8202381" cy="604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17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99392"/>
            <a:ext cx="7920000" cy="720000"/>
          </a:xfrm>
        </p:spPr>
        <p:txBody>
          <a:bodyPr/>
          <a:lstStyle/>
          <a:p>
            <a:r>
              <a:rPr lang="en-US" sz="3200" dirty="0"/>
              <a:t>MQXFA04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0CF369-5EF9-49DB-A1CB-A2CE7681D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3" y="1484784"/>
            <a:ext cx="4416491" cy="3312368"/>
          </a:xfrm>
          <a:prstGeom prst="rect">
            <a:avLst/>
          </a:prstGeom>
        </p:spPr>
      </p:pic>
      <p:pic>
        <p:nvPicPr>
          <p:cNvPr id="7" name="Picture 6" descr="A close up of a machine&#10;&#10;Description automatically generated">
            <a:extLst>
              <a:ext uri="{FF2B5EF4-FFF2-40B4-BE49-F238E27FC236}">
                <a16:creationId xmlns:a16="http://schemas.microsoft.com/office/drawing/2014/main" id="{FB9ED5A6-C21D-42E8-9431-7633C9141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55934" y="1484742"/>
            <a:ext cx="5349213" cy="40119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BD425D-A4C7-4FAC-85AD-23A625E65AEB}"/>
              </a:ext>
            </a:extLst>
          </p:cNvPr>
          <p:cNvCxnSpPr/>
          <p:nvPr/>
        </p:nvCxnSpPr>
        <p:spPr>
          <a:xfrm>
            <a:off x="2195736" y="4869160"/>
            <a:ext cx="0" cy="86409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6E3D4D-F666-4712-BACA-3E8053ABF1ED}"/>
              </a:ext>
            </a:extLst>
          </p:cNvPr>
          <p:cNvCxnSpPr/>
          <p:nvPr/>
        </p:nvCxnSpPr>
        <p:spPr>
          <a:xfrm>
            <a:off x="2167688" y="5733256"/>
            <a:ext cx="244827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351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99392"/>
            <a:ext cx="7920000" cy="720000"/>
          </a:xfrm>
        </p:spPr>
        <p:txBody>
          <a:bodyPr/>
          <a:lstStyle/>
          <a:p>
            <a:r>
              <a:rPr lang="en-US" sz="3200" dirty="0"/>
              <a:t>MQXFA04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712" y="1124744"/>
            <a:ext cx="8867288" cy="4752528"/>
          </a:xfrm>
        </p:spPr>
        <p:txBody>
          <a:bodyPr>
            <a:normAutofit fontScale="32500" lnSpcReduction="20000"/>
          </a:bodyPr>
          <a:lstStyle/>
          <a:p>
            <a:r>
              <a:rPr lang="en-US" sz="8600" b="1" dirty="0">
                <a:solidFill>
                  <a:schemeClr val="tx1"/>
                </a:solidFill>
              </a:rPr>
              <a:t>Incoming electrical checkout done.</a:t>
            </a:r>
          </a:p>
          <a:p>
            <a:pPr lvl="1"/>
            <a:r>
              <a:rPr lang="en-US" sz="7400" b="1" dirty="0">
                <a:solidFill>
                  <a:schemeClr val="tx1"/>
                </a:solidFill>
              </a:rPr>
              <a:t>Taps A6 and A7 (inner layer pole turn return end) of Q1 quadrant coil are open and </a:t>
            </a:r>
            <a:r>
              <a:rPr lang="en-US" sz="7400" b="1" u="sng" dirty="0">
                <a:solidFill>
                  <a:schemeClr val="tx1"/>
                </a:solidFill>
              </a:rPr>
              <a:t>will be re-configured at back of iso-amp rack</a:t>
            </a:r>
            <a:r>
              <a:rPr lang="en-US" sz="7400" b="1" dirty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US" sz="7400" b="1" dirty="0">
                <a:solidFill>
                  <a:schemeClr val="tx1"/>
                </a:solidFill>
              </a:rPr>
              <a:t>Three tap reversals detected and </a:t>
            </a:r>
            <a:r>
              <a:rPr lang="en-US" sz="7400" b="1" u="sng" dirty="0">
                <a:solidFill>
                  <a:schemeClr val="tx1"/>
                </a:solidFill>
              </a:rPr>
              <a:t>will be re-configured at back of iso-amp rack</a:t>
            </a:r>
            <a:r>
              <a:rPr lang="en-US" sz="7400" b="1" dirty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US" sz="7400" b="1" dirty="0">
                <a:solidFill>
                  <a:schemeClr val="tx1"/>
                </a:solidFill>
              </a:rPr>
              <a:t>Rod 4 strain gauge has open circuit and is not useable.</a:t>
            </a:r>
          </a:p>
          <a:p>
            <a:pPr lvl="1"/>
            <a:r>
              <a:rPr lang="en-US" sz="7400" b="1" dirty="0">
                <a:solidFill>
                  <a:srgbClr val="C00000"/>
                </a:solidFill>
              </a:rPr>
              <a:t>Hipots at 3680 V done successfully for coils and strip heaters. RH at 38%.</a:t>
            </a:r>
            <a:r>
              <a:rPr lang="en-US" sz="7400" dirty="0">
                <a:solidFill>
                  <a:srgbClr val="C00000"/>
                </a:solidFill>
              </a:rPr>
              <a:t> </a:t>
            </a:r>
          </a:p>
          <a:p>
            <a:r>
              <a:rPr lang="en-US" sz="8600" dirty="0">
                <a:solidFill>
                  <a:srgbClr val="C00000"/>
                </a:solidFill>
                <a:latin typeface="+mj-lt"/>
              </a:rPr>
              <a:t>Power supply system tested.</a:t>
            </a:r>
          </a:p>
          <a:p>
            <a:r>
              <a:rPr lang="en-US" sz="8600" dirty="0">
                <a:solidFill>
                  <a:srgbClr val="C00000"/>
                </a:solidFill>
                <a:latin typeface="+mj-lt"/>
              </a:rPr>
              <a:t>All control room software has been run and checked.</a:t>
            </a:r>
          </a:p>
          <a:p>
            <a:r>
              <a:rPr lang="en-US" sz="8600" dirty="0">
                <a:solidFill>
                  <a:srgbClr val="C00000"/>
                </a:solidFill>
                <a:latin typeface="+mj-lt"/>
              </a:rPr>
              <a:t>DAQ system checked and verified. </a:t>
            </a:r>
          </a:p>
          <a:p>
            <a:r>
              <a:rPr lang="en-US" sz="8600" dirty="0">
                <a:solidFill>
                  <a:srgbClr val="C00000"/>
                </a:solidFill>
                <a:latin typeface="+mj-lt"/>
              </a:rPr>
              <a:t>Interlock test finished (6-month).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422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99392"/>
            <a:ext cx="7920000" cy="720000"/>
          </a:xfrm>
        </p:spPr>
        <p:txBody>
          <a:bodyPr/>
          <a:lstStyle/>
          <a:p>
            <a:r>
              <a:rPr lang="en-US" sz="3200" dirty="0"/>
              <a:t>MQXFA04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712" y="1124744"/>
            <a:ext cx="8867288" cy="4752528"/>
          </a:xfrm>
        </p:spPr>
        <p:txBody>
          <a:bodyPr>
            <a:normAutofit fontScale="32500" lnSpcReduction="20000"/>
          </a:bodyPr>
          <a:lstStyle/>
          <a:p>
            <a:r>
              <a:rPr lang="en-US" sz="8600" b="1" dirty="0">
                <a:solidFill>
                  <a:schemeClr val="tx1"/>
                </a:solidFill>
                <a:latin typeface="+mj-lt"/>
              </a:rPr>
              <a:t>Incoming electrical checkout done.</a:t>
            </a:r>
          </a:p>
          <a:p>
            <a:pPr lvl="1"/>
            <a:r>
              <a:rPr lang="en-US" sz="7400" b="1" dirty="0">
                <a:solidFill>
                  <a:schemeClr val="tx1"/>
                </a:solidFill>
                <a:latin typeface="+mj-lt"/>
              </a:rPr>
              <a:t>Taps A6 and A7 (inner layer pole turn return end) of Q1 quadrant coil are open and </a:t>
            </a:r>
            <a:r>
              <a:rPr lang="en-US" sz="7400" b="1" u="sng" dirty="0">
                <a:solidFill>
                  <a:schemeClr val="tx1"/>
                </a:solidFill>
                <a:latin typeface="+mj-lt"/>
              </a:rPr>
              <a:t>will be re-configured at back of iso-amp rack</a:t>
            </a:r>
            <a:r>
              <a:rPr lang="en-US" sz="7400" b="1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lvl="1"/>
            <a:r>
              <a:rPr lang="en-US" sz="7400" b="1" dirty="0">
                <a:solidFill>
                  <a:schemeClr val="tx1"/>
                </a:solidFill>
                <a:latin typeface="+mj-lt"/>
              </a:rPr>
              <a:t>Three tap reversals detected and </a:t>
            </a:r>
            <a:r>
              <a:rPr lang="en-US" sz="7400" b="1" u="sng" dirty="0">
                <a:solidFill>
                  <a:schemeClr val="tx1"/>
                </a:solidFill>
                <a:latin typeface="+mj-lt"/>
              </a:rPr>
              <a:t>will be re-configured at back of iso-amp rack</a:t>
            </a:r>
            <a:r>
              <a:rPr lang="en-US" sz="7400" b="1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lvl="1"/>
            <a:r>
              <a:rPr lang="en-US" sz="7400" b="1" dirty="0">
                <a:solidFill>
                  <a:schemeClr val="tx1"/>
                </a:solidFill>
                <a:latin typeface="+mj-lt"/>
              </a:rPr>
              <a:t>Rod 4 strain gauge has open circuit and is not useable.</a:t>
            </a:r>
          </a:p>
          <a:p>
            <a:pPr lvl="1"/>
            <a:r>
              <a:rPr lang="en-US" sz="7400" b="1" dirty="0">
                <a:solidFill>
                  <a:schemeClr val="tx1"/>
                </a:solidFill>
                <a:latin typeface="+mj-lt"/>
              </a:rPr>
              <a:t>Hipots at 3680 V done successfully for coils and strip heaters. RH at 38%.</a:t>
            </a:r>
            <a:r>
              <a:rPr lang="en-US" sz="740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r>
              <a:rPr lang="en-US" sz="8600" dirty="0">
                <a:solidFill>
                  <a:schemeClr val="tx1"/>
                </a:solidFill>
                <a:latin typeface="+mj-lt"/>
              </a:rPr>
              <a:t>Power supply system tested.</a:t>
            </a:r>
          </a:p>
          <a:p>
            <a:r>
              <a:rPr lang="en-US" sz="8600" dirty="0">
                <a:solidFill>
                  <a:schemeClr val="tx1"/>
                </a:solidFill>
                <a:latin typeface="+mj-lt"/>
              </a:rPr>
              <a:t>All control room software has been run and checked.</a:t>
            </a:r>
          </a:p>
          <a:p>
            <a:r>
              <a:rPr lang="en-US" sz="8600" dirty="0">
                <a:solidFill>
                  <a:schemeClr val="tx1"/>
                </a:solidFill>
                <a:latin typeface="+mj-lt"/>
              </a:rPr>
              <a:t>DAQ system checked and verified. </a:t>
            </a:r>
          </a:p>
          <a:p>
            <a:r>
              <a:rPr lang="en-US" sz="8600" dirty="0">
                <a:solidFill>
                  <a:schemeClr val="tx1"/>
                </a:solidFill>
                <a:latin typeface="+mj-lt"/>
              </a:rPr>
              <a:t>Interlock test finished (6-month).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450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99392"/>
            <a:ext cx="7920000" cy="720000"/>
          </a:xfrm>
        </p:spPr>
        <p:txBody>
          <a:bodyPr/>
          <a:lstStyle/>
          <a:p>
            <a:r>
              <a:rPr lang="en-US" sz="3200" dirty="0"/>
              <a:t>OTHER STUFF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208" y="1844824"/>
            <a:ext cx="8867288" cy="3960440"/>
          </a:xfrm>
        </p:spPr>
        <p:txBody>
          <a:bodyPr>
            <a:normAutofit fontScale="25000" lnSpcReduction="20000"/>
          </a:bodyPr>
          <a:lstStyle/>
          <a:p>
            <a:r>
              <a:rPr lang="en-US" sz="8800" dirty="0">
                <a:solidFill>
                  <a:schemeClr val="tx1"/>
                </a:solidFill>
              </a:rPr>
              <a:t>Traveler document </a:t>
            </a:r>
            <a:r>
              <a:rPr lang="en-US" sz="8800" i="1" dirty="0">
                <a:solidFill>
                  <a:schemeClr val="tx1"/>
                </a:solidFill>
              </a:rPr>
              <a:t>AUP-300 MQXFA Magnet Testing - Preparation for Cold Test Rev B </a:t>
            </a:r>
            <a:r>
              <a:rPr lang="en-US" sz="8800" dirty="0">
                <a:solidFill>
                  <a:schemeClr val="tx1"/>
                </a:solidFill>
              </a:rPr>
              <a:t>finished and approved.</a:t>
            </a:r>
          </a:p>
          <a:p>
            <a:r>
              <a:rPr lang="en-US" sz="8800" dirty="0">
                <a:solidFill>
                  <a:schemeClr val="tx1"/>
                </a:solidFill>
              </a:rPr>
              <a:t>Traveler document </a:t>
            </a:r>
            <a:r>
              <a:rPr lang="en-US" sz="8800" i="1" dirty="0">
                <a:solidFill>
                  <a:schemeClr val="tx1"/>
                </a:solidFill>
              </a:rPr>
              <a:t>AUP-310 MQXFA Magnet Testing – Magnet Cold Test Rev B</a:t>
            </a:r>
            <a:r>
              <a:rPr lang="en-US" sz="8800" dirty="0">
                <a:solidFill>
                  <a:schemeClr val="tx1"/>
                </a:solidFill>
              </a:rPr>
              <a:t> finished and under approval process</a:t>
            </a:r>
            <a:r>
              <a:rPr lang="en-US" sz="8800" dirty="0">
                <a:solidFill>
                  <a:srgbClr val="C00000"/>
                </a:solidFill>
              </a:rPr>
              <a:t>.</a:t>
            </a:r>
          </a:p>
          <a:p>
            <a:r>
              <a:rPr lang="en-US" sz="8800" dirty="0">
                <a:solidFill>
                  <a:schemeClr val="tx1"/>
                </a:solidFill>
              </a:rPr>
              <a:t>Traveler document </a:t>
            </a:r>
            <a:r>
              <a:rPr lang="en-US" sz="8800" i="1" dirty="0">
                <a:solidFill>
                  <a:schemeClr val="tx1"/>
                </a:solidFill>
              </a:rPr>
              <a:t>AUP-320 MQXFA Magnet Testing – Preparation for Shipment</a:t>
            </a:r>
            <a:r>
              <a:rPr lang="en-US" sz="8800" dirty="0">
                <a:solidFill>
                  <a:schemeClr val="tx1"/>
                </a:solidFill>
              </a:rPr>
              <a:t> finished and under approval process.</a:t>
            </a:r>
          </a:p>
          <a:p>
            <a:r>
              <a:rPr lang="en-US" sz="8800" dirty="0">
                <a:solidFill>
                  <a:schemeClr val="tx1"/>
                </a:solidFill>
              </a:rPr>
              <a:t>Traveler document </a:t>
            </a:r>
            <a:r>
              <a:rPr lang="en-US" sz="8800" i="1" dirty="0">
                <a:solidFill>
                  <a:schemeClr val="tx1"/>
                </a:solidFill>
              </a:rPr>
              <a:t>SMD-AUP-4001 Procedure, Room Temperature Electrical Checks of AUP MQXFA Quadrupole Magnets</a:t>
            </a:r>
            <a:r>
              <a:rPr lang="en-US" sz="8800" dirty="0">
                <a:solidFill>
                  <a:schemeClr val="tx1"/>
                </a:solidFill>
              </a:rPr>
              <a:t> finished updating and in approval process.</a:t>
            </a:r>
          </a:p>
          <a:p>
            <a:r>
              <a:rPr lang="en-US" sz="8800" dirty="0">
                <a:solidFill>
                  <a:srgbClr val="C00000"/>
                </a:solidFill>
              </a:rPr>
              <a:t>MQXFAP1b test report in progress (Joe).   ≥ 70% done.</a:t>
            </a:r>
          </a:p>
          <a:p>
            <a:r>
              <a:rPr lang="en-US" sz="8800" dirty="0">
                <a:solidFill>
                  <a:schemeClr val="tx1"/>
                </a:solidFill>
              </a:rPr>
              <a:t>MQXFAP1b magnetic measurements report (Honghai) finished and submitted.</a:t>
            </a:r>
          </a:p>
          <a:p>
            <a:pPr marL="0" indent="0">
              <a:buNone/>
            </a:pPr>
            <a:endParaRPr lang="en-US" sz="8800" b="1" dirty="0"/>
          </a:p>
          <a:p>
            <a:endParaRPr lang="en-US" sz="8800" dirty="0"/>
          </a:p>
          <a:p>
            <a:endParaRPr lang="en-US" sz="8800" dirty="0"/>
          </a:p>
          <a:p>
            <a:endParaRPr lang="en-US" sz="5900" dirty="0"/>
          </a:p>
          <a:p>
            <a:pPr marL="0" indent="0">
              <a:buNone/>
            </a:pPr>
            <a:endParaRPr lang="en-US" sz="8600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C4E9F-5856-4C0E-B344-129B41BCD09F}"/>
              </a:ext>
            </a:extLst>
          </p:cNvPr>
          <p:cNvSpPr txBox="1"/>
          <p:nvPr/>
        </p:nvSpPr>
        <p:spPr>
          <a:xfrm>
            <a:off x="1547664" y="90872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AUP documents work being done.</a:t>
            </a:r>
          </a:p>
        </p:txBody>
      </p:sp>
    </p:spTree>
    <p:extLst>
      <p:ext uri="{BB962C8B-B14F-4D97-AF65-F5344CB8AC3E}">
        <p14:creationId xmlns:p14="http://schemas.microsoft.com/office/powerpoint/2010/main" val="2453702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CRYOGENICS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712"/>
            <a:ext cx="9180512" cy="5184576"/>
          </a:xfrm>
        </p:spPr>
        <p:txBody>
          <a:bodyPr>
            <a:normAutofit fontScale="25000" lnSpcReduction="20000"/>
          </a:bodyPr>
          <a:lstStyle/>
          <a:p>
            <a:r>
              <a:rPr lang="en-US" sz="11200" dirty="0">
                <a:solidFill>
                  <a:srgbClr val="C00000"/>
                </a:solidFill>
              </a:rPr>
              <a:t>Linde 1610 Liquefier:</a:t>
            </a:r>
          </a:p>
          <a:p>
            <a:pPr lvl="1"/>
            <a:r>
              <a:rPr lang="en-US" sz="8800" dirty="0"/>
              <a:t>All work is done and ready for commissioning.</a:t>
            </a:r>
          </a:p>
          <a:p>
            <a:pPr lvl="1">
              <a:spcBef>
                <a:spcPts val="0"/>
              </a:spcBef>
            </a:pPr>
            <a:r>
              <a:rPr lang="en-US" sz="8800" dirty="0"/>
              <a:t>Linde has cancelled all travel. Commissioning has been postponed.</a:t>
            </a:r>
          </a:p>
          <a:p>
            <a:pPr lvl="1">
              <a:spcBef>
                <a:spcPts val="0"/>
              </a:spcBef>
            </a:pPr>
            <a:r>
              <a:rPr lang="en-US" sz="8800" dirty="0"/>
              <a:t>Detailed plan and hardware being obtained for remote commissioning of Linde 1610.</a:t>
            </a:r>
          </a:p>
          <a:p>
            <a:pPr lvl="1">
              <a:spcBef>
                <a:spcPts val="0"/>
              </a:spcBef>
            </a:pPr>
            <a:r>
              <a:rPr lang="en-US" sz="8800" dirty="0"/>
              <a:t>Working on purchase of </a:t>
            </a:r>
            <a:r>
              <a:rPr lang="en-US" sz="8800" i="1" dirty="0"/>
              <a:t>HoloLens 2 / Dynamics 365 Remote Assist</a:t>
            </a:r>
            <a:r>
              <a:rPr lang="en-US" sz="8800" dirty="0"/>
              <a:t>.</a:t>
            </a:r>
          </a:p>
          <a:p>
            <a:pPr lvl="1">
              <a:spcBef>
                <a:spcPts val="0"/>
              </a:spcBef>
            </a:pPr>
            <a:r>
              <a:rPr lang="en-US" sz="8800" dirty="0"/>
              <a:t>Risk remains if there is internal damage so far undetected.</a:t>
            </a:r>
          </a:p>
          <a:p>
            <a:pPr>
              <a:spcBef>
                <a:spcPts val="0"/>
              </a:spcBef>
            </a:pPr>
            <a:r>
              <a:rPr lang="en-US" sz="11200" dirty="0">
                <a:solidFill>
                  <a:schemeClr val="tx1"/>
                </a:solidFill>
              </a:rPr>
              <a:t>Restart of the cryogenic facility work is underway with COVID-19 protocols in place (6 staff only).</a:t>
            </a:r>
          </a:p>
          <a:p>
            <a:pPr>
              <a:spcBef>
                <a:spcPts val="0"/>
              </a:spcBef>
            </a:pPr>
            <a:r>
              <a:rPr lang="en-US" sz="11200" dirty="0">
                <a:solidFill>
                  <a:schemeClr val="tx1"/>
                </a:solidFill>
              </a:rPr>
              <a:t>BNL re-opened with Phase 1 4-June, but SMD received permission to start 1-June for AUP-related work.</a:t>
            </a:r>
          </a:p>
          <a:p>
            <a:pPr>
              <a:spcBef>
                <a:spcPts val="0"/>
              </a:spcBef>
            </a:pPr>
            <a:r>
              <a:rPr lang="en-US" sz="11200" dirty="0">
                <a:solidFill>
                  <a:schemeClr val="tx1"/>
                </a:solidFill>
              </a:rPr>
              <a:t>Cryogenics system components (compressors, pumps, valves etc.) are being restarted and checked. </a:t>
            </a:r>
          </a:p>
          <a:p>
            <a:pPr>
              <a:spcBef>
                <a:spcPts val="0"/>
              </a:spcBef>
            </a:pPr>
            <a:r>
              <a:rPr lang="en-US" sz="11200" dirty="0">
                <a:solidFill>
                  <a:schemeClr val="tx1"/>
                </a:solidFill>
              </a:rPr>
              <a:t>When needed, Piyush and Sonny go in for troubleshooting by swapping with other staff.</a:t>
            </a:r>
          </a:p>
          <a:p>
            <a:pPr>
              <a:spcBef>
                <a:spcPts val="0"/>
              </a:spcBef>
            </a:pPr>
            <a:r>
              <a:rPr lang="en-US" sz="11200" dirty="0">
                <a:solidFill>
                  <a:schemeClr val="tx1"/>
                </a:solidFill>
              </a:rPr>
              <a:t>Building (AC and crane) issues being addressed.</a:t>
            </a:r>
          </a:p>
          <a:p>
            <a:pPr lvl="1">
              <a:spcBef>
                <a:spcPts val="0"/>
              </a:spcBef>
            </a:pPr>
            <a:endParaRPr lang="en-US" sz="2800" dirty="0"/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715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99392"/>
            <a:ext cx="7920000" cy="720000"/>
          </a:xfrm>
        </p:spPr>
        <p:txBody>
          <a:bodyPr/>
          <a:lstStyle/>
          <a:p>
            <a:r>
              <a:rPr lang="en-US" sz="3200" dirty="0"/>
              <a:t>OTHER STUFF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208" y="908720"/>
            <a:ext cx="8867288" cy="511256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Online training in LabVIEW and Diadem systems and reviews of manuals and AUP documents by technicians and other staff underway.</a:t>
            </a:r>
          </a:p>
          <a:p>
            <a:r>
              <a:rPr lang="en-US" sz="3200" dirty="0">
                <a:solidFill>
                  <a:srgbClr val="C00000"/>
                </a:solidFill>
              </a:rPr>
              <a:t>LabVIEW program updates for AUP.</a:t>
            </a:r>
          </a:p>
          <a:p>
            <a:pPr lvl="1"/>
            <a:r>
              <a:rPr lang="en-US" sz="2800" dirty="0">
                <a:solidFill>
                  <a:srgbClr val="C00000"/>
                </a:solidFill>
              </a:rPr>
              <a:t>Example – Work on updated LabVIEW program for magnetic field z-scans at 100 – 300K.</a:t>
            </a:r>
          </a:p>
          <a:p>
            <a:r>
              <a:rPr lang="en-US" sz="3200" dirty="0">
                <a:solidFill>
                  <a:srgbClr val="C00000"/>
                </a:solidFill>
              </a:rPr>
              <a:t>Return to Lab work planning. </a:t>
            </a:r>
          </a:p>
          <a:p>
            <a:pPr lvl="1"/>
            <a:r>
              <a:rPr lang="en-US" sz="2800" dirty="0">
                <a:solidFill>
                  <a:srgbClr val="C00000"/>
                </a:solidFill>
              </a:rPr>
              <a:t>Example – Electrical workers during testing of MQXFA magnets (Sonny Dimaiuta). See next slide.</a:t>
            </a:r>
            <a:endParaRPr lang="en-US" sz="8400" dirty="0"/>
          </a:p>
          <a:p>
            <a:endParaRPr lang="en-US" sz="8800" dirty="0"/>
          </a:p>
          <a:p>
            <a:endParaRPr lang="en-US" sz="8800" dirty="0"/>
          </a:p>
          <a:p>
            <a:endParaRPr lang="en-US" sz="5900" dirty="0"/>
          </a:p>
          <a:p>
            <a:pPr marL="0" indent="0">
              <a:buNone/>
            </a:pPr>
            <a:endParaRPr lang="en-US" sz="8600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917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E7C07D5A-D947-4F35-8D32-0E6D415F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24" y="-27384"/>
            <a:ext cx="8795280" cy="512175"/>
          </a:xfrm>
        </p:spPr>
        <p:txBody>
          <a:bodyPr/>
          <a:lstStyle/>
          <a:p>
            <a:r>
              <a:rPr lang="en-US" dirty="0"/>
              <a:t>Return to Work Planning– Building 902 High Bay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184B58-0268-464E-960E-A0223FB07E01}"/>
              </a:ext>
            </a:extLst>
          </p:cNvPr>
          <p:cNvSpPr txBox="1"/>
          <p:nvPr/>
        </p:nvSpPr>
        <p:spPr>
          <a:xfrm>
            <a:off x="827584" y="476672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Tasks involving &gt;1 electrical/test technicians – These are to be done while maintaining 6 ft minimum distance between workers. 16 other tasks (not listed here) can be done with one technician. (S. Dimaiuta)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3FC4B-EA3D-454D-8455-5CE123FCBE43}"/>
              </a:ext>
            </a:extLst>
          </p:cNvPr>
          <p:cNvSpPr txBox="1"/>
          <p:nvPr/>
        </p:nvSpPr>
        <p:spPr>
          <a:xfrm>
            <a:off x="611560" y="1340768"/>
            <a:ext cx="853244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b="1" dirty="0">
                <a:solidFill>
                  <a:srgbClr val="C00000"/>
                </a:solidFill>
              </a:rPr>
              <a:t>Any electrical testing - 2 techs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/>
              <a:t>- </a:t>
            </a:r>
            <a:r>
              <a:rPr lang="en-US" sz="1600" b="1" dirty="0"/>
              <a:t>One to probe the connectors on the magnet the other to enter the data on the laptop. </a:t>
            </a:r>
          </a:p>
          <a:p>
            <a:pPr marL="342900" indent="-342900">
              <a:buAutoNum type="arabicPeriod"/>
            </a:pPr>
            <a:r>
              <a:rPr lang="en-US" sz="1600" b="1" dirty="0">
                <a:solidFill>
                  <a:srgbClr val="C00000"/>
                </a:solidFill>
              </a:rPr>
              <a:t>Hookup/removal of flex links to gas-cooled leads, installation/removal of   connectors - 2 techs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/>
              <a:t>- </a:t>
            </a:r>
            <a:r>
              <a:rPr lang="en-US" sz="1600" b="1" dirty="0"/>
              <a:t>One to maneuver the portable engine hoist or overhead crane, one to guide/remove the flex links in/out of place and start/remove the bolts.</a:t>
            </a:r>
          </a:p>
          <a:p>
            <a:pPr marL="342900" indent="-342900">
              <a:buAutoNum type="arabicPeriod"/>
            </a:pPr>
            <a:r>
              <a:rPr lang="en-US" sz="1600" b="1" dirty="0">
                <a:solidFill>
                  <a:srgbClr val="C00000"/>
                </a:solidFill>
              </a:rPr>
              <a:t>Level Shift Testing - 2 techs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/>
              <a:t>- </a:t>
            </a:r>
            <a:r>
              <a:rPr lang="en-US" sz="1600" b="1" dirty="0"/>
              <a:t>One tech in the control room to run DAQ system, one tech at the dewar area to fire off the quench simulator. </a:t>
            </a:r>
          </a:p>
          <a:p>
            <a:pPr marL="342900" indent="-342900">
              <a:buAutoNum type="arabicPeriod"/>
            </a:pPr>
            <a:r>
              <a:rPr lang="en-US" sz="1600" b="1" dirty="0">
                <a:solidFill>
                  <a:srgbClr val="C00000"/>
                </a:solidFill>
              </a:rPr>
              <a:t>Installation/removal of rotating coil or tower platform for magnetic measurements - 2 techs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/>
              <a:t>- </a:t>
            </a:r>
            <a:r>
              <a:rPr lang="en-US" sz="1600" b="1" dirty="0"/>
              <a:t>One to operate the overhead crane, one to guide/remove the coil or platform.</a:t>
            </a:r>
          </a:p>
          <a:p>
            <a:pPr marL="342900" indent="-342900">
              <a:buAutoNum type="arabicPeriod"/>
            </a:pPr>
            <a:r>
              <a:rPr lang="en-US" sz="1600" b="1" dirty="0">
                <a:solidFill>
                  <a:srgbClr val="C00000"/>
                </a:solidFill>
              </a:rPr>
              <a:t>Installation/removal of tower - 3 techs</a:t>
            </a:r>
            <a:r>
              <a:rPr lang="en-US" sz="1600" dirty="0"/>
              <a:t> - </a:t>
            </a:r>
            <a:r>
              <a:rPr lang="en-US" sz="1600" b="1" dirty="0"/>
              <a:t>One to operate the overhead crane, two to guide/remove the tower on/from the platform.</a:t>
            </a:r>
          </a:p>
          <a:p>
            <a:pPr marL="342900" indent="-342900">
              <a:buAutoNum type="arabicPeriod"/>
            </a:pPr>
            <a:r>
              <a:rPr lang="en-US" sz="1600" b="1" dirty="0">
                <a:solidFill>
                  <a:srgbClr val="C00000"/>
                </a:solidFill>
              </a:rPr>
              <a:t>Installation/ removal of Quench Antenna </a:t>
            </a:r>
            <a:r>
              <a:rPr lang="en-US" sz="1600" b="1" dirty="0"/>
              <a:t>- 2 techs</a:t>
            </a:r>
            <a:r>
              <a:rPr lang="en-US" sz="1600" dirty="0"/>
              <a:t> – </a:t>
            </a:r>
            <a:r>
              <a:rPr lang="en-US" sz="1600" b="1" dirty="0"/>
              <a:t>One to operate overhead crane, one to guide/remove quench antenna.</a:t>
            </a:r>
            <a:r>
              <a:rPr lang="en-US" sz="1600" dirty="0"/>
              <a:t> </a:t>
            </a:r>
          </a:p>
          <a:p>
            <a:pPr marL="342900" indent="-342900">
              <a:buAutoNum type="arabicPeriod"/>
            </a:pPr>
            <a:r>
              <a:rPr lang="en-US" sz="1600" b="1" dirty="0">
                <a:solidFill>
                  <a:srgbClr val="C00000"/>
                </a:solidFill>
              </a:rPr>
              <a:t>Power Supply turn on/off procedure -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b="1" dirty="0">
                <a:solidFill>
                  <a:srgbClr val="C00000"/>
                </a:solidFill>
              </a:rPr>
              <a:t>2 techs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/>
              <a:t>- </a:t>
            </a:r>
            <a:r>
              <a:rPr lang="en-US" sz="1600" b="1" dirty="0"/>
              <a:t>One tech to throw the two AC disconnect switches in the 30KA PS room, one tech to keep watch while the switches are thrown.</a:t>
            </a:r>
            <a:r>
              <a:rPr lang="en-US" sz="1600" dirty="0"/>
              <a:t> </a:t>
            </a:r>
          </a:p>
          <a:p>
            <a:pPr marL="342900" indent="-342900">
              <a:buAutoNum type="arabicPeriod"/>
            </a:pPr>
            <a:r>
              <a:rPr lang="en-US" sz="1600" b="1" dirty="0">
                <a:solidFill>
                  <a:srgbClr val="C00000"/>
                </a:solidFill>
              </a:rPr>
              <a:t>Control room operations -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b="1" dirty="0">
                <a:solidFill>
                  <a:srgbClr val="C00000"/>
                </a:solidFill>
              </a:rPr>
              <a:t>2 techs</a:t>
            </a:r>
            <a:r>
              <a:rPr lang="en-US" sz="1600" b="1" dirty="0"/>
              <a:t> - One to monitor the status of the PS, one to monitor the DAQ/Quench Detector. </a:t>
            </a:r>
            <a:endParaRPr lang="en-US" sz="1600" dirty="0"/>
          </a:p>
          <a:p>
            <a:pPr marL="342900" indent="-342900">
              <a:buAutoNum type="arabicPeriod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4386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377CC-CA99-42FC-BD3E-45312BEEE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3D3290-0CDF-4BFB-8A10-243498C54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24" y="-27384"/>
            <a:ext cx="8795280" cy="512175"/>
          </a:xfrm>
        </p:spPr>
        <p:txBody>
          <a:bodyPr/>
          <a:lstStyle/>
          <a:p>
            <a:r>
              <a:rPr lang="en-US" dirty="0"/>
              <a:t>Return to Work Planning– Building 902 High Bay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45B75C5-0564-48FF-A8AF-5325A582D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77576"/>
              </p:ext>
            </p:extLst>
          </p:nvPr>
        </p:nvGraphicFramePr>
        <p:xfrm>
          <a:off x="313224" y="836712"/>
          <a:ext cx="8651265" cy="4824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5141">
                  <a:extLst>
                    <a:ext uri="{9D8B030D-6E8A-4147-A177-3AD203B41FA5}">
                      <a16:colId xmlns:a16="http://schemas.microsoft.com/office/drawing/2014/main" val="1377215056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732316415"/>
                    </a:ext>
                  </a:extLst>
                </a:gridCol>
                <a:gridCol w="2916069">
                  <a:extLst>
                    <a:ext uri="{9D8B030D-6E8A-4147-A177-3AD203B41FA5}">
                      <a16:colId xmlns:a16="http://schemas.microsoft.com/office/drawing/2014/main" val="2738240279"/>
                    </a:ext>
                  </a:extLst>
                </a:gridCol>
                <a:gridCol w="3392910">
                  <a:extLst>
                    <a:ext uri="{9D8B030D-6E8A-4147-A177-3AD203B41FA5}">
                      <a16:colId xmlns:a16="http://schemas.microsoft.com/office/drawing/2014/main" val="912559020"/>
                    </a:ext>
                  </a:extLst>
                </a:gridCol>
                <a:gridCol w="943203">
                  <a:extLst>
                    <a:ext uri="{9D8B030D-6E8A-4147-A177-3AD203B41FA5}">
                      <a16:colId xmlns:a16="http://schemas.microsoft.com/office/drawing/2014/main" val="4243964139"/>
                    </a:ext>
                  </a:extLst>
                </a:gridCol>
                <a:gridCol w="628801">
                  <a:extLst>
                    <a:ext uri="{9D8B030D-6E8A-4147-A177-3AD203B41FA5}">
                      <a16:colId xmlns:a16="http://schemas.microsoft.com/office/drawing/2014/main" val="2493871082"/>
                    </a:ext>
                  </a:extLst>
                </a:gridCol>
              </a:tblGrid>
              <a:tr h="178734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</a:rPr>
                        <a:t>Magnet Division Electrical Group</a:t>
                      </a:r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314367034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319559508"/>
                  </a:ext>
                </a:extLst>
              </a:tr>
              <a:tr h="18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Date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Days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Probable Staff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Job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# of SMD staff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Staff %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153771928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Ph 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D+0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William McKeon,Frank Teich, John Cintorino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Tower water, compressors for pump and purge.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311472212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Ray Ceruti, Glen Jochen, Toby Levin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Coil fabrication preparation.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448748386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DI water, QA cable, start cryo plant.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216168349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778407314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Ph 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D+15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Above+ Piyush Joshi, Honghai Song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Validate and debug field measurement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683042865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Sebastian Dimaiuta, Daniel Sullivan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LabView program.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070974226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Joseph Muratore, Patrick Doutney, Richard Felter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AUP magnet preparation.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722934383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 William Themann, Dominick Milidantri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QA cable, start cryo plant, start coil fabrication.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044752956"/>
                  </a:ext>
                </a:extLst>
              </a:tr>
              <a:tr h="32177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Matthew Milidantri,Drew Carleton, Michael Hartsough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Alpha G.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1912050"/>
                  </a:ext>
                </a:extLst>
              </a:tr>
              <a:tr h="32177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Thomas Van Winckel, Jesse Schmalzle, Andy Marone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151339639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795936692"/>
                  </a:ext>
                </a:extLst>
              </a:tr>
              <a:tr h="33512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Ph 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D+30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Above + Peter Galioto, Suresh Deonarine, Jorge Galarraga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Start AUP magnet testing.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751456569"/>
                  </a:ext>
                </a:extLst>
              </a:tr>
              <a:tr h="33512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Shresht Joshi, Anis Ben Yahia, Henry Hocker, Paul Kovach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Prepare 10kA and 8kA PS for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516901651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Michael Anerella, Chris Runyan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sweet spot magnet testing.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4239826311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424591363"/>
                  </a:ext>
                </a:extLst>
              </a:tr>
              <a:tr h="32177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Ph 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D+45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Above + John Cozzolino, Steve Plate, Ramesh Gupta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Engineering and scientific work.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106223964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Brett Parker, Kyle Capobianco, Kathleen Amm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4258643025"/>
                  </a:ext>
                </a:extLst>
              </a:tr>
              <a:tr h="32177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Peter Wanderer, William Sampson, Marteenio Sams,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314758733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New Admin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48953518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79E58C2-271B-4EBF-A5D7-95D737EA8850}"/>
              </a:ext>
            </a:extLst>
          </p:cNvPr>
          <p:cNvSpPr txBox="1"/>
          <p:nvPr/>
        </p:nvSpPr>
        <p:spPr>
          <a:xfrm>
            <a:off x="313224" y="5661245"/>
            <a:ext cx="2530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P. Joshi and K Amm.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8B8A0-66F8-4C7D-970E-0F6E42F21FD5}"/>
              </a:ext>
            </a:extLst>
          </p:cNvPr>
          <p:cNvSpPr txBox="1"/>
          <p:nvPr/>
        </p:nvSpPr>
        <p:spPr>
          <a:xfrm>
            <a:off x="2051720" y="107538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Started 1-June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811DC8-AD5C-4219-B23E-6840DBF1BFB4}"/>
              </a:ext>
            </a:extLst>
          </p:cNvPr>
          <p:cNvSpPr txBox="1"/>
          <p:nvPr/>
        </p:nvSpPr>
        <p:spPr>
          <a:xfrm>
            <a:off x="2058852" y="1822601"/>
            <a:ext cx="190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Started 18-June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F5839-2F20-4CD4-9B11-3E9F4A0AD275}"/>
              </a:ext>
            </a:extLst>
          </p:cNvPr>
          <p:cNvSpPr txBox="1"/>
          <p:nvPr/>
        </p:nvSpPr>
        <p:spPr>
          <a:xfrm>
            <a:off x="2123728" y="3383702"/>
            <a:ext cx="190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Started 6-July</a:t>
            </a:r>
          </a:p>
        </p:txBody>
      </p:sp>
    </p:spTree>
    <p:extLst>
      <p:ext uri="{BB962C8B-B14F-4D97-AF65-F5344CB8AC3E}">
        <p14:creationId xmlns:p14="http://schemas.microsoft.com/office/powerpoint/2010/main" val="1391242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175"/>
            <a:ext cx="750887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823442" y="827112"/>
            <a:ext cx="14478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</a:rPr>
              <a:t>Building 902 Test Facility Floor Plan and Overview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06944" y="2636912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C00000"/>
                </a:solidFill>
                <a:latin typeface="+mn-lt"/>
              </a:rPr>
              <a:t>Vertical Test Dewars 2-6</a:t>
            </a:r>
          </a:p>
        </p:txBody>
      </p:sp>
      <p:cxnSp>
        <p:nvCxnSpPr>
          <p:cNvPr id="24" name="Straight Arrow Connector 6"/>
          <p:cNvCxnSpPr>
            <a:cxnSpLocks noChangeShapeType="1"/>
          </p:cNvCxnSpPr>
          <p:nvPr/>
        </p:nvCxnSpPr>
        <p:spPr bwMode="auto">
          <a:xfrm flipH="1">
            <a:off x="7824892" y="2822456"/>
            <a:ext cx="285964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94" y="4023543"/>
            <a:ext cx="2044700" cy="142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167562" y="1975346"/>
            <a:ext cx="990600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anchor="ctr">
            <a:spAutoFit/>
          </a:bodyPr>
          <a:lstStyle/>
          <a:p>
            <a:pPr>
              <a:defRPr/>
            </a:pPr>
            <a:r>
              <a:rPr lang="en-US" sz="900" b="1" dirty="0">
                <a:latin typeface="+mn-lt"/>
              </a:rPr>
              <a:t>CONTROL ROOM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43762" y="1800091"/>
            <a:ext cx="74909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182880" rIns="182880" anchor="ctr" anchorCtr="1">
            <a:spAutoFit/>
          </a:bodyPr>
          <a:lstStyle/>
          <a:p>
            <a:pPr>
              <a:defRPr/>
            </a:pPr>
            <a:r>
              <a:rPr lang="en-US" sz="1000" b="1" dirty="0">
                <a:latin typeface="+mn-lt"/>
              </a:rPr>
              <a:t>MQXF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80262" y="1050950"/>
            <a:ext cx="9017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b="1" dirty="0">
                <a:latin typeface="+mn-lt"/>
              </a:rPr>
              <a:t>30 kA Power Supply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81774" y="2579712"/>
            <a:ext cx="806450" cy="7620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b" anchorCtr="1">
            <a:spAutoFit/>
          </a:bodyPr>
          <a:lstStyle/>
          <a:p>
            <a:pPr>
              <a:defRPr/>
            </a:pPr>
            <a:r>
              <a:rPr lang="en-US" sz="500" b="1" dirty="0">
                <a:solidFill>
                  <a:srgbClr val="C00000"/>
                </a:solidFill>
                <a:latin typeface="+mn-lt"/>
              </a:rPr>
              <a:t>2.7 m Deep Test Dewars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60232" y="2548190"/>
            <a:ext cx="1532456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b" anchorCtr="1">
            <a:spAutoFit/>
          </a:bodyPr>
          <a:lstStyle/>
          <a:p>
            <a:pPr>
              <a:defRPr/>
            </a:pPr>
            <a:r>
              <a:rPr lang="en-US" sz="700" b="1" dirty="0">
                <a:solidFill>
                  <a:srgbClr val="C00000"/>
                </a:solidFill>
                <a:latin typeface="+mn-lt"/>
              </a:rPr>
              <a:t>6.1 m Magnet Deep Test Dewars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29408" y="2060848"/>
            <a:ext cx="914400" cy="3077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00CC"/>
                </a:solidFill>
                <a:latin typeface="+mn-lt"/>
              </a:rPr>
              <a:t>CTI 4000 He Refrigerator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12360" y="116632"/>
            <a:ext cx="1224136" cy="5078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0000FF"/>
                </a:solidFill>
              </a:rPr>
              <a:t>Nash “high capacity” vacuum Pump (1.9 K) 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6876256" y="476752"/>
            <a:ext cx="852612" cy="719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D1C8891-4FC1-4693-A4F9-449A718CAF95}"/>
              </a:ext>
            </a:extLst>
          </p:cNvPr>
          <p:cNvSpPr/>
          <p:nvPr/>
        </p:nvSpPr>
        <p:spPr>
          <a:xfrm>
            <a:off x="6371176" y="2172427"/>
            <a:ext cx="369621" cy="3895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19702C5-443C-4EC4-B3C2-9A0DB0E6E96C}"/>
              </a:ext>
            </a:extLst>
          </p:cNvPr>
          <p:cNvSpPr/>
          <p:nvPr/>
        </p:nvSpPr>
        <p:spPr>
          <a:xfrm>
            <a:off x="6844971" y="2168671"/>
            <a:ext cx="369621" cy="3895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38310E9-27E8-4A2A-9FB2-9C2171673D4F}"/>
              </a:ext>
            </a:extLst>
          </p:cNvPr>
          <p:cNvSpPr/>
          <p:nvPr/>
        </p:nvSpPr>
        <p:spPr>
          <a:xfrm>
            <a:off x="6076919" y="1592570"/>
            <a:ext cx="369621" cy="3895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3a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96F1922-2CD9-466D-8210-44D470A8DF45}"/>
              </a:ext>
            </a:extLst>
          </p:cNvPr>
          <p:cNvSpPr/>
          <p:nvPr/>
        </p:nvSpPr>
        <p:spPr>
          <a:xfrm>
            <a:off x="6781975" y="2941971"/>
            <a:ext cx="369621" cy="3895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536E17F-B326-44B2-9B12-0428D76B0D27}"/>
              </a:ext>
            </a:extLst>
          </p:cNvPr>
          <p:cNvSpPr/>
          <p:nvPr/>
        </p:nvSpPr>
        <p:spPr>
          <a:xfrm>
            <a:off x="6443839" y="2636912"/>
            <a:ext cx="387217" cy="3895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EE4C13F-1E84-4D62-9D58-DF8531A9EADE}"/>
              </a:ext>
            </a:extLst>
          </p:cNvPr>
          <p:cNvSpPr/>
          <p:nvPr/>
        </p:nvSpPr>
        <p:spPr>
          <a:xfrm>
            <a:off x="7400395" y="2636912"/>
            <a:ext cx="360000" cy="3895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6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C5F8099-2048-4E71-B3F1-882AC6D4F62D}"/>
              </a:ext>
            </a:extLst>
          </p:cNvPr>
          <p:cNvSpPr/>
          <p:nvPr/>
        </p:nvSpPr>
        <p:spPr>
          <a:xfrm>
            <a:off x="5987357" y="547676"/>
            <a:ext cx="384598" cy="3895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7a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9C5F728-8036-46E7-BDBE-6AF80EB6465A}"/>
              </a:ext>
            </a:extLst>
          </p:cNvPr>
          <p:cNvSpPr/>
          <p:nvPr/>
        </p:nvSpPr>
        <p:spPr>
          <a:xfrm>
            <a:off x="6781975" y="1572562"/>
            <a:ext cx="360000" cy="3895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8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785F620-5B82-4462-9E39-BC87FA251AE6}"/>
              </a:ext>
            </a:extLst>
          </p:cNvPr>
          <p:cNvSpPr/>
          <p:nvPr/>
        </p:nvSpPr>
        <p:spPr>
          <a:xfrm>
            <a:off x="6992854" y="3767854"/>
            <a:ext cx="369621" cy="3895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DB7CE12-29D9-4F16-9AC4-60D3BDAB91E2}"/>
              </a:ext>
            </a:extLst>
          </p:cNvPr>
          <p:cNvSpPr/>
          <p:nvPr/>
        </p:nvSpPr>
        <p:spPr>
          <a:xfrm>
            <a:off x="5893633" y="2368625"/>
            <a:ext cx="417321" cy="3895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3b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42CFB57-02A3-4A1A-89DA-08C052676A08}"/>
              </a:ext>
            </a:extLst>
          </p:cNvPr>
          <p:cNvSpPr/>
          <p:nvPr/>
        </p:nvSpPr>
        <p:spPr>
          <a:xfrm>
            <a:off x="5934218" y="1119687"/>
            <a:ext cx="384598" cy="3895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7b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12B63835-FE5D-4FBE-B87B-690C6EF7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24" y="-27384"/>
            <a:ext cx="8795280" cy="512175"/>
          </a:xfrm>
        </p:spPr>
        <p:txBody>
          <a:bodyPr/>
          <a:lstStyle/>
          <a:p>
            <a:r>
              <a:rPr lang="en-US" dirty="0"/>
              <a:t>Return to Work Planning– Building 902 High Bay</a:t>
            </a:r>
          </a:p>
        </p:txBody>
      </p:sp>
    </p:spTree>
    <p:extLst>
      <p:ext uri="{BB962C8B-B14F-4D97-AF65-F5344CB8AC3E}">
        <p14:creationId xmlns:p14="http://schemas.microsoft.com/office/powerpoint/2010/main" val="3885560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24" y="155774"/>
            <a:ext cx="8638273" cy="43065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Linde 1610 helium liquefier installation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6AD74-9C9C-4541-BF37-8AEF77DF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2BA219-21FD-4FBF-A7A0-05D5414B5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830" y="740317"/>
            <a:ext cx="1935170" cy="2192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1FB7E-DC44-44D3-B5A4-2864E2A66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39" y="723012"/>
            <a:ext cx="1935169" cy="2209356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B4DBAE2-71FD-41BA-AC36-9C9DFD766E9B}"/>
              </a:ext>
            </a:extLst>
          </p:cNvPr>
          <p:cNvSpPr txBox="1">
            <a:spLocks/>
          </p:cNvSpPr>
          <p:nvPr/>
        </p:nvSpPr>
        <p:spPr>
          <a:xfrm>
            <a:off x="85089" y="2938770"/>
            <a:ext cx="6126933" cy="383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Linde 1610 installation with helium transfer line installed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3AB061-5F16-49C8-9512-DE33D483F153}"/>
              </a:ext>
            </a:extLst>
          </p:cNvPr>
          <p:cNvSpPr txBox="1">
            <a:spLocks/>
          </p:cNvSpPr>
          <p:nvPr/>
        </p:nvSpPr>
        <p:spPr>
          <a:xfrm>
            <a:off x="244438" y="3307735"/>
            <a:ext cx="3808520" cy="51842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u="sng" dirty="0"/>
              <a:t>Work remaining </a:t>
            </a:r>
            <a:r>
              <a:rPr lang="en-US" sz="1600" dirty="0"/>
              <a:t>– ONLY Nitrogen transfer line installation - </a:t>
            </a:r>
            <a:r>
              <a:rPr lang="en-US" sz="1600" i="1" dirty="0"/>
              <a:t>received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7AF9D8-CDDE-444D-982C-DFA8E8C28A8B}"/>
              </a:ext>
            </a:extLst>
          </p:cNvPr>
          <p:cNvSpPr/>
          <p:nvPr/>
        </p:nvSpPr>
        <p:spPr>
          <a:xfrm>
            <a:off x="244438" y="4100360"/>
            <a:ext cx="877396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Plan: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Commission when Linde representative arrives 3/23/2020, prior to magnet 04 test</a:t>
            </a:r>
          </a:p>
          <a:p>
            <a:pPr marL="342900" lvl="0" indent="-342900">
              <a:buFont typeface="+mj-lt"/>
              <a:buAutoNum type="arabicPeriod"/>
            </a:pPr>
            <a:endParaRPr lang="en-US" dirty="0">
              <a:solidFill>
                <a:prstClr val="black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Back-up plan: Linde system is independent – Linde commissioning can continue in parallel with AUP magnet test if necessary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0BF0AB-B966-40FB-8CEB-5A6553F6E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231" y="730205"/>
            <a:ext cx="4327677" cy="32457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E26A71-B3C3-4EC5-8A23-D10C320DAD0A}"/>
              </a:ext>
            </a:extLst>
          </p:cNvPr>
          <p:cNvSpPr txBox="1"/>
          <p:nvPr/>
        </p:nvSpPr>
        <p:spPr>
          <a:xfrm>
            <a:off x="4631418" y="755125"/>
            <a:ext cx="28042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MQXFA04 test schedule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EF94A0-C0FA-450F-9129-976ACA5FAAB0}"/>
              </a:ext>
            </a:extLst>
          </p:cNvPr>
          <p:cNvSpPr txBox="1"/>
          <p:nvPr/>
        </p:nvSpPr>
        <p:spPr>
          <a:xfrm>
            <a:off x="7142689" y="1468719"/>
            <a:ext cx="126872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Cryo turn-on 3/26/20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D96CD1D-66D0-40B5-BB44-2FF8C9FC2F83}"/>
              </a:ext>
            </a:extLst>
          </p:cNvPr>
          <p:cNvSpPr/>
          <p:nvPr/>
        </p:nvSpPr>
        <p:spPr>
          <a:xfrm>
            <a:off x="8114190" y="1755535"/>
            <a:ext cx="221942" cy="1620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1AA72B-EA3B-432D-8578-0DB2D4D3E9BA}"/>
              </a:ext>
            </a:extLst>
          </p:cNvPr>
          <p:cNvSpPr txBox="1"/>
          <p:nvPr/>
        </p:nvSpPr>
        <p:spPr>
          <a:xfrm>
            <a:off x="7193827" y="755125"/>
            <a:ext cx="77832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Arrives 3/12/20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5EA70DD-A83C-4D6B-BA87-0A170A28EB1C}"/>
              </a:ext>
            </a:extLst>
          </p:cNvPr>
          <p:cNvSpPr/>
          <p:nvPr/>
        </p:nvSpPr>
        <p:spPr>
          <a:xfrm>
            <a:off x="8044648" y="1019462"/>
            <a:ext cx="221942" cy="1620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06E0CED-D76C-40C7-81C7-67D55DDB631A}"/>
              </a:ext>
            </a:extLst>
          </p:cNvPr>
          <p:cNvSpPr/>
          <p:nvPr/>
        </p:nvSpPr>
        <p:spPr>
          <a:xfrm>
            <a:off x="8473474" y="3160468"/>
            <a:ext cx="221942" cy="1620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631850-99BB-4DDE-A53E-BBF78C043772}"/>
              </a:ext>
            </a:extLst>
          </p:cNvPr>
          <p:cNvSpPr txBox="1"/>
          <p:nvPr/>
        </p:nvSpPr>
        <p:spPr>
          <a:xfrm>
            <a:off x="7519386" y="2979879"/>
            <a:ext cx="8851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Warmup 5/22/20 </a:t>
            </a:r>
          </a:p>
        </p:txBody>
      </p:sp>
    </p:spTree>
    <p:extLst>
      <p:ext uri="{BB962C8B-B14F-4D97-AF65-F5344CB8AC3E}">
        <p14:creationId xmlns:p14="http://schemas.microsoft.com/office/powerpoint/2010/main" val="1623050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155774"/>
            <a:ext cx="8328991" cy="873053"/>
          </a:xfrm>
        </p:spPr>
        <p:txBody>
          <a:bodyPr>
            <a:normAutofit/>
          </a:bodyPr>
          <a:lstStyle/>
          <a:p>
            <a:r>
              <a:rPr lang="en-US" dirty="0"/>
              <a:t>Magnet Testing Challenge: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855350"/>
            <a:ext cx="8635271" cy="499503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Linde 1610 is not operational in time for the March 2020 test of magnet MQXFA04: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11 quenches per week with only CTI4000 instead of 15 quenches per week if we were using both CTI4000 and Linde 1610 </a:t>
            </a:r>
            <a:r>
              <a:rPr lang="en-US" dirty="0">
                <a:solidFill>
                  <a:prstClr val="black"/>
                </a:solidFill>
              </a:rPr>
              <a:t>(details in backup slides)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INDEPENDENT OF CRYO, MQXFA04 will follow “reduced functional requirement” of achieving “nominal + 200A”  current (16.67kA) instead of “ultimate” current (17.89kA) – THIS IS TO ENSURE MAGNET AVAILABILITY FOR 1</a:t>
            </a:r>
            <a:r>
              <a:rPr lang="en-US" baseline="30000" dirty="0"/>
              <a:t>ST</a:t>
            </a:r>
            <a:r>
              <a:rPr lang="en-US" dirty="0"/>
              <a:t> CRYOSTATTED HORIZONTAL TEST – estimate based on prior magnet test is 10 training quenches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MQXFA04 testing schedule potential impact of </a:t>
            </a:r>
            <a:r>
              <a:rPr lang="en-US" b="1" dirty="0"/>
              <a:t>1 day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392B7-7919-4474-A779-AA6933B2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60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41650"/>
            <a:ext cx="7920000" cy="720000"/>
          </a:xfrm>
        </p:spPr>
        <p:txBody>
          <a:bodyPr/>
          <a:lstStyle/>
          <a:p>
            <a:r>
              <a:rPr lang="en-US" sz="3200" dirty="0"/>
              <a:t>MQXFAP1b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47" y="1988840"/>
            <a:ext cx="9036496" cy="2232248"/>
          </a:xfrm>
        </p:spPr>
        <p:txBody>
          <a:bodyPr>
            <a:normAutofit/>
          </a:bodyPr>
          <a:lstStyle/>
          <a:p>
            <a:r>
              <a:rPr lang="en-US" dirty="0"/>
              <a:t>MQXFAP1b disassembly completed.</a:t>
            </a:r>
          </a:p>
          <a:p>
            <a:r>
              <a:rPr lang="en-US" dirty="0"/>
              <a:t>Coils P03 andP04 are crated and will be shipped this week.</a:t>
            </a:r>
          </a:p>
          <a:p>
            <a:pPr>
              <a:spcBef>
                <a:spcPts val="0"/>
              </a:spcBef>
            </a:pPr>
            <a:r>
              <a:rPr lang="en-US" dirty="0"/>
              <a:t>Structure is crated and will also be shipped this week.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768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41650"/>
            <a:ext cx="7920000" cy="720000"/>
          </a:xfrm>
        </p:spPr>
        <p:txBody>
          <a:bodyPr/>
          <a:lstStyle/>
          <a:p>
            <a:r>
              <a:rPr lang="en-US" sz="3200" dirty="0"/>
              <a:t>MQXFA03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048E52-028C-4DC1-AF42-F949134E9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42" y="764704"/>
            <a:ext cx="8772128" cy="483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4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41650"/>
            <a:ext cx="7920000" cy="720000"/>
          </a:xfrm>
        </p:spPr>
        <p:txBody>
          <a:bodyPr/>
          <a:lstStyle/>
          <a:p>
            <a:r>
              <a:rPr lang="en-US" sz="3200" dirty="0"/>
              <a:t>MQXFA03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81F376-B0E1-47DA-98F1-0D94FDB68E8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1459230"/>
            <a:ext cx="6583680" cy="3939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1352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41650"/>
            <a:ext cx="7920000" cy="720000"/>
          </a:xfrm>
        </p:spPr>
        <p:txBody>
          <a:bodyPr/>
          <a:lstStyle/>
          <a:p>
            <a:r>
              <a:rPr lang="en-US" sz="3200" dirty="0"/>
              <a:t>CRYOGENICS FACILITY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0AB7A9-CC15-42C1-ABC4-29DD984A6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64" y="1449056"/>
            <a:ext cx="6967871" cy="248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3B86B4-6ECA-4D62-896B-0A72C9D3F144}"/>
              </a:ext>
            </a:extLst>
          </p:cNvPr>
          <p:cNvSpPr txBox="1"/>
          <p:nvPr/>
        </p:nvSpPr>
        <p:spPr>
          <a:xfrm>
            <a:off x="1088064" y="3923764"/>
            <a:ext cx="737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LHe is now being generated at nominal rate.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D40CD0-20F9-49C0-B193-FA642C4C9A5E}"/>
              </a:ext>
            </a:extLst>
          </p:cNvPr>
          <p:cNvSpPr txBox="1"/>
          <p:nvPr/>
        </p:nvSpPr>
        <p:spPr>
          <a:xfrm>
            <a:off x="1088064" y="980728"/>
            <a:ext cx="434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Cryogenics Control Room Log</a:t>
            </a:r>
          </a:p>
        </p:txBody>
      </p:sp>
    </p:spTree>
    <p:extLst>
      <p:ext uri="{BB962C8B-B14F-4D97-AF65-F5344CB8AC3E}">
        <p14:creationId xmlns:p14="http://schemas.microsoft.com/office/powerpoint/2010/main" val="230219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41650"/>
            <a:ext cx="7920000" cy="720000"/>
          </a:xfrm>
        </p:spPr>
        <p:txBody>
          <a:bodyPr/>
          <a:lstStyle/>
          <a:p>
            <a:r>
              <a:rPr lang="en-US" sz="3200" dirty="0"/>
              <a:t>OTHER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00" y="1484784"/>
            <a:ext cx="9011304" cy="2578597"/>
          </a:xfrm>
        </p:spPr>
        <p:txBody>
          <a:bodyPr>
            <a:normAutofit/>
          </a:bodyPr>
          <a:lstStyle/>
          <a:p>
            <a:pPr marL="347472"/>
            <a:r>
              <a:rPr lang="en-US" dirty="0"/>
              <a:t>Quench antenna ready for operation.</a:t>
            </a:r>
          </a:p>
          <a:p>
            <a:pPr marL="347472"/>
            <a:r>
              <a:rPr lang="en-US" dirty="0"/>
              <a:t>Second top plate and test fixture status:</a:t>
            </a:r>
          </a:p>
          <a:p>
            <a:pPr marL="804672" lvl="1" indent="-342900">
              <a:buFont typeface="Arial" panose="020B0604020202020204" pitchFamily="34" charset="0"/>
              <a:buChar char="•"/>
            </a:pPr>
            <a:r>
              <a:rPr lang="en-US" dirty="0"/>
              <a:t>All parts are in house.</a:t>
            </a:r>
          </a:p>
          <a:p>
            <a:pPr marL="804672" lvl="1" indent="-342900">
              <a:buFont typeface="Arial" panose="020B0604020202020204" pitchFamily="34" charset="0"/>
              <a:buChar char="•"/>
            </a:pPr>
            <a:r>
              <a:rPr lang="en-US" dirty="0"/>
              <a:t>Additional instrumentation wires still need to be obtained.</a:t>
            </a:r>
          </a:p>
          <a:p>
            <a:pPr marL="804672" lvl="1" indent="-342900">
              <a:buFont typeface="Arial" panose="020B0604020202020204" pitchFamily="34" charset="0"/>
              <a:buChar char="•"/>
            </a:pPr>
            <a:r>
              <a:rPr lang="en-US" dirty="0"/>
              <a:t>Main leads insulation done. Hipots are to be done soon.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491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16733F-4929-4327-A358-535BE68DF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5269"/>
            <a:ext cx="9144000" cy="54746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D0CF8BE-6BBF-4073-A60E-FC25E0454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41650"/>
            <a:ext cx="7920000" cy="720000"/>
          </a:xfrm>
        </p:spPr>
        <p:txBody>
          <a:bodyPr/>
          <a:lstStyle/>
          <a:p>
            <a:r>
              <a:rPr lang="en-US" sz="3200" dirty="0"/>
              <a:t>MQXFA03 UPDATE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F44B7A2-C516-4E46-A44E-3F919D800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57" y="1268760"/>
            <a:ext cx="9011304" cy="1809739"/>
          </a:xfrm>
        </p:spPr>
        <p:txBody>
          <a:bodyPr>
            <a:normAutofit/>
          </a:bodyPr>
          <a:lstStyle/>
          <a:p>
            <a:r>
              <a:rPr lang="en-US" sz="2400" dirty="0"/>
              <a:t>Magnet was up-righted and hung to test fixture on Fri 18-Oct.</a:t>
            </a:r>
          </a:p>
          <a:p>
            <a:r>
              <a:rPr lang="en-US" sz="2400" dirty="0"/>
              <a:t>Main leads soldered to test fixture.</a:t>
            </a:r>
          </a:p>
          <a:p>
            <a:pPr marL="148590">
              <a:buFont typeface="Wingdings" panose="05000000000000000000" pitchFamily="2" charset="2"/>
              <a:buChar char="§"/>
            </a:pPr>
            <a:r>
              <a:rPr lang="en-US" sz="2400" dirty="0"/>
              <a:t>Main leads soldered to test fixture.</a:t>
            </a:r>
          </a:p>
          <a:p>
            <a:pPr marL="148590">
              <a:buFont typeface="Wingdings" panose="05000000000000000000" pitchFamily="2" charset="2"/>
              <a:buChar char="§"/>
            </a:pPr>
            <a:r>
              <a:rPr lang="en-US" sz="2400" b="1" dirty="0"/>
              <a:t>Hipot of mains to ground with everything connected.</a:t>
            </a:r>
            <a:endParaRPr lang="en-US" b="1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EE5A6D2-3292-4EEE-AE29-0C07EEDF6FEE}"/>
              </a:ext>
            </a:extLst>
          </p:cNvPr>
          <p:cNvSpPr txBox="1">
            <a:spLocks/>
          </p:cNvSpPr>
          <p:nvPr/>
        </p:nvSpPr>
        <p:spPr>
          <a:xfrm>
            <a:off x="140976" y="3861048"/>
            <a:ext cx="9011304" cy="1809739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Connector trees were bagged with N</a:t>
            </a:r>
            <a:r>
              <a:rPr lang="en-US" sz="2400" baseline="-25000" dirty="0"/>
              <a:t>2</a:t>
            </a:r>
            <a:r>
              <a:rPr lang="en-US" sz="2400" dirty="0"/>
              <a:t> gas flow inside and outside.</a:t>
            </a:r>
          </a:p>
          <a:p>
            <a:r>
              <a:rPr lang="en-US" sz="2400" dirty="0"/>
              <a:t>Hipot failed at 3590V (breakdown).</a:t>
            </a:r>
          </a:p>
          <a:p>
            <a:r>
              <a:rPr lang="en-US" sz="2400" dirty="0"/>
              <a:t>With Hypertronics connectors unplugged, mains hipot to 3680V was successful.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Font typeface="Wingdings" charset="2"/>
              <a:buNone/>
            </a:pPr>
            <a:endParaRPr lang="en-US" dirty="0"/>
          </a:p>
          <a:p>
            <a:pPr marL="0" indent="0">
              <a:spcBef>
                <a:spcPts val="0"/>
              </a:spcBef>
              <a:buFont typeface="Wingdings" charset="2"/>
              <a:buNone/>
            </a:pPr>
            <a:endParaRPr lang="en-US" dirty="0"/>
          </a:p>
          <a:p>
            <a:endParaRPr lang="en-US" dirty="0"/>
          </a:p>
          <a:p>
            <a:pPr marL="0" indent="0">
              <a:buFont typeface="Wingdings" charset="2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" charset="2"/>
              <a:buNone/>
            </a:pPr>
            <a:endParaRPr lang="en-US" dirty="0"/>
          </a:p>
          <a:p>
            <a:endParaRPr lang="en-US" dirty="0"/>
          </a:p>
          <a:p>
            <a:pPr marL="0" indent="0">
              <a:buFont typeface="Wingdings" charset="2"/>
              <a:buNone/>
            </a:pPr>
            <a:endParaRPr lang="en-US" dirty="0"/>
          </a:p>
          <a:p>
            <a:pPr marL="0" indent="0">
              <a:buFont typeface="Wingdings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777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41650"/>
            <a:ext cx="7920000" cy="720000"/>
          </a:xfrm>
        </p:spPr>
        <p:txBody>
          <a:bodyPr/>
          <a:lstStyle/>
          <a:p>
            <a:r>
              <a:rPr lang="en-US" sz="3200" dirty="0"/>
              <a:t>MQXFA03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991" y="980728"/>
            <a:ext cx="8905009" cy="43204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 inspection it was noticed that the leads going into the splice box needed insulation.</a:t>
            </a:r>
          </a:p>
          <a:p>
            <a:r>
              <a:rPr lang="en-US" dirty="0"/>
              <a:t>Magnet placed on horizontal stand.</a:t>
            </a:r>
          </a:p>
          <a:p>
            <a:r>
              <a:rPr lang="en-US" dirty="0"/>
              <a:t>Electrical checkout and hipots done to 3680 V.</a:t>
            </a:r>
          </a:p>
          <a:p>
            <a:r>
              <a:rPr lang="en-US" dirty="0"/>
              <a:t>3 taps in Coil 202 (Q3) open: B5, B6, A7 (pole turns)</a:t>
            </a:r>
          </a:p>
          <a:p>
            <a:r>
              <a:rPr lang="en-US" dirty="0"/>
              <a:t>Dan and Josh arrived 15-Oct BNL to insulate leads. </a:t>
            </a:r>
          </a:p>
          <a:p>
            <a:r>
              <a:rPr lang="en-US" dirty="0"/>
              <a:t>Splice box leads insulated successfully by disassembling the splice box, but unsoldering was not needed.</a:t>
            </a:r>
          </a:p>
          <a:p>
            <a:r>
              <a:rPr lang="en-US" dirty="0"/>
              <a:t>Some electrical checkout and hipots to 3680 V were repeated. All checked out OK.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5861D1-5254-4A9A-A678-A95C9BD7A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708" y="4725144"/>
            <a:ext cx="3827563" cy="197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49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CRYOGENICS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046800" cy="4392488"/>
          </a:xfrm>
        </p:spPr>
        <p:txBody>
          <a:bodyPr>
            <a:normAutofit fontScale="55000" lnSpcReduction="20000"/>
          </a:bodyPr>
          <a:lstStyle/>
          <a:p>
            <a:pPr lvl="1"/>
            <a:r>
              <a:rPr lang="en-US" sz="4200" dirty="0">
                <a:solidFill>
                  <a:schemeClr val="tx1"/>
                </a:solidFill>
              </a:rPr>
              <a:t>Insulating vacuum has been re-established on transfer lines, cold boxes and cryostats.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Diffusion pump and temperature reading issues have been resolved.</a:t>
            </a:r>
          </a:p>
          <a:p>
            <a:pPr lvl="1"/>
            <a:r>
              <a:rPr lang="en-US" sz="4200" dirty="0" err="1">
                <a:solidFill>
                  <a:schemeClr val="tx1"/>
                </a:solidFill>
              </a:rPr>
              <a:t>Mycomm</a:t>
            </a:r>
            <a:r>
              <a:rPr lang="en-US" sz="4200" dirty="0">
                <a:solidFill>
                  <a:schemeClr val="tx1"/>
                </a:solidFill>
              </a:rPr>
              <a:t> (main He compressor) shaft seal has been replaced, compressor is rebuilt, pumped &amp; purged, and has passed 24-hour running test and leak test – repair successful.</a:t>
            </a:r>
          </a:p>
          <a:p>
            <a:pPr lvl="1"/>
            <a:r>
              <a:rPr lang="en-US" sz="4400" dirty="0">
                <a:solidFill>
                  <a:schemeClr val="tx1"/>
                </a:solidFill>
              </a:rPr>
              <a:t>Installation of two 1” ball valves for the purpose of mixing gas to control and speed up 80K cool-down – pump &amp; purge finished. </a:t>
            </a:r>
            <a:r>
              <a:rPr lang="en-US" sz="4400" dirty="0">
                <a:solidFill>
                  <a:srgbClr val="C00000"/>
                </a:solidFill>
              </a:rPr>
              <a:t>Testing with new program now in progress today.</a:t>
            </a:r>
          </a:p>
          <a:p>
            <a:pPr lvl="1"/>
            <a:r>
              <a:rPr lang="en-US" sz="4400" dirty="0">
                <a:solidFill>
                  <a:schemeClr val="tx1"/>
                </a:solidFill>
              </a:rPr>
              <a:t>He gas delivery (100000 SCF) will be on 8-July.</a:t>
            </a:r>
            <a:endParaRPr lang="en-US" sz="4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219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41650"/>
            <a:ext cx="7920000" cy="720000"/>
          </a:xfrm>
        </p:spPr>
        <p:txBody>
          <a:bodyPr/>
          <a:lstStyle/>
          <a:p>
            <a:r>
              <a:rPr lang="en-US" sz="3200" dirty="0"/>
              <a:t>QUENCH ANTENNA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0" y="690989"/>
            <a:ext cx="8723272" cy="252028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+mj-lt"/>
              </a:rPr>
              <a:t>Quench antenna assembly is done.</a:t>
            </a:r>
          </a:p>
          <a:p>
            <a:r>
              <a:rPr lang="en-US" dirty="0">
                <a:latin typeface="+mj-lt"/>
              </a:rPr>
              <a:t>27 elements with dual sets of windings – 54 channels.</a:t>
            </a:r>
          </a:p>
          <a:p>
            <a:r>
              <a:rPr lang="en-US" dirty="0">
                <a:latin typeface="+mj-lt"/>
              </a:rPr>
              <a:t>Re-designed circuitry on PCBs and new 3D- printed supports.</a:t>
            </a:r>
          </a:p>
          <a:p>
            <a:r>
              <a:rPr lang="en-US" dirty="0">
                <a:latin typeface="+mj-lt"/>
              </a:rPr>
              <a:t>Extra channels added to fast DAQ system.</a:t>
            </a:r>
          </a:p>
          <a:p>
            <a:r>
              <a:rPr lang="en-US" dirty="0">
                <a:latin typeface="+mj-lt"/>
              </a:rPr>
              <a:t>Test of quench antenna done.</a:t>
            </a:r>
          </a:p>
          <a:p>
            <a:r>
              <a:rPr lang="en-US" dirty="0">
                <a:latin typeface="+mj-lt"/>
              </a:rPr>
              <a:t>It is ready for operation in MQXFA03.</a:t>
            </a:r>
            <a:endParaRPr lang="en-US" sz="8600" dirty="0">
              <a:latin typeface="+mj-lt"/>
            </a:endParaRPr>
          </a:p>
          <a:p>
            <a:pPr marL="0" indent="0">
              <a:buNone/>
            </a:pPr>
            <a:endParaRPr lang="en-US" sz="8600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5586EF-C555-4068-97FB-30CF47A00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3040607"/>
            <a:ext cx="2736304" cy="364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9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41650"/>
            <a:ext cx="7920000" cy="720000"/>
          </a:xfrm>
        </p:spPr>
        <p:txBody>
          <a:bodyPr/>
          <a:lstStyle/>
          <a:p>
            <a:r>
              <a:rPr lang="en-US" sz="3200" dirty="0"/>
              <a:t>CRYOGENICS FACILITY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723272" cy="4824536"/>
          </a:xfrm>
        </p:spPr>
        <p:txBody>
          <a:bodyPr>
            <a:normAutofit fontScale="25000" lnSpcReduction="20000"/>
          </a:bodyPr>
          <a:lstStyle/>
          <a:p>
            <a:r>
              <a:rPr lang="en-US" sz="9600" b="1" dirty="0">
                <a:latin typeface="+mj-lt"/>
              </a:rPr>
              <a:t>Cryogenics facility is ready for test of MQXFA03.</a:t>
            </a:r>
          </a:p>
          <a:p>
            <a:r>
              <a:rPr lang="en-US" sz="9600" dirty="0">
                <a:latin typeface="+mj-lt"/>
              </a:rPr>
              <a:t>Linde technician was at BNL and repaired Linde 1610 heat exchanger damaged during shipping from Linde (after initial repair) to BNL.</a:t>
            </a:r>
          </a:p>
          <a:p>
            <a:r>
              <a:rPr lang="en-US" sz="9600" dirty="0">
                <a:latin typeface="+mj-lt"/>
              </a:rPr>
              <a:t>A leak in the 1610 was detected and Linde technician will return to repair.</a:t>
            </a:r>
          </a:p>
          <a:p>
            <a:r>
              <a:rPr lang="en-US" sz="9600" dirty="0">
                <a:latin typeface="+mj-lt"/>
              </a:rPr>
              <a:t>Plumbing for both water and He lines to compressors for new Linde liquefiers is proceeding.</a:t>
            </a:r>
          </a:p>
          <a:p>
            <a:r>
              <a:rPr lang="en-US" sz="9600" dirty="0">
                <a:latin typeface="+mj-lt"/>
              </a:rPr>
              <a:t>Electrical work for new Linde liquefiers underway.</a:t>
            </a:r>
          </a:p>
          <a:p>
            <a:r>
              <a:rPr lang="en-US" sz="9600" dirty="0">
                <a:latin typeface="+mj-lt"/>
              </a:rPr>
              <a:t>Installation of 6” quench line to first He recovery buffer tank is underway: 1) under floor section by Cryostat 3 is done; 2)  outside line to tank is mostly done.</a:t>
            </a:r>
          </a:p>
          <a:p>
            <a:r>
              <a:rPr lang="en-US" sz="9600" dirty="0">
                <a:latin typeface="+mj-lt"/>
              </a:rPr>
              <a:t>NOTE: Linde liquefiers and 6” quench line will not be ready for test of MQXFA03.</a:t>
            </a:r>
          </a:p>
          <a:p>
            <a:pPr marL="0" indent="0">
              <a:buNone/>
            </a:pPr>
            <a:endParaRPr lang="en-US" sz="8600" dirty="0">
              <a:latin typeface="+mj-lt"/>
            </a:endParaRPr>
          </a:p>
          <a:p>
            <a:pPr marL="0" indent="0">
              <a:buNone/>
            </a:pPr>
            <a:endParaRPr lang="en-US" sz="8600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595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CRYOGENICS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7200" y="836712"/>
            <a:ext cx="9144000" cy="4392488"/>
          </a:xfrm>
        </p:spPr>
        <p:txBody>
          <a:bodyPr>
            <a:normAutofit fontScale="32500" lnSpcReduction="20000"/>
          </a:bodyPr>
          <a:lstStyle/>
          <a:p>
            <a:pPr lvl="1"/>
            <a:r>
              <a:rPr lang="en-US" sz="7400" dirty="0">
                <a:solidFill>
                  <a:schemeClr val="tx1"/>
                </a:solidFill>
              </a:rPr>
              <a:t>Linde1610:</a:t>
            </a:r>
          </a:p>
          <a:p>
            <a:pPr lvl="2"/>
            <a:r>
              <a:rPr lang="en-US" sz="7400" dirty="0">
                <a:solidFill>
                  <a:schemeClr val="tx1"/>
                </a:solidFill>
              </a:rPr>
              <a:t>Compressors, and storage Dewar have been pumped and purged and are ready for start up. </a:t>
            </a:r>
          </a:p>
          <a:p>
            <a:pPr lvl="2"/>
            <a:r>
              <a:rPr lang="en-US" sz="7400" dirty="0">
                <a:solidFill>
                  <a:schemeClr val="tx1"/>
                </a:solidFill>
              </a:rPr>
              <a:t>Final walk-around by Cryogenics Safety Committee done.</a:t>
            </a:r>
          </a:p>
          <a:p>
            <a:pPr lvl="2"/>
            <a:r>
              <a:rPr lang="en-US" sz="7400" dirty="0">
                <a:solidFill>
                  <a:schemeClr val="tx1"/>
                </a:solidFill>
              </a:rPr>
              <a:t>Testing of MS </a:t>
            </a:r>
            <a:r>
              <a:rPr lang="en-US" sz="7400" dirty="0" err="1">
                <a:solidFill>
                  <a:schemeClr val="tx1"/>
                </a:solidFill>
              </a:rPr>
              <a:t>Hololens</a:t>
            </a:r>
            <a:r>
              <a:rPr lang="en-US" sz="7400" dirty="0">
                <a:solidFill>
                  <a:schemeClr val="tx1"/>
                </a:solidFill>
              </a:rPr>
              <a:t> 2 glasses finished at SMD.</a:t>
            </a:r>
          </a:p>
          <a:p>
            <a:pPr lvl="2"/>
            <a:r>
              <a:rPr lang="en-US" sz="7400" dirty="0">
                <a:solidFill>
                  <a:srgbClr val="C00000"/>
                </a:solidFill>
              </a:rPr>
              <a:t>1 hr. dry run with Linde using MS </a:t>
            </a:r>
            <a:r>
              <a:rPr lang="en-US" sz="7400" dirty="0" err="1">
                <a:solidFill>
                  <a:srgbClr val="C00000"/>
                </a:solidFill>
              </a:rPr>
              <a:t>Hololens</a:t>
            </a:r>
            <a:r>
              <a:rPr lang="en-US" sz="7400" dirty="0">
                <a:solidFill>
                  <a:srgbClr val="C00000"/>
                </a:solidFill>
              </a:rPr>
              <a:t> 2 system. Done successfully on 29-June.</a:t>
            </a:r>
          </a:p>
          <a:p>
            <a:pPr lvl="2"/>
            <a:r>
              <a:rPr lang="en-US" sz="7400" dirty="0">
                <a:solidFill>
                  <a:srgbClr val="C00000"/>
                </a:solidFill>
              </a:rPr>
              <a:t>To be done: Remote commissioning with Linde using </a:t>
            </a:r>
            <a:r>
              <a:rPr lang="en-US" sz="7400" dirty="0" err="1">
                <a:solidFill>
                  <a:srgbClr val="C00000"/>
                </a:solidFill>
              </a:rPr>
              <a:t>Hololens</a:t>
            </a:r>
            <a:r>
              <a:rPr lang="en-US" sz="7400" dirty="0">
                <a:solidFill>
                  <a:srgbClr val="C00000"/>
                </a:solidFill>
              </a:rPr>
              <a:t> 2 system. Scheduled for 27-July.</a:t>
            </a:r>
          </a:p>
          <a:p>
            <a:pPr lvl="1"/>
            <a:r>
              <a:rPr lang="en-US" sz="7400" dirty="0">
                <a:solidFill>
                  <a:srgbClr val="C00000"/>
                </a:solidFill>
              </a:rPr>
              <a:t>Nash 1.9K vacuum pump building vent system DONE.</a:t>
            </a:r>
          </a:p>
          <a:p>
            <a:pPr lvl="1"/>
            <a:r>
              <a:rPr lang="en-US" sz="7400" dirty="0">
                <a:solidFill>
                  <a:schemeClr val="tx1"/>
                </a:solidFill>
              </a:rPr>
              <a:t>Electric power substation for compressors et al has been refurbished and ready to supply power as needed.</a:t>
            </a:r>
          </a:p>
          <a:p>
            <a:pPr marL="0" indent="0">
              <a:buNone/>
            </a:pPr>
            <a:endParaRPr lang="en-US" sz="7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463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99392"/>
            <a:ext cx="7920000" cy="720000"/>
          </a:xfrm>
        </p:spPr>
        <p:txBody>
          <a:bodyPr/>
          <a:lstStyle/>
          <a:p>
            <a:r>
              <a:rPr lang="en-US" sz="3200" dirty="0"/>
              <a:t>MQXFA03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32" y="1700808"/>
            <a:ext cx="9155320" cy="3672408"/>
          </a:xfrm>
        </p:spPr>
        <p:txBody>
          <a:bodyPr>
            <a:normAutofit lnSpcReduction="10000"/>
          </a:bodyPr>
          <a:lstStyle/>
          <a:p>
            <a:r>
              <a:rPr lang="en-US" sz="3300" dirty="0">
                <a:solidFill>
                  <a:schemeClr val="tx1"/>
                </a:solidFill>
              </a:rPr>
              <a:t>Accelerometers are installed.</a:t>
            </a:r>
          </a:p>
          <a:p>
            <a:r>
              <a:rPr lang="en-US" sz="3300" dirty="0">
                <a:solidFill>
                  <a:schemeClr val="tx1"/>
                </a:solidFill>
              </a:rPr>
              <a:t>Magnet is in crate (with shock detectors) and is ready to ship.</a:t>
            </a:r>
          </a:p>
          <a:p>
            <a:r>
              <a:rPr lang="en-US" sz="3300" dirty="0">
                <a:solidFill>
                  <a:srgbClr val="C00000"/>
                </a:solidFill>
              </a:rPr>
              <a:t>Wrong truck showed up (flatbed with tarp).</a:t>
            </a:r>
          </a:p>
          <a:p>
            <a:r>
              <a:rPr lang="en-US" sz="3300" dirty="0">
                <a:solidFill>
                  <a:srgbClr val="C00000"/>
                </a:solidFill>
              </a:rPr>
              <a:t>Request for proper (air) truck re-submitted.</a:t>
            </a:r>
          </a:p>
          <a:p>
            <a:r>
              <a:rPr lang="en-US" sz="3300" dirty="0">
                <a:solidFill>
                  <a:srgbClr val="C00000"/>
                </a:solidFill>
              </a:rPr>
              <a:t>Also empty crate has been prepared and ready to ship if needed.</a:t>
            </a:r>
          </a:p>
          <a:p>
            <a:pPr marL="0" indent="0">
              <a:buNone/>
            </a:pPr>
            <a:endParaRPr lang="en-US" sz="8600" dirty="0">
              <a:latin typeface="+mj-lt"/>
            </a:endParaRPr>
          </a:p>
          <a:p>
            <a:pPr marL="0" indent="0">
              <a:buNone/>
            </a:pPr>
            <a:endParaRPr lang="en-US" sz="8600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105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99392"/>
            <a:ext cx="7920000" cy="720000"/>
          </a:xfrm>
        </p:spPr>
        <p:txBody>
          <a:bodyPr/>
          <a:lstStyle/>
          <a:p>
            <a:r>
              <a:rPr lang="en-US" sz="3200" dirty="0"/>
              <a:t> MQXFA04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92696"/>
            <a:ext cx="8867288" cy="5616624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>
                <a:solidFill>
                  <a:schemeClr val="tx1"/>
                </a:solidFill>
              </a:rPr>
              <a:t>Test of MQXFA04 is now in the critical path to CD3 due to COVID-19 shutdown and delay.</a:t>
            </a:r>
          </a:p>
          <a:p>
            <a:r>
              <a:rPr lang="en-US" sz="9600" dirty="0">
                <a:solidFill>
                  <a:srgbClr val="C00000"/>
                </a:solidFill>
              </a:rPr>
              <a:t>Leads and electrical checkout at wiring stand done.</a:t>
            </a:r>
          </a:p>
          <a:p>
            <a:r>
              <a:rPr lang="en-US" sz="9600" dirty="0">
                <a:solidFill>
                  <a:srgbClr val="C00000"/>
                </a:solidFill>
              </a:rPr>
              <a:t>Magnet in Dewar 2 with plumbing, WBT, and heat exchanger installed and ready for pump and purge.</a:t>
            </a:r>
          </a:p>
          <a:p>
            <a:r>
              <a:rPr lang="en-US" sz="9600" dirty="0">
                <a:solidFill>
                  <a:srgbClr val="C00000"/>
                </a:solidFill>
              </a:rPr>
              <a:t>DAQ channels checkout today. Analysis of level shift tests.</a:t>
            </a:r>
            <a:endParaRPr lang="en-US" sz="9600" dirty="0">
              <a:solidFill>
                <a:schemeClr val="tx1"/>
              </a:solidFill>
            </a:endParaRPr>
          </a:p>
          <a:p>
            <a:r>
              <a:rPr lang="en-US" sz="9600" dirty="0">
                <a:solidFill>
                  <a:srgbClr val="C00000"/>
                </a:solidFill>
              </a:rPr>
              <a:t>HBM strain gauge DAQ system running OK and taking vertical data since last week.</a:t>
            </a:r>
          </a:p>
          <a:p>
            <a:r>
              <a:rPr lang="en-US" sz="9600" dirty="0">
                <a:solidFill>
                  <a:schemeClr val="tx1"/>
                </a:solidFill>
              </a:rPr>
              <a:t>CQ4 (112) T and Z gauges reading low. Checks of connector wiring and resistances showed no problems.</a:t>
            </a:r>
          </a:p>
          <a:p>
            <a:r>
              <a:rPr lang="en-US" sz="9600" dirty="0">
                <a:solidFill>
                  <a:schemeClr val="tx1"/>
                </a:solidFill>
              </a:rPr>
              <a:t>Open taps and reversed taps will be re-configured at back of iso-amp rack as usual. Will be done today 29-June.</a:t>
            </a:r>
          </a:p>
          <a:p>
            <a:r>
              <a:rPr lang="en-US" sz="9600" dirty="0">
                <a:solidFill>
                  <a:srgbClr val="C00000"/>
                </a:solidFill>
              </a:rPr>
              <a:t>Magnet cooldown planned for early next week.</a:t>
            </a:r>
          </a:p>
          <a:p>
            <a:pPr marL="0" indent="0">
              <a:buNone/>
            </a:pPr>
            <a:endParaRPr lang="en-US" sz="8600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446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99392"/>
            <a:ext cx="7920000" cy="720000"/>
          </a:xfrm>
        </p:spPr>
        <p:txBody>
          <a:bodyPr/>
          <a:lstStyle/>
          <a:p>
            <a:r>
              <a:rPr lang="en-US" sz="3200" dirty="0"/>
              <a:t> MQXFA04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124744"/>
            <a:ext cx="9011304" cy="4896544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>
                <a:solidFill>
                  <a:schemeClr val="tx1"/>
                </a:solidFill>
              </a:rPr>
              <a:t>Gravity sensor system work progressing:</a:t>
            </a:r>
          </a:p>
          <a:p>
            <a:pPr lvl="1"/>
            <a:r>
              <a:rPr lang="en-US" sz="3800" dirty="0">
                <a:solidFill>
                  <a:schemeClr val="tx1"/>
                </a:solidFill>
              </a:rPr>
              <a:t>Sensors are mounted.</a:t>
            </a:r>
          </a:p>
          <a:p>
            <a:pPr lvl="1"/>
            <a:r>
              <a:rPr lang="en-US" sz="3800" dirty="0">
                <a:solidFill>
                  <a:schemeClr val="tx1"/>
                </a:solidFill>
              </a:rPr>
              <a:t>Wiring and connector done.</a:t>
            </a:r>
          </a:p>
          <a:p>
            <a:pPr lvl="1"/>
            <a:r>
              <a:rPr lang="en-US" sz="3800" dirty="0">
                <a:solidFill>
                  <a:schemeClr val="tx1"/>
                </a:solidFill>
              </a:rPr>
              <a:t>DAQ programming work underway.</a:t>
            </a:r>
          </a:p>
          <a:p>
            <a:pPr lvl="1"/>
            <a:r>
              <a:rPr lang="en-US" sz="3800" dirty="0">
                <a:solidFill>
                  <a:srgbClr val="C00000"/>
                </a:solidFill>
              </a:rPr>
              <a:t>Vertical test of gravity sensor system with inclinometers will  be today.</a:t>
            </a:r>
          </a:p>
          <a:p>
            <a:pPr lvl="1"/>
            <a:r>
              <a:rPr lang="en-US" sz="3800" dirty="0">
                <a:solidFill>
                  <a:srgbClr val="C00000"/>
                </a:solidFill>
              </a:rPr>
              <a:t>To be done: Measuring coil to be calibrated before use.</a:t>
            </a:r>
          </a:p>
          <a:p>
            <a:r>
              <a:rPr lang="en-US" sz="3800" dirty="0">
                <a:solidFill>
                  <a:schemeClr val="tx1"/>
                </a:solidFill>
              </a:rPr>
              <a:t>Cabling and DAQ work for new quench antenna in progress.</a:t>
            </a:r>
            <a:endParaRPr lang="en-US" sz="3800" dirty="0">
              <a:solidFill>
                <a:srgbClr val="C00000"/>
              </a:solidFill>
            </a:endParaRPr>
          </a:p>
          <a:p>
            <a:r>
              <a:rPr lang="en-US" sz="3800" dirty="0">
                <a:solidFill>
                  <a:schemeClr val="tx1"/>
                </a:solidFill>
              </a:rPr>
              <a:t>DAQ for splice measurements in progress.</a:t>
            </a:r>
          </a:p>
          <a:p>
            <a:r>
              <a:rPr lang="en-US" sz="4000" dirty="0">
                <a:solidFill>
                  <a:schemeClr val="tx1"/>
                </a:solidFill>
              </a:rPr>
              <a:t>Power supply system tested. Interlock test done.</a:t>
            </a:r>
          </a:p>
          <a:p>
            <a:r>
              <a:rPr lang="en-US" sz="4000" dirty="0">
                <a:solidFill>
                  <a:schemeClr val="tx1"/>
                </a:solidFill>
              </a:rPr>
              <a:t>All control room software has been run and checked.</a:t>
            </a:r>
          </a:p>
          <a:p>
            <a:endParaRPr lang="en-US" sz="3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8600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293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99392"/>
            <a:ext cx="7920000" cy="720000"/>
          </a:xfrm>
        </p:spPr>
        <p:txBody>
          <a:bodyPr/>
          <a:lstStyle/>
          <a:p>
            <a:r>
              <a:rPr lang="en-US" sz="3200" dirty="0"/>
              <a:t>MQXFA04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4752528"/>
          </a:xfrm>
        </p:spPr>
        <p:txBody>
          <a:bodyPr>
            <a:normAutofit fontScale="70000" lnSpcReduction="20000"/>
          </a:bodyPr>
          <a:lstStyle/>
          <a:p>
            <a:r>
              <a:rPr lang="en-US" sz="5200" b="1" dirty="0">
                <a:solidFill>
                  <a:schemeClr val="tx1"/>
                </a:solidFill>
              </a:rPr>
              <a:t>Present schedule</a:t>
            </a:r>
            <a:r>
              <a:rPr lang="en-US" sz="8600" b="1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n-US" sz="4100" dirty="0"/>
              <a:t>Pump and purge to start on later in week. </a:t>
            </a:r>
          </a:p>
          <a:p>
            <a:pPr lvl="1"/>
            <a:r>
              <a:rPr lang="en-US" sz="4100" dirty="0"/>
              <a:t>If all goes well, test will be completed by 4-Sept. </a:t>
            </a:r>
          </a:p>
          <a:p>
            <a:pPr lvl="1"/>
            <a:r>
              <a:rPr lang="en-US" sz="4100" dirty="0"/>
              <a:t>Breakdown of A04 to start on 8-Sept.  </a:t>
            </a:r>
          </a:p>
          <a:p>
            <a:pPr lvl="1"/>
            <a:r>
              <a:rPr lang="en-US" sz="4100" dirty="0"/>
              <a:t>Lab is closed on 7-Sept for Labor Day.</a:t>
            </a:r>
          </a:p>
          <a:p>
            <a:pPr lvl="1"/>
            <a:r>
              <a:rPr lang="en-US" sz="4100" dirty="0"/>
              <a:t>Maintenance of CTI4000 and replacement of heat exchanger had been scheduled to start immediately after A04 test completion.</a:t>
            </a:r>
          </a:p>
          <a:p>
            <a:pPr lvl="1"/>
            <a:r>
              <a:rPr lang="en-US" sz="4100" dirty="0"/>
              <a:t>Decision on progressing with above or proceeding on to MQXFA05 to be determined.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944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99392"/>
            <a:ext cx="7920000" cy="720000"/>
          </a:xfrm>
        </p:spPr>
        <p:txBody>
          <a:bodyPr/>
          <a:lstStyle/>
          <a:p>
            <a:r>
              <a:rPr lang="en-US" sz="3200" dirty="0"/>
              <a:t>AUP TEST STAND UPGRADES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964488" cy="47525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Gravity sensor system to measure deflection from vertical and bending of the warm bore tube / magnet.</a:t>
            </a:r>
            <a:endParaRPr lang="en-US" sz="8600" dirty="0">
              <a:solidFill>
                <a:schemeClr val="tx1"/>
              </a:solidFill>
              <a:latin typeface="+mj-lt"/>
            </a:endParaRPr>
          </a:p>
          <a:p>
            <a:pPr lvl="0"/>
            <a:r>
              <a:rPr lang="en-US" dirty="0"/>
              <a:t>New independent DAQ for new quench antenna with 128 simultaneous sampling, 16-bit analog input channels.</a:t>
            </a:r>
          </a:p>
          <a:p>
            <a:pPr lvl="0"/>
            <a:r>
              <a:rPr lang="en-US" dirty="0"/>
              <a:t>Addition of two 1” ball mixing valves for smoother control of and possibly faster magnet cooldown from 300K to 80K, while maintaining temperature gradient of 50K.</a:t>
            </a:r>
          </a:p>
          <a:p>
            <a:pPr lvl="0"/>
            <a:r>
              <a:rPr lang="en-US" dirty="0"/>
              <a:t>Updates to AUP LabVIEW programs, such as improvements to room temperature z-scan operation.</a:t>
            </a:r>
          </a:p>
          <a:p>
            <a:pPr lvl="0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8685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Props1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8EF391-2BAD-45F4-B22E-736040720C99}">
  <ds:schemaRefs>
    <ds:schemaRef ds:uri="http://schemas.openxmlformats.org/package/2006/metadata/core-properties"/>
    <ds:schemaRef ds:uri="http://purl.org/dc/terms/"/>
    <ds:schemaRef ds:uri="http://purl.org/dc/elements/1.1/"/>
    <ds:schemaRef ds:uri="8946e33d-fd2f-4ae4-8ee9-d90c129cdf9e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37252</TotalTime>
  <Words>2478</Words>
  <Application>Microsoft Office PowerPoint</Application>
  <PresentationFormat>On-screen Show (4:3)</PresentationFormat>
  <Paragraphs>353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Franklin Gothic Book</vt:lpstr>
      <vt:lpstr>Wingdings</vt:lpstr>
      <vt:lpstr>Thème Office</vt:lpstr>
      <vt:lpstr>302.4.01 Magnets Vertical Test at BNL Weekly Report</vt:lpstr>
      <vt:lpstr>Return to Work Planning– Building 902 High Bay</vt:lpstr>
      <vt:lpstr>CRYOGENICS UPDATES</vt:lpstr>
      <vt:lpstr>CRYOGENICS UPDATE</vt:lpstr>
      <vt:lpstr>MQXFA03 UPDATE</vt:lpstr>
      <vt:lpstr> MQXFA04 UPDATE</vt:lpstr>
      <vt:lpstr> MQXFA04 UPDATE</vt:lpstr>
      <vt:lpstr>MQXFA04 UPDATE</vt:lpstr>
      <vt:lpstr>AUP TEST STAND UPGRADES</vt:lpstr>
      <vt:lpstr>AUP DOCUMENTS COMPLETED</vt:lpstr>
      <vt:lpstr>PowerPoint Presentation</vt:lpstr>
      <vt:lpstr>MQXFA04 UPDATE</vt:lpstr>
      <vt:lpstr>MQXFA04 UPDATE</vt:lpstr>
      <vt:lpstr>MQXFA04 UPDATE</vt:lpstr>
      <vt:lpstr>MQXFA04 UPDATE</vt:lpstr>
      <vt:lpstr>OTHER STUFF</vt:lpstr>
      <vt:lpstr>CRYOGENICS UPDATE</vt:lpstr>
      <vt:lpstr>OTHER STUFF</vt:lpstr>
      <vt:lpstr>Return to Work Planning– Building 902 High Bay</vt:lpstr>
      <vt:lpstr>Return to Work Planning– Building 902 High Bay</vt:lpstr>
      <vt:lpstr>Linde 1610 helium liquefier installation</vt:lpstr>
      <vt:lpstr>Magnet Testing Challenge: </vt:lpstr>
      <vt:lpstr>MQXFAP1b UPDATE</vt:lpstr>
      <vt:lpstr>MQXFA03 UPDATE</vt:lpstr>
      <vt:lpstr>MQXFA03 UPDATE</vt:lpstr>
      <vt:lpstr>CRYOGENICS FACILITY UPDATE</vt:lpstr>
      <vt:lpstr>OTHER UPDATES</vt:lpstr>
      <vt:lpstr>MQXFA03 UPDATE</vt:lpstr>
      <vt:lpstr>MQXFA03 UPDATE</vt:lpstr>
      <vt:lpstr>QUENCH ANTENNA UPDATE</vt:lpstr>
      <vt:lpstr>CRYOGENICS FACILITY UPDATES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Muratore, Joseph</cp:lastModifiedBy>
  <cp:revision>1344</cp:revision>
  <cp:lastPrinted>2017-05-01T15:41:46Z</cp:lastPrinted>
  <dcterms:created xsi:type="dcterms:W3CDTF">2016-03-23T12:58:39Z</dcterms:created>
  <dcterms:modified xsi:type="dcterms:W3CDTF">2020-07-06T14:51:39Z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