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36"/>
  </p:notesMasterIdLst>
  <p:handoutMasterIdLst>
    <p:handoutMasterId r:id="rId37"/>
  </p:handoutMasterIdLst>
  <p:sldIdLst>
    <p:sldId id="1564" r:id="rId3"/>
    <p:sldId id="1637" r:id="rId4"/>
    <p:sldId id="1681" r:id="rId5"/>
    <p:sldId id="1707" r:id="rId6"/>
    <p:sldId id="1691" r:id="rId7"/>
    <p:sldId id="1645" r:id="rId8"/>
    <p:sldId id="1659" r:id="rId9"/>
    <p:sldId id="1706" r:id="rId10"/>
    <p:sldId id="1682" r:id="rId11"/>
    <p:sldId id="1663" r:id="rId12"/>
    <p:sldId id="1669" r:id="rId13"/>
    <p:sldId id="1692" r:id="rId14"/>
    <p:sldId id="1704" r:id="rId15"/>
    <p:sldId id="1697" r:id="rId16"/>
    <p:sldId id="1690" r:id="rId17"/>
    <p:sldId id="1693" r:id="rId18"/>
    <p:sldId id="1694" r:id="rId19"/>
    <p:sldId id="1185" r:id="rId20"/>
    <p:sldId id="1166" r:id="rId21"/>
    <p:sldId id="1168" r:id="rId22"/>
    <p:sldId id="1180" r:id="rId23"/>
    <p:sldId id="1178" r:id="rId24"/>
    <p:sldId id="1170" r:id="rId25"/>
    <p:sldId id="1188" r:id="rId26"/>
    <p:sldId id="1174" r:id="rId27"/>
    <p:sldId id="1685" r:id="rId28"/>
    <p:sldId id="1176" r:id="rId29"/>
    <p:sldId id="1695" r:id="rId30"/>
    <p:sldId id="1700" r:id="rId31"/>
    <p:sldId id="1703" r:id="rId32"/>
    <p:sldId id="1688" r:id="rId33"/>
    <p:sldId id="1696" r:id="rId34"/>
    <p:sldId id="1705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C31310"/>
    <a:srgbClr val="000000"/>
    <a:srgbClr val="B53511"/>
    <a:srgbClr val="FF9300"/>
    <a:srgbClr val="21FFF5"/>
    <a:srgbClr val="115CA9"/>
    <a:srgbClr val="21FFF0"/>
    <a:srgbClr val="F400FF"/>
    <a:srgbClr val="16B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86" autoAdjust="0"/>
    <p:restoredTop sz="88992" autoAdjust="0"/>
  </p:normalViewPr>
  <p:slideViewPr>
    <p:cSldViewPr snapToGrid="0" snapToObjects="1">
      <p:cViewPr varScale="1">
        <p:scale>
          <a:sx n="98" d="100"/>
          <a:sy n="98" d="100"/>
        </p:scale>
        <p:origin x="97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2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5433A4-C87D-204E-A6FB-BA3B5AE045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583118-3117-A14C-98BA-42DA97FAB8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3E5EE-3063-A84B-8C71-E27CE0BB0F63}" type="datetimeFigureOut">
              <a:rPr lang="en-US" smtClean="0"/>
              <a:t>7/9/20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707AF-0688-824F-A29C-D793648085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45689-833C-3C49-A421-FF40C18F34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7444F-994F-F547-AFF7-212BE49D2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36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616E7-6442-8C42-AB7D-1A52A9F103E5}" type="datetimeFigureOut">
              <a:rPr lang="en-US" smtClean="0"/>
              <a:t>7/9/20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C62E9-0A14-0247-BAF3-2DD368B97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7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92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84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4565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C62E9-0A14-0247-BAF3-2DD368B9705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45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7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3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58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48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0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A7BBD36-3257-8E4A-8984-B9E452B60D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70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5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12863"/>
            <a:ext cx="4038600" cy="481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2863"/>
            <a:ext cx="4038600" cy="481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4/18/20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Young-Kee Kim (U.Chicago), DPF Chair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73930-EDB2-5B4C-99D8-72732A3B2E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05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Picture &amp; Caption">
  <p:cSld name="Logo Bottom: Picture &amp;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>
            <a:spLocks noGrp="1"/>
          </p:cNvSpPr>
          <p:nvPr>
            <p:ph type="pic" idx="2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None/>
              <a:defRPr sz="1600" b="1" i="0">
                <a:solidFill>
                  <a:srgbClr val="004C97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736827" y="6504213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4/18/20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Young-Kee Kim (U.Chicago), DPF Chair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222250" y="6504213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Calibri"/>
              <a:buNone/>
              <a:defRPr sz="2800">
                <a:solidFill>
                  <a:srgbClr val="004C9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4367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60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45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85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58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6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80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57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69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54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64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2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78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3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45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2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19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Young-Kee Kim (U.Chicago), DPF Chair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97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8792"/>
            <a:ext cx="9144000" cy="832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1958"/>
            <a:ext cx="8229600" cy="5174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4/18/20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075663-5F42-8241-B1B1-982C249CF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</p:spTree>
    <p:extLst>
      <p:ext uri="{BB962C8B-B14F-4D97-AF65-F5344CB8AC3E}">
        <p14:creationId xmlns:p14="http://schemas.microsoft.com/office/powerpoint/2010/main" val="262780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  <p:sldLayoutId id="2147483676" r:id="rId14"/>
    <p:sldLayoutId id="2147483677" r:id="rId15"/>
    <p:sldLayoutId id="2147483678" r:id="rId16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400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4/18/20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Young-Kee Kim (U.Chicago), DPF Chair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032D-4BF8-2E4C-A9D5-B04F356B7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7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nowmass21.org/submissions/" TargetMode="External"/><Relationship Id="rId2" Type="http://schemas.openxmlformats.org/officeDocument/2006/relationships/hyperlink" Target="https://snowmass21.org/loi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snowmass-young@fnal.gov" TargetMode="External"/><Relationship Id="rId2" Type="http://schemas.openxmlformats.org/officeDocument/2006/relationships/hyperlink" Target="mailto:snowmass@fnal.gov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snowmass21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SNOWMASS-YOUNG@LISTSERV.FNAL.GOV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snowmass21.or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88391-2D34-244F-9CD2-21D62A4A6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88093"/>
            <a:ext cx="9144000" cy="1470025"/>
          </a:xfrm>
        </p:spPr>
        <p:txBody>
          <a:bodyPr>
            <a:normAutofit/>
          </a:bodyPr>
          <a:lstStyle/>
          <a:p>
            <a:r>
              <a:rPr lang="en-US" sz="3600" dirty="0"/>
              <a:t>Activities and Plans for Snowmass 2021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AF5C6D-E38C-3E43-9429-F77C93942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348084"/>
            <a:ext cx="9144000" cy="2238711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HEPAP Meeting</a:t>
            </a:r>
          </a:p>
          <a:p>
            <a:r>
              <a:rPr lang="en-US" sz="2000" dirty="0"/>
              <a:t>July 10, 2020</a:t>
            </a:r>
          </a:p>
          <a:p>
            <a:endParaRPr lang="en-US" sz="2000" dirty="0"/>
          </a:p>
          <a:p>
            <a:r>
              <a:rPr lang="en-US" sz="2000" dirty="0"/>
              <a:t>Young-</a:t>
            </a:r>
            <a:r>
              <a:rPr lang="en-US" sz="2000" dirty="0" err="1"/>
              <a:t>Kee</a:t>
            </a:r>
            <a:r>
              <a:rPr lang="en-US" sz="2000" dirty="0"/>
              <a:t> Kim</a:t>
            </a:r>
          </a:p>
          <a:p>
            <a:r>
              <a:rPr lang="en-US" sz="2000" dirty="0"/>
              <a:t>University of Chicago</a:t>
            </a:r>
          </a:p>
          <a:p>
            <a:r>
              <a:rPr lang="en-US" sz="2000" dirty="0"/>
              <a:t>DPF Chair</a:t>
            </a:r>
          </a:p>
          <a:p>
            <a:r>
              <a:rPr lang="en-US" sz="2000" dirty="0"/>
              <a:t>On behalf of the Snowmass Coordination Team</a:t>
            </a:r>
          </a:p>
        </p:txBody>
      </p:sp>
    </p:spTree>
    <p:extLst>
      <p:ext uri="{BB962C8B-B14F-4D97-AF65-F5344CB8AC3E}">
        <p14:creationId xmlns:p14="http://schemas.microsoft.com/office/powerpoint/2010/main" val="3015474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ACDFC-F626-A249-B068-84E79A090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transparent and inclusive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8326A-4AC1-4A4A-9F5A-C506B963F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81958"/>
            <a:ext cx="8686801" cy="5174392"/>
          </a:xfrm>
        </p:spPr>
        <p:txBody>
          <a:bodyPr>
            <a:normAutofit fontScale="85000" lnSpcReduction="20000"/>
          </a:bodyPr>
          <a:lstStyle/>
          <a:p>
            <a:r>
              <a:rPr lang="en-US" sz="2100" dirty="0"/>
              <a:t>DPF Executive Committee + DPF Program Committee + DAP, DNP, DPB, DGRAV representatives</a:t>
            </a:r>
          </a:p>
          <a:p>
            <a:pPr lvl="1"/>
            <a:r>
              <a:rPr lang="en-US" sz="1900" dirty="0"/>
              <a:t>Initial organization work</a:t>
            </a:r>
          </a:p>
          <a:p>
            <a:pPr lvl="1"/>
            <a:r>
              <a:rPr lang="en-US" sz="1900" dirty="0"/>
              <a:t>Scope of each Frontier + first draft of subgroups of each Frontier</a:t>
            </a:r>
          </a:p>
          <a:p>
            <a:pPr lvl="1"/>
            <a:r>
              <a:rPr lang="en-US" sz="1900" dirty="0"/>
              <a:t>Facilitate convener nominations</a:t>
            </a:r>
          </a:p>
          <a:p>
            <a:pPr lvl="1"/>
            <a:endParaRPr lang="en-US" sz="1200" dirty="0"/>
          </a:p>
          <a:p>
            <a:r>
              <a:rPr lang="en-US" sz="2100" dirty="0"/>
              <a:t>General call for frontier &amp; topical convener nominations</a:t>
            </a:r>
          </a:p>
          <a:p>
            <a:pPr lvl="1"/>
            <a:r>
              <a:rPr lang="en-US" sz="1900" dirty="0"/>
              <a:t>Closed November 15, 2019</a:t>
            </a:r>
          </a:p>
          <a:p>
            <a:pPr lvl="1"/>
            <a:r>
              <a:rPr lang="en-US" sz="1900" dirty="0"/>
              <a:t>Self-nominated, by peer, or by a small group</a:t>
            </a:r>
          </a:p>
          <a:p>
            <a:pPr lvl="1"/>
            <a:endParaRPr lang="en-US" sz="1200" dirty="0"/>
          </a:p>
          <a:p>
            <a:r>
              <a:rPr lang="en-US" sz="2100" dirty="0"/>
              <a:t>Frontier co-conveners</a:t>
            </a:r>
          </a:p>
          <a:p>
            <a:pPr lvl="1"/>
            <a:r>
              <a:rPr lang="en-US" sz="1900" dirty="0"/>
              <a:t>Chosen by elected representatives (DPF EC + Chair-line of DAP, DNP, DPB, DGRAV)</a:t>
            </a:r>
          </a:p>
          <a:p>
            <a:pPr lvl="1"/>
            <a:r>
              <a:rPr lang="en-US" sz="1900" dirty="0"/>
              <a:t>Based on balance: senior/junior; theory/experiment; gender; region; labs/</a:t>
            </a:r>
            <a:r>
              <a:rPr lang="en-US" sz="1900" dirty="0" err="1"/>
              <a:t>univ.s</a:t>
            </a:r>
            <a:endParaRPr lang="en-US" sz="1900" dirty="0"/>
          </a:p>
          <a:p>
            <a:pPr lvl="1"/>
            <a:r>
              <a:rPr lang="en-US" sz="1900" dirty="0"/>
              <a:t>~3 co-conveners for each of the 10 Frontiers</a:t>
            </a:r>
          </a:p>
          <a:p>
            <a:pPr marL="457200" lvl="1" indent="0">
              <a:buNone/>
            </a:pPr>
            <a:endParaRPr lang="en-US" sz="1200" dirty="0"/>
          </a:p>
          <a:p>
            <a:r>
              <a:rPr lang="en-US" sz="2100" dirty="0"/>
              <a:t>Topical groups and topical group conveners</a:t>
            </a:r>
          </a:p>
          <a:p>
            <a:pPr lvl="1"/>
            <a:r>
              <a:rPr lang="en-US" sz="1900" dirty="0"/>
              <a:t>6-10 topical groups for each frontier: 78 topical groups in total</a:t>
            </a:r>
          </a:p>
          <a:p>
            <a:pPr lvl="1"/>
            <a:r>
              <a:rPr lang="en-US" sz="1900" dirty="0"/>
              <a:t>~3 co-conveners for each topical group: topical group conveners from all the compiled nominations + others (e.g. international members), endorsed by the Steering Group</a:t>
            </a:r>
          </a:p>
          <a:p>
            <a:pPr marL="457200" lvl="1" indent="0">
              <a:buNone/>
            </a:pPr>
            <a:endParaRPr lang="en-US" sz="1200" dirty="0"/>
          </a:p>
          <a:p>
            <a:r>
              <a:rPr lang="en-US" sz="2100" dirty="0"/>
              <a:t>Engaged DAP, DNP, DPB, DGRAV in the process from the beginning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6E3E778C-B9E4-E74F-8896-4D70F195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26B6F504-371E-354C-9504-0699E21F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1A745F6-3ACD-F246-8CA9-67594A14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99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4F53-B978-F048-AA6A-FAD0D6E09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Contribution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46842-F968-864A-AFC2-CEC5203DF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81958"/>
            <a:ext cx="8543925" cy="5174392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Letters of Interest (submission : April 1, 2020 – August 31, 2020)</a:t>
            </a:r>
          </a:p>
          <a:p>
            <a:pPr lvl="1"/>
            <a:r>
              <a:rPr lang="en-US" dirty="0"/>
              <a:t>Informal documents intended to be useful in the first stages of the Snowmass study</a:t>
            </a:r>
          </a:p>
          <a:p>
            <a:pPr lvl="1"/>
            <a:r>
              <a:rPr lang="en-US" dirty="0"/>
              <a:t>Help conveners to prepare the Snowmass Community Planning Meeting (Nov. 2020)</a:t>
            </a:r>
          </a:p>
          <a:p>
            <a:pPr lvl="1"/>
            <a:r>
              <a:rPr lang="en-US" dirty="0"/>
              <a:t>Include opinions, interests and proposals that could further be studied</a:t>
            </a:r>
          </a:p>
          <a:p>
            <a:pPr lvl="1"/>
            <a:r>
              <a:rPr lang="en-US" dirty="0"/>
              <a:t>Maximum of 2 pages of text, plus relevant bibliography </a:t>
            </a:r>
          </a:p>
          <a:p>
            <a:pPr lvl="1"/>
            <a:r>
              <a:rPr lang="en-US" dirty="0"/>
              <a:t>Submission instructions: </a:t>
            </a:r>
            <a:r>
              <a:rPr lang="en-US" u="sng" dirty="0">
                <a:hlinkClick r:id="rId2"/>
              </a:rPr>
              <a:t>https://snowmass21.org/loi</a:t>
            </a:r>
            <a:endParaRPr lang="en-US" u="sng" dirty="0"/>
          </a:p>
          <a:p>
            <a:pPr lvl="1"/>
            <a:r>
              <a:rPr lang="en-US" dirty="0" err="1"/>
              <a:t>LoI</a:t>
            </a:r>
            <a:r>
              <a:rPr lang="en-US" dirty="0"/>
              <a:t> authors are welcome to make a full writeup as a contributed paper (not required)</a:t>
            </a:r>
            <a:endParaRPr lang="en-US" u="sng" dirty="0"/>
          </a:p>
          <a:p>
            <a:pPr lvl="1">
              <a:lnSpc>
                <a:spcPct val="120000"/>
              </a:lnSpc>
            </a:pP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dirty="0"/>
              <a:t>Contributed (“white”) Papers (submission : April 1, 2020 – July 31, 2021)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Scientific or technical articles on relevant physics / technical topics, and reasoned expressions of physics priorities, including those related to community engagement.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Part of Snowmass proceedings (permanent record of Snowmass 2021)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Help shape the long-term scientific strategy of particle physics in the U.S.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Submission instructions: </a:t>
            </a:r>
            <a:r>
              <a:rPr lang="en-US" u="sng" dirty="0">
                <a:hlinkClick r:id="rId3"/>
              </a:rPr>
              <a:t>https://snowmass21.org/submissions/</a:t>
            </a:r>
            <a:endParaRPr lang="en-US" u="sng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 err="1"/>
              <a:t>LoIs</a:t>
            </a:r>
            <a:r>
              <a:rPr lang="en-US" dirty="0"/>
              <a:t> are not required in order to submit contributed papers 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331470FF-27D9-3948-8363-3928D8EBE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D89BC47-315F-4D41-BA36-C0B43EBD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1935593-7C0C-3C4D-B05B-E5A08F1E8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58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9C904-855C-D142-9520-45CFC0200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Snowmass Timeline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A34FBA3-0691-1848-8B56-EAC1321959F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1751172"/>
          <a:ext cx="9144000" cy="497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337071865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83469934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72810927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99203826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53721245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1506702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7797453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4685134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58715089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0306318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0467857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88884560"/>
                    </a:ext>
                  </a:extLst>
                </a:gridCol>
              </a:tblGrid>
              <a:tr h="49746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11/19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12/19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3/20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accent6"/>
                          </a:solidFill>
                        </a:rPr>
                        <a:t>4/20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5/20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7/20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8/20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9/20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10/20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37760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E4D6BFC-EA54-C14D-A8CF-E7FFE0269D9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4940304"/>
          <a:ext cx="9144000" cy="497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337071865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83469934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72810927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99203826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53721245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1506702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7797453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4685134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58715089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0306318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0467857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88884560"/>
                    </a:ext>
                  </a:extLst>
                </a:gridCol>
              </a:tblGrid>
              <a:tr h="49746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accent6"/>
                          </a:solidFill>
                        </a:rPr>
                        <a:t>11/20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12/20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1/21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2/21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3/21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accent6"/>
                          </a:solidFill>
                        </a:rPr>
                        <a:t>4/21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5/21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6/21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accent6"/>
                          </a:solidFill>
                        </a:rPr>
                        <a:t>7/21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8/21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9/21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accent6"/>
                          </a:solidFill>
                        </a:rPr>
                        <a:t>10/21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377608"/>
                  </a:ext>
                </a:extLst>
              </a:tr>
            </a:tbl>
          </a:graphicData>
        </a:graphic>
      </p:graphicFrame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F30D204B-519E-D349-AE6B-D1D1855720E4}"/>
              </a:ext>
            </a:extLst>
          </p:cNvPr>
          <p:cNvSpPr/>
          <p:nvPr/>
        </p:nvSpPr>
        <p:spPr>
          <a:xfrm>
            <a:off x="3846786" y="2265659"/>
            <a:ext cx="3799490" cy="475525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Letters of Interest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B63D35-461E-5945-B317-4A79EF4EEE16}"/>
              </a:ext>
            </a:extLst>
          </p:cNvPr>
          <p:cNvSpPr txBox="1"/>
          <p:nvPr/>
        </p:nvSpPr>
        <p:spPr>
          <a:xfrm>
            <a:off x="0" y="4342099"/>
            <a:ext cx="3219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Community Planning Meeting (CPM)</a:t>
            </a:r>
          </a:p>
          <a:p>
            <a:r>
              <a:rPr lang="en-US" sz="1600" dirty="0"/>
              <a:t>Nov 4-6, 2020 (</a:t>
            </a:r>
            <a:r>
              <a:rPr lang="en-US" sz="1600" dirty="0" err="1"/>
              <a:t>Fermilab</a:t>
            </a:r>
            <a:r>
              <a:rPr lang="en-US" sz="1600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EA63B4-E7FE-A540-BBCB-E35081B5DEF5}"/>
              </a:ext>
            </a:extLst>
          </p:cNvPr>
          <p:cNvSpPr txBox="1"/>
          <p:nvPr/>
        </p:nvSpPr>
        <p:spPr>
          <a:xfrm>
            <a:off x="5018226" y="3811495"/>
            <a:ext cx="28905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Community Summer Study (CSS)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July 11-20, 2021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(UW Seattle)</a:t>
            </a:r>
          </a:p>
          <a:p>
            <a:pPr algn="ctr"/>
            <a:r>
              <a:rPr lang="en-US" sz="1600" dirty="0"/>
              <a:t>DPF 2021 (TBD) + </a:t>
            </a:r>
            <a:r>
              <a:rPr lang="en-US" sz="1600" dirty="0">
                <a:solidFill>
                  <a:srgbClr val="C00000"/>
                </a:solidFill>
              </a:rPr>
              <a:t>CSS 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F2AFE9-83EC-404C-877A-700E5AA421D6}"/>
              </a:ext>
            </a:extLst>
          </p:cNvPr>
          <p:cNvSpPr txBox="1"/>
          <p:nvPr/>
        </p:nvSpPr>
        <p:spPr>
          <a:xfrm>
            <a:off x="8094143" y="4319909"/>
            <a:ext cx="1063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C00000"/>
                </a:solidFill>
              </a:rPr>
              <a:t>Snowmass</a:t>
            </a:r>
          </a:p>
          <a:p>
            <a:pPr algn="r"/>
            <a:r>
              <a:rPr lang="en-US" sz="1600" dirty="0">
                <a:solidFill>
                  <a:srgbClr val="C00000"/>
                </a:solidFill>
              </a:rPr>
              <a:t>Report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EA6CBE66-9FB5-F540-8A72-0279A3E24E38}"/>
              </a:ext>
            </a:extLst>
          </p:cNvPr>
          <p:cNvSpPr/>
          <p:nvPr/>
        </p:nvSpPr>
        <p:spPr>
          <a:xfrm>
            <a:off x="0" y="5441841"/>
            <a:ext cx="6889531" cy="4838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Contributed (“white”) Papers</a:t>
            </a: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CAF49128-5A70-614D-85A5-B2C283B8D36E}"/>
              </a:ext>
            </a:extLst>
          </p:cNvPr>
          <p:cNvSpPr/>
          <p:nvPr/>
        </p:nvSpPr>
        <p:spPr>
          <a:xfrm>
            <a:off x="3846786" y="2584324"/>
            <a:ext cx="5297214" cy="47552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Contributed (“white”) Papers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EFCED6-FAE8-DD4F-B4DA-95BF29569475}"/>
              </a:ext>
            </a:extLst>
          </p:cNvPr>
          <p:cNvSpPr txBox="1"/>
          <p:nvPr/>
        </p:nvSpPr>
        <p:spPr>
          <a:xfrm>
            <a:off x="3330874" y="944175"/>
            <a:ext cx="1685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Virtual Kick-off 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Town Hall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APS April Meeting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03149FA7-1C7A-6C4B-B721-CEE1814DB378}"/>
              </a:ext>
            </a:extLst>
          </p:cNvPr>
          <p:cNvSpPr/>
          <p:nvPr/>
        </p:nvSpPr>
        <p:spPr>
          <a:xfrm>
            <a:off x="0" y="2284268"/>
            <a:ext cx="3809947" cy="46499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Preparation</a:t>
            </a: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C3E1F328-C343-7149-B513-B57D202BDC79}"/>
              </a:ext>
            </a:extLst>
          </p:cNvPr>
          <p:cNvSpPr/>
          <p:nvPr/>
        </p:nvSpPr>
        <p:spPr>
          <a:xfrm>
            <a:off x="4256690" y="2918785"/>
            <a:ext cx="4887310" cy="47552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10 Frontier &amp; 78 Topical Groups: Meetings &amp; Workshops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941E59B7-786A-0940-A346-16B4499E87F3}"/>
              </a:ext>
            </a:extLst>
          </p:cNvPr>
          <p:cNvSpPr/>
          <p:nvPr/>
        </p:nvSpPr>
        <p:spPr>
          <a:xfrm>
            <a:off x="0" y="5761825"/>
            <a:ext cx="5770179" cy="4838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10 Frontier &amp; 78 Topical Groups: Meetings &amp; Workshops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F0B933-3DDC-0446-9B2E-DC4150BCBBAD}"/>
              </a:ext>
            </a:extLst>
          </p:cNvPr>
          <p:cNvGrpSpPr/>
          <p:nvPr/>
        </p:nvGrpSpPr>
        <p:grpSpPr>
          <a:xfrm>
            <a:off x="331076" y="3553298"/>
            <a:ext cx="3271444" cy="1383954"/>
            <a:chOff x="331076" y="3488903"/>
            <a:chExt cx="3271444" cy="1383954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FB9426C-F0AC-F347-AB3C-BA0DA03450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076" y="3992451"/>
              <a:ext cx="943932" cy="88040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5654B3-CEF8-C948-9977-57B4C45BA536}"/>
                </a:ext>
              </a:extLst>
            </p:cNvPr>
            <p:cNvSpPr txBox="1"/>
            <p:nvPr/>
          </p:nvSpPr>
          <p:spPr>
            <a:xfrm>
              <a:off x="652866" y="3488903"/>
              <a:ext cx="29496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Virtual: COVID-19</a:t>
              </a:r>
            </a:p>
            <a:p>
              <a:r>
                <a:rPr lang="en-US" sz="1600" dirty="0">
                  <a:solidFill>
                    <a:srgbClr val="C00000"/>
                  </a:solidFill>
                </a:rPr>
                <a:t>              Openness: no restriction</a:t>
              </a:r>
            </a:p>
            <a:p>
              <a:r>
                <a:rPr lang="en-US" sz="1600" dirty="0">
                  <a:solidFill>
                    <a:srgbClr val="C00000"/>
                  </a:solidFill>
                </a:rPr>
                <a:t>              (Early November)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CFF7841-9FD9-F54C-857F-361B1B6713B8}"/>
              </a:ext>
            </a:extLst>
          </p:cNvPr>
          <p:cNvSpPr txBox="1"/>
          <p:nvPr/>
        </p:nvSpPr>
        <p:spPr>
          <a:xfrm>
            <a:off x="3679783" y="4076041"/>
            <a:ext cx="987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2021 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APS April 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Meeting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94D6D7-C166-6943-8C2E-092FABD75D9F}"/>
              </a:ext>
            </a:extLst>
          </p:cNvPr>
          <p:cNvSpPr txBox="1"/>
          <p:nvPr/>
        </p:nvSpPr>
        <p:spPr>
          <a:xfrm>
            <a:off x="5058788" y="935526"/>
            <a:ext cx="1323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European Strategy Update</a:t>
            </a:r>
          </a:p>
        </p:txBody>
      </p:sp>
      <p:sp>
        <p:nvSpPr>
          <p:cNvPr id="27" name="Date Placeholder 2">
            <a:extLst>
              <a:ext uri="{FF2B5EF4-FFF2-40B4-BE49-F238E27FC236}">
                <a16:creationId xmlns:a16="http://schemas.microsoft.com/office/drawing/2014/main" id="{822D627B-6C98-2840-82C2-4B1DD845D4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3D6C0176-D674-114E-8A38-57CB1FA39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AC44A127-FE1B-6945-9C59-01B9FB19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44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C4020-2B6E-8F48-9449-ED32AC545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792"/>
            <a:ext cx="6552652" cy="832076"/>
          </a:xfrm>
        </p:spPr>
        <p:txBody>
          <a:bodyPr>
            <a:noAutofit/>
          </a:bodyPr>
          <a:lstStyle/>
          <a:p>
            <a:r>
              <a:rPr lang="en-US" sz="2800" dirty="0"/>
              <a:t>Community-Wide Meetings &amp; Workshops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DCFDBF0-EC64-1747-A35F-5C871C1D6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0868"/>
            <a:ext cx="6023760" cy="535548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2020 APS April Meeting</a:t>
            </a:r>
          </a:p>
          <a:p>
            <a:pPr lvl="1"/>
            <a:r>
              <a:rPr lang="en-US" dirty="0"/>
              <a:t>Snowmass Kick-off meeting: Town Hall </a:t>
            </a:r>
          </a:p>
          <a:p>
            <a:pPr lvl="1"/>
            <a:endParaRPr lang="en-US" dirty="0"/>
          </a:p>
          <a:p>
            <a:r>
              <a:rPr lang="en-US" dirty="0"/>
              <a:t>Community Planning Meeting (CPM 2020)</a:t>
            </a:r>
          </a:p>
          <a:p>
            <a:pPr lvl="1"/>
            <a:r>
              <a:rPr lang="en-US" dirty="0"/>
              <a:t>Early November, 2020, virtual</a:t>
            </a:r>
          </a:p>
          <a:p>
            <a:pPr lvl="1"/>
            <a:r>
              <a:rPr lang="en-US" dirty="0"/>
              <a:t>Local Organizing Committee</a:t>
            </a:r>
          </a:p>
          <a:p>
            <a:pPr lvl="1"/>
            <a:r>
              <a:rPr lang="en-US" dirty="0"/>
              <a:t>Program Committee in progress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/>
              <a:t>10 members: 1 from each Frontier</a:t>
            </a:r>
          </a:p>
          <a:p>
            <a:pPr lvl="2"/>
            <a:r>
              <a:rPr lang="en-US" dirty="0"/>
              <a:t>2 early careers</a:t>
            </a:r>
          </a:p>
          <a:p>
            <a:pPr lvl="2"/>
            <a:r>
              <a:rPr lang="en-US" dirty="0"/>
              <a:t>~4 with overall and global views</a:t>
            </a:r>
          </a:p>
          <a:p>
            <a:pPr lvl="2"/>
            <a:endParaRPr lang="en-US" dirty="0"/>
          </a:p>
          <a:p>
            <a:r>
              <a:rPr lang="en-US" dirty="0"/>
              <a:t>2021 APS April Meeting</a:t>
            </a:r>
          </a:p>
          <a:p>
            <a:pPr lvl="1"/>
            <a:r>
              <a:rPr lang="en-US" dirty="0"/>
              <a:t>Mid-term evaluation (to be determined)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Community Summer Study (CSS 2021)</a:t>
            </a:r>
          </a:p>
          <a:p>
            <a:pPr lvl="1"/>
            <a:r>
              <a:rPr lang="en-US" dirty="0"/>
              <a:t>July 11-20, 2021 at UW Seattle</a:t>
            </a:r>
          </a:p>
          <a:p>
            <a:pPr lvl="1"/>
            <a:r>
              <a:rPr lang="en-US" dirty="0"/>
              <a:t>Local Organizing Committee</a:t>
            </a:r>
          </a:p>
          <a:p>
            <a:pPr lvl="1"/>
            <a:r>
              <a:rPr lang="en-US" dirty="0"/>
              <a:t>Exploring DPF 2021 + CSS 2021 option (to be determined)</a:t>
            </a:r>
          </a:p>
          <a:p>
            <a:pPr lvl="2"/>
            <a:r>
              <a:rPr lang="en-US" dirty="0"/>
              <a:t>DPF 2021: ~3 days primarily talks by early careers on current results</a:t>
            </a:r>
          </a:p>
          <a:p>
            <a:pPr lvl="2"/>
            <a:r>
              <a:rPr lang="en-US" dirty="0"/>
              <a:t>~1 day break</a:t>
            </a:r>
          </a:p>
          <a:p>
            <a:pPr lvl="2"/>
            <a:r>
              <a:rPr lang="en-US" dirty="0"/>
              <a:t>Snowmass CSS: 9-10 days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347D6E0-18C3-4845-94E7-AC844C6F2C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589106"/>
              </p:ext>
            </p:extLst>
          </p:nvPr>
        </p:nvGraphicFramePr>
        <p:xfrm>
          <a:off x="6396663" y="327589"/>
          <a:ext cx="2458532" cy="2346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08039">
                  <a:extLst>
                    <a:ext uri="{9D8B030D-6E8A-4147-A177-3AD203B41FA5}">
                      <a16:colId xmlns:a16="http://schemas.microsoft.com/office/drawing/2014/main" val="4118988653"/>
                    </a:ext>
                  </a:extLst>
                </a:gridCol>
                <a:gridCol w="1250493">
                  <a:extLst>
                    <a:ext uri="{9D8B030D-6E8A-4147-A177-3AD203B41FA5}">
                      <a16:colId xmlns:a16="http://schemas.microsoft.com/office/drawing/2014/main" val="2447881856"/>
                    </a:ext>
                  </a:extLst>
                </a:gridCol>
              </a:tblGrid>
              <a:tr h="193677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CPM Local Organizing Committee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007742"/>
                  </a:ext>
                </a:extLst>
              </a:tr>
              <a:tr h="193677">
                <a:tc>
                  <a:txBody>
                    <a:bodyPr/>
                    <a:lstStyle/>
                    <a:p>
                      <a:r>
                        <a:rPr lang="en-US" sz="800" dirty="0"/>
                        <a:t>Jonathan </a:t>
                      </a:r>
                      <a:r>
                        <a:rPr lang="en-US" sz="800" dirty="0" err="1"/>
                        <a:t>Asaadi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U. Texas, Arlington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947995"/>
                  </a:ext>
                </a:extLst>
              </a:tr>
              <a:tr h="193677">
                <a:tc>
                  <a:txBody>
                    <a:bodyPr/>
                    <a:lstStyle/>
                    <a:p>
                      <a:r>
                        <a:rPr lang="en-US" sz="800" dirty="0" err="1"/>
                        <a:t>Sapta</a:t>
                      </a:r>
                      <a:r>
                        <a:rPr lang="en-US" sz="800" dirty="0"/>
                        <a:t> Bhattacharya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Northwestern 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38625"/>
                  </a:ext>
                </a:extLst>
              </a:tr>
              <a:tr h="193677">
                <a:tc>
                  <a:txBody>
                    <a:bodyPr/>
                    <a:lstStyle/>
                    <a:p>
                      <a:r>
                        <a:rPr lang="en-US" sz="800" dirty="0"/>
                        <a:t>Zoltan </a:t>
                      </a:r>
                      <a:r>
                        <a:rPr lang="en-US" sz="800" dirty="0" err="1"/>
                        <a:t>Gecse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err="1"/>
                        <a:t>Fermilab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603726"/>
                  </a:ext>
                </a:extLst>
              </a:tr>
              <a:tr h="193677">
                <a:tc>
                  <a:txBody>
                    <a:bodyPr/>
                    <a:lstStyle/>
                    <a:p>
                      <a:r>
                        <a:rPr lang="en-US" sz="800" dirty="0"/>
                        <a:t>Shih-</a:t>
                      </a:r>
                      <a:r>
                        <a:rPr lang="en-US" sz="800" dirty="0" err="1"/>
                        <a:t>Chieh</a:t>
                      </a:r>
                      <a:r>
                        <a:rPr lang="en-US" sz="800" dirty="0"/>
                        <a:t> Hsu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U. Washington, Seattle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783898"/>
                  </a:ext>
                </a:extLst>
              </a:tr>
              <a:tr h="193677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C00000"/>
                          </a:solidFill>
                        </a:rPr>
                        <a:t>Bo </a:t>
                      </a:r>
                      <a:r>
                        <a:rPr lang="en-US" sz="800" dirty="0" err="1">
                          <a:solidFill>
                            <a:srgbClr val="C00000"/>
                          </a:solidFill>
                        </a:rPr>
                        <a:t>Jayatilaka</a:t>
                      </a:r>
                      <a:r>
                        <a:rPr lang="en-US" sz="800" dirty="0">
                          <a:solidFill>
                            <a:srgbClr val="C00000"/>
                          </a:solidFill>
                        </a:rPr>
                        <a:t>, co-chair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err="1">
                          <a:solidFill>
                            <a:srgbClr val="C00000"/>
                          </a:solidFill>
                        </a:rPr>
                        <a:t>Fermilab</a:t>
                      </a:r>
                      <a:endParaRPr lang="en-US" sz="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429185"/>
                  </a:ext>
                </a:extLst>
              </a:tr>
              <a:tr h="193677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C00000"/>
                          </a:solidFill>
                        </a:rPr>
                        <a:t>Brendan </a:t>
                      </a:r>
                      <a:r>
                        <a:rPr lang="en-US" sz="800" dirty="0" err="1">
                          <a:solidFill>
                            <a:srgbClr val="C00000"/>
                          </a:solidFill>
                        </a:rPr>
                        <a:t>Kiburg</a:t>
                      </a:r>
                      <a:r>
                        <a:rPr lang="en-US" sz="800" dirty="0">
                          <a:solidFill>
                            <a:srgbClr val="C00000"/>
                          </a:solidFill>
                        </a:rPr>
                        <a:t>, co-chair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err="1">
                          <a:solidFill>
                            <a:srgbClr val="C00000"/>
                          </a:solidFill>
                        </a:rPr>
                        <a:t>Fermilab</a:t>
                      </a:r>
                      <a:endParaRPr lang="en-US" sz="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1515249"/>
                  </a:ext>
                </a:extLst>
              </a:tr>
              <a:tr h="193677">
                <a:tc>
                  <a:txBody>
                    <a:bodyPr/>
                    <a:lstStyle/>
                    <a:p>
                      <a:r>
                        <a:rPr lang="en-US" sz="800" dirty="0"/>
                        <a:t>Erica Snider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err="1"/>
                        <a:t>Fermilab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304728"/>
                  </a:ext>
                </a:extLst>
              </a:tr>
              <a:tr h="193677">
                <a:tc>
                  <a:txBody>
                    <a:bodyPr/>
                    <a:lstStyle/>
                    <a:p>
                      <a:r>
                        <a:rPr lang="en-US" sz="800" dirty="0" err="1"/>
                        <a:t>Tiziana</a:t>
                      </a:r>
                      <a:r>
                        <a:rPr lang="en-US" sz="800" dirty="0"/>
                        <a:t> Spina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err="1"/>
                        <a:t>Fermilab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616528"/>
                  </a:ext>
                </a:extLst>
              </a:tr>
              <a:tr h="193677">
                <a:tc>
                  <a:txBody>
                    <a:bodyPr/>
                    <a:lstStyle/>
                    <a:p>
                      <a:r>
                        <a:rPr lang="en-US" sz="800" dirty="0"/>
                        <a:t>Gordon Watts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U. Washington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165383"/>
                  </a:ext>
                </a:extLst>
              </a:tr>
              <a:tr h="193677">
                <a:tc>
                  <a:txBody>
                    <a:bodyPr/>
                    <a:lstStyle/>
                    <a:p>
                      <a:r>
                        <a:rPr lang="en-US" sz="800" dirty="0" err="1"/>
                        <a:t>Yuanyuan</a:t>
                      </a:r>
                      <a:r>
                        <a:rPr lang="en-US" sz="800" dirty="0"/>
                        <a:t> Zhang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err="1"/>
                        <a:t>Fermilab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64072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30329DF-21BB-104F-B0F5-78E85A8AA4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368834"/>
              </p:ext>
            </p:extLst>
          </p:nvPr>
        </p:nvGraphicFramePr>
        <p:xfrm>
          <a:off x="6396350" y="2845028"/>
          <a:ext cx="2467639" cy="3627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21141">
                  <a:extLst>
                    <a:ext uri="{9D8B030D-6E8A-4147-A177-3AD203B41FA5}">
                      <a16:colId xmlns:a16="http://schemas.microsoft.com/office/drawing/2014/main" val="799417575"/>
                    </a:ext>
                  </a:extLst>
                </a:gridCol>
                <a:gridCol w="1246498">
                  <a:extLst>
                    <a:ext uri="{9D8B030D-6E8A-4147-A177-3AD203B41FA5}">
                      <a16:colId xmlns:a16="http://schemas.microsoft.com/office/drawing/2014/main" val="1869203951"/>
                    </a:ext>
                  </a:extLst>
                </a:gridCol>
              </a:tblGrid>
              <a:tr h="117852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CSS Local Organizing Committee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8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1521959"/>
                  </a:ext>
                </a:extLst>
              </a:tr>
              <a:tr h="117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Alvaro Chavarria</a:t>
                      </a:r>
                      <a:endParaRPr lang="en-US" sz="800" dirty="0">
                        <a:effectLst/>
                        <a:latin typeface="+mj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U. Washington, Seattle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5027645"/>
                  </a:ext>
                </a:extLst>
              </a:tr>
              <a:tr h="117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Jason Detwiler</a:t>
                      </a:r>
                      <a:endParaRPr lang="en-US" sz="800">
                        <a:effectLst/>
                        <a:latin typeface="+mj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U. Washington, Seattle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1525870"/>
                  </a:ext>
                </a:extLst>
              </a:tr>
              <a:tr h="117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Anna Goussiou</a:t>
                      </a:r>
                      <a:endParaRPr lang="en-US" sz="800">
                        <a:effectLst/>
                        <a:latin typeface="+mj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+mj-lt"/>
                        </a:rPr>
                        <a:t>U. Washington, Seattle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6127149"/>
                  </a:ext>
                </a:extLst>
              </a:tr>
              <a:tr h="117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Alejandro Garcia</a:t>
                      </a:r>
                      <a:endParaRPr lang="en-US" sz="800" dirty="0">
                        <a:effectLst/>
                        <a:latin typeface="+mj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U. Washington, Seattle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4573185"/>
                  </a:ext>
                </a:extLst>
              </a:tr>
              <a:tr h="11785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</a:rPr>
                        <a:t>Shih-</a:t>
                      </a:r>
                      <a:r>
                        <a:rPr lang="en-US" sz="800" dirty="0" err="1">
                          <a:solidFill>
                            <a:srgbClr val="C00000"/>
                          </a:solidFill>
                        </a:rPr>
                        <a:t>Chieh</a:t>
                      </a:r>
                      <a:r>
                        <a:rPr lang="en-US" sz="800" dirty="0">
                          <a:solidFill>
                            <a:srgbClr val="C00000"/>
                          </a:solidFill>
                        </a:rPr>
                        <a:t> Hsu, co-chair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</a:rPr>
                        <a:t>U. Washington, Seattle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2506654"/>
                  </a:ext>
                </a:extLst>
              </a:tr>
              <a:tr h="117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Seyda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Ipek</a:t>
                      </a:r>
                      <a:endParaRPr lang="en-US" sz="800" dirty="0">
                        <a:effectLst/>
                        <a:latin typeface="+mj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+mj-lt"/>
                        </a:rPr>
                        <a:t>UC Irvine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806179"/>
                  </a:ext>
                </a:extLst>
              </a:tr>
              <a:tr h="117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Laura Jeanty</a:t>
                      </a:r>
                      <a:endParaRPr lang="en-US" sz="800">
                        <a:effectLst/>
                        <a:latin typeface="+mj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+mj-lt"/>
                        </a:rPr>
                        <a:t>U.. Oregon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2228006"/>
                  </a:ext>
                </a:extLst>
              </a:tr>
              <a:tr h="117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Joey Key</a:t>
                      </a:r>
                      <a:endParaRPr lang="en-US" sz="800">
                        <a:effectLst/>
                        <a:latin typeface="+mj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U. Washington, Seattle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0344729"/>
                  </a:ext>
                </a:extLst>
              </a:tr>
              <a:tr h="117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Tongyan Lin</a:t>
                      </a:r>
                      <a:endParaRPr lang="en-US" sz="800">
                        <a:effectLst/>
                        <a:latin typeface="+mj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+mj-lt"/>
                        </a:rPr>
                        <a:t>UC San Diego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2330671"/>
                  </a:ext>
                </a:extLst>
              </a:tr>
              <a:tr h="117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Henry Lubatti</a:t>
                      </a:r>
                      <a:endParaRPr lang="en-US" sz="800">
                        <a:effectLst/>
                        <a:latin typeface="+mj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U. Washington, Seattle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5220404"/>
                  </a:ext>
                </a:extLst>
              </a:tr>
              <a:tr h="117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Elise Novitski</a:t>
                      </a:r>
                      <a:endParaRPr lang="en-US" sz="800">
                        <a:effectLst/>
                        <a:latin typeface="+mj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U. Washington, Seattle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9374028"/>
                  </a:ext>
                </a:extLst>
              </a:tr>
              <a:tr h="117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Gray Rybka</a:t>
                      </a:r>
                      <a:endParaRPr lang="en-US" sz="800">
                        <a:effectLst/>
                        <a:latin typeface="+mj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U. Washington, Seattle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5990200"/>
                  </a:ext>
                </a:extLst>
              </a:tr>
              <a:tr h="117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Jan Strube</a:t>
                      </a:r>
                      <a:endParaRPr lang="en-US" sz="800">
                        <a:effectLst/>
                        <a:latin typeface="+mj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+mj-lt"/>
                        </a:rPr>
                        <a:t>PNNL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8468288"/>
                  </a:ext>
                </a:extLst>
              </a:tr>
              <a:tr h="117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Lauren Tompkins</a:t>
                      </a:r>
                      <a:endParaRPr lang="en-US" sz="800">
                        <a:effectLst/>
                        <a:latin typeface="+mj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+mj-lt"/>
                        </a:rPr>
                        <a:t>Stanford U.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3458025"/>
                  </a:ext>
                </a:extLst>
              </a:tr>
              <a:tr h="11785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</a:rPr>
                        <a:t>Gordon Watts , co-chair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C00000"/>
                          </a:solidFill>
                        </a:rPr>
                        <a:t>U. Washington, Seattle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9635179"/>
                  </a:ext>
                </a:extLst>
              </a:tr>
              <a:tr h="117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Tien-</a:t>
                      </a:r>
                      <a:r>
                        <a:rPr lang="en-US" sz="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tien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Yu</a:t>
                      </a:r>
                      <a:endParaRPr lang="en-US" sz="800" dirty="0">
                        <a:effectLst/>
                        <a:latin typeface="+mj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+mj-lt"/>
                        </a:rPr>
                        <a:t>U.. Oregon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3994279"/>
                  </a:ext>
                </a:extLst>
              </a:tr>
            </a:tbl>
          </a:graphicData>
        </a:graphic>
      </p:graphicFrame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57DAB01D-8B42-5E43-AD6F-868028D7B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F98B9EA2-260C-5545-A70C-BCDCBEB0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CF6567C0-C244-9F4E-8C1D-928FE495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56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EF970-C8B1-1049-8028-203DFCCE4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to the community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75FEB5-20B6-7D48-80FA-A2E3B01AA306}"/>
              </a:ext>
            </a:extLst>
          </p:cNvPr>
          <p:cNvSpPr txBox="1"/>
          <p:nvPr/>
        </p:nvSpPr>
        <p:spPr>
          <a:xfrm>
            <a:off x="4649759" y="945349"/>
            <a:ext cx="43101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Snowmass email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snowmass@fnal.gov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snowmass-young@fnal.gov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Frontier &amp; Topical group mailing lists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Slack Channels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Monthly Snowmass Newsletter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D893F0-2094-D74A-A106-58E7E9E32F48}"/>
              </a:ext>
            </a:extLst>
          </p:cNvPr>
          <p:cNvSpPr txBox="1"/>
          <p:nvPr/>
        </p:nvSpPr>
        <p:spPr>
          <a:xfrm>
            <a:off x="260537" y="945349"/>
            <a:ext cx="46374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Snowmass Wiki (</a:t>
            </a:r>
            <a:r>
              <a:rPr lang="en-US" dirty="0">
                <a:hlinkClick r:id="rId4"/>
              </a:rPr>
              <a:t>https://snowmass21.org/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One-stop shop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Technical liaison: Sergei </a:t>
            </a:r>
            <a:r>
              <a:rPr lang="en-US" dirty="0" err="1"/>
              <a:t>Chekanov</a:t>
            </a:r>
            <a:r>
              <a:rPr lang="en-US" dirty="0"/>
              <a:t>, ANL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9D8163-7ACF-0749-B498-D6DB109B5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5904" y="2969780"/>
            <a:ext cx="3296066" cy="2668593"/>
          </a:xfrm>
          <a:prstGeom prst="rect">
            <a:avLst/>
          </a:prstGeom>
        </p:spPr>
      </p:pic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37293658-E6F0-DB4C-B64D-258820424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890F5A56-72B4-4543-8D0F-0C67CAC6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44558EB9-D068-244B-A1A2-FD33EC649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13D875-5054-3B47-8616-1C5C758B1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49" y="1999771"/>
            <a:ext cx="4281176" cy="421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2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ECDFB-6B20-AD4D-A892-EEE7C2A7E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Snowmass Newsletter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AD6E6AB-2BA5-AA48-BFB1-27BCA6A75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59" y="918853"/>
            <a:ext cx="6549667" cy="35321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936A46-4191-A247-BEE1-408635B69E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1"/>
          <a:stretch/>
        </p:blipFill>
        <p:spPr>
          <a:xfrm>
            <a:off x="2408041" y="1832945"/>
            <a:ext cx="6551889" cy="4244975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DC5295A3-88BF-694F-B9AB-E1213FB0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2137C63-6F90-CD47-B52B-EEEC341E2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F7900F0-1DF8-984C-9172-57652C20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31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B2BADD4-DE0A-BE4A-9BF3-7156D6D1E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Snowmass Coordination Team</a:t>
            </a:r>
            <a:endParaRPr lang="en-US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84C22CF0-5800-FC42-A33E-ADFB91E65F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458F5FB-5C56-1342-8A4D-5FE95AE7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B3FEC79-F7A2-FB4B-B191-E51CC130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CC30EF-948E-AB4C-8D5C-85E7F694FD0F}"/>
              </a:ext>
            </a:extLst>
          </p:cNvPr>
          <p:cNvSpPr txBox="1"/>
          <p:nvPr/>
        </p:nvSpPr>
        <p:spPr>
          <a:xfrm>
            <a:off x="5462649" y="-2018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697833-C2E1-1641-B47F-23B1E0DF8D49}"/>
              </a:ext>
            </a:extLst>
          </p:cNvPr>
          <p:cNvSpPr txBox="1"/>
          <p:nvPr/>
        </p:nvSpPr>
        <p:spPr>
          <a:xfrm>
            <a:off x="0" y="1000868"/>
            <a:ext cx="91440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 Advisory Group members (including 8 Steering Group members)</a:t>
            </a:r>
          </a:p>
          <a:p>
            <a:pPr algn="ctr"/>
            <a:r>
              <a:rPr lang="en-US" dirty="0"/>
              <a:t>30 Conveners for 10 Frontier Groups</a:t>
            </a:r>
          </a:p>
          <a:p>
            <a:pPr algn="ctr"/>
            <a:r>
              <a:rPr lang="en-US" dirty="0"/>
              <a:t>&gt; 200 Conveners for 78 Topical Groups</a:t>
            </a:r>
          </a:p>
          <a:p>
            <a:pPr algn="ctr"/>
            <a:r>
              <a:rPr lang="en-US" dirty="0"/>
              <a:t>“many” (TBD) representatives of Early Careers</a:t>
            </a:r>
          </a:p>
          <a:p>
            <a:pPr algn="ctr"/>
            <a:r>
              <a:rPr lang="en-US" dirty="0"/>
              <a:t>26 LOC members for 2020 Planning Meeting and 2021 Summer Study</a:t>
            </a:r>
          </a:p>
          <a:p>
            <a:pPr algn="ctr"/>
            <a:endParaRPr lang="en-US" sz="1100" dirty="0"/>
          </a:p>
          <a:p>
            <a:pPr algn="ctr"/>
            <a:r>
              <a:rPr lang="en-US" dirty="0"/>
              <a:t>42 liaisons for cross-cutting areas between Frontier Groups and Topical Groups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13631-A1C3-104D-894A-FC30A61099BD}"/>
              </a:ext>
            </a:extLst>
          </p:cNvPr>
          <p:cNvSpPr txBox="1"/>
          <p:nvPr/>
        </p:nvSpPr>
        <p:spPr>
          <a:xfrm>
            <a:off x="0" y="583844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topical groups and liaisons will be added if needed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CAE7AFA-5BC5-0C4D-8096-5DC0508030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648476"/>
              </p:ext>
            </p:extLst>
          </p:nvPr>
        </p:nvGraphicFramePr>
        <p:xfrm>
          <a:off x="594360" y="2905322"/>
          <a:ext cx="7935686" cy="2867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" name="Worksheet" r:id="rId3" imgW="10655300" imgH="3771900" progId="Excel.Sheet.12">
                  <p:embed/>
                </p:oleObj>
              </mc:Choice>
              <mc:Fallback>
                <p:oleObj name="Worksheet" r:id="rId3" imgW="10655300" imgH="37719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4360" y="2905322"/>
                        <a:ext cx="7935686" cy="28678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2413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B1E0D-774C-6049-A617-15F5F2241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Snowmass Advisory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B3C97-2820-BD40-B5B7-607564DF8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0963" y="930758"/>
            <a:ext cx="4309820" cy="512606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DPF Executive Committee</a:t>
            </a:r>
            <a:endParaRPr lang="en-US" dirty="0">
              <a:solidFill>
                <a:srgbClr val="0432FF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>
                <a:solidFill>
                  <a:srgbClr val="0432FF"/>
                </a:solidFill>
              </a:rPr>
              <a:t>Chair: Young-</a:t>
            </a:r>
            <a:r>
              <a:rPr lang="en-US" dirty="0" err="1">
                <a:solidFill>
                  <a:srgbClr val="0432FF"/>
                </a:solidFill>
              </a:rPr>
              <a:t>Kee</a:t>
            </a:r>
            <a:r>
              <a:rPr lang="en-US" dirty="0">
                <a:solidFill>
                  <a:srgbClr val="0432FF"/>
                </a:solidFill>
              </a:rPr>
              <a:t> Kim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Chair-Elect: Tao Han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Vice Chair: Joel Butler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Past Chair: Prisca Cushman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Secretary/Treasurer: </a:t>
            </a:r>
            <a:r>
              <a:rPr lang="en-US" dirty="0" err="1"/>
              <a:t>Mirjam</a:t>
            </a:r>
            <a:r>
              <a:rPr lang="en-US" dirty="0"/>
              <a:t> </a:t>
            </a:r>
            <a:r>
              <a:rPr lang="en-US" dirty="0" err="1"/>
              <a:t>Cvetic</a:t>
            </a:r>
            <a:endParaRPr lang="en-US" dirty="0"/>
          </a:p>
          <a:p>
            <a:pPr lvl="1"/>
            <a:r>
              <a:rPr lang="en-US" dirty="0"/>
              <a:t>Councilor: Elizabeth Simmons</a:t>
            </a:r>
          </a:p>
          <a:p>
            <a:pPr lvl="1"/>
            <a:r>
              <a:rPr lang="en-US" dirty="0"/>
              <a:t>Member-at-Large: Rick Van </a:t>
            </a:r>
            <a:r>
              <a:rPr lang="en-US" dirty="0" err="1"/>
              <a:t>Kooten</a:t>
            </a:r>
            <a:endParaRPr lang="en-US" dirty="0"/>
          </a:p>
          <a:p>
            <a:pPr lvl="1"/>
            <a:r>
              <a:rPr lang="en-US" dirty="0"/>
              <a:t>Member-at-Large: Elizabeth Worcester</a:t>
            </a:r>
          </a:p>
          <a:p>
            <a:pPr lvl="1"/>
            <a:r>
              <a:rPr lang="en-US" dirty="0"/>
              <a:t>Member-at-Large: Natalia Toro</a:t>
            </a:r>
          </a:p>
          <a:p>
            <a:pPr lvl="1"/>
            <a:r>
              <a:rPr lang="en-US" dirty="0"/>
              <a:t>Member-at-Large: Andre de </a:t>
            </a:r>
            <a:r>
              <a:rPr lang="en-US" dirty="0" err="1"/>
              <a:t>Gouvea</a:t>
            </a:r>
            <a:endParaRPr lang="en-US" dirty="0"/>
          </a:p>
          <a:p>
            <a:pPr lvl="1"/>
            <a:r>
              <a:rPr lang="en-US" dirty="0"/>
              <a:t>Member-at-Large: Mary </a:t>
            </a:r>
            <a:r>
              <a:rPr lang="en-US" dirty="0" err="1"/>
              <a:t>Bishai</a:t>
            </a:r>
            <a:endParaRPr lang="en-US" dirty="0"/>
          </a:p>
          <a:p>
            <a:pPr lvl="1"/>
            <a:r>
              <a:rPr lang="en-US" dirty="0"/>
              <a:t>Member-at-Large: Lauren Tompkins</a:t>
            </a:r>
          </a:p>
          <a:p>
            <a:pPr lvl="1"/>
            <a:r>
              <a:rPr lang="en-US" dirty="0"/>
              <a:t>Early Career Member-at-Large: Sara Simon</a:t>
            </a:r>
          </a:p>
          <a:p>
            <a:pPr lvl="1"/>
            <a:endParaRPr lang="en-US" dirty="0"/>
          </a:p>
          <a:p>
            <a:r>
              <a:rPr lang="en-US" dirty="0"/>
              <a:t>Editor and Communication</a:t>
            </a:r>
          </a:p>
          <a:p>
            <a:pPr lvl="1"/>
            <a:r>
              <a:rPr lang="en-US" dirty="0"/>
              <a:t>Editor – Michael </a:t>
            </a:r>
            <a:r>
              <a:rPr lang="en-US" dirty="0" err="1"/>
              <a:t>Peskin</a:t>
            </a:r>
            <a:endParaRPr lang="en-US" dirty="0"/>
          </a:p>
          <a:p>
            <a:pPr lvl="1"/>
            <a:r>
              <a:rPr lang="en-US" dirty="0"/>
              <a:t>Communication – Bob Bernstein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1DA08-7E99-714F-A15D-83B1DD7E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3183" y="930758"/>
            <a:ext cx="4038600" cy="512606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Representatives from other Divisions</a:t>
            </a:r>
            <a:endParaRPr lang="en-US" dirty="0">
              <a:solidFill>
                <a:srgbClr val="0432FF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>
                <a:solidFill>
                  <a:srgbClr val="0432FF"/>
                </a:solidFill>
              </a:rPr>
              <a:t>DPB: Sergei </a:t>
            </a:r>
            <a:r>
              <a:rPr lang="en-US" dirty="0" err="1">
                <a:solidFill>
                  <a:srgbClr val="0432FF"/>
                </a:solidFill>
              </a:rPr>
              <a:t>Nagaitsev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>
                <a:solidFill>
                  <a:srgbClr val="0432FF"/>
                </a:solidFill>
              </a:rPr>
              <a:t>DNP: </a:t>
            </a:r>
            <a:r>
              <a:rPr lang="en-US" dirty="0" err="1">
                <a:solidFill>
                  <a:srgbClr val="0432FF"/>
                </a:solidFill>
              </a:rPr>
              <a:t>Yury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 err="1">
                <a:solidFill>
                  <a:srgbClr val="0432FF"/>
                </a:solidFill>
              </a:rPr>
              <a:t>Kolomensky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>
                <a:solidFill>
                  <a:srgbClr val="0432FF"/>
                </a:solidFill>
              </a:rPr>
              <a:t>DAP: </a:t>
            </a:r>
            <a:r>
              <a:rPr lang="en-US" dirty="0" err="1">
                <a:solidFill>
                  <a:srgbClr val="0432FF"/>
                </a:solidFill>
              </a:rPr>
              <a:t>Glennys</a:t>
            </a:r>
            <a:r>
              <a:rPr lang="en-US" dirty="0">
                <a:solidFill>
                  <a:srgbClr val="0432FF"/>
                </a:solidFill>
              </a:rPr>
              <a:t> Farrar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DGRAV: Gabriela Gonzales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Representatives from the Int. Community</a:t>
            </a:r>
          </a:p>
          <a:p>
            <a:pPr lvl="1"/>
            <a:r>
              <a:rPr lang="en-US" dirty="0"/>
              <a:t>Africa / Middle East</a:t>
            </a:r>
          </a:p>
          <a:p>
            <a:pPr lvl="2"/>
            <a:r>
              <a:rPr lang="en-US" sz="2400" dirty="0" err="1"/>
              <a:t>Azwinndini</a:t>
            </a:r>
            <a:r>
              <a:rPr lang="en-US" sz="2400" dirty="0"/>
              <a:t> </a:t>
            </a:r>
            <a:r>
              <a:rPr lang="en-US" sz="2400" dirty="0" err="1"/>
              <a:t>Muronga</a:t>
            </a:r>
            <a:r>
              <a:rPr lang="en-US" sz="2400" dirty="0"/>
              <a:t>, Nelson Mandela Metropolitan </a:t>
            </a:r>
            <a:r>
              <a:rPr lang="en-US" sz="2400" dirty="0" err="1"/>
              <a:t>Univ</a:t>
            </a:r>
            <a:r>
              <a:rPr lang="en-US" sz="2400" dirty="0"/>
              <a:t>, South Africa</a:t>
            </a:r>
          </a:p>
          <a:p>
            <a:pPr lvl="1"/>
            <a:r>
              <a:rPr lang="en-US" dirty="0"/>
              <a:t>Asia / Pacific</a:t>
            </a:r>
          </a:p>
          <a:p>
            <a:pPr lvl="2"/>
            <a:r>
              <a:rPr lang="en-US" sz="2400" dirty="0"/>
              <a:t>Atsuko Ichikawa, Kyoto University, Japan</a:t>
            </a:r>
          </a:p>
          <a:p>
            <a:pPr lvl="2"/>
            <a:r>
              <a:rPr lang="en-US" sz="2400" dirty="0" err="1"/>
              <a:t>Xinchou</a:t>
            </a:r>
            <a:r>
              <a:rPr lang="en-US" sz="2400" dirty="0"/>
              <a:t> Lou, IHEP, China</a:t>
            </a:r>
          </a:p>
          <a:p>
            <a:pPr lvl="1"/>
            <a:r>
              <a:rPr lang="en-US" dirty="0"/>
              <a:t>Canada</a:t>
            </a:r>
          </a:p>
          <a:p>
            <a:pPr lvl="2"/>
            <a:r>
              <a:rPr lang="en-US" sz="2400" dirty="0"/>
              <a:t>Heather Logan, Carleton University, Canada</a:t>
            </a:r>
          </a:p>
          <a:p>
            <a:pPr lvl="1"/>
            <a:r>
              <a:rPr lang="en-US" dirty="0"/>
              <a:t>Europe / Russia</a:t>
            </a:r>
          </a:p>
          <a:p>
            <a:pPr lvl="2"/>
            <a:r>
              <a:rPr lang="en-US" sz="2400" dirty="0"/>
              <a:t>Val Gibson, Cavendish Laboratory, UK</a:t>
            </a:r>
          </a:p>
          <a:p>
            <a:pPr lvl="2"/>
            <a:r>
              <a:rPr lang="en-US" sz="2400" dirty="0" err="1"/>
              <a:t>Berrie</a:t>
            </a:r>
            <a:r>
              <a:rPr lang="en-US" sz="2400" dirty="0"/>
              <a:t> </a:t>
            </a:r>
            <a:r>
              <a:rPr lang="en-US" sz="2400" dirty="0" err="1"/>
              <a:t>Giebels</a:t>
            </a:r>
            <a:r>
              <a:rPr lang="en-US" sz="2400" dirty="0"/>
              <a:t>, CNRS, France</a:t>
            </a:r>
          </a:p>
          <a:p>
            <a:pPr lvl="1"/>
            <a:r>
              <a:rPr lang="en-US" dirty="0"/>
              <a:t>Latin America</a:t>
            </a:r>
          </a:p>
          <a:p>
            <a:pPr lvl="2"/>
            <a:r>
              <a:rPr lang="en-US" sz="2400" dirty="0"/>
              <a:t>Claudio Dib, Universidad </a:t>
            </a:r>
            <a:r>
              <a:rPr lang="en-US" sz="2400" dirty="0" err="1"/>
              <a:t>Tecnica</a:t>
            </a:r>
            <a:r>
              <a:rPr lang="en-US" sz="2400" dirty="0"/>
              <a:t> Federico Santa Maria, Chile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0EF520F-C6E4-A54E-A1FC-48758DFE063E}"/>
              </a:ext>
            </a:extLst>
          </p:cNvPr>
          <p:cNvSpPr/>
          <p:nvPr/>
        </p:nvSpPr>
        <p:spPr>
          <a:xfrm>
            <a:off x="774915" y="1283347"/>
            <a:ext cx="7237709" cy="939153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Steering Group</a:t>
            </a: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F549F9-D09C-7540-9265-E5226695945A}"/>
              </a:ext>
            </a:extLst>
          </p:cNvPr>
          <p:cNvSpPr txBox="1"/>
          <p:nvPr/>
        </p:nvSpPr>
        <p:spPr>
          <a:xfrm>
            <a:off x="0" y="5562538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Steering group meets weekly; Advisory group meets once every 4 weeks; 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All Frontier conveners + Advisory group + CPM/CSS LOC co-chairs meet once every 4 weeks</a:t>
            </a:r>
          </a:p>
          <a:p>
            <a:pPr algn="ctr"/>
            <a:endParaRPr lang="en-US" sz="400" dirty="0">
              <a:solidFill>
                <a:srgbClr val="C00000"/>
              </a:solidFill>
            </a:endParaRPr>
          </a:p>
          <a:p>
            <a:pPr algn="ctr"/>
            <a:r>
              <a:rPr lang="en-US" sz="1400" dirty="0">
                <a:solidFill>
                  <a:srgbClr val="C00000"/>
                </a:solidFill>
              </a:rPr>
              <a:t>Monitoring the progress to make sure that all is moving forward smoothly to achieve the goals of the planning exercise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1D83C47F-DE0A-CB40-AF3B-6D9EAAD784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B59F4B3-06AB-9E46-8391-D7658FAB6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4E1410A3-FF9F-444A-8408-61D84F905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30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953"/>
              </a:buClr>
              <a:buSzPts val="3400"/>
              <a:buFont typeface="Calibri"/>
              <a:buNone/>
            </a:pPr>
            <a:r>
              <a:rPr lang="en-US" dirty="0"/>
              <a:t>Energy Frontier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1BB30A-2EC1-B843-8341-E34C4061EDBD}"/>
              </a:ext>
            </a:extLst>
          </p:cNvPr>
          <p:cNvGrpSpPr/>
          <p:nvPr/>
        </p:nvGrpSpPr>
        <p:grpSpPr>
          <a:xfrm>
            <a:off x="1010914" y="1072918"/>
            <a:ext cx="6796435" cy="1647316"/>
            <a:chOff x="947414" y="996718"/>
            <a:chExt cx="6796435" cy="1647316"/>
          </a:xfrm>
        </p:grpSpPr>
        <p:pic>
          <p:nvPicPr>
            <p:cNvPr id="186" name="Google Shape;186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52560" y="996718"/>
              <a:ext cx="1256442" cy="1350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34998" y="1007556"/>
              <a:ext cx="915706" cy="1339538"/>
            </a:xfrm>
            <a:prstGeom prst="rect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</p:pic>
        <p:pic>
          <p:nvPicPr>
            <p:cNvPr id="195" name="Google Shape;195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67711" y="1007556"/>
              <a:ext cx="1208578" cy="1339538"/>
            </a:xfrm>
            <a:prstGeom prst="rect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</p:pic>
        <p:sp>
          <p:nvSpPr>
            <p:cNvPr id="196" name="Google Shape;196;p1"/>
            <p:cNvSpPr txBox="1"/>
            <p:nvPr/>
          </p:nvSpPr>
          <p:spPr>
            <a:xfrm>
              <a:off x="3542861" y="2291638"/>
              <a:ext cx="2058278" cy="352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Laura Reina (FSU)</a:t>
              </a:r>
              <a:endParaRPr sz="1400" b="0" i="0" u="none" strike="noStrike" cap="none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"/>
            <p:cNvSpPr/>
            <p:nvPr/>
          </p:nvSpPr>
          <p:spPr>
            <a:xfrm>
              <a:off x="947414" y="2336257"/>
              <a:ext cx="2433234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Meenakshi </a:t>
              </a:r>
              <a:r>
                <a:rPr lang="en-US" sz="1400" b="0" i="0" u="none" strike="noStrike" cap="none" dirty="0" err="1">
                  <a:latin typeface="Calibri"/>
                  <a:ea typeface="Calibri"/>
                  <a:cs typeface="Calibri"/>
                  <a:sym typeface="Calibri"/>
                </a:rPr>
                <a:t>Narain</a:t>
              </a:r>
              <a:r>
                <a:rPr lang="en-US" sz="1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 (Brown U)</a:t>
              </a:r>
              <a:endParaRPr sz="1400" b="0" i="0" u="none" strike="noStrike" cap="none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AA77AF3-4F16-EA41-9933-F4E59F53E6F5}"/>
                </a:ext>
              </a:extLst>
            </p:cNvPr>
            <p:cNvSpPr txBox="1"/>
            <p:nvPr/>
          </p:nvSpPr>
          <p:spPr>
            <a:xfrm>
              <a:off x="5841853" y="2336257"/>
              <a:ext cx="1901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Alessandro </a:t>
              </a:r>
              <a:r>
                <a:rPr lang="en-US" sz="1400" dirty="0" err="1"/>
                <a:t>Tricoli</a:t>
              </a:r>
              <a:r>
                <a:rPr lang="en-US" sz="1400" dirty="0"/>
                <a:t> (BNL)</a:t>
              </a: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DF5825-DD6F-6944-A813-8A1F69D8E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183289"/>
              </p:ext>
            </p:extLst>
          </p:nvPr>
        </p:nvGraphicFramePr>
        <p:xfrm>
          <a:off x="0" y="3068189"/>
          <a:ext cx="9144000" cy="300392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63174">
                  <a:extLst>
                    <a:ext uri="{9D8B030D-6E8A-4147-A177-3AD203B41FA5}">
                      <a16:colId xmlns:a16="http://schemas.microsoft.com/office/drawing/2014/main" val="3484602288"/>
                    </a:ext>
                  </a:extLst>
                </a:gridCol>
                <a:gridCol w="815921">
                  <a:extLst>
                    <a:ext uri="{9D8B030D-6E8A-4147-A177-3AD203B41FA5}">
                      <a16:colId xmlns:a16="http://schemas.microsoft.com/office/drawing/2014/main" val="2477865382"/>
                    </a:ext>
                  </a:extLst>
                </a:gridCol>
                <a:gridCol w="2545205">
                  <a:extLst>
                    <a:ext uri="{9D8B030D-6E8A-4147-A177-3AD203B41FA5}">
                      <a16:colId xmlns:a16="http://schemas.microsoft.com/office/drawing/2014/main" val="3840532816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971743197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4289460482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59442695"/>
                    </a:ext>
                  </a:extLst>
                </a:gridCol>
              </a:tblGrid>
              <a:tr h="263953">
                <a:tc gridSpan="3">
                  <a:txBody>
                    <a:bodyPr/>
                    <a:lstStyle/>
                    <a:p>
                      <a:r>
                        <a:rPr lang="en-US" sz="1000" dirty="0"/>
                        <a:t>Topical Group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000" dirty="0"/>
                        <a:t>Topical Group co-Conveners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279952"/>
                  </a:ext>
                </a:extLst>
              </a:tr>
              <a:tr h="263964">
                <a:tc>
                  <a:txBody>
                    <a:bodyPr/>
                    <a:lstStyle/>
                    <a:p>
                      <a:r>
                        <a:rPr lang="en-US" sz="1000" dirty="0"/>
                        <a:t>EF01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EW Physics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Higgs Boson properties and couplings</a:t>
                      </a:r>
                      <a:endParaRPr sz="10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Sally Dawson (BNL)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Andrey </a:t>
                      </a: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Korytov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(U Florida)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Caterina </a:t>
                      </a: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Vernieri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(SLAC)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2698609557"/>
                  </a:ext>
                </a:extLst>
              </a:tr>
              <a:tr h="263964">
                <a:tc>
                  <a:txBody>
                    <a:bodyPr/>
                    <a:lstStyle/>
                    <a:p>
                      <a:r>
                        <a:rPr lang="en-US" sz="1000" dirty="0"/>
                        <a:t>EF02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Higgs Boson as a portal to new physics</a:t>
                      </a:r>
                      <a:endParaRPr sz="10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Patrick Meade (Stony Brook) 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Isobel </a:t>
                      </a: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Ojalvo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(Princeton)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825623547"/>
                  </a:ext>
                </a:extLst>
              </a:tr>
              <a:tr h="263964">
                <a:tc>
                  <a:txBody>
                    <a:bodyPr/>
                    <a:lstStyle/>
                    <a:p>
                      <a:r>
                        <a:rPr lang="en-US" sz="1000" dirty="0"/>
                        <a:t>EF03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Heavy flavor and top quark physics</a:t>
                      </a:r>
                      <a:endParaRPr lang="en-US" sz="10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Reinhard </a:t>
                      </a: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Schwienhorst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(MSU) 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Doreen </a:t>
                      </a: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Wackeroth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(Buffalo) 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2905480332"/>
                  </a:ext>
                </a:extLst>
              </a:tr>
              <a:tr h="263964">
                <a:tc>
                  <a:txBody>
                    <a:bodyPr/>
                    <a:lstStyle/>
                    <a:p>
                      <a:r>
                        <a:rPr lang="en-US" sz="1000" dirty="0"/>
                        <a:t>EF04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latin typeface="+mn-lt"/>
                        </a:rPr>
                        <a:t>EW Precision Phys. &amp; constraining new phys.</a:t>
                      </a:r>
                      <a:endParaRPr sz="10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Alberto </a:t>
                      </a: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Belloni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(Maryland)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Ayres Freitas (Pittsburgh) 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u="none" strike="noStrike" cap="none">
                          <a:latin typeface="+mn-lt"/>
                        </a:rPr>
                        <a:t>Junping Tian (Tokyo)</a:t>
                      </a:r>
                      <a:endParaRPr sz="1000" u="none" strike="noStrike" cap="none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3070724581"/>
                  </a:ext>
                </a:extLst>
              </a:tr>
              <a:tr h="263964">
                <a:tc>
                  <a:txBody>
                    <a:bodyPr/>
                    <a:lstStyle/>
                    <a:p>
                      <a:r>
                        <a:rPr lang="en-US" sz="1000" dirty="0"/>
                        <a:t>EF05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QCD and Strong Interactions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Precision QCD</a:t>
                      </a:r>
                      <a:endParaRPr lang="en-US" sz="10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Michael </a:t>
                      </a: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Begel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(BNL)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Stefan </a:t>
                      </a: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Hoeche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(FNAL) 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Michael Schmitt (NW)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3190983300"/>
                  </a:ext>
                </a:extLst>
              </a:tr>
              <a:tr h="314129">
                <a:tc>
                  <a:txBody>
                    <a:bodyPr/>
                    <a:lstStyle/>
                    <a:p>
                      <a:r>
                        <a:rPr lang="en-US" sz="1000" dirty="0"/>
                        <a:t>EF06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Hadronic structure and forward QCD</a:t>
                      </a:r>
                      <a:endParaRPr sz="10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Huey-Wen Lin (MSU) </a:t>
                      </a:r>
                      <a:endParaRPr sz="10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00" b="0" u="none" strike="noStrike" cap="none" dirty="0">
                          <a:latin typeface="+mn-lt"/>
                        </a:rPr>
                        <a:t>Pavel </a:t>
                      </a:r>
                      <a:r>
                        <a:rPr lang="en-US" sz="1000" b="0" u="none" strike="noStrike" cap="none" dirty="0" err="1">
                          <a:latin typeface="+mn-lt"/>
                        </a:rPr>
                        <a:t>Nadolsky</a:t>
                      </a:r>
                      <a:r>
                        <a:rPr lang="en-US" sz="1000" b="0" u="none" strike="noStrike" cap="none" dirty="0">
                          <a:latin typeface="+mn-lt"/>
                        </a:rPr>
                        <a:t> (SMU)</a:t>
                      </a:r>
                      <a:endParaRPr sz="10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00" b="0" i="0" u="none" strike="noStrike" cap="none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Christophe Royon (Kansas) </a:t>
                      </a:r>
                      <a:endParaRPr sz="1000" u="none" strike="noStrike" cap="none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868811955"/>
                  </a:ext>
                </a:extLst>
              </a:tr>
              <a:tr h="263964">
                <a:tc>
                  <a:txBody>
                    <a:bodyPr/>
                    <a:lstStyle/>
                    <a:p>
                      <a:r>
                        <a:rPr lang="en-US" sz="1000" dirty="0"/>
                        <a:t>EF07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Heavy Ions</a:t>
                      </a:r>
                      <a:endParaRPr sz="10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Yen-</a:t>
                      </a: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Jie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Lee (MIT)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Swagato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Mukherjee  (BNL)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3468576672"/>
                  </a:ext>
                </a:extLst>
              </a:tr>
              <a:tr h="314129">
                <a:tc>
                  <a:txBody>
                    <a:bodyPr/>
                    <a:lstStyle/>
                    <a:p>
                      <a:r>
                        <a:rPr lang="en-US" sz="1000" dirty="0"/>
                        <a:t>EF08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BSM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Model specific explorations</a:t>
                      </a:r>
                      <a:endParaRPr sz="10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Jim </a:t>
                      </a: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Hirschauer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(FNAL)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Elliott </a:t>
                      </a: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Lipeles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UPenn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Nausheen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Shah (Wayne State)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707363728"/>
                  </a:ext>
                </a:extLst>
              </a:tr>
              <a:tr h="263964">
                <a:tc>
                  <a:txBody>
                    <a:bodyPr/>
                    <a:lstStyle/>
                    <a:p>
                      <a:r>
                        <a:rPr lang="en-US" sz="1000" dirty="0"/>
                        <a:t>EF09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u="none" strike="noStrike" cap="none" dirty="0">
                          <a:latin typeface="+mn-lt"/>
                        </a:rPr>
                        <a:t>More general explorations</a:t>
                      </a:r>
                      <a:endParaRPr sz="10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Tulika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Bose (UW-Madison)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Zhen Liu </a:t>
                      </a:r>
                      <a:r>
                        <a:rPr lang="en-US" sz="1000" b="0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(Maryland)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Simone </a:t>
                      </a: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Griso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(LBL)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3274912082"/>
                  </a:ext>
                </a:extLst>
              </a:tr>
              <a:tr h="263964">
                <a:tc>
                  <a:txBody>
                    <a:bodyPr/>
                    <a:lstStyle/>
                    <a:p>
                      <a:r>
                        <a:rPr lang="en-US" sz="1000" dirty="0"/>
                        <a:t>EF10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Dark Matter at colliders</a:t>
                      </a:r>
                      <a:endParaRPr sz="100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Caterina </a:t>
                      </a: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Doglioni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(Lund)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LianTao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Wang (Chicago)</a:t>
                      </a: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000" b="0" u="none" strike="noStrike" cap="none" dirty="0"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769539570"/>
                  </a:ext>
                </a:extLst>
              </a:tr>
            </a:tbl>
          </a:graphicData>
        </a:graphic>
      </p:graphicFrame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CA9AAA01-7218-934C-B70E-8889E653DC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F40CF5E-5EE0-8248-B11E-9823DECBE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56FCE65-9EFF-A640-9D13-4BB692952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08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7FDC-E575-8445-B2FB-6656D139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Frontiers in Neutrino Physics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20ADB2A-DC0F-564C-B864-5B25C6D89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031689"/>
              </p:ext>
            </p:extLst>
          </p:nvPr>
        </p:nvGraphicFramePr>
        <p:xfrm>
          <a:off x="0" y="2945029"/>
          <a:ext cx="9144001" cy="3219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4909">
                  <a:extLst>
                    <a:ext uri="{9D8B030D-6E8A-4147-A177-3AD203B41FA5}">
                      <a16:colId xmlns:a16="http://schemas.microsoft.com/office/drawing/2014/main" val="3461437062"/>
                    </a:ext>
                  </a:extLst>
                </a:gridCol>
                <a:gridCol w="1781927">
                  <a:extLst>
                    <a:ext uri="{9D8B030D-6E8A-4147-A177-3AD203B41FA5}">
                      <a16:colId xmlns:a16="http://schemas.microsoft.com/office/drawing/2014/main" val="695145628"/>
                    </a:ext>
                  </a:extLst>
                </a:gridCol>
                <a:gridCol w="1778691">
                  <a:extLst>
                    <a:ext uri="{9D8B030D-6E8A-4147-A177-3AD203B41FA5}">
                      <a16:colId xmlns:a16="http://schemas.microsoft.com/office/drawing/2014/main" val="3020038445"/>
                    </a:ext>
                  </a:extLst>
                </a:gridCol>
                <a:gridCol w="1845607">
                  <a:extLst>
                    <a:ext uri="{9D8B030D-6E8A-4147-A177-3AD203B41FA5}">
                      <a16:colId xmlns:a16="http://schemas.microsoft.com/office/drawing/2014/main" val="2733557126"/>
                    </a:ext>
                  </a:extLst>
                </a:gridCol>
                <a:gridCol w="1796025">
                  <a:extLst>
                    <a:ext uri="{9D8B030D-6E8A-4147-A177-3AD203B41FA5}">
                      <a16:colId xmlns:a16="http://schemas.microsoft.com/office/drawing/2014/main" val="408549392"/>
                    </a:ext>
                  </a:extLst>
                </a:gridCol>
                <a:gridCol w="1456842">
                  <a:extLst>
                    <a:ext uri="{9D8B030D-6E8A-4147-A177-3AD203B41FA5}">
                      <a16:colId xmlns:a16="http://schemas.microsoft.com/office/drawing/2014/main" val="185217215"/>
                    </a:ext>
                  </a:extLst>
                </a:gridCol>
              </a:tblGrid>
              <a:tr h="216887"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Topical Group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Topical Group co-Conveners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553258"/>
                  </a:ext>
                </a:extLst>
              </a:tr>
              <a:tr h="25524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NF01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Neutrino Oscillations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Peter Denton (BNL)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Megan Friend (KEK)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Mark Messier (Indiana)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Hiro Tanaka (SLAC)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2799191"/>
                  </a:ext>
                </a:extLst>
              </a:tr>
              <a:tr h="25524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NF02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Sterile Neutrinos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Georgia </a:t>
                      </a:r>
                      <a:r>
                        <a:rPr lang="en-US" sz="1000" dirty="0" err="1">
                          <a:latin typeface="+mj-lt"/>
                        </a:rPr>
                        <a:t>Karagiorgi</a:t>
                      </a:r>
                      <a:r>
                        <a:rPr lang="en-US" sz="1000" dirty="0">
                          <a:latin typeface="+mj-lt"/>
                        </a:rPr>
                        <a:t> (Columbia)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Bryce Littlejohn (IIT)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Pedro Machado (</a:t>
                      </a:r>
                      <a:r>
                        <a:rPr lang="en-US" sz="1000" dirty="0" err="1">
                          <a:latin typeface="+mj-lt"/>
                        </a:rPr>
                        <a:t>Fermilab</a:t>
                      </a:r>
                      <a:r>
                        <a:rPr lang="en-US" sz="10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Alex Sousa (Cincinnati)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0722844"/>
                  </a:ext>
                </a:extLst>
              </a:tr>
              <a:tr h="25524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NF03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Beyond the 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Pilar Coloma (Valencia)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Lisa Koerner (</a:t>
                      </a:r>
                      <a:r>
                        <a:rPr lang="en-US" sz="1000" dirty="0" err="1">
                          <a:latin typeface="+mj-lt"/>
                        </a:rPr>
                        <a:t>U.Houston</a:t>
                      </a:r>
                      <a:r>
                        <a:rPr lang="en-US" sz="10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Ian Shoemaker (Virginia Tech)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Jae Yu (UT Arlington)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8925379"/>
                  </a:ext>
                </a:extLst>
              </a:tr>
              <a:tr h="36147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NF04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Neutrinos from Natural Sources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Yusuke </a:t>
                      </a:r>
                      <a:r>
                        <a:rPr lang="en-US" sz="1000" dirty="0" err="1">
                          <a:latin typeface="+mj-lt"/>
                        </a:rPr>
                        <a:t>Koshio</a:t>
                      </a:r>
                      <a:r>
                        <a:rPr lang="en-US" sz="1000" dirty="0">
                          <a:latin typeface="+mj-lt"/>
                        </a:rPr>
                        <a:t> (Okayama)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Gabriel </a:t>
                      </a:r>
                      <a:r>
                        <a:rPr lang="en-US" sz="1000" dirty="0" err="1">
                          <a:latin typeface="+mj-lt"/>
                        </a:rPr>
                        <a:t>Orebi</a:t>
                      </a:r>
                      <a:r>
                        <a:rPr lang="en-US" sz="1000" dirty="0">
                          <a:latin typeface="+mj-lt"/>
                        </a:rPr>
                        <a:t> Gann (UCB/LBNL)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Erin O’Sullivan (Uppsala)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Irene </a:t>
                      </a:r>
                      <a:r>
                        <a:rPr lang="en-US" sz="1000" dirty="0" err="1">
                          <a:latin typeface="+mj-lt"/>
                        </a:rPr>
                        <a:t>Tamborra</a:t>
                      </a:r>
                      <a:r>
                        <a:rPr lang="en-US" sz="1000" dirty="0">
                          <a:latin typeface="+mj-lt"/>
                        </a:rPr>
                        <a:t> (NBIA)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5947320"/>
                  </a:ext>
                </a:extLst>
              </a:tr>
              <a:tr h="25524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NF05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Neutrino Properties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Carlo </a:t>
                      </a:r>
                      <a:r>
                        <a:rPr lang="en-US" sz="1000" dirty="0" err="1">
                          <a:latin typeface="+mj-lt"/>
                        </a:rPr>
                        <a:t>Giunti</a:t>
                      </a:r>
                      <a:r>
                        <a:rPr lang="en-US" sz="1000" dirty="0">
                          <a:latin typeface="+mj-lt"/>
                        </a:rPr>
                        <a:t> (Torino)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Ben Jones (UT Arlington)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Lisa Kaufman (SLAC)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Diana </a:t>
                      </a:r>
                      <a:r>
                        <a:rPr lang="en-US" sz="1000" dirty="0" err="1">
                          <a:latin typeface="+mj-lt"/>
                        </a:rPr>
                        <a:t>Parno</a:t>
                      </a:r>
                      <a:r>
                        <a:rPr lang="en-US" sz="1000" dirty="0">
                          <a:latin typeface="+mj-lt"/>
                        </a:rPr>
                        <a:t> (CMU)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4064623"/>
                  </a:ext>
                </a:extLst>
              </a:tr>
              <a:tr h="25524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NF06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Neutrino Cross Sections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Jonathan </a:t>
                      </a:r>
                      <a:r>
                        <a:rPr lang="en-US" sz="1000" dirty="0" err="1">
                          <a:latin typeface="+mj-lt"/>
                        </a:rPr>
                        <a:t>Asaadi</a:t>
                      </a:r>
                      <a:r>
                        <a:rPr lang="en-US" sz="1000" dirty="0">
                          <a:latin typeface="+mj-lt"/>
                        </a:rPr>
                        <a:t> (UT Arlington)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Baha </a:t>
                      </a:r>
                      <a:r>
                        <a:rPr lang="en-US" sz="1000" dirty="0" err="1">
                          <a:latin typeface="+mj-lt"/>
                        </a:rPr>
                        <a:t>Balantekin</a:t>
                      </a:r>
                      <a:r>
                        <a:rPr lang="en-US" sz="1000" dirty="0">
                          <a:latin typeface="+mj-lt"/>
                        </a:rPr>
                        <a:t> (</a:t>
                      </a:r>
                      <a:r>
                        <a:rPr lang="en-US" sz="1000" dirty="0" err="1">
                          <a:latin typeface="+mj-lt"/>
                        </a:rPr>
                        <a:t>U.Wisconsin</a:t>
                      </a:r>
                      <a:r>
                        <a:rPr lang="en-US" sz="10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Kendall </a:t>
                      </a:r>
                      <a:r>
                        <a:rPr lang="en-US" sz="1000" dirty="0" err="1">
                          <a:latin typeface="+mj-lt"/>
                        </a:rPr>
                        <a:t>Mahn</a:t>
                      </a:r>
                      <a:r>
                        <a:rPr lang="en-US" sz="1000" dirty="0">
                          <a:latin typeface="+mj-lt"/>
                        </a:rPr>
                        <a:t> (MSU)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Jason Newby (ORNL)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1210276"/>
                  </a:ext>
                </a:extLst>
              </a:tr>
              <a:tr h="25524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NF07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Nuclear Safeguards and Other Applications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Nathaniel Bowden (LLNL)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Jon Link (Virginia Tech)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Wei Wang (Sun-</a:t>
                      </a:r>
                      <a:r>
                        <a:rPr lang="en-US" sz="1000" dirty="0" err="1">
                          <a:latin typeface="+mj-lt"/>
                        </a:rPr>
                        <a:t>Yat</a:t>
                      </a:r>
                      <a:r>
                        <a:rPr lang="en-US" sz="1000" dirty="0">
                          <a:latin typeface="+mj-lt"/>
                        </a:rPr>
                        <a:t> Sen U.)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4318201"/>
                  </a:ext>
                </a:extLst>
              </a:tr>
              <a:tr h="25524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NF08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Theory of Neutrino Physics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André de </a:t>
                      </a:r>
                      <a:r>
                        <a:rPr lang="en-US" sz="1000" dirty="0" err="1">
                          <a:latin typeface="+mj-lt"/>
                        </a:rPr>
                        <a:t>Gouvêa</a:t>
                      </a:r>
                      <a:r>
                        <a:rPr lang="en-US" sz="1000" dirty="0">
                          <a:latin typeface="+mj-lt"/>
                        </a:rPr>
                        <a:t> (NW)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Irina </a:t>
                      </a:r>
                      <a:r>
                        <a:rPr lang="en-US" sz="1000" dirty="0" err="1">
                          <a:latin typeface="+mj-lt"/>
                        </a:rPr>
                        <a:t>Mocioiu</a:t>
                      </a:r>
                      <a:r>
                        <a:rPr lang="en-US" sz="1000" dirty="0">
                          <a:latin typeface="+mj-lt"/>
                        </a:rPr>
                        <a:t> (Penn State)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Saori </a:t>
                      </a:r>
                      <a:r>
                        <a:rPr lang="en-US" sz="1000" dirty="0" err="1">
                          <a:latin typeface="+mj-lt"/>
                        </a:rPr>
                        <a:t>Pastore</a:t>
                      </a:r>
                      <a:r>
                        <a:rPr lang="en-US" sz="1000" dirty="0">
                          <a:latin typeface="+mj-lt"/>
                        </a:rPr>
                        <a:t> (Washington U.)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Louis </a:t>
                      </a:r>
                      <a:r>
                        <a:rPr lang="en-US" sz="1000" dirty="0" err="1">
                          <a:latin typeface="+mj-lt"/>
                        </a:rPr>
                        <a:t>Strigari</a:t>
                      </a:r>
                      <a:r>
                        <a:rPr lang="en-US" sz="1000" dirty="0">
                          <a:latin typeface="+mj-lt"/>
                        </a:rPr>
                        <a:t> (TAMU)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5216995"/>
                  </a:ext>
                </a:extLst>
              </a:tr>
              <a:tr h="25524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NF09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Artificial Neutrino Sources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Laura Fields (FNAL)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Alysia Marino (</a:t>
                      </a:r>
                      <a:r>
                        <a:rPr lang="en-US" sz="1000" dirty="0" err="1">
                          <a:latin typeface="+mj-lt"/>
                        </a:rPr>
                        <a:t>U.Colorado</a:t>
                      </a:r>
                      <a:r>
                        <a:rPr lang="en-US" sz="1000" dirty="0">
                          <a:latin typeface="+mj-lt"/>
                        </a:rPr>
                        <a:t>, Boulder)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Pedro Ochoa (UCI)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Josh Spitz (</a:t>
                      </a:r>
                      <a:r>
                        <a:rPr lang="en-US" sz="1000" dirty="0" err="1">
                          <a:latin typeface="+mj-lt"/>
                        </a:rPr>
                        <a:t>U.Michigan</a:t>
                      </a:r>
                      <a:r>
                        <a:rPr lang="en-US" sz="10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9065062"/>
                  </a:ext>
                </a:extLst>
              </a:tr>
              <a:tr h="25524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NF10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Neutrino Detectors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Josh Klein (</a:t>
                      </a:r>
                      <a:r>
                        <a:rPr lang="en-US" sz="1000" dirty="0" err="1">
                          <a:latin typeface="+mj-lt"/>
                        </a:rPr>
                        <a:t>U.Penn</a:t>
                      </a:r>
                      <a:r>
                        <a:rPr lang="en-US" sz="10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Ana Machado (UNICAMP)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j-lt"/>
                        </a:rPr>
                        <a:t>Dave Schmitz (</a:t>
                      </a:r>
                      <a:r>
                        <a:rPr lang="en-US" sz="1000" dirty="0" err="1">
                          <a:latin typeface="+mj-lt"/>
                        </a:rPr>
                        <a:t>U.Chicago</a:t>
                      </a:r>
                      <a:r>
                        <a:rPr lang="en-US" sz="10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 err="1">
                          <a:latin typeface="+mj-lt"/>
                        </a:rPr>
                        <a:t>Raimund</a:t>
                      </a:r>
                      <a:r>
                        <a:rPr lang="en-US" sz="1000" dirty="0">
                          <a:latin typeface="+mj-lt"/>
                        </a:rPr>
                        <a:t> Strauss (TUM)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749794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41ED18CD-A75D-5E41-82A8-84CF6AB798DC}"/>
              </a:ext>
            </a:extLst>
          </p:cNvPr>
          <p:cNvGrpSpPr/>
          <p:nvPr/>
        </p:nvGrpSpPr>
        <p:grpSpPr>
          <a:xfrm>
            <a:off x="1137214" y="1082862"/>
            <a:ext cx="7147267" cy="1597199"/>
            <a:chOff x="1137214" y="954822"/>
            <a:chExt cx="7147267" cy="15971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BD125F-76CC-5D4D-9C35-2A2CBDDFA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31926" y="954823"/>
              <a:ext cx="1024909" cy="128800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A59B06-A0D4-9C46-87EA-B4EF053D2AAC}"/>
                </a:ext>
              </a:extLst>
            </p:cNvPr>
            <p:cNvSpPr txBox="1"/>
            <p:nvPr/>
          </p:nvSpPr>
          <p:spPr>
            <a:xfrm>
              <a:off x="1137214" y="2236581"/>
              <a:ext cx="22494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Patrick Huber (Virginia Tech)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041FAA-EF79-1A4A-A408-2614C59DD54D}"/>
                </a:ext>
              </a:extLst>
            </p:cNvPr>
            <p:cNvSpPr txBox="1"/>
            <p:nvPr/>
          </p:nvSpPr>
          <p:spPr>
            <a:xfrm>
              <a:off x="3463581" y="2244244"/>
              <a:ext cx="25615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Kate </a:t>
              </a:r>
              <a:r>
                <a:rPr lang="en-US" sz="1400" dirty="0" err="1"/>
                <a:t>Scholberg</a:t>
              </a:r>
              <a:r>
                <a:rPr lang="en-US" sz="1400" dirty="0"/>
                <a:t> (Duke University)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7B438E-5EE2-0346-B9E1-7F5BE150615A}"/>
                </a:ext>
              </a:extLst>
            </p:cNvPr>
            <p:cNvSpPr txBox="1"/>
            <p:nvPr/>
          </p:nvSpPr>
          <p:spPr>
            <a:xfrm>
              <a:off x="6205449" y="2244244"/>
              <a:ext cx="20790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Elizabeth Worcester (BNL)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443850A-31E6-8644-8BF0-816A69A8B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9879" y="1000867"/>
              <a:ext cx="988572" cy="123571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75D2AD5-E99A-7647-B649-099011A23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1006" y="954822"/>
              <a:ext cx="1151680" cy="1281759"/>
            </a:xfrm>
            <a:prstGeom prst="rect">
              <a:avLst/>
            </a:prstGeom>
          </p:spPr>
        </p:pic>
      </p:grp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0A55772A-3871-1B45-8D4D-057C0742D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5E258A41-E27D-F146-B14A-FE6BC23B6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3784BE98-B71C-3A4A-8222-3826552F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3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7A116FE-8C14-F840-A3BD-42DBA0B04685}"/>
              </a:ext>
            </a:extLst>
          </p:cNvPr>
          <p:cNvSpPr txBox="1"/>
          <p:nvPr/>
        </p:nvSpPr>
        <p:spPr>
          <a:xfrm>
            <a:off x="0" y="1087815"/>
            <a:ext cx="9144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32FF"/>
                </a:solidFill>
              </a:rPr>
              <a:t>Snowmass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400" dirty="0"/>
              <a:t>Long-term planning exercise for the particle physics community 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Its goal is to develop the community’s long-term physics aspirations.</a:t>
            </a:r>
          </a:p>
          <a:p>
            <a:pPr algn="ctr"/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Its narrative will communicate </a:t>
            </a:r>
          </a:p>
          <a:p>
            <a:pPr algn="ctr"/>
            <a:r>
              <a:rPr lang="en-US" sz="2400" dirty="0"/>
              <a:t>the opportunities for discovery in particle physics </a:t>
            </a:r>
          </a:p>
          <a:p>
            <a:pPr algn="ctr"/>
            <a:r>
              <a:rPr lang="en-US" sz="2400" dirty="0"/>
              <a:t>to the broader scientific community and to the government.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82BE5264-F104-D94A-AADD-DD9A84976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41A9310-B20B-1C4D-BCD8-024232074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6E913A2-8D34-C24C-B43A-73310E9F5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12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7FDC-E575-8445-B2FB-6656D139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Frontier of Rare Processes &amp; Precision Measurements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20ADB2A-DC0F-564C-B864-5B25C6D89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526677"/>
              </p:ext>
            </p:extLst>
          </p:nvPr>
        </p:nvGraphicFramePr>
        <p:xfrm>
          <a:off x="0" y="3200400"/>
          <a:ext cx="9143999" cy="266998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66427">
                  <a:extLst>
                    <a:ext uri="{9D8B030D-6E8A-4147-A177-3AD203B41FA5}">
                      <a16:colId xmlns:a16="http://schemas.microsoft.com/office/drawing/2014/main" val="1045355917"/>
                    </a:ext>
                  </a:extLst>
                </a:gridCol>
                <a:gridCol w="3462228">
                  <a:extLst>
                    <a:ext uri="{9D8B030D-6E8A-4147-A177-3AD203B41FA5}">
                      <a16:colId xmlns:a16="http://schemas.microsoft.com/office/drawing/2014/main" val="695145628"/>
                    </a:ext>
                  </a:extLst>
                </a:gridCol>
                <a:gridCol w="2258290">
                  <a:extLst>
                    <a:ext uri="{9D8B030D-6E8A-4147-A177-3AD203B41FA5}">
                      <a16:colId xmlns:a16="http://schemas.microsoft.com/office/drawing/2014/main" val="3020038445"/>
                    </a:ext>
                  </a:extLst>
                </a:gridCol>
                <a:gridCol w="2757054">
                  <a:extLst>
                    <a:ext uri="{9D8B030D-6E8A-4147-A177-3AD203B41FA5}">
                      <a16:colId xmlns:a16="http://schemas.microsoft.com/office/drawing/2014/main" val="2733557126"/>
                    </a:ext>
                  </a:extLst>
                </a:gridCol>
              </a:tblGrid>
              <a:tr h="378957"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Topical Group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Topical Group co-Conveners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553258"/>
                  </a:ext>
                </a:extLst>
              </a:tr>
              <a:tr h="378957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RF01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Weak Decays of b and 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Angelo di Canto (BNL)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Stefan </a:t>
                      </a:r>
                      <a:r>
                        <a:rPr lang="en-US" sz="1000" dirty="0" err="1">
                          <a:latin typeface="+mn-lt"/>
                        </a:rPr>
                        <a:t>Meinel</a:t>
                      </a:r>
                      <a:r>
                        <a:rPr lang="en-US" sz="1000" dirty="0">
                          <a:latin typeface="+mn-lt"/>
                        </a:rPr>
                        <a:t> (U. Arizona)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2799191"/>
                  </a:ext>
                </a:extLst>
              </a:tr>
              <a:tr h="378957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RF02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Strange and Light Quarks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Emilie </a:t>
                      </a:r>
                      <a:r>
                        <a:rPr lang="en-US" sz="1000" dirty="0" err="1">
                          <a:latin typeface="+mn-lt"/>
                        </a:rPr>
                        <a:t>Passemar</a:t>
                      </a:r>
                      <a:r>
                        <a:rPr lang="en-US" sz="1000" dirty="0">
                          <a:latin typeface="+mn-lt"/>
                        </a:rPr>
                        <a:t> (Indiana)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Evgueni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Goudovski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000" dirty="0">
                          <a:latin typeface="+mn-lt"/>
                        </a:rPr>
                        <a:t>Birmingham)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0722844"/>
                  </a:ext>
                </a:extLst>
              </a:tr>
              <a:tr h="378957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RF03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Fundamental Physics and Small Experiments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Tom Blum (Connecticut)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Peter Winter (ANL)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8925379"/>
                  </a:ext>
                </a:extLst>
              </a:tr>
              <a:tr h="300272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RF04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Baryon and Lepton Number Violation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Pavel </a:t>
                      </a:r>
                      <a:r>
                        <a:rPr lang="en-US" sz="10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Fileviez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Perez (</a:t>
                      </a:r>
                      <a:r>
                        <a:rPr lang="en-US" sz="1000" dirty="0">
                          <a:latin typeface="+mn-lt"/>
                        </a:rPr>
                        <a:t>Case Western Reserve U.)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Andrea </a:t>
                      </a:r>
                      <a:r>
                        <a:rPr lang="en-US" sz="10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Pocar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000" dirty="0">
                          <a:latin typeface="+mn-lt"/>
                        </a:rPr>
                        <a:t>U. Mass, Amherst)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5947320"/>
                  </a:ext>
                </a:extLst>
              </a:tr>
              <a:tr h="378957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RF05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Charged Lepton Flavor Violation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Sacha Davidson (Lyon)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Bertrand </a:t>
                      </a:r>
                      <a:r>
                        <a:rPr lang="en-US" sz="1000" dirty="0" err="1">
                          <a:latin typeface="+mn-lt"/>
                        </a:rPr>
                        <a:t>Echenard</a:t>
                      </a:r>
                      <a:r>
                        <a:rPr lang="en-US" sz="1000" dirty="0">
                          <a:latin typeface="+mn-lt"/>
                        </a:rPr>
                        <a:t> (Caltech)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4064623"/>
                  </a:ext>
                </a:extLst>
              </a:tr>
              <a:tr h="378957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RF06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Dark Sector at Low Energies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Stefania Gori (UCSC)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Mike Williams (MIT)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1210276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367A5A25-5AAB-2144-9261-024C4835198A}"/>
              </a:ext>
            </a:extLst>
          </p:cNvPr>
          <p:cNvGrpSpPr/>
          <p:nvPr/>
        </p:nvGrpSpPr>
        <p:grpSpPr>
          <a:xfrm>
            <a:off x="869482" y="1084504"/>
            <a:ext cx="7030187" cy="1625847"/>
            <a:chOff x="856782" y="1376604"/>
            <a:chExt cx="7030187" cy="162584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DDD769-12F0-0F4F-AA33-E04A0562D008}"/>
                </a:ext>
              </a:extLst>
            </p:cNvPr>
            <p:cNvSpPr/>
            <p:nvPr/>
          </p:nvSpPr>
          <p:spPr>
            <a:xfrm>
              <a:off x="6427465" y="1636898"/>
              <a:ext cx="1260530" cy="99188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Face Photo</a:t>
              </a:r>
            </a:p>
            <a:p>
              <a:pPr algn="ctr"/>
              <a:r>
                <a:rPr lang="en-US" sz="1600" dirty="0"/>
                <a:t>Name</a:t>
              </a:r>
            </a:p>
            <a:p>
              <a:pPr algn="ctr"/>
              <a:r>
                <a:rPr lang="en-US" sz="1600" dirty="0"/>
                <a:t>Institution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C2DA15-641B-7546-887D-7167B512F346}"/>
                </a:ext>
              </a:extLst>
            </p:cNvPr>
            <p:cNvSpPr/>
            <p:nvPr/>
          </p:nvSpPr>
          <p:spPr>
            <a:xfrm>
              <a:off x="3966250" y="1636898"/>
              <a:ext cx="1260530" cy="99188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Face Photo</a:t>
              </a:r>
            </a:p>
            <a:p>
              <a:pPr algn="ctr"/>
              <a:r>
                <a:rPr lang="en-US" sz="1600" dirty="0"/>
                <a:t>Name</a:t>
              </a:r>
            </a:p>
            <a:p>
              <a:pPr algn="ctr"/>
              <a:r>
                <a:rPr lang="en-US" sz="1600" dirty="0"/>
                <a:t>Institution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DD845C1-B55A-1146-AD89-9F390633F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4597"/>
            <a:stretch/>
          </p:blipFill>
          <p:spPr>
            <a:xfrm>
              <a:off x="1335317" y="1376604"/>
              <a:ext cx="1423744" cy="135238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D03448-14AF-CF4A-AF0B-99BFC84B8482}"/>
                </a:ext>
              </a:extLst>
            </p:cNvPr>
            <p:cNvSpPr txBox="1"/>
            <p:nvPr/>
          </p:nvSpPr>
          <p:spPr>
            <a:xfrm>
              <a:off x="856782" y="2694674"/>
              <a:ext cx="23808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Marina </a:t>
              </a:r>
              <a:r>
                <a:rPr lang="en-US" sz="1400" dirty="0" err="1"/>
                <a:t>Artuso</a:t>
              </a:r>
              <a:r>
                <a:rPr lang="en-US" sz="1400" dirty="0"/>
                <a:t> (Syracuse U.)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D4B6AE-67B9-AE4E-B83F-AAEB8035A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7259" y="1380841"/>
              <a:ext cx="1343752" cy="131254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AF2E60-34B1-A940-AD98-3B866CB171F0}"/>
                </a:ext>
              </a:extLst>
            </p:cNvPr>
            <p:cNvSpPr txBox="1"/>
            <p:nvPr/>
          </p:nvSpPr>
          <p:spPr>
            <a:xfrm>
              <a:off x="6151301" y="2693388"/>
              <a:ext cx="1735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Bob Bernstein (FNAL)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BFDE75-3392-C94E-92FB-F435A5703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4437" y="1376604"/>
              <a:ext cx="1384155" cy="135238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ABF9F5-CC3A-D244-9660-58AE9C6DA628}"/>
                </a:ext>
              </a:extLst>
            </p:cNvPr>
            <p:cNvSpPr txBox="1"/>
            <p:nvPr/>
          </p:nvSpPr>
          <p:spPr>
            <a:xfrm>
              <a:off x="3296880" y="2693388"/>
              <a:ext cx="25992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Alexey Petrov (Wayne State U.)</a:t>
              </a:r>
            </a:p>
          </p:txBody>
        </p:sp>
      </p:grp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1A1FF3E5-C8CE-5747-8674-F0C26937F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E73B411B-E988-5644-A259-2FCA87EB9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96C17E30-818B-3B4F-ACBD-EA92106F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34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1A11-BF3A-6B41-97FE-D9714A959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Frontier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D4FB558-76BC-CF4A-9CEC-A61E153DA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885869"/>
              </p:ext>
            </p:extLst>
          </p:nvPr>
        </p:nvGraphicFramePr>
        <p:xfrm>
          <a:off x="-1" y="3213101"/>
          <a:ext cx="9144001" cy="280669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2601">
                  <a:extLst>
                    <a:ext uri="{9D8B030D-6E8A-4147-A177-3AD203B41FA5}">
                      <a16:colId xmlns:a16="http://schemas.microsoft.com/office/drawing/2014/main" val="2468482682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627536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755310396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1895964152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val="1337592065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3760554198"/>
                    </a:ext>
                  </a:extLst>
                </a:gridCol>
              </a:tblGrid>
              <a:tr h="307613">
                <a:tc gridSpan="2"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Topical Group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Topical Group co-Conveners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553275"/>
                  </a:ext>
                </a:extLst>
              </a:tr>
              <a:tr h="320430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CF01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Particle DM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Jodi Cooley (SMU)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000" b="0" dirty="0" err="1">
                          <a:solidFill>
                            <a:schemeClr val="tx1"/>
                          </a:solidFill>
                          <a:sym typeface="Helvetica Neue"/>
                        </a:rPr>
                        <a:t>Tongyan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 Lin (UCSD)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Hugh Lippincott (UCSB)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Tracy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sym typeface="Helvetica Neue"/>
                        </a:rPr>
                        <a:t>Slatyer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 (MIT)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244461559"/>
                  </a:ext>
                </a:extLst>
              </a:tr>
              <a:tr h="320430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CF02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Wavelike DM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Joerg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sym typeface="Helvetica Neue"/>
                        </a:rPr>
                        <a:t>Jaeckel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 (Heidelberg)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Gray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sym typeface="Helvetica Neue"/>
                        </a:rPr>
                        <a:t>Rybka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 (UW)</a:t>
                      </a:r>
                    </a:p>
                  </a:txBody>
                  <a:tcPr marL="50800" marR="50800" marT="50800" marB="5080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Lindley Winslow (MIT)</a:t>
                      </a: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314445"/>
                  </a:ext>
                </a:extLst>
              </a:tr>
              <a:tr h="371645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CF03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DM Astro Probes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Alex </a:t>
                      </a:r>
                      <a:r>
                        <a:rPr sz="1000" b="0" dirty="0" err="1">
                          <a:solidFill>
                            <a:schemeClr val="tx1"/>
                          </a:solidFill>
                          <a:sym typeface="Helvetica Neue"/>
                        </a:rPr>
                        <a:t>Drlica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-Wagner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 (FNAL)</a:t>
                      </a:r>
                      <a:endParaRPr sz="1000" b="0" dirty="0">
                        <a:solidFill>
                          <a:schemeClr val="tx1"/>
                        </a:solidFill>
                        <a:sym typeface="Helvetica Neue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Chanda Prescod-Weinstein (NH)</a:t>
                      </a:r>
                      <a:endParaRPr sz="1000" b="0" dirty="0">
                        <a:solidFill>
                          <a:schemeClr val="tx1"/>
                        </a:solidFill>
                        <a:sym typeface="Helvetica Neue"/>
                      </a:endParaRPr>
                    </a:p>
                  </a:txBody>
                  <a:tcPr marL="50800" marR="50800" marT="50800" marB="5080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3200">
                          <a:sym typeface="Helvetica Neue"/>
                        </a:defRPr>
                      </a:pPr>
                      <a:r>
                        <a:rPr lang="en-US" sz="1000" b="0" dirty="0" err="1">
                          <a:solidFill>
                            <a:schemeClr val="tx1"/>
                          </a:solidFill>
                          <a:sym typeface="Helvetica Neue"/>
                        </a:rPr>
                        <a:t>Haibo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 Yu (Riverside)</a:t>
                      </a: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968532"/>
                  </a:ext>
                </a:extLst>
              </a:tr>
              <a:tr h="371645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CF04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DE &amp; CA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 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The Modern Universe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Jeff Newman (Pittsburgh)</a:t>
                      </a:r>
                      <a:endParaRPr sz="1000" b="0" dirty="0">
                        <a:solidFill>
                          <a:schemeClr val="tx1"/>
                        </a:solidFill>
                        <a:sym typeface="Helvetica Neue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Masao Sako (Penn)</a:t>
                      </a:r>
                      <a:endParaRPr sz="1000" b="0" dirty="0">
                        <a:solidFill>
                          <a:schemeClr val="tx1"/>
                        </a:solidFill>
                        <a:sym typeface="Helvetica Neue"/>
                      </a:endParaRPr>
                    </a:p>
                  </a:txBody>
                  <a:tcPr marL="50800" marR="50800" marT="50800" marB="50800" anchor="ctr" horzOverflow="overflow"/>
                </a:tc>
                <a:tc gridSpan="2"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Anze Slosar (BNL)</a:t>
                      </a:r>
                      <a:endParaRPr sz="1000" b="0" dirty="0">
                        <a:solidFill>
                          <a:schemeClr val="tx1"/>
                        </a:solidFill>
                        <a:sym typeface="Helvetica Neue"/>
                      </a:endParaRP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88343"/>
                  </a:ext>
                </a:extLst>
              </a:tr>
              <a:tr h="371645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CF05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DE &amp; CA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 </a:t>
                      </a:r>
                      <a:r>
                        <a:rPr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Cosmic Dawn &amp; Before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Clarence Chang (ANL)</a:t>
                      </a:r>
                      <a:endParaRPr sz="1000" b="0" dirty="0">
                        <a:solidFill>
                          <a:schemeClr val="tx1"/>
                        </a:solidFill>
                        <a:sym typeface="Helvetica Neue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000" dirty="0"/>
                        <a:t>Laura Newburgh (Yale)</a:t>
                      </a:r>
                      <a:endParaRPr sz="1000" b="0" dirty="0">
                        <a:solidFill>
                          <a:schemeClr val="tx1"/>
                        </a:solidFill>
                        <a:sym typeface="Helvetica Neue"/>
                      </a:endParaRPr>
                    </a:p>
                  </a:txBody>
                  <a:tcPr marL="50800" marR="50800" marT="50800" marB="5080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Deirdre Shoemaker (Georgia Tech.)</a:t>
                      </a: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438779"/>
                  </a:ext>
                </a:extLst>
              </a:tr>
              <a:tr h="371645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CF06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Dark Energy 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complementarity</a:t>
                      </a:r>
                      <a:endParaRPr sz="1000" b="0" dirty="0">
                        <a:solidFill>
                          <a:schemeClr val="tx1"/>
                        </a:solidFill>
                        <a:sym typeface="Helvetica Neue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000" dirty="0" err="1"/>
                        <a:t>Chihway</a:t>
                      </a:r>
                      <a:r>
                        <a:rPr lang="en-US" sz="1000" dirty="0"/>
                        <a:t> Chang (Chicago)</a:t>
                      </a:r>
                      <a:endParaRPr sz="1000" b="0" dirty="0">
                        <a:solidFill>
                          <a:schemeClr val="tx1"/>
                        </a:solidFill>
                        <a:sym typeface="Helvetica Neue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000" dirty="0"/>
                        <a:t>Brenna </a:t>
                      </a:r>
                      <a:r>
                        <a:rPr lang="en-US" sz="1000" dirty="0" err="1"/>
                        <a:t>Flaugher</a:t>
                      </a:r>
                      <a:r>
                        <a:rPr lang="en-US" sz="1000" dirty="0"/>
                        <a:t> (</a:t>
                      </a:r>
                      <a:r>
                        <a:rPr lang="en-US" sz="1000" dirty="0" err="1"/>
                        <a:t>Fermilab</a:t>
                      </a:r>
                      <a:r>
                        <a:rPr lang="en-US" sz="1000" dirty="0"/>
                        <a:t>)</a:t>
                      </a:r>
                      <a:endParaRPr sz="1000" b="0" dirty="0">
                        <a:solidFill>
                          <a:schemeClr val="tx1"/>
                        </a:solidFill>
                        <a:sym typeface="Helvetica Neue"/>
                      </a:endParaRPr>
                    </a:p>
                  </a:txBody>
                  <a:tcPr marL="50800" marR="50800" marT="50800" marB="5080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David Schlegel (LBNL)</a:t>
                      </a: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675108"/>
                  </a:ext>
                </a:extLst>
              </a:tr>
              <a:tr h="371645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CF07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Cosmic Probes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Rana Adhikari (Caltech)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Luis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sym typeface="Helvetica Neue"/>
                        </a:rPr>
                        <a:t>Anchordoqui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 (CUNY)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B.S.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sym typeface="Helvetica Neue"/>
                        </a:rPr>
                        <a:t>Sathyaprakash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 (Penn State)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sym typeface="Helvetica Neue"/>
                        </a:rPr>
                        <a:t>Kirsten Tollefson (MSU)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274094584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C916E7D3-1DC2-0B4B-B321-D1C079E756C4}"/>
              </a:ext>
            </a:extLst>
          </p:cNvPr>
          <p:cNvGrpSpPr/>
          <p:nvPr/>
        </p:nvGrpSpPr>
        <p:grpSpPr>
          <a:xfrm>
            <a:off x="1151222" y="1081366"/>
            <a:ext cx="6731681" cy="1751270"/>
            <a:chOff x="1163922" y="878480"/>
            <a:chExt cx="6731681" cy="1751270"/>
          </a:xfrm>
        </p:grpSpPr>
        <p:pic>
          <p:nvPicPr>
            <p:cNvPr id="1026" name="Picture 2" descr="Fermilab scientists to look for dark matter using quantum ...">
              <a:extLst>
                <a:ext uri="{FF2B5EF4-FFF2-40B4-BE49-F238E27FC236}">
                  <a16:creationId xmlns:a16="http://schemas.microsoft.com/office/drawing/2014/main" id="{5C36B9D8-1BA1-E847-A414-DA00D3EFE2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77" t="13394" b="32303"/>
            <a:stretch/>
          </p:blipFill>
          <p:spPr bwMode="auto">
            <a:xfrm>
              <a:off x="1490134" y="878480"/>
              <a:ext cx="1186570" cy="143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Marcelle Soares-Santos Joins the Physics Department | Science at ...">
              <a:extLst>
                <a:ext uri="{FF2B5EF4-FFF2-40B4-BE49-F238E27FC236}">
                  <a16:creationId xmlns:a16="http://schemas.microsoft.com/office/drawing/2014/main" id="{9E4F6BA4-4F68-1C4D-BA53-EF25484564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679" y="901714"/>
              <a:ext cx="1408642" cy="1408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Timothy Tait | UCI Physics and Astronomy">
              <a:extLst>
                <a:ext uri="{FF2B5EF4-FFF2-40B4-BE49-F238E27FC236}">
                  <a16:creationId xmlns:a16="http://schemas.microsoft.com/office/drawing/2014/main" id="{82E151A4-198C-5742-A3FD-8CF7C8E616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25" r="7078" b="14594"/>
            <a:stretch/>
          </p:blipFill>
          <p:spPr bwMode="auto">
            <a:xfrm>
              <a:off x="6433430" y="890097"/>
              <a:ext cx="1346223" cy="143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79ABA60-9AB5-D343-BD97-A63E822DFDE5}"/>
                </a:ext>
              </a:extLst>
            </p:cNvPr>
            <p:cNvSpPr txBox="1"/>
            <p:nvPr/>
          </p:nvSpPr>
          <p:spPr>
            <a:xfrm>
              <a:off x="1163922" y="2321973"/>
              <a:ext cx="18318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Aaron Chou (</a:t>
              </a:r>
              <a:r>
                <a:rPr lang="en-US" sz="1400" dirty="0" err="1"/>
                <a:t>Fermilab</a:t>
              </a:r>
              <a:r>
                <a:rPr lang="en-US" sz="1400" dirty="0"/>
                <a:t>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A835A3-A89E-8C4D-ADC8-4237FBC1F155}"/>
                </a:ext>
              </a:extLst>
            </p:cNvPr>
            <p:cNvSpPr txBox="1"/>
            <p:nvPr/>
          </p:nvSpPr>
          <p:spPr>
            <a:xfrm>
              <a:off x="3236955" y="2310355"/>
              <a:ext cx="26700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Marcelle Soares-Santos (Brandeis)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59653A-4E56-664F-A7B9-CEA4C8D20F73}"/>
                </a:ext>
              </a:extLst>
            </p:cNvPr>
            <p:cNvSpPr txBox="1"/>
            <p:nvPr/>
          </p:nvSpPr>
          <p:spPr>
            <a:xfrm>
              <a:off x="6317479" y="2310356"/>
              <a:ext cx="15781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Tim Tait (UC Irvine)</a:t>
              </a:r>
            </a:p>
          </p:txBody>
        </p:sp>
      </p:grp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894D59C1-F184-9B42-93E8-BE9258F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F1376381-4C2F-BE4F-A780-77D09200E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E3D48718-FEFB-4846-B2D4-0E01F3C4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14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Theory Frontier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8E4E42-84A4-2644-BBB6-8A089B89D29F}"/>
              </a:ext>
            </a:extLst>
          </p:cNvPr>
          <p:cNvGrpSpPr/>
          <p:nvPr/>
        </p:nvGrpSpPr>
        <p:grpSpPr>
          <a:xfrm>
            <a:off x="1092179" y="1089280"/>
            <a:ext cx="7052330" cy="1650610"/>
            <a:chOff x="1079479" y="976488"/>
            <a:chExt cx="7052330" cy="1650610"/>
          </a:xfrm>
        </p:grpSpPr>
        <p:sp>
          <p:nvSpPr>
            <p:cNvPr id="215" name="Aida El-Khadra…"/>
            <p:cNvSpPr txBox="1"/>
            <p:nvPr/>
          </p:nvSpPr>
          <p:spPr>
            <a:xfrm>
              <a:off x="6151116" y="2319321"/>
              <a:ext cx="1980693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 anchor="ctr">
              <a:spAutoFit/>
            </a:bodyPr>
            <a:lstStyle/>
            <a:p>
              <a:pPr algn="ctr">
                <a:defRPr sz="1600"/>
              </a:pPr>
              <a:r>
                <a:rPr sz="1400" dirty="0"/>
                <a:t>Aida El-Khadra</a:t>
              </a:r>
              <a:r>
                <a:rPr lang="en-US" sz="1400" dirty="0"/>
                <a:t> (</a:t>
              </a:r>
              <a:r>
                <a:rPr sz="1400" dirty="0"/>
                <a:t>UIUC</a:t>
              </a:r>
              <a:r>
                <a:rPr lang="en-US" sz="1400" dirty="0"/>
                <a:t>)</a:t>
              </a:r>
              <a:r>
                <a:rPr sz="1400" dirty="0"/>
                <a:t> </a:t>
              </a:r>
            </a:p>
          </p:txBody>
        </p:sp>
        <p:pic>
          <p:nvPicPr>
            <p:cNvPr id="216" name="unknown.jpg" descr="unknown.jpg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12861" t="6083" r="8457" b="39769"/>
            <a:stretch/>
          </p:blipFill>
          <p:spPr>
            <a:xfrm>
              <a:off x="1352634" y="976488"/>
              <a:ext cx="1296953" cy="134125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7" name="viewphoto.aspx.png" descr="viewphoto.aspx.png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b="18387"/>
            <a:stretch/>
          </p:blipFill>
          <p:spPr>
            <a:xfrm>
              <a:off x="6593650" y="976488"/>
              <a:ext cx="1095626" cy="134125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8" name="Image" descr="Image"/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l="13048" t="1" r="13048" b="44771"/>
            <a:stretch/>
          </p:blipFill>
          <p:spPr>
            <a:xfrm>
              <a:off x="4016253" y="977674"/>
              <a:ext cx="1247058" cy="134007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AD5FE15-D6E8-ED47-A6FA-ADBA838E6EAC}"/>
                </a:ext>
              </a:extLst>
            </p:cNvPr>
            <p:cNvSpPr txBox="1"/>
            <p:nvPr/>
          </p:nvSpPr>
          <p:spPr>
            <a:xfrm>
              <a:off x="3786824" y="2317747"/>
              <a:ext cx="17059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Csaba </a:t>
              </a:r>
              <a:r>
                <a:rPr lang="en-US" sz="1400" dirty="0" err="1"/>
                <a:t>Csaki</a:t>
              </a:r>
              <a:r>
                <a:rPr lang="en-US" sz="1400" dirty="0"/>
                <a:t> (Cornell)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E73688F-0702-1041-993C-55FBC434644D}"/>
                </a:ext>
              </a:extLst>
            </p:cNvPr>
            <p:cNvSpPr txBox="1"/>
            <p:nvPr/>
          </p:nvSpPr>
          <p:spPr>
            <a:xfrm>
              <a:off x="1079479" y="2317747"/>
              <a:ext cx="1843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Nathaniel Craig (UCSB)</a:t>
              </a: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0DFD70-D651-9348-8A25-882D72947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191071"/>
              </p:ext>
            </p:extLst>
          </p:nvPr>
        </p:nvGraphicFramePr>
        <p:xfrm>
          <a:off x="0" y="3048000"/>
          <a:ext cx="9144000" cy="312600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3700">
                  <a:extLst>
                    <a:ext uri="{9D8B030D-6E8A-4147-A177-3AD203B41FA5}">
                      <a16:colId xmlns:a16="http://schemas.microsoft.com/office/drawing/2014/main" val="545375672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216787137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255049057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874017970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1362704464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491063782"/>
                    </a:ext>
                  </a:extLst>
                </a:gridCol>
              </a:tblGrid>
              <a:tr h="284182">
                <a:tc gridSpan="2">
                  <a:txBody>
                    <a:bodyPr/>
                    <a:lstStyle/>
                    <a:p>
                      <a:r>
                        <a:rPr lang="en-US" sz="1000" dirty="0"/>
                        <a:t>Topical Group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1000" dirty="0"/>
                        <a:t>Topical Group co-Conveners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57975"/>
                  </a:ext>
                </a:extLst>
              </a:tr>
              <a:tr h="2841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TF01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String theory, quantum gravity, black holes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Daniel Harlow</a:t>
                      </a:r>
                      <a:r>
                        <a:rPr lang="en-US" sz="1000" dirty="0"/>
                        <a:t> (MIT)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 err="1"/>
                        <a:t>Shamit</a:t>
                      </a:r>
                      <a:r>
                        <a:rPr sz="1000" dirty="0"/>
                        <a:t> Kachru</a:t>
                      </a:r>
                      <a:r>
                        <a:rPr lang="en-US" sz="1000" dirty="0"/>
                        <a:t> (Stanford)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Juan Maldacena</a:t>
                      </a:r>
                      <a:r>
                        <a:rPr lang="en-US" sz="1000" dirty="0"/>
                        <a:t> (IAS)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 hMerge="1">
                  <a:txBody>
                    <a:bodyPr/>
                    <a:lstStyle/>
                    <a:p>
                      <a:pPr algn="l">
                        <a:defRPr sz="1400"/>
                      </a:pPr>
                      <a:endParaRPr sz="1000"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3689116998"/>
                  </a:ext>
                </a:extLst>
              </a:tr>
              <a:tr h="2841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/>
                        <a:t>TF02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/>
                        <a:t>Effective field theory techniques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Patrick Draper</a:t>
                      </a:r>
                      <a:r>
                        <a:rPr lang="en-US" sz="1000" dirty="0"/>
                        <a:t> (UIUC)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Ira Rothstein</a:t>
                      </a:r>
                      <a:r>
                        <a:rPr lang="en-US" sz="1000" dirty="0"/>
                        <a:t> (CMU)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 hMerge="1">
                  <a:txBody>
                    <a:bodyPr/>
                    <a:lstStyle/>
                    <a:p>
                      <a:pPr algn="l">
                        <a:defRPr sz="1400"/>
                      </a:pPr>
                      <a:endParaRPr sz="1000"/>
                    </a:p>
                  </a:txBody>
                  <a:tcPr marL="45720" marR="45720" horzOverflow="overflow"/>
                </a:tc>
                <a:tc hMerge="1">
                  <a:txBody>
                    <a:bodyPr/>
                    <a:lstStyle/>
                    <a:p>
                      <a:pPr algn="l">
                        <a:defRPr sz="1400"/>
                      </a:pPr>
                      <a:endParaRPr sz="1000"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3912018241"/>
                  </a:ext>
                </a:extLst>
              </a:tr>
              <a:tr h="2841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/>
                        <a:t>TF03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/>
                        <a:t>CFT and formal QFT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David Poland</a:t>
                      </a:r>
                      <a:r>
                        <a:rPr lang="en-US" sz="1000" dirty="0"/>
                        <a:t> (Yale)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Leonardo Rastelli</a:t>
                      </a:r>
                      <a:r>
                        <a:rPr lang="en-US" sz="1000" dirty="0"/>
                        <a:t> (Stony Brook)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 hMerge="1">
                  <a:txBody>
                    <a:bodyPr/>
                    <a:lstStyle/>
                    <a:p>
                      <a:pPr algn="l">
                        <a:defRPr sz="1400"/>
                      </a:pPr>
                      <a:endParaRPr sz="1000"/>
                    </a:p>
                  </a:txBody>
                  <a:tcPr marL="45720" marR="45720" horzOverflow="overflow"/>
                </a:tc>
                <a:tc hMerge="1">
                  <a:txBody>
                    <a:bodyPr/>
                    <a:lstStyle/>
                    <a:p>
                      <a:pPr algn="l">
                        <a:defRPr sz="1400"/>
                      </a:pPr>
                      <a:endParaRPr sz="1000"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2071691552"/>
                  </a:ext>
                </a:extLst>
              </a:tr>
              <a:tr h="2841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/>
                        <a:t>TF04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/>
                        <a:t>Scattering amplitudes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 err="1"/>
                        <a:t>Zvi</a:t>
                      </a:r>
                      <a:r>
                        <a:rPr sz="1000" dirty="0"/>
                        <a:t> Bern</a:t>
                      </a:r>
                      <a:r>
                        <a:rPr lang="en-US" sz="1000" dirty="0"/>
                        <a:t> (UCLA)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Jaroslav </a:t>
                      </a:r>
                      <a:r>
                        <a:rPr sz="1000" dirty="0" err="1"/>
                        <a:t>Trnka</a:t>
                      </a:r>
                      <a:r>
                        <a:rPr lang="en-US" sz="1000" dirty="0"/>
                        <a:t> (UCD)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 hMerge="1">
                  <a:txBody>
                    <a:bodyPr/>
                    <a:lstStyle/>
                    <a:p>
                      <a:pPr algn="l">
                        <a:defRPr sz="1400"/>
                      </a:pPr>
                      <a:endParaRPr sz="1000"/>
                    </a:p>
                  </a:txBody>
                  <a:tcPr marL="45720" marR="45720" horzOverflow="overflow"/>
                </a:tc>
                <a:tc hMerge="1">
                  <a:txBody>
                    <a:bodyPr/>
                    <a:lstStyle/>
                    <a:p>
                      <a:pPr algn="l">
                        <a:defRPr sz="1400"/>
                      </a:pPr>
                      <a:endParaRPr sz="1000"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916340084"/>
                  </a:ext>
                </a:extLst>
              </a:tr>
              <a:tr h="2841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/>
                        <a:t>TF05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/>
                        <a:t>Lattice gauge theory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 err="1"/>
                        <a:t>Zohreh</a:t>
                      </a:r>
                      <a:r>
                        <a:rPr sz="1000" dirty="0"/>
                        <a:t> </a:t>
                      </a:r>
                      <a:r>
                        <a:rPr sz="1000" dirty="0" err="1"/>
                        <a:t>Davoudi</a:t>
                      </a:r>
                      <a:r>
                        <a:rPr lang="en-US" sz="1000" dirty="0"/>
                        <a:t> (UMD)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 err="1"/>
                        <a:t>Taku</a:t>
                      </a:r>
                      <a:r>
                        <a:rPr sz="1000" dirty="0"/>
                        <a:t> </a:t>
                      </a:r>
                      <a:r>
                        <a:rPr sz="1000" dirty="0" err="1"/>
                        <a:t>Izubuchi</a:t>
                      </a:r>
                      <a:r>
                        <a:rPr lang="en-US" sz="1000" dirty="0"/>
                        <a:t> (BNL)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Ethan Neil</a:t>
                      </a:r>
                      <a:r>
                        <a:rPr lang="en-US" sz="1000" dirty="0"/>
                        <a:t> (UC Boulder)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 hMerge="1">
                  <a:txBody>
                    <a:bodyPr/>
                    <a:lstStyle/>
                    <a:p>
                      <a:pPr algn="l">
                        <a:defRPr sz="1400"/>
                      </a:pPr>
                      <a:endParaRPr sz="1000"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40039165"/>
                  </a:ext>
                </a:extLst>
              </a:tr>
              <a:tr h="2841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/>
                        <a:t>TF06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/>
                        <a:t>Theory techniques for precision physics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 err="1"/>
                        <a:t>Radja</a:t>
                      </a:r>
                      <a:r>
                        <a:rPr sz="1000" dirty="0"/>
                        <a:t> </a:t>
                      </a:r>
                      <a:r>
                        <a:rPr sz="1000" dirty="0" err="1"/>
                        <a:t>Boughezal</a:t>
                      </a:r>
                      <a:r>
                        <a:rPr lang="en-US" sz="1000" dirty="0"/>
                        <a:t> (ANL)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Zoltan </a:t>
                      </a:r>
                      <a:r>
                        <a:rPr sz="1000" dirty="0" err="1"/>
                        <a:t>Ligeti</a:t>
                      </a:r>
                      <a:r>
                        <a:rPr lang="en-US" sz="1000" dirty="0"/>
                        <a:t> (LBNL)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 hMerge="1"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000" dirty="0"/>
                    </a:p>
                  </a:txBody>
                  <a:tcPr marL="45720" marR="45720" horzOverflow="overflow"/>
                </a:tc>
                <a:tc hMerge="1">
                  <a:txBody>
                    <a:bodyPr/>
                    <a:lstStyle/>
                    <a:p>
                      <a:pPr algn="l">
                        <a:defRPr sz="1400"/>
                      </a:pPr>
                      <a:endParaRPr sz="1000"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3576167180"/>
                  </a:ext>
                </a:extLst>
              </a:tr>
              <a:tr h="2841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/>
                        <a:t>TF07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/>
                        <a:t>Collider phenomenology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Fabio </a:t>
                      </a:r>
                      <a:r>
                        <a:rPr sz="1000" dirty="0" err="1"/>
                        <a:t>Maltoni</a:t>
                      </a:r>
                      <a:r>
                        <a:rPr lang="en-US" sz="1000" dirty="0"/>
                        <a:t> (Louvain / Bologna)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 err="1"/>
                        <a:t>Shufang</a:t>
                      </a:r>
                      <a:r>
                        <a:rPr sz="1000" dirty="0"/>
                        <a:t> Su</a:t>
                      </a:r>
                      <a:r>
                        <a:rPr lang="en-US" sz="1000" dirty="0"/>
                        <a:t> (U. Arizona)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Jesse Thaler</a:t>
                      </a:r>
                      <a:r>
                        <a:rPr lang="en-US" sz="1000" dirty="0"/>
                        <a:t> (MIT)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 hMerge="1">
                  <a:txBody>
                    <a:bodyPr/>
                    <a:lstStyle/>
                    <a:p>
                      <a:pPr algn="l">
                        <a:defRPr sz="1400"/>
                      </a:pPr>
                      <a:endParaRPr sz="1000"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2793263014"/>
                  </a:ext>
                </a:extLst>
              </a:tr>
              <a:tr h="2841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/>
                        <a:t>TF08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/>
                        <a:t>BSM model building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Patrick Fox</a:t>
                      </a:r>
                      <a:r>
                        <a:rPr lang="en-US" sz="1000" dirty="0"/>
                        <a:t> (FNAL)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Hitoshi Murayama</a:t>
                      </a:r>
                      <a:r>
                        <a:rPr lang="en-US" sz="1000" dirty="0"/>
                        <a:t> (UCB)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 hMerge="1">
                  <a:txBody>
                    <a:bodyPr/>
                    <a:lstStyle/>
                    <a:p>
                      <a:pPr algn="l">
                        <a:defRPr sz="1400"/>
                      </a:pPr>
                      <a:endParaRPr sz="1000"/>
                    </a:p>
                  </a:txBody>
                  <a:tcPr marL="45720" marR="45720" horzOverflow="overflow"/>
                </a:tc>
                <a:tc hMerge="1">
                  <a:txBody>
                    <a:bodyPr/>
                    <a:lstStyle/>
                    <a:p>
                      <a:pPr algn="l">
                        <a:defRPr sz="1400"/>
                      </a:pPr>
                      <a:endParaRPr sz="1000"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2814650618"/>
                  </a:ext>
                </a:extLst>
              </a:tr>
              <a:tr h="2841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/>
                        <a:t>TF09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/>
                        <a:t>Astro-particle physics and cosmology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Dan Green</a:t>
                      </a:r>
                      <a:r>
                        <a:rPr lang="en-US" sz="1000" dirty="0"/>
                        <a:t> (UCSD)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Joshua Ruderman</a:t>
                      </a:r>
                      <a:r>
                        <a:rPr lang="en-US" sz="1000" dirty="0"/>
                        <a:t> (NYU)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Ben </a:t>
                      </a:r>
                      <a:r>
                        <a:rPr sz="1000" dirty="0" err="1"/>
                        <a:t>Safdi</a:t>
                      </a:r>
                      <a:r>
                        <a:rPr lang="en-US" sz="1000" dirty="0"/>
                        <a:t> (UM)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Jessie Shelton</a:t>
                      </a:r>
                      <a:r>
                        <a:rPr lang="en-US" sz="1000" dirty="0"/>
                        <a:t> (UIUC)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802407086"/>
                  </a:ext>
                </a:extLst>
              </a:tr>
              <a:tr h="28418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/>
                        <a:t>TF10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/>
                        <a:t>Quantum information science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Simon Catterall</a:t>
                      </a:r>
                      <a:r>
                        <a:rPr lang="en-US" sz="1000" dirty="0"/>
                        <a:t> (Syracuse)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Roni </a:t>
                      </a:r>
                      <a:r>
                        <a:rPr sz="1000" dirty="0" err="1"/>
                        <a:t>Harnik</a:t>
                      </a:r>
                      <a:r>
                        <a:rPr lang="en-US" sz="1000" dirty="0"/>
                        <a:t> (FNAL)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/>
                        <a:t>Veronika </a:t>
                      </a:r>
                      <a:r>
                        <a:rPr sz="1000" dirty="0" err="1"/>
                        <a:t>Hubeny</a:t>
                      </a:r>
                      <a:r>
                        <a:rPr lang="en-US" sz="1000" dirty="0"/>
                        <a:t> (UCD)</a:t>
                      </a:r>
                      <a:endParaRPr sz="1000" dirty="0"/>
                    </a:p>
                  </a:txBody>
                  <a:tcPr marL="45720" marR="45720" anchor="ctr" horzOverflow="overflow"/>
                </a:tc>
                <a:tc hMerge="1">
                  <a:txBody>
                    <a:bodyPr/>
                    <a:lstStyle/>
                    <a:p>
                      <a:pPr algn="l">
                        <a:defRPr sz="1400"/>
                      </a:pPr>
                      <a:endParaRPr sz="1000"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876468792"/>
                  </a:ext>
                </a:extLst>
              </a:tr>
            </a:tbl>
          </a:graphicData>
        </a:graphic>
      </p:graphicFrame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DC4A6B0E-54E4-F449-995F-49EE5B6E71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CDD82D53-2C65-3741-B868-8758BAE37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A88BC64-AD20-C341-A07F-F264BF170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01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7FDC-E575-8445-B2FB-6656D139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Frontier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46E14B-B0DD-8443-8355-D81D8DAE45EF}"/>
              </a:ext>
            </a:extLst>
          </p:cNvPr>
          <p:cNvGrpSpPr/>
          <p:nvPr/>
        </p:nvGrpSpPr>
        <p:grpSpPr>
          <a:xfrm>
            <a:off x="1234070" y="1073144"/>
            <a:ext cx="6682378" cy="1658613"/>
            <a:chOff x="1208670" y="978112"/>
            <a:chExt cx="6682378" cy="1658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F28B7B-6978-4F95-8166-EB00F3550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7084" y="980755"/>
              <a:ext cx="1174630" cy="134312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2600C1-06EE-4D91-A4D1-734E9C14E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1220" y="978112"/>
              <a:ext cx="1054474" cy="13457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1D08A5-CE72-49F2-A778-FAE300F80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5890" y="978112"/>
              <a:ext cx="1087743" cy="134576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B356CD-E71D-924B-8921-9EE1DC78F3AB}"/>
                </a:ext>
              </a:extLst>
            </p:cNvPr>
            <p:cNvSpPr txBox="1"/>
            <p:nvPr/>
          </p:nvSpPr>
          <p:spPr>
            <a:xfrm>
              <a:off x="1208670" y="2323878"/>
              <a:ext cx="18714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Steve </a:t>
              </a:r>
              <a:r>
                <a:rPr lang="en-US" sz="1400" dirty="0" err="1"/>
                <a:t>Gourlay</a:t>
              </a:r>
              <a:r>
                <a:rPr lang="en-US" sz="1400" dirty="0"/>
                <a:t> (LBNL)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294633-F671-9F4F-AA91-EDE4F6999438}"/>
                </a:ext>
              </a:extLst>
            </p:cNvPr>
            <p:cNvSpPr txBox="1"/>
            <p:nvPr/>
          </p:nvSpPr>
          <p:spPr>
            <a:xfrm>
              <a:off x="3483281" y="2328948"/>
              <a:ext cx="21703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Tor </a:t>
              </a:r>
              <a:r>
                <a:rPr lang="en-US" sz="1400" dirty="0" err="1"/>
                <a:t>Raubenheimer</a:t>
              </a:r>
              <a:r>
                <a:rPr lang="en-US" sz="1400" dirty="0"/>
                <a:t> (SLAC)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174899-C943-944E-A1CD-A54CD48454F1}"/>
                </a:ext>
              </a:extLst>
            </p:cNvPr>
            <p:cNvSpPr txBox="1"/>
            <p:nvPr/>
          </p:nvSpPr>
          <p:spPr>
            <a:xfrm>
              <a:off x="5968473" y="2323878"/>
              <a:ext cx="19225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Vladimir </a:t>
              </a:r>
              <a:r>
                <a:rPr lang="en-US" sz="1400" dirty="0" err="1"/>
                <a:t>Shiltsev</a:t>
              </a:r>
              <a:r>
                <a:rPr lang="en-US" sz="1400" dirty="0"/>
                <a:t> (FNAL)</a:t>
              </a:r>
            </a:p>
          </p:txBody>
        </p:sp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630202A-AC4F-D848-A8F3-A06A6A486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341377"/>
              </p:ext>
            </p:extLst>
          </p:nvPr>
        </p:nvGraphicFramePr>
        <p:xfrm>
          <a:off x="0" y="3099886"/>
          <a:ext cx="9144000" cy="288181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21203503"/>
                    </a:ext>
                  </a:extLst>
                </a:gridCol>
                <a:gridCol w="2181412">
                  <a:extLst>
                    <a:ext uri="{9D8B030D-6E8A-4147-A177-3AD203B41FA5}">
                      <a16:colId xmlns:a16="http://schemas.microsoft.com/office/drawing/2014/main" val="3391633599"/>
                    </a:ext>
                  </a:extLst>
                </a:gridCol>
                <a:gridCol w="1640541">
                  <a:extLst>
                    <a:ext uri="{9D8B030D-6E8A-4147-A177-3AD203B41FA5}">
                      <a16:colId xmlns:a16="http://schemas.microsoft.com/office/drawing/2014/main" val="2445010364"/>
                    </a:ext>
                  </a:extLst>
                </a:gridCol>
                <a:gridCol w="2123440">
                  <a:extLst>
                    <a:ext uri="{9D8B030D-6E8A-4147-A177-3AD203B41FA5}">
                      <a16:colId xmlns:a16="http://schemas.microsoft.com/office/drawing/2014/main" val="3101095021"/>
                    </a:ext>
                  </a:extLst>
                </a:gridCol>
                <a:gridCol w="1216959">
                  <a:extLst>
                    <a:ext uri="{9D8B030D-6E8A-4147-A177-3AD203B41FA5}">
                      <a16:colId xmlns:a16="http://schemas.microsoft.com/office/drawing/2014/main" val="2261613952"/>
                    </a:ext>
                  </a:extLst>
                </a:gridCol>
                <a:gridCol w="1473648">
                  <a:extLst>
                    <a:ext uri="{9D8B030D-6E8A-4147-A177-3AD203B41FA5}">
                      <a16:colId xmlns:a16="http://schemas.microsoft.com/office/drawing/2014/main" val="2437326802"/>
                    </a:ext>
                  </a:extLst>
                </a:gridCol>
              </a:tblGrid>
              <a:tr h="264103">
                <a:tc gridSpan="2"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Topical Group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US" sz="1000">
                          <a:latin typeface="+mn-lt"/>
                        </a:rPr>
                        <a:t>Topical Group co-Conveners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228794"/>
                  </a:ext>
                </a:extLst>
              </a:tr>
              <a:tr h="264103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AF01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</a:rPr>
                        <a:t>Beam Phys &amp; Acc. Education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latin typeface="+mn-lt"/>
                        </a:rPr>
                        <a:t>Mei Bei (GSI) 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latin typeface="+mn-lt"/>
                        </a:rPr>
                        <a:t>Zhirong Huang (SLAC/Stanford) 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000">
                          <a:latin typeface="+mn-lt"/>
                        </a:rPr>
                        <a:t>Steve Lund (MSU)</a:t>
                      </a: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292982"/>
                  </a:ext>
                </a:extLst>
              </a:tr>
              <a:tr h="264103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AF02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Accelerators for Neutrinos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>
                          <a:latin typeface="+mn-lt"/>
                        </a:rPr>
                        <a:t>John Galambos (ORNL)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>
                          <a:latin typeface="+mn-lt"/>
                        </a:rPr>
                        <a:t>Bob Zwaska (FNAL)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000">
                          <a:latin typeface="+mn-lt"/>
                        </a:rPr>
                        <a:t>Gianluigi Arduini (CERN)</a:t>
                      </a: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932856"/>
                  </a:ext>
                </a:extLst>
              </a:tr>
              <a:tr h="264103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AF03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Accelerators for EW/Higgs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>
                          <a:latin typeface="+mn-lt"/>
                        </a:rPr>
                        <a:t>Georg Hoffstaetter (Cornell)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>
                          <a:latin typeface="+mn-lt"/>
                        </a:rPr>
                        <a:t>Qing Qin (IHEP, Beijing) 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000">
                          <a:latin typeface="+mn-lt"/>
                        </a:rPr>
                        <a:t>Marc Ross (SLAC) </a:t>
                      </a: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006875"/>
                  </a:ext>
                </a:extLst>
              </a:tr>
              <a:tr h="260772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AF04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Multi-</a:t>
                      </a:r>
                      <a:r>
                        <a:rPr lang="en-US" sz="1000" dirty="0" err="1">
                          <a:latin typeface="+mn-lt"/>
                        </a:rPr>
                        <a:t>TeV</a:t>
                      </a:r>
                      <a:r>
                        <a:rPr lang="en-US" sz="1000" dirty="0">
                          <a:latin typeface="+mn-lt"/>
                        </a:rPr>
                        <a:t> Colliders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>
                          <a:latin typeface="+mn-lt"/>
                        </a:rPr>
                        <a:t>Mark Palmer (BNL)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>
                          <a:latin typeface="+mn-lt"/>
                        </a:rPr>
                        <a:t>Nadia Pastrone (INFN, Torino) 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000">
                          <a:latin typeface="+mn-lt"/>
                        </a:rPr>
                        <a:t>Alexander Valishev (FNAL)</a:t>
                      </a: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836308"/>
                  </a:ext>
                </a:extLst>
              </a:tr>
              <a:tr h="260772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AF05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Accelerators for PBC &amp; Rare Processes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>
                          <a:latin typeface="+mn-lt"/>
                        </a:rPr>
                        <a:t>Mike Lamont (CERN)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>
                          <a:latin typeface="+mn-lt"/>
                        </a:rPr>
                        <a:t>Richard Milner (MIT) 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1000">
                          <a:latin typeface="+mn-lt"/>
                        </a:rPr>
                        <a:t>Eric Prebys (UC Davis)</a:t>
                      </a:r>
                      <a:endParaRPr 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71289"/>
                  </a:ext>
                </a:extLst>
              </a:tr>
              <a:tr h="260772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AF06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Advanced Accel. Concepts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Ralph </a:t>
                      </a:r>
                      <a:r>
                        <a:rPr lang="en-US" sz="1000" dirty="0" err="1">
                          <a:latin typeface="+mn-lt"/>
                        </a:rPr>
                        <a:t>Assmann</a:t>
                      </a:r>
                      <a:r>
                        <a:rPr lang="en-US" sz="1000" dirty="0">
                          <a:latin typeface="+mn-lt"/>
                        </a:rPr>
                        <a:t> (DESY)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Cameron Geddes (LBNL)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Mark Hogan (SLAC)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</a:rPr>
                        <a:t>Pietro </a:t>
                      </a:r>
                      <a:r>
                        <a:rPr lang="en-US" sz="1000" dirty="0" err="1">
                          <a:latin typeface="+mn-lt"/>
                        </a:rPr>
                        <a:t>Musumeci</a:t>
                      </a:r>
                      <a:r>
                        <a:rPr lang="en-US" sz="1000" dirty="0">
                          <a:latin typeface="+mn-lt"/>
                        </a:rPr>
                        <a:t> (UCLA)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829653"/>
                  </a:ext>
                </a:extLst>
              </a:tr>
              <a:tr h="260772"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AF07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Accelerator Technology R&amp;D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439555"/>
                  </a:ext>
                </a:extLst>
              </a:tr>
              <a:tr h="260772">
                <a:tc>
                  <a:txBody>
                    <a:bodyPr/>
                    <a:lstStyle/>
                    <a:p>
                      <a:pPr algn="l"/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      RF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>
                          <a:latin typeface="+mn-lt"/>
                        </a:rPr>
                        <a:t>Emilio Nanny (SLAC)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>
                          <a:latin typeface="+mn-lt"/>
                        </a:rPr>
                        <a:t>Sam Posen (FNAL)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000">
                          <a:latin typeface="+mn-lt"/>
                        </a:rPr>
                        <a:t>Hans Weise (DESY)</a:t>
                      </a: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911139"/>
                  </a:ext>
                </a:extLst>
              </a:tr>
              <a:tr h="260772">
                <a:tc>
                  <a:txBody>
                    <a:bodyPr/>
                    <a:lstStyle/>
                    <a:p>
                      <a:pPr algn="l"/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      Magnets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>
                          <a:latin typeface="+mn-lt"/>
                        </a:rPr>
                        <a:t>Susana I. Bermudez (CERN)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>
                          <a:latin typeface="+mn-lt"/>
                        </a:rPr>
                        <a:t>Gianluca Sabbi (LBNL) 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000">
                          <a:latin typeface="+mn-lt"/>
                        </a:rPr>
                        <a:t>Sasha Zlobin (FNAL)</a:t>
                      </a: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157029"/>
                  </a:ext>
                </a:extLst>
              </a:tr>
              <a:tr h="260772">
                <a:tc>
                  <a:txBody>
                    <a:bodyPr/>
                    <a:lstStyle/>
                    <a:p>
                      <a:pPr algn="l"/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      Targets/Sources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>
                          <a:latin typeface="+mn-lt"/>
                        </a:rPr>
                        <a:t>Charlotte </a:t>
                      </a:r>
                      <a:r>
                        <a:rPr lang="en-US" sz="1000" dirty="0" err="1">
                          <a:latin typeface="+mn-lt"/>
                        </a:rPr>
                        <a:t>Barbier</a:t>
                      </a:r>
                      <a:r>
                        <a:rPr lang="en-US" sz="1000" dirty="0">
                          <a:latin typeface="+mn-lt"/>
                        </a:rPr>
                        <a:t> (ORNL)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kern="1200" dirty="0">
                          <a:effectLst/>
                          <a:latin typeface="+mn-lt"/>
                        </a:rPr>
                        <a:t>Frederique </a:t>
                      </a:r>
                      <a:r>
                        <a:rPr lang="en-US" sz="1000" kern="1200" dirty="0" err="1">
                          <a:effectLst/>
                          <a:latin typeface="+mn-lt"/>
                        </a:rPr>
                        <a:t>Pellemoine</a:t>
                      </a:r>
                      <a:r>
                        <a:rPr lang="en-US" sz="1000" kern="1200" dirty="0">
                          <a:effectLst/>
                          <a:latin typeface="+mn-lt"/>
                        </a:rPr>
                        <a:t>  (MSU/FNAL)</a:t>
                      </a:r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Yin-E Sun (ANL)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128373"/>
                  </a:ext>
                </a:extLst>
              </a:tr>
            </a:tbl>
          </a:graphicData>
        </a:graphic>
      </p:graphicFrame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8824CD8A-64EF-2E43-BA48-0F3798D5F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D3C77CB2-B5D0-234F-8F49-28132E94C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E1AD2D1E-4C4E-904A-B77C-B5BF0BFA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95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7FDC-E575-8445-B2FB-6656D139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 Frontier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BFEC79-23B3-EC4A-B87D-89C4871F86C9}"/>
              </a:ext>
            </a:extLst>
          </p:cNvPr>
          <p:cNvGrpSpPr/>
          <p:nvPr/>
        </p:nvGrpSpPr>
        <p:grpSpPr>
          <a:xfrm>
            <a:off x="1193168" y="1096870"/>
            <a:ext cx="6821466" cy="1701108"/>
            <a:chOff x="1243968" y="969871"/>
            <a:chExt cx="6821466" cy="17011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1142937-1E17-1946-BF3F-12877A294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433" t="4969" r="16618" b="37279"/>
            <a:stretch/>
          </p:blipFill>
          <p:spPr>
            <a:xfrm>
              <a:off x="1294879" y="997548"/>
              <a:ext cx="1526188" cy="13570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281772-91F1-0447-B313-3A0DB6B6D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980"/>
            <a:stretch/>
          </p:blipFill>
          <p:spPr>
            <a:xfrm>
              <a:off x="4015517" y="969872"/>
              <a:ext cx="1224045" cy="138475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498ABE-9AC4-0646-B7A3-448E06D266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238" b="18951"/>
            <a:stretch/>
          </p:blipFill>
          <p:spPr>
            <a:xfrm>
              <a:off x="6581308" y="969871"/>
              <a:ext cx="1345695" cy="138475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CFB476-61FA-6E4E-9EFE-F8C6BB787980}"/>
                </a:ext>
              </a:extLst>
            </p:cNvPr>
            <p:cNvSpPr txBox="1"/>
            <p:nvPr/>
          </p:nvSpPr>
          <p:spPr>
            <a:xfrm>
              <a:off x="1243968" y="2363201"/>
              <a:ext cx="16280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Phil </a:t>
              </a:r>
              <a:r>
                <a:rPr lang="en-US" sz="1400" dirty="0" err="1"/>
                <a:t>Barbeau</a:t>
              </a:r>
              <a:r>
                <a:rPr lang="en-US" sz="1400" dirty="0"/>
                <a:t> (Duke)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CDD65B-2216-DA46-A8A2-28919F47D994}"/>
                </a:ext>
              </a:extLst>
            </p:cNvPr>
            <p:cNvSpPr txBox="1"/>
            <p:nvPr/>
          </p:nvSpPr>
          <p:spPr>
            <a:xfrm>
              <a:off x="6442875" y="2363202"/>
              <a:ext cx="16225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/>
                <a:t>Jinlong</a:t>
              </a:r>
              <a:r>
                <a:rPr lang="en-US" sz="1400" dirty="0"/>
                <a:t> Zhang (ANL)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F7F6F5-E694-B044-9791-E6B6B99951F1}"/>
                </a:ext>
              </a:extLst>
            </p:cNvPr>
            <p:cNvSpPr txBox="1"/>
            <p:nvPr/>
          </p:nvSpPr>
          <p:spPr>
            <a:xfrm>
              <a:off x="3803211" y="2363202"/>
              <a:ext cx="1648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Petra Merkel (FNAL)</a:t>
              </a:r>
            </a:p>
          </p:txBody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DB979DF-A110-5446-BAE0-2C9020751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793949"/>
              </p:ext>
            </p:extLst>
          </p:nvPr>
        </p:nvGraphicFramePr>
        <p:xfrm>
          <a:off x="0" y="3187700"/>
          <a:ext cx="9114139" cy="27855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1500">
                  <a:extLst>
                    <a:ext uri="{9D8B030D-6E8A-4147-A177-3AD203B41FA5}">
                      <a16:colId xmlns:a16="http://schemas.microsoft.com/office/drawing/2014/main" val="290114222"/>
                    </a:ext>
                  </a:extLst>
                </a:gridCol>
                <a:gridCol w="2216697">
                  <a:extLst>
                    <a:ext uri="{9D8B030D-6E8A-4147-A177-3AD203B41FA5}">
                      <a16:colId xmlns:a16="http://schemas.microsoft.com/office/drawing/2014/main" val="695145628"/>
                    </a:ext>
                  </a:extLst>
                </a:gridCol>
                <a:gridCol w="1626920">
                  <a:extLst>
                    <a:ext uri="{9D8B030D-6E8A-4147-A177-3AD203B41FA5}">
                      <a16:colId xmlns:a16="http://schemas.microsoft.com/office/drawing/2014/main" val="3020038445"/>
                    </a:ext>
                  </a:extLst>
                </a:gridCol>
                <a:gridCol w="1769423">
                  <a:extLst>
                    <a:ext uri="{9D8B030D-6E8A-4147-A177-3AD203B41FA5}">
                      <a16:colId xmlns:a16="http://schemas.microsoft.com/office/drawing/2014/main" val="180155240"/>
                    </a:ext>
                  </a:extLst>
                </a:gridCol>
                <a:gridCol w="1781299">
                  <a:extLst>
                    <a:ext uri="{9D8B030D-6E8A-4147-A177-3AD203B41FA5}">
                      <a16:colId xmlns:a16="http://schemas.microsoft.com/office/drawing/2014/main" val="2225650485"/>
                    </a:ext>
                  </a:extLst>
                </a:gridCol>
                <a:gridCol w="1288300">
                  <a:extLst>
                    <a:ext uri="{9D8B030D-6E8A-4147-A177-3AD203B41FA5}">
                      <a16:colId xmlns:a16="http://schemas.microsoft.com/office/drawing/2014/main" val="302801442"/>
                    </a:ext>
                  </a:extLst>
                </a:gridCol>
              </a:tblGrid>
              <a:tr h="278559"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Topical Group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Topical Group co-Conveners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553258"/>
                  </a:ext>
                </a:extLst>
              </a:tr>
              <a:tr h="278559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IF01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Quantum Sensors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Thomas Cecil (ANL),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Kent Irwin (SLAC)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Reina Maruyama (Yale)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Matt Pyle (Berkeley)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1658656"/>
                  </a:ext>
                </a:extLst>
              </a:tr>
              <a:tr h="278559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IF02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Photon Detectors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Juan Estrada (FNAL)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 err="1">
                          <a:latin typeface="+mn-lt"/>
                        </a:rPr>
                        <a:t>Mayly</a:t>
                      </a:r>
                      <a:r>
                        <a:rPr lang="en-US" sz="1000" dirty="0">
                          <a:latin typeface="+mn-lt"/>
                        </a:rPr>
                        <a:t> Sanchez (ISU)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Abigail </a:t>
                      </a:r>
                      <a:r>
                        <a:rPr lang="en-US" sz="1000" dirty="0" err="1">
                          <a:latin typeface="+mn-lt"/>
                        </a:rPr>
                        <a:t>Vieregg</a:t>
                      </a:r>
                      <a:r>
                        <a:rPr lang="en-US" sz="1000" dirty="0">
                          <a:latin typeface="+mn-lt"/>
                        </a:rPr>
                        <a:t> (</a:t>
                      </a:r>
                      <a:r>
                        <a:rPr lang="en-US" sz="1000" dirty="0" err="1">
                          <a:latin typeface="+mn-lt"/>
                        </a:rPr>
                        <a:t>U.Chicago</a:t>
                      </a:r>
                      <a:r>
                        <a:rPr lang="en-US" sz="1000" dirty="0">
                          <a:latin typeface="+mn-lt"/>
                        </a:rPr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0722844"/>
                  </a:ext>
                </a:extLst>
              </a:tr>
              <a:tr h="278559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IF03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Solid State Detectors &amp; Tracking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Tony </a:t>
                      </a:r>
                      <a:r>
                        <a:rPr lang="en-US" sz="1000" dirty="0" err="1">
                          <a:latin typeface="+mn-lt"/>
                        </a:rPr>
                        <a:t>Affolder</a:t>
                      </a:r>
                      <a:r>
                        <a:rPr lang="en-US" sz="1000" dirty="0">
                          <a:latin typeface="+mn-lt"/>
                        </a:rPr>
                        <a:t> (UCSC)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</a:rPr>
                        <a:t>Artur Apresyan (FNAL)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Lucie </a:t>
                      </a:r>
                      <a:r>
                        <a:rPr lang="en-US" sz="1000" dirty="0" err="1">
                          <a:latin typeface="+mn-lt"/>
                        </a:rPr>
                        <a:t>Linssen</a:t>
                      </a:r>
                      <a:r>
                        <a:rPr lang="en-US" sz="1000" dirty="0">
                          <a:latin typeface="+mn-lt"/>
                        </a:rPr>
                        <a:t> (CERN)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8925379"/>
                  </a:ext>
                </a:extLst>
              </a:tr>
              <a:tr h="278559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IF04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Trigger and DAQ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Darin Acosta  (Florida)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latin typeface="+mn-lt"/>
                        </a:rPr>
                        <a:t>Wes </a:t>
                      </a:r>
                      <a:r>
                        <a:rPr lang="en-US" sz="1000" dirty="0">
                          <a:latin typeface="+mn-lt"/>
                        </a:rPr>
                        <a:t>Ketchum (FNAL)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</a:rPr>
                        <a:t>Stephanie Majewski (Oregon)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5947320"/>
                  </a:ext>
                </a:extLst>
              </a:tr>
              <a:tr h="278559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IF05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Micro Pattern Gas Detectors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Bernd </a:t>
                      </a:r>
                      <a:r>
                        <a:rPr lang="en-US" sz="10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Surrow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(Temple)</a:t>
                      </a:r>
                      <a:endParaRPr lang="en-US" sz="1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Maxim </a:t>
                      </a:r>
                      <a:r>
                        <a:rPr lang="en-US" sz="1000" dirty="0" err="1">
                          <a:latin typeface="+mn-lt"/>
                        </a:rPr>
                        <a:t>Titov</a:t>
                      </a:r>
                      <a:r>
                        <a:rPr lang="en-US" sz="1000" dirty="0">
                          <a:latin typeface="+mn-lt"/>
                        </a:rPr>
                        <a:t> (SACLAY)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Sven </a:t>
                      </a:r>
                      <a:r>
                        <a:rPr lang="en-US" sz="1000" dirty="0" err="1">
                          <a:latin typeface="+mn-lt"/>
                        </a:rPr>
                        <a:t>Vahsen</a:t>
                      </a:r>
                      <a:r>
                        <a:rPr lang="en-US" sz="1000" dirty="0">
                          <a:latin typeface="+mn-lt"/>
                        </a:rPr>
                        <a:t> (Hawaii)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4064623"/>
                  </a:ext>
                </a:extLst>
              </a:tr>
              <a:tr h="278559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IF06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Calorimetry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Andy White (UTA)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 err="1">
                          <a:latin typeface="+mn-lt"/>
                        </a:rPr>
                        <a:t>Minfang</a:t>
                      </a:r>
                      <a:r>
                        <a:rPr lang="en-US" sz="1000" dirty="0">
                          <a:latin typeface="+mn-lt"/>
                        </a:rPr>
                        <a:t> </a:t>
                      </a:r>
                      <a:r>
                        <a:rPr lang="en-US" sz="1000" dirty="0" err="1">
                          <a:latin typeface="+mn-lt"/>
                        </a:rPr>
                        <a:t>Yeh</a:t>
                      </a:r>
                      <a:r>
                        <a:rPr lang="en-US" sz="1000" dirty="0">
                          <a:latin typeface="+mn-lt"/>
                        </a:rPr>
                        <a:t> (BNL)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Rachel </a:t>
                      </a:r>
                      <a:r>
                        <a:rPr lang="en-US" sz="1000" dirty="0" err="1">
                          <a:latin typeface="+mn-lt"/>
                        </a:rPr>
                        <a:t>Yohay</a:t>
                      </a:r>
                      <a:r>
                        <a:rPr lang="en-US" sz="1000" dirty="0">
                          <a:latin typeface="+mn-lt"/>
                        </a:rPr>
                        <a:t> (FSU)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1210276"/>
                  </a:ext>
                </a:extLst>
              </a:tr>
              <a:tr h="278559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IF07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Electronics/ASICS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Gabriella </a:t>
                      </a:r>
                      <a:r>
                        <a:rPr lang="en-US" sz="1000" dirty="0" err="1">
                          <a:latin typeface="+mn-lt"/>
                        </a:rPr>
                        <a:t>Carini</a:t>
                      </a:r>
                      <a:r>
                        <a:rPr lang="en-US" sz="1000" dirty="0">
                          <a:latin typeface="+mn-lt"/>
                        </a:rPr>
                        <a:t> (BNL)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Mitch Newcomer (</a:t>
                      </a:r>
                      <a:r>
                        <a:rPr lang="en-US" sz="1000" dirty="0" err="1">
                          <a:latin typeface="+mn-lt"/>
                        </a:rPr>
                        <a:t>UPenn</a:t>
                      </a:r>
                      <a:r>
                        <a:rPr lang="en-US" sz="1000" dirty="0">
                          <a:latin typeface="+mn-lt"/>
                        </a:rPr>
                        <a:t>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John Parsons (Columbia)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4318201"/>
                  </a:ext>
                </a:extLst>
              </a:tr>
              <a:tr h="278559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IF08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Noble Elements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Eric Dahl (Northwestern)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Roxanne Guenette (Harvard)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Jen </a:t>
                      </a:r>
                      <a:r>
                        <a:rPr lang="en-US" sz="1000" dirty="0" err="1">
                          <a:latin typeface="+mn-lt"/>
                        </a:rPr>
                        <a:t>Raaf</a:t>
                      </a:r>
                      <a:r>
                        <a:rPr lang="en-US" sz="1000" dirty="0">
                          <a:latin typeface="+mn-lt"/>
                        </a:rPr>
                        <a:t> (FNAL)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5596742"/>
                  </a:ext>
                </a:extLst>
              </a:tr>
              <a:tr h="278559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IF09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Cross Cutting and System Integration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Jim Fast (PNNL)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Maurice Garcia-</a:t>
                      </a:r>
                      <a:r>
                        <a:rPr lang="en-US" sz="1000" dirty="0" err="1">
                          <a:latin typeface="+mn-lt"/>
                        </a:rPr>
                        <a:t>Sciveres</a:t>
                      </a:r>
                      <a:r>
                        <a:rPr lang="en-US" sz="1000" dirty="0">
                          <a:latin typeface="+mn-lt"/>
                        </a:rPr>
                        <a:t> (LBL)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Ian </a:t>
                      </a:r>
                      <a:r>
                        <a:rPr lang="en-US" sz="1000" dirty="0" err="1">
                          <a:latin typeface="+mn-lt"/>
                        </a:rPr>
                        <a:t>Shipsey</a:t>
                      </a:r>
                      <a:r>
                        <a:rPr lang="en-US" sz="1000" dirty="0">
                          <a:latin typeface="+mn-lt"/>
                        </a:rPr>
                        <a:t> (Oxford)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3831655"/>
                  </a:ext>
                </a:extLst>
              </a:tr>
            </a:tbl>
          </a:graphicData>
        </a:graphic>
      </p:graphicFrame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E1295B05-C324-1741-966B-924AF592B3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2A93A953-1BBC-B643-8943-C09197BF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A7C82741-C6F5-C247-888A-507EE087C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84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7FDC-E575-8445-B2FB-6656D139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Frontier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20ADB2A-DC0F-564C-B864-5B25C6D89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031693"/>
              </p:ext>
            </p:extLst>
          </p:nvPr>
        </p:nvGraphicFramePr>
        <p:xfrm>
          <a:off x="1" y="3155211"/>
          <a:ext cx="9143999" cy="28953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9300">
                  <a:extLst>
                    <a:ext uri="{9D8B030D-6E8A-4147-A177-3AD203B41FA5}">
                      <a16:colId xmlns:a16="http://schemas.microsoft.com/office/drawing/2014/main" val="4044948291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69514562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20038445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733557126"/>
                    </a:ext>
                  </a:extLst>
                </a:gridCol>
                <a:gridCol w="2260599">
                  <a:extLst>
                    <a:ext uri="{9D8B030D-6E8A-4147-A177-3AD203B41FA5}">
                      <a16:colId xmlns:a16="http://schemas.microsoft.com/office/drawing/2014/main" val="408549392"/>
                    </a:ext>
                  </a:extLst>
                </a:gridCol>
              </a:tblGrid>
              <a:tr h="135360"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Topical Group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Topical Group co-Conveners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553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CompF01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Experimental Algorithm Parallelization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 err="1">
                          <a:latin typeface="+mn-lt"/>
                        </a:rPr>
                        <a:t>Guiseppi</a:t>
                      </a:r>
                      <a:r>
                        <a:rPr lang="en" sz="1000" dirty="0">
                          <a:latin typeface="+mn-lt"/>
                        </a:rPr>
                        <a:t> </a:t>
                      </a:r>
                      <a:r>
                        <a:rPr lang="en" sz="1000" dirty="0" err="1">
                          <a:latin typeface="+mn-lt"/>
                        </a:rPr>
                        <a:t>Cerati</a:t>
                      </a:r>
                      <a:r>
                        <a:rPr lang="en" sz="1000" dirty="0">
                          <a:latin typeface="+mn-lt"/>
                        </a:rPr>
                        <a:t> (FNAL)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+mn-lt"/>
                        </a:rPr>
                        <a:t>Katrin Heitmann (ANL)</a:t>
                      </a:r>
                      <a:endParaRPr sz="100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Walter Hopkins (ANL)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20527991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CompF02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Theoretical Calculations and Simulation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+mn-lt"/>
                        </a:rPr>
                        <a:t>Peter Boyle (BNL)</a:t>
                      </a:r>
                      <a:endParaRPr sz="100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Daniel Elvira (FNAL)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+mn-lt"/>
                        </a:rPr>
                        <a:t>Ji Qiang (LBNL)</a:t>
                      </a:r>
                      <a:endParaRPr sz="100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3480722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CompF03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Machine Learning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 err="1">
                          <a:latin typeface="+mn-lt"/>
                        </a:rPr>
                        <a:t>Phiala</a:t>
                      </a:r>
                      <a:r>
                        <a:rPr lang="en" sz="1000" dirty="0">
                          <a:latin typeface="+mn-lt"/>
                        </a:rPr>
                        <a:t> Shanahan (MIT)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+mn-lt"/>
                        </a:rPr>
                        <a:t>Kazu Terao (SLAC)</a:t>
                      </a:r>
                      <a:endParaRPr sz="100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+mn-lt"/>
                        </a:rPr>
                        <a:t>Daniel Whiteson (Irvine)</a:t>
                      </a:r>
                      <a:endParaRPr sz="100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4168925379"/>
                  </a:ext>
                </a:extLst>
              </a:tr>
              <a:tr h="2707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CompF04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Storage and processing resource access (Facility and Infrastructure R&amp;D)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Wahid </a:t>
                      </a:r>
                      <a:r>
                        <a:rPr lang="en" sz="1000" dirty="0" err="1">
                          <a:latin typeface="+mn-lt"/>
                        </a:rPr>
                        <a:t>Bhimji</a:t>
                      </a:r>
                      <a:r>
                        <a:rPr lang="en" sz="1000" dirty="0">
                          <a:latin typeface="+mn-lt"/>
                        </a:rPr>
                        <a:t> (NERSC)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+mn-lt"/>
                        </a:rPr>
                        <a:t>Rob Gardner (U Chicago)</a:t>
                      </a:r>
                      <a:endParaRPr sz="100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+mn-lt"/>
                        </a:rPr>
                        <a:t>Frank Würthwein (UCSD)</a:t>
                      </a:r>
                      <a:endParaRPr sz="100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2695947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CompF05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End user analysis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Gavin Davies (</a:t>
                      </a:r>
                      <a:r>
                        <a:rPr lang="en" sz="1000" dirty="0" err="1">
                          <a:latin typeface="+mn-lt"/>
                        </a:rPr>
                        <a:t>U.Mississippi</a:t>
                      </a:r>
                      <a:r>
                        <a:rPr lang="en" sz="1000" dirty="0">
                          <a:latin typeface="+mn-lt"/>
                        </a:rPr>
                        <a:t>)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Peter </a:t>
                      </a:r>
                      <a:r>
                        <a:rPr lang="en" sz="1000" dirty="0" err="1">
                          <a:latin typeface="+mn-lt"/>
                        </a:rPr>
                        <a:t>Onyisi</a:t>
                      </a:r>
                      <a:r>
                        <a:rPr lang="en" sz="1000" dirty="0">
                          <a:latin typeface="+mn-lt"/>
                        </a:rPr>
                        <a:t> (UT Austin)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Amy Roberts (UC Denver)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6040646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CompF06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+mn-lt"/>
                        </a:rPr>
                        <a:t>Quantum computing</a:t>
                      </a:r>
                      <a:endParaRPr sz="100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+mn-lt"/>
                        </a:rPr>
                        <a:t>Travis Humble (ORNL)</a:t>
                      </a:r>
                      <a:endParaRPr sz="100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Gabriel Perdue (FNAL)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Martin Savage (U Washington)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2681210276"/>
                  </a:ext>
                </a:extLst>
              </a:tr>
              <a:tr h="2707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CompF07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+mn-lt"/>
                        </a:rPr>
                        <a:t>Reinterpretation and long-term preservation of data and code</a:t>
                      </a:r>
                      <a:endParaRPr sz="100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+mn-lt"/>
                        </a:rPr>
                        <a:t>Kyle Cramner (NYU)</a:t>
                      </a:r>
                      <a:endParaRPr sz="100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Mike Hildreth (U Notre Dame)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Matias Carrasco Kind (Illinois/ NCSA)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335431820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936E935D-E53E-5641-9423-DD592D095B9D}"/>
              </a:ext>
            </a:extLst>
          </p:cNvPr>
          <p:cNvGrpSpPr/>
          <p:nvPr/>
        </p:nvGrpSpPr>
        <p:grpSpPr>
          <a:xfrm>
            <a:off x="891932" y="1097044"/>
            <a:ext cx="7096883" cy="1761081"/>
            <a:chOff x="1044332" y="942828"/>
            <a:chExt cx="7096883" cy="1761081"/>
          </a:xfrm>
        </p:grpSpPr>
        <p:pic>
          <p:nvPicPr>
            <p:cNvPr id="13" name="Google Shape;35;p5">
              <a:extLst>
                <a:ext uri="{FF2B5EF4-FFF2-40B4-BE49-F238E27FC236}">
                  <a16:creationId xmlns:a16="http://schemas.microsoft.com/office/drawing/2014/main" id="{9DCCD987-29EE-A44A-9336-9D8FA68A8535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735808" y="942828"/>
              <a:ext cx="1353986" cy="13667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36;p5">
              <a:extLst>
                <a:ext uri="{FF2B5EF4-FFF2-40B4-BE49-F238E27FC236}">
                  <a16:creationId xmlns:a16="http://schemas.microsoft.com/office/drawing/2014/main" id="{F683FE99-589B-B047-BE6B-397184EB38D6}"/>
                </a:ext>
              </a:extLst>
            </p:cNvPr>
            <p:cNvSpPr txBox="1"/>
            <p:nvPr/>
          </p:nvSpPr>
          <p:spPr>
            <a:xfrm>
              <a:off x="1044332" y="2221209"/>
              <a:ext cx="2633137" cy="48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ea typeface="Roboto"/>
                  <a:cs typeface="Roboto"/>
                  <a:sym typeface="Roboto"/>
                </a:rPr>
                <a:t>Steven Gottlieb (Indiana U)</a:t>
              </a:r>
              <a:endParaRPr sz="1400" dirty="0"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37;p5">
              <a:extLst>
                <a:ext uri="{FF2B5EF4-FFF2-40B4-BE49-F238E27FC236}">
                  <a16:creationId xmlns:a16="http://schemas.microsoft.com/office/drawing/2014/main" id="{D17D79A3-2F7F-2342-A56A-EEC2602EF3F9}"/>
                </a:ext>
              </a:extLst>
            </p:cNvPr>
            <p:cNvSpPr txBox="1"/>
            <p:nvPr/>
          </p:nvSpPr>
          <p:spPr>
            <a:xfrm>
              <a:off x="3719351" y="2205536"/>
              <a:ext cx="2099935" cy="4878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ea typeface="Roboto"/>
                  <a:cs typeface="Roboto"/>
                  <a:sym typeface="Roboto"/>
                </a:rPr>
                <a:t>Ben </a:t>
              </a:r>
              <a:r>
                <a:rPr lang="en" sz="1400" dirty="0" err="1">
                  <a:ea typeface="Roboto"/>
                  <a:cs typeface="Roboto"/>
                  <a:sym typeface="Roboto"/>
                </a:rPr>
                <a:t>Nachman</a:t>
              </a:r>
              <a:r>
                <a:rPr lang="en" sz="1400" dirty="0">
                  <a:ea typeface="Roboto"/>
                  <a:cs typeface="Roboto"/>
                  <a:sym typeface="Roboto"/>
                </a:rPr>
                <a:t> (LBNL)</a:t>
              </a:r>
              <a:endParaRPr sz="1400" dirty="0"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6" name="Google Shape;38;p5">
              <a:extLst>
                <a:ext uri="{FF2B5EF4-FFF2-40B4-BE49-F238E27FC236}">
                  <a16:creationId xmlns:a16="http://schemas.microsoft.com/office/drawing/2014/main" id="{10EA73AC-F6A8-6146-87E1-F2D92245890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33809"/>
            <a:stretch/>
          </p:blipFill>
          <p:spPr>
            <a:xfrm>
              <a:off x="6431031" y="942828"/>
              <a:ext cx="1302624" cy="13667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9;p5">
              <a:extLst>
                <a:ext uri="{FF2B5EF4-FFF2-40B4-BE49-F238E27FC236}">
                  <a16:creationId xmlns:a16="http://schemas.microsoft.com/office/drawing/2014/main" id="{571D44AE-6568-7343-ADA2-5AEA38DDB26D}"/>
                </a:ext>
              </a:extLst>
            </p:cNvPr>
            <p:cNvSpPr txBox="1"/>
            <p:nvPr/>
          </p:nvSpPr>
          <p:spPr>
            <a:xfrm>
              <a:off x="6041280" y="2210050"/>
              <a:ext cx="2099935" cy="48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ea typeface="Roboto"/>
                  <a:cs typeface="Roboto"/>
                  <a:sym typeface="Roboto"/>
                </a:rPr>
                <a:t>Oliver </a:t>
              </a:r>
              <a:r>
                <a:rPr lang="en" sz="1400" dirty="0" err="1">
                  <a:ea typeface="Roboto"/>
                  <a:cs typeface="Roboto"/>
                  <a:sym typeface="Roboto"/>
                </a:rPr>
                <a:t>Gutsche</a:t>
              </a:r>
              <a:r>
                <a:rPr lang="en" sz="1400" dirty="0">
                  <a:ea typeface="Roboto"/>
                  <a:cs typeface="Roboto"/>
                  <a:sym typeface="Roboto"/>
                </a:rPr>
                <a:t> (FNAL)</a:t>
              </a:r>
              <a:endParaRPr sz="1400" dirty="0"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8" name="Google Shape;40;p5">
              <a:extLst>
                <a:ext uri="{FF2B5EF4-FFF2-40B4-BE49-F238E27FC236}">
                  <a16:creationId xmlns:a16="http://schemas.microsoft.com/office/drawing/2014/main" id="{603C3A93-ACDF-1641-9B47-7C003C8655B5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23324" y="952290"/>
              <a:ext cx="1274176" cy="13572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CDA516F3-9E00-CC46-A98F-6409372B7A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580A2531-5DD1-364D-B279-B99A33D7B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4052434-6762-144D-9B6A-CDA18647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40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2E771-C32C-D440-8E4B-6D8B7F247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Underground Facilities and Infrastructure Frontier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BF8F3A-2A79-BA4D-A171-75CECB1E5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069695"/>
              </p:ext>
            </p:extLst>
          </p:nvPr>
        </p:nvGraphicFramePr>
        <p:xfrm>
          <a:off x="0" y="3601324"/>
          <a:ext cx="9144001" cy="23250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34309">
                  <a:extLst>
                    <a:ext uri="{9D8B030D-6E8A-4147-A177-3AD203B41FA5}">
                      <a16:colId xmlns:a16="http://schemas.microsoft.com/office/drawing/2014/main" val="4044948291"/>
                    </a:ext>
                  </a:extLst>
                </a:gridCol>
                <a:gridCol w="3741856">
                  <a:extLst>
                    <a:ext uri="{9D8B030D-6E8A-4147-A177-3AD203B41FA5}">
                      <a16:colId xmlns:a16="http://schemas.microsoft.com/office/drawing/2014/main" val="695145628"/>
                    </a:ext>
                  </a:extLst>
                </a:gridCol>
                <a:gridCol w="1237129">
                  <a:extLst>
                    <a:ext uri="{9D8B030D-6E8A-4147-A177-3AD203B41FA5}">
                      <a16:colId xmlns:a16="http://schemas.microsoft.com/office/drawing/2014/main" val="1082279610"/>
                    </a:ext>
                  </a:extLst>
                </a:gridCol>
                <a:gridCol w="1250577">
                  <a:extLst>
                    <a:ext uri="{9D8B030D-6E8A-4147-A177-3AD203B41FA5}">
                      <a16:colId xmlns:a16="http://schemas.microsoft.com/office/drawing/2014/main" val="3754482604"/>
                    </a:ext>
                  </a:extLst>
                </a:gridCol>
                <a:gridCol w="1156447">
                  <a:extLst>
                    <a:ext uri="{9D8B030D-6E8A-4147-A177-3AD203B41FA5}">
                      <a16:colId xmlns:a16="http://schemas.microsoft.com/office/drawing/2014/main" val="4150824153"/>
                    </a:ext>
                  </a:extLst>
                </a:gridCol>
                <a:gridCol w="1223683">
                  <a:extLst>
                    <a:ext uri="{9D8B030D-6E8A-4147-A177-3AD203B41FA5}">
                      <a16:colId xmlns:a16="http://schemas.microsoft.com/office/drawing/2014/main" val="969475289"/>
                    </a:ext>
                  </a:extLst>
                </a:gridCol>
              </a:tblGrid>
              <a:tr h="313563">
                <a:tc gridSpan="2"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Topical Group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Topical Group co-Conveners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553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UF01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Underground Facilities for Neutrinos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dirty="0">
                          <a:latin typeface="+mn-lt"/>
                        </a:rPr>
                        <a:t> </a:t>
                      </a:r>
                      <a:r>
                        <a:rPr lang="en-US" sz="1000" dirty="0">
                          <a:effectLst/>
                        </a:rPr>
                        <a:t>Tim Bolton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</a:rPr>
                        <a:t>Patrick </a:t>
                      </a:r>
                      <a:r>
                        <a:rPr lang="en-US" sz="1000" dirty="0" err="1">
                          <a:effectLst/>
                        </a:rPr>
                        <a:t>Decowski</a:t>
                      </a:r>
                      <a:r>
                        <a:rPr lang="en-US" sz="1000" dirty="0">
                          <a:effectLst/>
                        </a:rPr>
                        <a:t> </a:t>
                      </a:r>
                    </a:p>
                  </a:txBody>
                  <a:tcPr marL="91425" marR="91425" marT="91425" marB="91425" anchor="ctr"/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TBD</a:t>
                      </a: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20527991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UF02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Underground Facilities for Cosmic Frontier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>
                          <a:effectLst/>
                        </a:rPr>
                        <a:t>Kaixuan</a:t>
                      </a:r>
                      <a:r>
                        <a:rPr lang="en-US" sz="1000" dirty="0">
                          <a:effectLst/>
                        </a:rPr>
                        <a:t> Ni </a:t>
                      </a:r>
                    </a:p>
                  </a:txBody>
                  <a:tcPr marL="91425" marR="91425" marT="91425" marB="91425" anchor="ctr"/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>
                          <a:latin typeface="+mn-lt"/>
                        </a:rPr>
                        <a:t>Emilija</a:t>
                      </a:r>
                      <a:r>
                        <a:rPr lang="en-US" sz="1000" dirty="0">
                          <a:latin typeface="+mn-lt"/>
                        </a:rPr>
                        <a:t> </a:t>
                      </a:r>
                      <a:r>
                        <a:rPr lang="en-US" sz="1000" dirty="0" err="1">
                          <a:latin typeface="+mn-lt"/>
                        </a:rPr>
                        <a:t>Pantic</a:t>
                      </a:r>
                      <a:endParaRPr lang="en-US"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3480722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UF03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Underground Detectors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TBD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TBD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41689253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UF04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Supporting </a:t>
                      </a:r>
                      <a:r>
                        <a:rPr lang="en-US" sz="1000" dirty="0">
                          <a:latin typeface="+mn-lt"/>
                        </a:rPr>
                        <a:t>Capabilities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</a:rPr>
                        <a:t>Richard Schnee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>
                          <a:effectLst/>
                        </a:rPr>
                        <a:t>Alvine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Kamaha</a:t>
                      </a:r>
                      <a:endParaRPr lang="en-US" sz="1000" dirty="0">
                        <a:effectLst/>
                      </a:endParaRPr>
                    </a:p>
                  </a:txBody>
                  <a:tcPr marL="91425" marR="91425" marT="91425" marB="91425"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</a:rPr>
                        <a:t>Brianna Mount</a:t>
                      </a: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effectLst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2695947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UF05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Synergistic Research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</a:rPr>
                        <a:t>Daniel Robertson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TBD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TBD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6040646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UF06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An Integrated Strategy for Underground </a:t>
                      </a:r>
                      <a:r>
                        <a:rPr lang="en-US" sz="1000" dirty="0">
                          <a:latin typeface="+mn-lt"/>
                        </a:rPr>
                        <a:t>Facilities</a:t>
                      </a:r>
                      <a:r>
                        <a:rPr lang="en" sz="1000" dirty="0">
                          <a:latin typeface="+mn-lt"/>
                        </a:rPr>
                        <a:t> and Infrastructure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Laura </a:t>
                      </a:r>
                      <a:r>
                        <a:rPr lang="en-US" sz="1000" dirty="0" err="1">
                          <a:latin typeface="+mn-lt"/>
                        </a:rPr>
                        <a:t>Baudis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Jeter Hall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Kevin Lesko</a:t>
                      </a:r>
                      <a:endParaRPr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John </a:t>
                      </a:r>
                      <a:r>
                        <a:rPr lang="en-US" sz="1000" dirty="0" err="1">
                          <a:latin typeface="+mn-lt"/>
                        </a:rPr>
                        <a:t>Orrell</a:t>
                      </a:r>
                      <a:endParaRPr lang="en-US" sz="1000" dirty="0">
                        <a:latin typeface="+mn-lt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2681210276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B9085B5D-1342-7048-9282-5B119EEE08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06" r="24230"/>
          <a:stretch/>
        </p:blipFill>
        <p:spPr>
          <a:xfrm>
            <a:off x="2859878" y="1193586"/>
            <a:ext cx="1362241" cy="14075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22F5BB-D9D9-1B46-9165-00B6E38476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28" r="9229"/>
          <a:stretch/>
        </p:blipFill>
        <p:spPr>
          <a:xfrm>
            <a:off x="6770719" y="1142762"/>
            <a:ext cx="1444185" cy="1458344"/>
          </a:xfrm>
          <a:prstGeom prst="rect">
            <a:avLst/>
          </a:prstGeom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2C28E4-1293-554A-B2E8-389393A07103}"/>
              </a:ext>
            </a:extLst>
          </p:cNvPr>
          <p:cNvSpPr txBox="1"/>
          <p:nvPr/>
        </p:nvSpPr>
        <p:spPr>
          <a:xfrm>
            <a:off x="2737573" y="2601106"/>
            <a:ext cx="160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Jeter Hall (SNOLAB)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820276-0074-4F4C-B2B0-416CE5555C1A}"/>
              </a:ext>
            </a:extLst>
          </p:cNvPr>
          <p:cNvSpPr txBox="1"/>
          <p:nvPr/>
        </p:nvSpPr>
        <p:spPr>
          <a:xfrm>
            <a:off x="4732614" y="2606757"/>
            <a:ext cx="1540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Kevin Lesko (LBNL)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E3A57F-284B-EB48-B249-5B1D357F2FBA}"/>
              </a:ext>
            </a:extLst>
          </p:cNvPr>
          <p:cNvSpPr txBox="1"/>
          <p:nvPr/>
        </p:nvSpPr>
        <p:spPr>
          <a:xfrm>
            <a:off x="6686088" y="2606757"/>
            <a:ext cx="1528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John Orrell (PNNL)</a:t>
            </a:r>
          </a:p>
        </p:txBody>
      </p:sp>
      <p:pic>
        <p:nvPicPr>
          <p:cNvPr id="1026" name="Picture 2" descr="Kevin LESKO | PhD | Lawrence Berkeley National Laboratory, CA ...">
            <a:extLst>
              <a:ext uri="{FF2B5EF4-FFF2-40B4-BE49-F238E27FC236}">
                <a16:creationId xmlns:a16="http://schemas.microsoft.com/office/drawing/2014/main" id="{4E390CA0-8E3E-A246-89C9-EE6192B88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546" y="1146653"/>
            <a:ext cx="1476078" cy="147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Laura Baudis contact">
            <a:extLst>
              <a:ext uri="{FF2B5EF4-FFF2-40B4-BE49-F238E27FC236}">
                <a16:creationId xmlns:a16="http://schemas.microsoft.com/office/drawing/2014/main" id="{4AE0B0B5-D93F-4D4A-B0FA-F9DD6BA7E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9" t="8843" r="10216" b="24947"/>
          <a:stretch/>
        </p:blipFill>
        <p:spPr bwMode="auto">
          <a:xfrm>
            <a:off x="881539" y="1193586"/>
            <a:ext cx="1437120" cy="142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C7FB399-00AC-CF4B-A27C-0517F3ECBF3C}"/>
              </a:ext>
            </a:extLst>
          </p:cNvPr>
          <p:cNvSpPr txBox="1"/>
          <p:nvPr/>
        </p:nvSpPr>
        <p:spPr>
          <a:xfrm>
            <a:off x="644743" y="2608455"/>
            <a:ext cx="1910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Laura </a:t>
            </a:r>
            <a:r>
              <a:rPr lang="en-US" sz="1400" dirty="0" err="1"/>
              <a:t>Baudis</a:t>
            </a:r>
            <a:r>
              <a:rPr lang="en-US" sz="1400" dirty="0"/>
              <a:t> (U. Zurich)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4D6929B2-8725-1B43-B440-07661504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1DFF5C55-3F48-4540-A745-6A25E6B27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F1A4A793-1BEB-D841-9674-C831B990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20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7FDC-E575-8445-B2FB-6656D139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Engagement Frontier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11739B-91D6-0949-B8AA-93A2B844200E}"/>
              </a:ext>
            </a:extLst>
          </p:cNvPr>
          <p:cNvGrpSpPr/>
          <p:nvPr/>
        </p:nvGrpSpPr>
        <p:grpSpPr>
          <a:xfrm>
            <a:off x="1995629" y="1069557"/>
            <a:ext cx="5152742" cy="1767580"/>
            <a:chOff x="2038828" y="1212664"/>
            <a:chExt cx="5152742" cy="17675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82A321-0D1C-8745-AA4C-163E1C6DB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9702" y="1212664"/>
              <a:ext cx="1441070" cy="146606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21D93A-979B-FE4D-A1CD-B36374DB838F}"/>
                </a:ext>
              </a:extLst>
            </p:cNvPr>
            <p:cNvSpPr txBox="1"/>
            <p:nvPr/>
          </p:nvSpPr>
          <p:spPr>
            <a:xfrm>
              <a:off x="2038828" y="2672467"/>
              <a:ext cx="21261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Kétévi A. Assamagan (BNL)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4" t="6313" r="3008" b="45734"/>
            <a:stretch/>
          </p:blipFill>
          <p:spPr>
            <a:xfrm>
              <a:off x="5412040" y="1212664"/>
              <a:ext cx="1449956" cy="146605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21D93A-979B-FE4D-A1CD-B36374DB838F}"/>
                </a:ext>
              </a:extLst>
            </p:cNvPr>
            <p:cNvSpPr txBox="1"/>
            <p:nvPr/>
          </p:nvSpPr>
          <p:spPr>
            <a:xfrm>
              <a:off x="5082466" y="2672466"/>
              <a:ext cx="21091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Breese Quinn (Mississippi)</a:t>
              </a:r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3C54237-B7E3-6642-991E-A60ECA23F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637291"/>
              </p:ext>
            </p:extLst>
          </p:nvPr>
        </p:nvGraphicFramePr>
        <p:xfrm>
          <a:off x="2" y="3200400"/>
          <a:ext cx="9143998" cy="2870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61998">
                  <a:extLst>
                    <a:ext uri="{9D8B030D-6E8A-4147-A177-3AD203B41FA5}">
                      <a16:colId xmlns:a16="http://schemas.microsoft.com/office/drawing/2014/main" val="3530636204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695145628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3020038445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2733557126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40854939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991735926"/>
                    </a:ext>
                  </a:extLst>
                </a:gridCol>
              </a:tblGrid>
              <a:tr h="281072">
                <a:tc gridSpan="2">
                  <a:txBody>
                    <a:bodyPr/>
                    <a:lstStyle/>
                    <a:p>
                      <a:r>
                        <a:rPr lang="en-US" sz="1000" dirty="0"/>
                        <a:t>Topical Group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1000" dirty="0"/>
                        <a:t>Topical Group co-Conveners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553258"/>
                  </a:ext>
                </a:extLst>
              </a:tr>
              <a:tr h="456742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Comm01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u="none" strike="noStrike" kern="1200" dirty="0">
                          <a:effectLst/>
                        </a:rPr>
                        <a:t>Applications &amp; Industry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Farah Fahim (FNAL)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Alex </a:t>
                      </a:r>
                      <a:r>
                        <a:rPr lang="en-US" sz="1000" dirty="0" err="1"/>
                        <a:t>Murokh</a:t>
                      </a:r>
                      <a:r>
                        <a:rPr lang="en-US" sz="1000" dirty="0"/>
                        <a:t> (</a:t>
                      </a:r>
                      <a:r>
                        <a:rPr lang="en-US" sz="1000" dirty="0" err="1"/>
                        <a:t>RadiaBeam</a:t>
                      </a:r>
                      <a:r>
                        <a:rPr lang="en-US" sz="1000" dirty="0"/>
                        <a:t> Technologies)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1000" u="none" strike="noStrike" kern="1200" dirty="0">
                          <a:effectLst/>
                        </a:rPr>
                        <a:t>Koji Yoshimura</a:t>
                      </a:r>
                      <a:r>
                        <a:rPr lang="en-US" sz="1000" u="none" strike="noStrike" kern="1200" baseline="0" dirty="0">
                          <a:effectLst/>
                        </a:rPr>
                        <a:t> (Okayama)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2799191"/>
                  </a:ext>
                </a:extLst>
              </a:tr>
              <a:tr h="45674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Comm02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u="none" strike="noStrike" kern="1200" dirty="0">
                          <a:effectLst/>
                        </a:rPr>
                        <a:t>Career Pipeline &amp; Development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err="1">
                          <a:solidFill>
                            <a:schemeClr val="tx1"/>
                          </a:solidFill>
                        </a:rPr>
                        <a:t>Sudhir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 Malik (UPRM)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err="1">
                          <a:effectLst/>
                        </a:rPr>
                        <a:t>Yangyang</a:t>
                      </a:r>
                      <a:r>
                        <a:rPr lang="en-US" sz="1000" u="none" strike="noStrike" kern="1200" dirty="0">
                          <a:effectLst/>
                        </a:rPr>
                        <a:t> Chen (Cornell)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1000" u="none" strike="noStrike" kern="1200" dirty="0">
                          <a:effectLst/>
                        </a:rPr>
                        <a:t>Amr El </a:t>
                      </a:r>
                      <a:r>
                        <a:rPr lang="en-US" sz="1000" u="none" strike="noStrike" kern="1200" dirty="0" err="1">
                          <a:effectLst/>
                        </a:rPr>
                        <a:t>Zant</a:t>
                      </a:r>
                      <a:r>
                        <a:rPr lang="en-US" sz="1000" u="none" strike="noStrike" kern="1200" dirty="0">
                          <a:effectLst/>
                        </a:rPr>
                        <a:t> (BUE</a:t>
                      </a:r>
                      <a:r>
                        <a:rPr lang="en-US" sz="1000" u="none" strike="noStrike" kern="1200" baseline="0" dirty="0">
                          <a:effectLst/>
                        </a:rPr>
                        <a:t>)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0722844"/>
                  </a:ext>
                </a:extLst>
              </a:tr>
              <a:tr h="3810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Comm03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u="none" strike="noStrike" kern="1200" dirty="0">
                          <a:effectLst/>
                        </a:rPr>
                        <a:t>Diversity &amp; Inclusion                    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u="none" strike="noStrike" kern="1200" dirty="0">
                          <a:effectLst/>
                        </a:rPr>
                        <a:t>Mu-Chun Chen (UCI)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u="none" strike="noStrike" kern="1200" dirty="0">
                          <a:effectLst/>
                        </a:rPr>
                        <a:t>Sam Meehan (CERN)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Carla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</a:rPr>
                        <a:t>Bonifazi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   (UFRJ)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8925379"/>
                  </a:ext>
                </a:extLst>
              </a:tr>
              <a:tr h="3810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Comm04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u="none" strike="noStrike" kern="1200" dirty="0">
                          <a:effectLst/>
                        </a:rPr>
                        <a:t>Physics Education                        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effectLst/>
                        </a:rPr>
                        <a:t>Randy </a:t>
                      </a:r>
                      <a:r>
                        <a:rPr lang="en-US" sz="1000" u="none" strike="noStrike" kern="1200" dirty="0" err="1">
                          <a:effectLst/>
                        </a:rPr>
                        <a:t>Ruchti</a:t>
                      </a:r>
                      <a:r>
                        <a:rPr lang="en-US" sz="1000" u="none" strike="noStrike" kern="1200" dirty="0">
                          <a:effectLst/>
                        </a:rPr>
                        <a:t> (Notre Dame)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Frossie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Economou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(LSST)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1000" u="none" strike="noStrike" kern="1200" dirty="0" err="1">
                          <a:effectLst/>
                        </a:rPr>
                        <a:t>Sijbrand</a:t>
                      </a:r>
                      <a:r>
                        <a:rPr lang="en-US" sz="1000" u="none" strike="noStrike" kern="1200" dirty="0">
                          <a:effectLst/>
                        </a:rPr>
                        <a:t> de Jong (</a:t>
                      </a:r>
                      <a:r>
                        <a:rPr lang="en-US" sz="1000" u="none" strike="noStrike" kern="1200" dirty="0" err="1">
                          <a:effectLst/>
                        </a:rPr>
                        <a:t>Radboud</a:t>
                      </a:r>
                      <a:r>
                        <a:rPr lang="en-US" sz="1000" u="none" strike="noStrike" kern="1200" dirty="0">
                          <a:effectLst/>
                        </a:rPr>
                        <a:t>)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5947320"/>
                  </a:ext>
                </a:extLst>
              </a:tr>
              <a:tr h="45674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Comm05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u="none" strike="noStrike" kern="1200" dirty="0">
                          <a:effectLst/>
                        </a:rPr>
                        <a:t>Public Education &amp; Outreach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effectLst/>
                        </a:rPr>
                        <a:t>Sarah Demers (Yale)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effectLst/>
                        </a:rPr>
                        <a:t>Kathryn </a:t>
                      </a:r>
                      <a:r>
                        <a:rPr lang="en-US" sz="1000" u="none" strike="noStrike" kern="1200" dirty="0" err="1">
                          <a:effectLst/>
                        </a:rPr>
                        <a:t>Jepsen</a:t>
                      </a:r>
                      <a:r>
                        <a:rPr lang="en-US" sz="1000" u="none" strike="noStrike" kern="1200" dirty="0">
                          <a:effectLst/>
                        </a:rPr>
                        <a:t> (SLAC)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Don Lincoln (FNAL/Notre Dame)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effectLst/>
                        </a:rPr>
                        <a:t>A. </a:t>
                      </a:r>
                      <a:r>
                        <a:rPr lang="en-US" sz="1000" u="none" strike="noStrike" kern="1200" dirty="0" err="1">
                          <a:effectLst/>
                        </a:rPr>
                        <a:t>Muronga</a:t>
                      </a:r>
                      <a:r>
                        <a:rPr lang="en-US" sz="1000" u="none" strike="noStrike" kern="1200" dirty="0">
                          <a:effectLst/>
                        </a:rPr>
                        <a:t> (Nelson Mandela)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4064623"/>
                  </a:ext>
                </a:extLst>
              </a:tr>
              <a:tr h="45674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</a:rPr>
                        <a:t>Comm06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u="none" strike="noStrike" kern="1200" dirty="0">
                          <a:effectLst/>
                        </a:rPr>
                        <a:t>Public Policy &amp; </a:t>
                      </a:r>
                    </a:p>
                    <a:p>
                      <a:r>
                        <a:rPr lang="en-US" sz="1000" u="none" strike="noStrike" kern="1200" dirty="0">
                          <a:effectLst/>
                        </a:rPr>
                        <a:t>Government Engagement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u="none" strike="noStrike" kern="1200" dirty="0">
                          <a:effectLst/>
                        </a:rPr>
                        <a:t>Rob Fine (Rochester)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u="none" strike="noStrike" kern="1200" dirty="0">
                          <a:effectLst/>
                        </a:rPr>
                        <a:t>Louise Suter (FNAL)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1000" u="none" strike="noStrike" kern="1200" dirty="0" err="1">
                          <a:effectLst/>
                        </a:rPr>
                        <a:t>Brajesh</a:t>
                      </a:r>
                      <a:r>
                        <a:rPr lang="en-US" sz="1000" u="none" strike="noStrike" kern="1200" dirty="0">
                          <a:effectLst/>
                        </a:rPr>
                        <a:t> </a:t>
                      </a:r>
                      <a:r>
                        <a:rPr lang="en-US" sz="1000" u="none" strike="noStrike" kern="1200" dirty="0" err="1">
                          <a:effectLst/>
                        </a:rPr>
                        <a:t>Choudhary</a:t>
                      </a:r>
                      <a:r>
                        <a:rPr lang="en-US" sz="1000" u="none" strike="noStrike" kern="1200" dirty="0">
                          <a:effectLst/>
                        </a:rPr>
                        <a:t> (Delhi)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1210276"/>
                  </a:ext>
                </a:extLst>
              </a:tr>
            </a:tbl>
          </a:graphicData>
        </a:graphic>
      </p:graphicFrame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9C649A23-1E92-7346-BF45-BDBC485D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8B2F0128-D4AC-C74C-AAAA-656D8D18B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DB1AC713-D154-2740-A79F-481863227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40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CCC18-A712-4444-A3E3-7093BA905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Snowmass Early Careers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9700DB3-5822-1C4C-B2E4-B7C878EA3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05" y="1181958"/>
            <a:ext cx="8742948" cy="517439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Snowmass 2021 process is towards a long-term strategic plan</a:t>
            </a:r>
          </a:p>
          <a:p>
            <a:pPr lvl="1"/>
            <a:r>
              <a:rPr lang="en-US" dirty="0"/>
              <a:t>Voices of early career members are critically important</a:t>
            </a:r>
          </a:p>
          <a:p>
            <a:pPr lvl="1"/>
            <a:r>
              <a:rPr lang="en-US" dirty="0"/>
              <a:t>Enrich and strengthen Snowmass-Young </a:t>
            </a:r>
            <a:r>
              <a:rPr lang="en-US" sz="2100" dirty="0"/>
              <a:t>(</a:t>
            </a:r>
            <a:r>
              <a:rPr lang="en-US" sz="2100" dirty="0">
                <a:hlinkClick r:id="rId2"/>
              </a:rPr>
              <a:t>SNOWMASS-YOUNG@LISTSERV.FNAL.GOV</a:t>
            </a:r>
            <a:r>
              <a:rPr lang="en-US" sz="2100" dirty="0"/>
              <a:t>)</a:t>
            </a:r>
            <a:endParaRPr lang="en-US" dirty="0"/>
          </a:p>
          <a:p>
            <a:pPr lvl="1"/>
            <a:r>
              <a:rPr lang="en-US" dirty="0"/>
              <a:t>Grad students, postdocs, ….</a:t>
            </a:r>
          </a:p>
          <a:p>
            <a:pPr lvl="1"/>
            <a:endParaRPr lang="en-US" dirty="0"/>
          </a:p>
          <a:p>
            <a:r>
              <a:rPr lang="en-US" dirty="0"/>
              <a:t>Organization and Leadership</a:t>
            </a:r>
          </a:p>
          <a:p>
            <a:pPr lvl="1"/>
            <a:r>
              <a:rPr lang="en-US" dirty="0"/>
              <a:t>Forming representatives for Snowmass Early Careers</a:t>
            </a:r>
          </a:p>
          <a:p>
            <a:pPr lvl="2"/>
            <a:r>
              <a:rPr lang="en-US" dirty="0"/>
              <a:t>Solicited nominations: &gt; 250 nominated!!</a:t>
            </a:r>
          </a:p>
          <a:p>
            <a:pPr lvl="3"/>
            <a:r>
              <a:rPr lang="en-US" dirty="0"/>
              <a:t>Coordinated by DPF Executive Committee Early Career Members: Sara Simon (2020) and Fernanda </a:t>
            </a:r>
            <a:r>
              <a:rPr lang="en-US" dirty="0" err="1"/>
              <a:t>Psihas</a:t>
            </a:r>
            <a:r>
              <a:rPr lang="en-US" dirty="0"/>
              <a:t> (2019)</a:t>
            </a:r>
          </a:p>
          <a:p>
            <a:pPr lvl="3"/>
            <a:endParaRPr lang="en-US" sz="1700" dirty="0"/>
          </a:p>
          <a:p>
            <a:pPr lvl="1"/>
            <a:r>
              <a:rPr lang="en-US" dirty="0"/>
              <a:t>Defined key initiatives and key tasks for each initiative based on feedback from the early career community and the nominees. </a:t>
            </a:r>
          </a:p>
          <a:p>
            <a:pPr lvl="2"/>
            <a:r>
              <a:rPr lang="en-US" dirty="0"/>
              <a:t>surveying the early career membership, in-reach, long-term organization, DEI (diversity, equity, and inclusion), Snowmass coordination (a few liaisons per frontier)</a:t>
            </a:r>
          </a:p>
          <a:p>
            <a:pPr lvl="2"/>
            <a:endParaRPr lang="en-US" sz="1700" dirty="0"/>
          </a:p>
          <a:p>
            <a:pPr lvl="1"/>
            <a:r>
              <a:rPr lang="en-US" dirty="0"/>
              <a:t>Nominees are beginning to meet and decide on leadership for each of the key initiative groups as well as work on immediate tasks. </a:t>
            </a:r>
          </a:p>
          <a:p>
            <a:pPr lvl="1"/>
            <a:endParaRPr lang="en-US" sz="1700" dirty="0"/>
          </a:p>
          <a:p>
            <a:pPr lvl="1"/>
            <a:r>
              <a:rPr lang="en-US" dirty="0"/>
              <a:t>Once the full organizational and leadership structure is defined in the next few weeks, meetings will be advertised to the whole Snowmass early career community.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B4E0D31B-CB06-E044-843C-532761FACB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4C48879F-B416-4140-94C6-3D6C75DC2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41EA9B7-4434-2946-BE94-150E71ABB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87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CB79-DF14-A845-A31E-8F4A723F2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Activities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80310E-D072-CF46-BAC9-9D05CB5B8141}"/>
              </a:ext>
            </a:extLst>
          </p:cNvPr>
          <p:cNvSpPr txBox="1"/>
          <p:nvPr/>
        </p:nvSpPr>
        <p:spPr>
          <a:xfrm>
            <a:off x="0" y="1088221"/>
            <a:ext cx="91439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Frontier / topical groups: regular meetings, kick-off workshops / town hall meetings, ….</a:t>
            </a:r>
          </a:p>
          <a:p>
            <a:pPr algn="ctr"/>
            <a:r>
              <a:rPr lang="en-US" dirty="0"/>
              <a:t>More workshops planned in the next couple of months.</a:t>
            </a:r>
          </a:p>
          <a:p>
            <a:pPr algn="ctr"/>
            <a:r>
              <a:rPr lang="en-US" dirty="0"/>
              <a:t>Large-scale workshops in Spring 2021</a:t>
            </a:r>
          </a:p>
          <a:p>
            <a:pPr algn="ctr"/>
            <a:endParaRPr lang="en-US" sz="1200" dirty="0"/>
          </a:p>
          <a:p>
            <a:pPr algn="ctr"/>
            <a:r>
              <a:rPr lang="en-US" dirty="0"/>
              <a:t>Regular meetings: Steering Group, Advisory Group, </a:t>
            </a:r>
          </a:p>
          <a:p>
            <a:pPr algn="ctr"/>
            <a:r>
              <a:rPr lang="en-US" dirty="0"/>
              <a:t>All Frontier Conveners + Advisory Group + LOC co-chairs of CPM and CSS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4322F2-F270-C54D-B857-78507D05B6A6}"/>
              </a:ext>
            </a:extLst>
          </p:cNvPr>
          <p:cNvSpPr txBox="1"/>
          <p:nvPr/>
        </p:nvSpPr>
        <p:spPr>
          <a:xfrm>
            <a:off x="297730" y="2881596"/>
            <a:ext cx="364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Snowmass calendar (Snowmass wiki)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E33267A-51B8-964B-A168-CB63C1EA5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795"/>
          <a:stretch/>
        </p:blipFill>
        <p:spPr>
          <a:xfrm>
            <a:off x="395659" y="3200320"/>
            <a:ext cx="4412146" cy="2886444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8E75DE1-8FFE-CB40-9F38-A1A099C02105}"/>
              </a:ext>
            </a:extLst>
          </p:cNvPr>
          <p:cNvSpPr/>
          <p:nvPr/>
        </p:nvSpPr>
        <p:spPr>
          <a:xfrm>
            <a:off x="438912" y="3751832"/>
            <a:ext cx="595461" cy="12215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457DA83-1B19-9F49-BF5D-EC8D5D3301CE}"/>
              </a:ext>
            </a:extLst>
          </p:cNvPr>
          <p:cNvGrpSpPr/>
          <p:nvPr/>
        </p:nvGrpSpPr>
        <p:grpSpPr>
          <a:xfrm>
            <a:off x="1605419" y="4107843"/>
            <a:ext cx="2421699" cy="355693"/>
            <a:chOff x="1605419" y="4158641"/>
            <a:chExt cx="2421699" cy="355693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088F768E-C3A4-F441-AA6D-52C7D55C2220}"/>
                </a:ext>
              </a:extLst>
            </p:cNvPr>
            <p:cNvSpPr/>
            <p:nvPr/>
          </p:nvSpPr>
          <p:spPr>
            <a:xfrm>
              <a:off x="1605419" y="4158641"/>
              <a:ext cx="505217" cy="15657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E2E162E6-AF24-8640-8363-F80090A2B4FB}"/>
                </a:ext>
              </a:extLst>
            </p:cNvPr>
            <p:cNvSpPr/>
            <p:nvPr/>
          </p:nvSpPr>
          <p:spPr>
            <a:xfrm>
              <a:off x="3085578" y="4357759"/>
              <a:ext cx="941540" cy="15657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9A02584-151E-0F4F-B1AA-5E1BF50DD66F}"/>
              </a:ext>
            </a:extLst>
          </p:cNvPr>
          <p:cNvGrpSpPr/>
          <p:nvPr/>
        </p:nvGrpSpPr>
        <p:grpSpPr>
          <a:xfrm>
            <a:off x="1615031" y="3228030"/>
            <a:ext cx="7301659" cy="2613255"/>
            <a:chOff x="1615031" y="3278828"/>
            <a:chExt cx="7301659" cy="261325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8347B1-98EC-A045-ABB3-1B59E6741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8023" y="3278828"/>
              <a:ext cx="4038667" cy="2613255"/>
            </a:xfrm>
            <a:prstGeom prst="rect">
              <a:avLst/>
            </a:prstGeom>
          </p:spPr>
        </p:pic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1AAD2E89-48B0-864F-A02F-8A43C0FAF415}"/>
                </a:ext>
              </a:extLst>
            </p:cNvPr>
            <p:cNvSpPr/>
            <p:nvPr/>
          </p:nvSpPr>
          <p:spPr>
            <a:xfrm>
              <a:off x="1615031" y="4730164"/>
              <a:ext cx="505217" cy="15657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Date Placeholder 2">
            <a:extLst>
              <a:ext uri="{FF2B5EF4-FFF2-40B4-BE49-F238E27FC236}">
                <a16:creationId xmlns:a16="http://schemas.microsoft.com/office/drawing/2014/main" id="{C84D1A32-471E-714F-B552-E896A38BF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1138FD1A-FCD8-8440-BBFD-A86957965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34" name="Slide Number Placeholder 4">
            <a:extLst>
              <a:ext uri="{FF2B5EF4-FFF2-40B4-BE49-F238E27FC236}">
                <a16:creationId xmlns:a16="http://schemas.microsoft.com/office/drawing/2014/main" id="{E18F9388-5490-A143-B3A3-89C962949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6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37E064F-2A50-544D-818F-190042E0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Strategic Planning Process for Particle Physics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5AD7A-7CC2-DB44-8CE6-C7DA68AE990A}"/>
              </a:ext>
            </a:extLst>
          </p:cNvPr>
          <p:cNvSpPr txBox="1"/>
          <p:nvPr/>
        </p:nvSpPr>
        <p:spPr>
          <a:xfrm>
            <a:off x="-38745" y="1060299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~year-long process</a:t>
            </a:r>
          </a:p>
          <a:p>
            <a:pPr algn="ctr"/>
            <a:r>
              <a:rPr lang="en-US" sz="2000" dirty="0"/>
              <a:t>Snowmass Community-Wide “</a:t>
            </a:r>
            <a:r>
              <a:rPr lang="en-US" sz="2000" dirty="0">
                <a:solidFill>
                  <a:srgbClr val="C00000"/>
                </a:solidFill>
              </a:rPr>
              <a:t>Science</a:t>
            </a:r>
            <a:r>
              <a:rPr lang="en-US" sz="2000" dirty="0"/>
              <a:t>” Study</a:t>
            </a:r>
            <a:br>
              <a:rPr lang="en-US" sz="2000" dirty="0"/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Organized by Division of Particles and Fields (DPF) of APS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F002A3-6122-4F48-ADEC-F664D165108D}"/>
              </a:ext>
            </a:extLst>
          </p:cNvPr>
          <p:cNvGrpSpPr/>
          <p:nvPr/>
        </p:nvGrpSpPr>
        <p:grpSpPr>
          <a:xfrm>
            <a:off x="-26871" y="2220731"/>
            <a:ext cx="9143999" cy="2319210"/>
            <a:chOff x="-26871" y="3509240"/>
            <a:chExt cx="9143999" cy="2319210"/>
          </a:xfrm>
        </p:grpSpPr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537F73F9-47AB-EE43-B7FB-F52FFDDD8B62}"/>
                </a:ext>
              </a:extLst>
            </p:cNvPr>
            <p:cNvSpPr/>
            <p:nvPr/>
          </p:nvSpPr>
          <p:spPr>
            <a:xfrm>
              <a:off x="4206182" y="3509240"/>
              <a:ext cx="685136" cy="87857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A32071-126F-5C4E-9B56-1A8B58466B18}"/>
                </a:ext>
              </a:extLst>
            </p:cNvPr>
            <p:cNvSpPr txBox="1"/>
            <p:nvPr/>
          </p:nvSpPr>
          <p:spPr>
            <a:xfrm>
              <a:off x="4822629" y="3640043"/>
              <a:ext cx="32158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</a:rPr>
                <a:t>Input to P5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6A5955-45BD-F049-AB43-5533487FE7A1}"/>
                </a:ext>
              </a:extLst>
            </p:cNvPr>
            <p:cNvSpPr txBox="1"/>
            <p:nvPr/>
          </p:nvSpPr>
          <p:spPr>
            <a:xfrm>
              <a:off x="-26871" y="4505011"/>
              <a:ext cx="914399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~year-long process</a:t>
              </a:r>
            </a:p>
            <a:p>
              <a:pPr algn="ctr"/>
              <a:r>
                <a:rPr lang="en-US" sz="2000" dirty="0"/>
                <a:t>P5 (Particle Physics Project </a:t>
              </a:r>
              <a:r>
                <a:rPr lang="en-US" sz="2000" dirty="0">
                  <a:solidFill>
                    <a:srgbClr val="C00000"/>
                  </a:solidFill>
                </a:rPr>
                <a:t>Prioritization</a:t>
              </a:r>
              <a:r>
                <a:rPr lang="en-US" sz="2000" dirty="0"/>
                <a:t> Panel)</a:t>
              </a:r>
            </a:p>
            <a:p>
              <a:pPr algn="ctr"/>
              <a:r>
                <a:rPr lang="en-US" sz="2000" dirty="0"/>
                <a:t>formulate a 10-year execution plan (20 year vision) within funding constraints</a:t>
              </a:r>
              <a:br>
                <a:rPr lang="en-US" sz="2000" dirty="0"/>
              </a:br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  <a:t>Subpanel of HEPAP, High Energy Physics Advisory Panel for DOE/NSF funding agencies</a:t>
              </a:r>
              <a:endParaRPr lang="en-US" sz="2000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2F3A8C7-AC38-5646-BE53-BF3283BC70F4}"/>
              </a:ext>
            </a:extLst>
          </p:cNvPr>
          <p:cNvSpPr/>
          <p:nvPr/>
        </p:nvSpPr>
        <p:spPr>
          <a:xfrm>
            <a:off x="-23250" y="4768065"/>
            <a:ext cx="9144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Particle Physics is not isolated: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Long-Range Plan for Nuclear Science (neutrinos, fundamental symmetry, QCD, …)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Decadal Survey on Astronomy and Astrophysics (dark energy, CMB, dark matter, …)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HEPAP Accelerator R&amp;D Subpanel Report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….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4C4F5D2E-A7AC-8140-8CE2-F6A63515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6DD5D9C-1867-3541-A70F-DA8D5A39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7692FB8-1AE5-D847-8100-23BABFB3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0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CB79-DF14-A845-A31E-8F4A723F2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Activities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3B4F31-5003-EA47-A7D3-531C721E3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63" y="985528"/>
            <a:ext cx="3132804" cy="28100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ACAE9B-1568-DA46-B750-40C20EC8C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49" y="3442609"/>
            <a:ext cx="3134058" cy="28100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B6CEB4-C80F-1443-B4CD-D6BC93FA9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577" y="1013238"/>
            <a:ext cx="3115858" cy="28100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67A62F-5ED7-C24D-97D4-ACBF2E49F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443" y="3442608"/>
            <a:ext cx="3154041" cy="2810097"/>
          </a:xfrm>
          <a:prstGeom prst="rect">
            <a:avLst/>
          </a:prstGeom>
        </p:spPr>
      </p:pic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6B2BBAA7-3ADA-DC42-B48C-E5286DD4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6ACA754C-BC55-5840-8216-20D13D96E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5AE2FCFE-F772-F448-A604-B5BFBF058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30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01D9E0-D62B-DB47-BDA5-67C56FDFA39D}"/>
              </a:ext>
            </a:extLst>
          </p:cNvPr>
          <p:cNvSpPr txBox="1"/>
          <p:nvPr/>
        </p:nvSpPr>
        <p:spPr>
          <a:xfrm>
            <a:off x="4504907" y="4634414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1FE0F1-A3F8-6D41-B4B8-780F6800133D}"/>
              </a:ext>
            </a:extLst>
          </p:cNvPr>
          <p:cNvSpPr txBox="1"/>
          <p:nvPr/>
        </p:nvSpPr>
        <p:spPr>
          <a:xfrm>
            <a:off x="3983055" y="2251678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……..</a:t>
            </a:r>
          </a:p>
        </p:txBody>
      </p:sp>
    </p:spTree>
    <p:extLst>
      <p:ext uri="{BB962C8B-B14F-4D97-AF65-F5344CB8AC3E}">
        <p14:creationId xmlns:p14="http://schemas.microsoft.com/office/powerpoint/2010/main" val="3066112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4850D-8BAD-384B-B87F-8C7D2124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Activities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0AF80E7-A479-A24B-9036-8E79FA665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357" y="1451429"/>
            <a:ext cx="4038600" cy="21717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bi-weekly Town Hall meetings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Accessibility (June 1)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Racial Justice and Supporting Our Black Community Members (June 15, June 29)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671F9AE-9543-4D48-B033-347F3B595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1157" y="1451429"/>
            <a:ext cx="4495800" cy="183990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Survey on accessibility</a:t>
            </a:r>
          </a:p>
          <a:p>
            <a:pPr lvl="1"/>
            <a:endParaRPr lang="en-US" sz="1700" dirty="0"/>
          </a:p>
          <a:p>
            <a:pPr lvl="1"/>
            <a:r>
              <a:rPr lang="en-US" dirty="0"/>
              <a:t>Perspective of how accessibility applies to the Snowmass process (including impacts due to COVID-19)</a:t>
            </a:r>
          </a:p>
          <a:p>
            <a:pPr lvl="1"/>
            <a:r>
              <a:rPr lang="en-US" dirty="0"/>
              <a:t>Valuable insights that can likely be extrapolated more broadly to our field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C7D986-B7DF-2A43-B7FB-A8278FB10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354" y="3193061"/>
            <a:ext cx="3452687" cy="27811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52FDD0B-AE8A-DF41-8DB1-59BFAFE5FE6D}"/>
              </a:ext>
            </a:extLst>
          </p:cNvPr>
          <p:cNvGrpSpPr/>
          <p:nvPr/>
        </p:nvGrpSpPr>
        <p:grpSpPr>
          <a:xfrm>
            <a:off x="973418" y="3153937"/>
            <a:ext cx="3653634" cy="2135691"/>
            <a:chOff x="973418" y="3026937"/>
            <a:chExt cx="3653634" cy="213569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C4A353-3732-A441-B58E-553D12336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3418" y="3305832"/>
              <a:ext cx="3621899" cy="185679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F455AF6-6165-964F-AA7E-BCB4228161F0}"/>
                </a:ext>
              </a:extLst>
            </p:cNvPr>
            <p:cNvSpPr txBox="1"/>
            <p:nvPr/>
          </p:nvSpPr>
          <p:spPr>
            <a:xfrm>
              <a:off x="2398558" y="3026937"/>
              <a:ext cx="22284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June 15</a:t>
              </a:r>
              <a:r>
                <a:rPr lang="en-US" sz="1400" baseline="30000" dirty="0"/>
                <a:t>th </a:t>
              </a:r>
              <a:r>
                <a:rPr lang="en-US" sz="1400" dirty="0"/>
                <a:t>Town Hall meeting</a:t>
              </a:r>
            </a:p>
          </p:txBody>
        </p:sp>
      </p:grp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F1EC313B-D252-A54E-B2C7-84FCE2D1B8E4}"/>
              </a:ext>
            </a:extLst>
          </p:cNvPr>
          <p:cNvSpPr txBox="1">
            <a:spLocks/>
          </p:cNvSpPr>
          <p:nvPr/>
        </p:nvSpPr>
        <p:spPr>
          <a:xfrm>
            <a:off x="172356" y="5588000"/>
            <a:ext cx="5013198" cy="618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700" dirty="0"/>
              <a:t>Code of Conduct and Accountability (July 13)</a:t>
            </a:r>
          </a:p>
          <a:p>
            <a:pPr lvl="1"/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B5EEFA-63C2-C44F-AEA3-6454F4CF2CCE}"/>
              </a:ext>
            </a:extLst>
          </p:cNvPr>
          <p:cNvSpPr txBox="1"/>
          <p:nvPr/>
        </p:nvSpPr>
        <p:spPr>
          <a:xfrm>
            <a:off x="0" y="889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Community Engagement Frontier’s Diversity &amp; Inclusion Topical Group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E67D27FF-2C8D-5A46-9E43-D334DF834E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EC6C856-6F71-C54C-B1F3-05876487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7C075926-E427-204D-92F7-B9323E04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32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29DAB-4D51-734C-94AA-78F9651E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DPF Ethics Task Force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281F9A-EF71-844A-BB20-D1CE45556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" y="1181958"/>
            <a:ext cx="8915400" cy="5174392"/>
          </a:xfrm>
        </p:spPr>
        <p:txBody>
          <a:bodyPr>
            <a:normAutofit fontScale="55000" lnSpcReduction="20000"/>
          </a:bodyPr>
          <a:lstStyle/>
          <a:p>
            <a:r>
              <a:rPr lang="en-US" sz="2900" dirty="0"/>
              <a:t>The Snowmass process is a dynamic exchange of ideas across a large swath of the community, taking place in a variety of virtual (e.g., slack, meetings, workshops) and in person (e.g., workshops) formats. </a:t>
            </a:r>
          </a:p>
          <a:p>
            <a:pPr lvl="1"/>
            <a:endParaRPr lang="en-US" sz="1400" dirty="0"/>
          </a:p>
          <a:p>
            <a:r>
              <a:rPr lang="en-US" sz="2900" dirty="0"/>
              <a:t>It is imperative that all DPF community members feel safe and supported in engaging in all exchanges. </a:t>
            </a:r>
          </a:p>
          <a:p>
            <a:pPr lvl="1"/>
            <a:endParaRPr lang="en-US" sz="1400" dirty="0"/>
          </a:p>
          <a:p>
            <a:r>
              <a:rPr lang="en-US" sz="2900" dirty="0"/>
              <a:t>DPF Ethics Task Force (formed in April 2020)</a:t>
            </a:r>
          </a:p>
          <a:p>
            <a:pPr lvl="1"/>
            <a:r>
              <a:rPr lang="en-US" sz="2900" dirty="0"/>
              <a:t>Membership</a:t>
            </a:r>
          </a:p>
          <a:p>
            <a:pPr lvl="2"/>
            <a:r>
              <a:rPr lang="en-US" sz="2500" dirty="0"/>
              <a:t>DPF EC members</a:t>
            </a:r>
          </a:p>
          <a:p>
            <a:pPr lvl="3"/>
            <a:r>
              <a:rPr lang="en-US" sz="2200" dirty="0"/>
              <a:t>Lauren Tompkins (chair), Prisca Cushman, </a:t>
            </a:r>
          </a:p>
          <a:p>
            <a:pPr marL="1371600" lvl="3" indent="0">
              <a:buNone/>
            </a:pPr>
            <a:r>
              <a:rPr lang="en-US" sz="2200" dirty="0"/>
              <a:t>       Andre de </a:t>
            </a:r>
            <a:r>
              <a:rPr lang="en-US" sz="2200" dirty="0" err="1"/>
              <a:t>Gouvea</a:t>
            </a:r>
            <a:r>
              <a:rPr lang="en-US" sz="2200" dirty="0"/>
              <a:t>, Young-</a:t>
            </a:r>
            <a:r>
              <a:rPr lang="en-US" sz="2200" dirty="0" err="1"/>
              <a:t>Kee</a:t>
            </a:r>
            <a:r>
              <a:rPr lang="en-US" sz="2200" dirty="0"/>
              <a:t> Kim (ex-officio), </a:t>
            </a:r>
          </a:p>
          <a:p>
            <a:pPr marL="1371600" lvl="3" indent="0">
              <a:buNone/>
            </a:pPr>
            <a:r>
              <a:rPr lang="en-US" sz="2200" dirty="0"/>
              <a:t>       Sara Simon, Elizabeth Worcester</a:t>
            </a:r>
          </a:p>
          <a:p>
            <a:pPr lvl="2"/>
            <a:r>
              <a:rPr lang="en-US" sz="2500" dirty="0"/>
              <a:t>Snowmass Comm. Eng. Frontier’s D&amp;I topical group</a:t>
            </a:r>
          </a:p>
          <a:p>
            <a:pPr lvl="3"/>
            <a:r>
              <a:rPr lang="en-US" sz="2200" dirty="0" err="1"/>
              <a:t>Ketevi</a:t>
            </a:r>
            <a:r>
              <a:rPr lang="en-US" sz="2200" dirty="0"/>
              <a:t> </a:t>
            </a:r>
            <a:r>
              <a:rPr lang="en-US" sz="2200" dirty="0" err="1"/>
              <a:t>Assamagan</a:t>
            </a:r>
            <a:r>
              <a:rPr lang="en-US" sz="2200" dirty="0"/>
              <a:t>, Carla </a:t>
            </a:r>
            <a:r>
              <a:rPr lang="en-US" sz="2200" dirty="0" err="1"/>
              <a:t>Bonifazi</a:t>
            </a:r>
            <a:r>
              <a:rPr lang="en-US" sz="2200" dirty="0"/>
              <a:t>, Mu-</a:t>
            </a:r>
            <a:r>
              <a:rPr lang="en-US" sz="2200" dirty="0" err="1"/>
              <a:t>hun</a:t>
            </a:r>
            <a:r>
              <a:rPr lang="en-US" sz="2200" dirty="0"/>
              <a:t> Chen, Sam Meehan</a:t>
            </a:r>
          </a:p>
          <a:p>
            <a:pPr lvl="3"/>
            <a:endParaRPr lang="en-US" sz="2200" dirty="0"/>
          </a:p>
          <a:p>
            <a:pPr lvl="1"/>
            <a:r>
              <a:rPr lang="en-US" sz="2900" dirty="0"/>
              <a:t>Has produced a set of core principles and community guidelines aimed at governing DPF sponsored activities, including all facets of Snowmass process </a:t>
            </a:r>
          </a:p>
          <a:p>
            <a:pPr lvl="1"/>
            <a:r>
              <a:rPr lang="en-US" sz="2900" dirty="0"/>
              <a:t>Will educate our community about microaggressions and proactively work to provide a supportive environment. </a:t>
            </a:r>
          </a:p>
          <a:p>
            <a:pPr lvl="1"/>
            <a:r>
              <a:rPr lang="en-US" sz="2900" dirty="0"/>
              <a:t>Is instituting a moderator process to address concerns as they arise on slack</a:t>
            </a:r>
          </a:p>
          <a:p>
            <a:pPr lvl="1"/>
            <a:endParaRPr lang="en-US" sz="2900" dirty="0"/>
          </a:p>
          <a:p>
            <a:r>
              <a:rPr lang="en-US" sz="3300" dirty="0"/>
              <a:t>DPF Ethics Committee</a:t>
            </a:r>
          </a:p>
          <a:p>
            <a:pPr lvl="1"/>
            <a:r>
              <a:rPr lang="en-US" sz="2900" dirty="0"/>
              <a:t>Will be formed Fall 2020 as a Standing Committee</a:t>
            </a:r>
          </a:p>
          <a:p>
            <a:pPr lvl="1"/>
            <a:r>
              <a:rPr lang="en-US" sz="2900" dirty="0"/>
              <a:t>Will call for nominations from the community in ~1 month.</a:t>
            </a:r>
            <a:endParaRPr lang="en-US" sz="2600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49F5265-E77B-1649-B7D6-A30A34C24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162A01E-C9B9-374A-AF54-34097A0A3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D350298-AC46-6947-8227-587DF1D11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65DFBA-F741-0643-9F3E-68C8F4748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" t="3076" r="660" b="2262"/>
          <a:stretch/>
        </p:blipFill>
        <p:spPr>
          <a:xfrm>
            <a:off x="5690347" y="2391129"/>
            <a:ext cx="3375212" cy="147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81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6F4D0-F171-0041-8B19-A023724EE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39080"/>
            <a:ext cx="8229600" cy="210416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We very much look forward to a productive Snowmass study</a:t>
            </a:r>
          </a:p>
          <a:p>
            <a:r>
              <a:rPr lang="en-US" dirty="0"/>
              <a:t>Please visit the Snowmass wiki page “often”</a:t>
            </a:r>
          </a:p>
          <a:p>
            <a:pPr lvl="1"/>
            <a:r>
              <a:rPr lang="en-US"/>
              <a:t>One-stop </a:t>
            </a:r>
            <a:r>
              <a:rPr lang="en-US" dirty="0"/>
              <a:t>shop (</a:t>
            </a:r>
            <a:r>
              <a:rPr lang="en-US" dirty="0">
                <a:hlinkClick r:id="rId2"/>
              </a:rPr>
              <a:t>https://snowmass21.org/</a:t>
            </a:r>
            <a:r>
              <a:rPr lang="en-US" dirty="0"/>
              <a:t>)</a:t>
            </a:r>
          </a:p>
          <a:p>
            <a:r>
              <a:rPr lang="en-US" dirty="0"/>
              <a:t>Snowmass is a community-driven process</a:t>
            </a:r>
          </a:p>
          <a:p>
            <a:pPr lvl="1"/>
            <a:r>
              <a:rPr lang="en-US" dirty="0"/>
              <a:t>We welcome any comments, suggestions, and concerns from the community</a:t>
            </a:r>
          </a:p>
          <a:p>
            <a:pPr lvl="1"/>
            <a:r>
              <a:rPr lang="en-US" dirty="0"/>
              <a:t>We appreciate the community’s strong participation in the process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94B8F0-F9E8-F243-B5EE-96153F75B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44F4DB5-73D4-9847-8DC8-BDFDE43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087D5B91-8BB3-9645-B0C2-B2C6803A4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0A21C5A0-ABA9-3D4D-9C19-DC6A7E7D0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33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FF4A70-3A77-0142-86D3-CDF71DB1A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702" y="2982005"/>
            <a:ext cx="4610595" cy="32405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1804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59EE-4A84-224D-892A-C39E4149E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F5F5435E-0CFD-ED47-BC80-97FD2F78DC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0F4F16D-85FD-AA44-9856-FB9DD089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465D8CFA-B831-8C44-85E7-07BC5895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193269-548B-C54D-95EE-1462D1996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1" y="1532559"/>
            <a:ext cx="6910455" cy="38795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A5690D-9495-EB42-964E-451F0169CF20}"/>
              </a:ext>
            </a:extLst>
          </p:cNvPr>
          <p:cNvSpPr/>
          <p:nvPr/>
        </p:nvSpPr>
        <p:spPr>
          <a:xfrm>
            <a:off x="355961" y="4541035"/>
            <a:ext cx="6671855" cy="52863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E30C2E-9340-5044-93AA-235B65DBE91B}"/>
              </a:ext>
            </a:extLst>
          </p:cNvPr>
          <p:cNvSpPr txBox="1"/>
          <p:nvPr/>
        </p:nvSpPr>
        <p:spPr>
          <a:xfrm>
            <a:off x="7041313" y="4371216"/>
            <a:ext cx="2261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Snowmass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NAS EPP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P5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8BF682-0D99-854A-B8FD-843211F0EB4C}"/>
              </a:ext>
            </a:extLst>
          </p:cNvPr>
          <p:cNvSpPr txBox="1"/>
          <p:nvPr/>
        </p:nvSpPr>
        <p:spPr>
          <a:xfrm>
            <a:off x="140525" y="1250166"/>
            <a:ext cx="3071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Jim Siegrist’s presentation (2020-07-09)</a:t>
            </a:r>
          </a:p>
        </p:txBody>
      </p:sp>
    </p:spTree>
    <p:extLst>
      <p:ext uri="{BB962C8B-B14F-4D97-AF65-F5344CB8AC3E}">
        <p14:creationId xmlns:p14="http://schemas.microsoft.com/office/powerpoint/2010/main" val="900775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F8EF6-9CBE-7E43-BF58-2AA0FBDF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Physics is Global</a:t>
            </a:r>
          </a:p>
        </p:txBody>
      </p:sp>
      <p:sp>
        <p:nvSpPr>
          <p:cNvPr id="4" name="Google Shape;244;p36">
            <a:extLst>
              <a:ext uri="{FF2B5EF4-FFF2-40B4-BE49-F238E27FC236}">
                <a16:creationId xmlns:a16="http://schemas.microsoft.com/office/drawing/2014/main" id="{6B20C2FC-2683-5A45-B607-E51DCC20EBAC}"/>
              </a:ext>
            </a:extLst>
          </p:cNvPr>
          <p:cNvSpPr/>
          <p:nvPr/>
        </p:nvSpPr>
        <p:spPr>
          <a:xfrm>
            <a:off x="1863444" y="3942043"/>
            <a:ext cx="1159800" cy="404451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U.S.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46;p36">
            <a:extLst>
              <a:ext uri="{FF2B5EF4-FFF2-40B4-BE49-F238E27FC236}">
                <a16:creationId xmlns:a16="http://schemas.microsoft.com/office/drawing/2014/main" id="{3448AA69-4F09-B94D-BBB0-B4B9D8B75627}"/>
              </a:ext>
            </a:extLst>
          </p:cNvPr>
          <p:cNvSpPr/>
          <p:nvPr/>
        </p:nvSpPr>
        <p:spPr>
          <a:xfrm>
            <a:off x="1315855" y="3322095"/>
            <a:ext cx="1165200" cy="406221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47;p36">
            <a:extLst>
              <a:ext uri="{FF2B5EF4-FFF2-40B4-BE49-F238E27FC236}">
                <a16:creationId xmlns:a16="http://schemas.microsoft.com/office/drawing/2014/main" id="{6B1F8C99-B3A1-C844-87AE-1E0711263B2B}"/>
              </a:ext>
            </a:extLst>
          </p:cNvPr>
          <p:cNvSpPr/>
          <p:nvPr/>
        </p:nvSpPr>
        <p:spPr>
          <a:xfrm>
            <a:off x="4542729" y="4566592"/>
            <a:ext cx="1213800" cy="417624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48;p36">
            <a:extLst>
              <a:ext uri="{FF2B5EF4-FFF2-40B4-BE49-F238E27FC236}">
                <a16:creationId xmlns:a16="http://schemas.microsoft.com/office/drawing/2014/main" id="{009BAB1D-86BE-F44F-85B3-74AF2AAEFF95}"/>
              </a:ext>
            </a:extLst>
          </p:cNvPr>
          <p:cNvSpPr/>
          <p:nvPr/>
        </p:nvSpPr>
        <p:spPr>
          <a:xfrm>
            <a:off x="2890907" y="3942041"/>
            <a:ext cx="5250300" cy="404451"/>
          </a:xfrm>
          <a:prstGeom prst="chevron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 year plan: Executing the 2014 plan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51;p36">
            <a:extLst>
              <a:ext uri="{FF2B5EF4-FFF2-40B4-BE49-F238E27FC236}">
                <a16:creationId xmlns:a16="http://schemas.microsoft.com/office/drawing/2014/main" id="{214FBF58-8719-E94E-99CC-F7DA3815651B}"/>
              </a:ext>
            </a:extLst>
          </p:cNvPr>
          <p:cNvSpPr/>
          <p:nvPr/>
        </p:nvSpPr>
        <p:spPr>
          <a:xfrm>
            <a:off x="2336800" y="3318651"/>
            <a:ext cx="3443333" cy="422545"/>
          </a:xfrm>
          <a:prstGeom prst="chevron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Executing the 2013  plan </a:t>
            </a: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52;p36">
            <a:extLst>
              <a:ext uri="{FF2B5EF4-FFF2-40B4-BE49-F238E27FC236}">
                <a16:creationId xmlns:a16="http://schemas.microsoft.com/office/drawing/2014/main" id="{6DCCA1B5-EB32-4D49-8676-69F0F366135E}"/>
              </a:ext>
            </a:extLst>
          </p:cNvPr>
          <p:cNvSpPr/>
          <p:nvPr/>
        </p:nvSpPr>
        <p:spPr>
          <a:xfrm>
            <a:off x="5609527" y="4569404"/>
            <a:ext cx="3439200" cy="417624"/>
          </a:xfrm>
          <a:prstGeom prst="chevron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5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European Strategy Update: 2020 plan</a:t>
            </a:r>
            <a:endParaRPr sz="145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60;p36">
            <a:extLst>
              <a:ext uri="{FF2B5EF4-FFF2-40B4-BE49-F238E27FC236}">
                <a16:creationId xmlns:a16="http://schemas.microsoft.com/office/drawing/2014/main" id="{C0B928F1-80A6-AB4D-8448-81AAAE198728}"/>
              </a:ext>
            </a:extLst>
          </p:cNvPr>
          <p:cNvSpPr txBox="1"/>
          <p:nvPr/>
        </p:nvSpPr>
        <p:spPr>
          <a:xfrm>
            <a:off x="4690968" y="4955064"/>
            <a:ext cx="99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6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lanning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61;p36">
            <a:extLst>
              <a:ext uri="{FF2B5EF4-FFF2-40B4-BE49-F238E27FC236}">
                <a16:creationId xmlns:a16="http://schemas.microsoft.com/office/drawing/2014/main" id="{9C74FEA9-2492-BD49-A0B6-C9214495FC23}"/>
              </a:ext>
            </a:extLst>
          </p:cNvPr>
          <p:cNvSpPr txBox="1"/>
          <p:nvPr/>
        </p:nvSpPr>
        <p:spPr>
          <a:xfrm>
            <a:off x="1409582" y="3651705"/>
            <a:ext cx="99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Planning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62;p36">
            <a:extLst>
              <a:ext uri="{FF2B5EF4-FFF2-40B4-BE49-F238E27FC236}">
                <a16:creationId xmlns:a16="http://schemas.microsoft.com/office/drawing/2014/main" id="{C334F25B-FD76-B343-AE7F-28D7662ED1EB}"/>
              </a:ext>
            </a:extLst>
          </p:cNvPr>
          <p:cNvSpPr txBox="1"/>
          <p:nvPr/>
        </p:nvSpPr>
        <p:spPr>
          <a:xfrm>
            <a:off x="1550215" y="4311262"/>
            <a:ext cx="1708348" cy="51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Planning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dirty="0">
                <a:solidFill>
                  <a:srgbClr val="0070C0"/>
                </a:solidFill>
                <a:latin typeface="Calibri"/>
                <a:ea typeface="Arial"/>
                <a:cs typeface="Calibri"/>
                <a:sym typeface="Calibri"/>
              </a:rPr>
              <a:t>(Snowmass + P5)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FA1F50B-A141-7B43-9830-D1055EFE3A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93478"/>
              </p:ext>
            </p:extLst>
          </p:nvPr>
        </p:nvGraphicFramePr>
        <p:xfrm>
          <a:off x="1224339" y="2640817"/>
          <a:ext cx="7897758" cy="497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574">
                  <a:extLst>
                    <a:ext uri="{9D8B030D-6E8A-4147-A177-3AD203B41FA5}">
                      <a16:colId xmlns:a16="http://schemas.microsoft.com/office/drawing/2014/main" val="3370718653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3834699344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1728109270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2992038267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537212458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2115067025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1177974539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3746851346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3587150892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303063181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3104678577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2688884560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3305303524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2462413080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2851917086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1870531235"/>
                    </a:ext>
                  </a:extLst>
                </a:gridCol>
                <a:gridCol w="464574">
                  <a:extLst>
                    <a:ext uri="{9D8B030D-6E8A-4147-A177-3AD203B41FA5}">
                      <a16:colId xmlns:a16="http://schemas.microsoft.com/office/drawing/2014/main" val="529300891"/>
                    </a:ext>
                  </a:extLst>
                </a:gridCol>
              </a:tblGrid>
              <a:tr h="49746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12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13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14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15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16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17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18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19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FFFF00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22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23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24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25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26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27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37760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F922B2E-5B00-D74C-BF99-E2A7B7E72688}"/>
              </a:ext>
            </a:extLst>
          </p:cNvPr>
          <p:cNvSpPr txBox="1"/>
          <p:nvPr/>
        </p:nvSpPr>
        <p:spPr>
          <a:xfrm>
            <a:off x="547758" y="2664170"/>
            <a:ext cx="632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Year</a:t>
            </a:r>
          </a:p>
        </p:txBody>
      </p:sp>
      <p:cxnSp>
        <p:nvCxnSpPr>
          <p:cNvPr id="15" name="Google Shape;255;p36">
            <a:extLst>
              <a:ext uri="{FF2B5EF4-FFF2-40B4-BE49-F238E27FC236}">
                <a16:creationId xmlns:a16="http://schemas.microsoft.com/office/drawing/2014/main" id="{2366A3E9-27BD-E14C-BD70-8D188711B1B2}"/>
              </a:ext>
            </a:extLst>
          </p:cNvPr>
          <p:cNvCxnSpPr>
            <a:cxnSpLocks/>
          </p:cNvCxnSpPr>
          <p:nvPr/>
        </p:nvCxnSpPr>
        <p:spPr>
          <a:xfrm>
            <a:off x="5672756" y="3059452"/>
            <a:ext cx="15712" cy="3097675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16" name="Chevron 15">
            <a:extLst>
              <a:ext uri="{FF2B5EF4-FFF2-40B4-BE49-F238E27FC236}">
                <a16:creationId xmlns:a16="http://schemas.microsoft.com/office/drawing/2014/main" id="{328BAD18-8162-EF48-ABA0-7E676CE1D399}"/>
              </a:ext>
            </a:extLst>
          </p:cNvPr>
          <p:cNvSpPr/>
          <p:nvPr/>
        </p:nvSpPr>
        <p:spPr>
          <a:xfrm>
            <a:off x="5558012" y="5225706"/>
            <a:ext cx="1225616" cy="366170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U.S.</a:t>
            </a: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B61EA528-DF63-4145-B54E-3FB687D39F4E}"/>
              </a:ext>
            </a:extLst>
          </p:cNvPr>
          <p:cNvSpPr/>
          <p:nvPr/>
        </p:nvSpPr>
        <p:spPr>
          <a:xfrm>
            <a:off x="6617722" y="5225706"/>
            <a:ext cx="3216637" cy="366170"/>
          </a:xfrm>
          <a:prstGeom prst="chevron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TBD: P5 2023 plan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4857A-329B-544E-A66B-C11403CBC7E0}"/>
              </a:ext>
            </a:extLst>
          </p:cNvPr>
          <p:cNvSpPr txBox="1"/>
          <p:nvPr/>
        </p:nvSpPr>
        <p:spPr>
          <a:xfrm>
            <a:off x="5311417" y="5572352"/>
            <a:ext cx="175908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Planning</a:t>
            </a:r>
          </a:p>
          <a:p>
            <a:pPr algn="ctr"/>
            <a:r>
              <a:rPr lang="en-US" sz="1600" dirty="0">
                <a:solidFill>
                  <a:srgbClr val="0070C0"/>
                </a:solidFill>
              </a:rPr>
              <a:t>(Snowmass + P5)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9" name="Google Shape;256;p36">
            <a:extLst>
              <a:ext uri="{FF2B5EF4-FFF2-40B4-BE49-F238E27FC236}">
                <a16:creationId xmlns:a16="http://schemas.microsoft.com/office/drawing/2014/main" id="{A35D8535-7462-A74D-A1B6-57B88F9F8731}"/>
              </a:ext>
            </a:extLst>
          </p:cNvPr>
          <p:cNvSpPr txBox="1"/>
          <p:nvPr/>
        </p:nvSpPr>
        <p:spPr>
          <a:xfrm>
            <a:off x="5311417" y="6163668"/>
            <a:ext cx="61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A79956-35DA-0B41-85DF-96F52648DAF5}"/>
              </a:ext>
            </a:extLst>
          </p:cNvPr>
          <p:cNvSpPr txBox="1"/>
          <p:nvPr/>
        </p:nvSpPr>
        <p:spPr>
          <a:xfrm>
            <a:off x="4778048" y="4587697"/>
            <a:ext cx="85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Europe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6A4A7D-EEF7-7D47-B1F7-D699A02DA8DA}"/>
              </a:ext>
            </a:extLst>
          </p:cNvPr>
          <p:cNvSpPr txBox="1"/>
          <p:nvPr/>
        </p:nvSpPr>
        <p:spPr>
          <a:xfrm>
            <a:off x="1550215" y="3352839"/>
            <a:ext cx="85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Europe</a:t>
            </a:r>
          </a:p>
        </p:txBody>
      </p:sp>
      <p:sp>
        <p:nvSpPr>
          <p:cNvPr id="25" name="Google Shape;251;p36">
            <a:extLst>
              <a:ext uri="{FF2B5EF4-FFF2-40B4-BE49-F238E27FC236}">
                <a16:creationId xmlns:a16="http://schemas.microsoft.com/office/drawing/2014/main" id="{51ADEE98-8A19-4647-8CA8-75789BC6C8B1}"/>
              </a:ext>
            </a:extLst>
          </p:cNvPr>
          <p:cNvSpPr/>
          <p:nvPr/>
        </p:nvSpPr>
        <p:spPr>
          <a:xfrm>
            <a:off x="-359055" y="3312271"/>
            <a:ext cx="1815817" cy="422545"/>
          </a:xfrm>
          <a:prstGeom prst="chevron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2006 plan</a:t>
            </a:r>
            <a:endParaRPr sz="16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51;p36">
            <a:extLst>
              <a:ext uri="{FF2B5EF4-FFF2-40B4-BE49-F238E27FC236}">
                <a16:creationId xmlns:a16="http://schemas.microsoft.com/office/drawing/2014/main" id="{EF1D7DD5-B233-3E41-B823-64BCD7FFED22}"/>
              </a:ext>
            </a:extLst>
          </p:cNvPr>
          <p:cNvSpPr/>
          <p:nvPr/>
        </p:nvSpPr>
        <p:spPr>
          <a:xfrm>
            <a:off x="-359056" y="3946011"/>
            <a:ext cx="2376797" cy="404451"/>
          </a:xfrm>
          <a:prstGeom prst="chevron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2008 plan</a:t>
            </a: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12DC70-B290-3444-B9E3-41FEAD55B262}"/>
              </a:ext>
            </a:extLst>
          </p:cNvPr>
          <p:cNvGrpSpPr/>
          <p:nvPr/>
        </p:nvGrpSpPr>
        <p:grpSpPr>
          <a:xfrm>
            <a:off x="40561" y="890646"/>
            <a:ext cx="8292398" cy="1569660"/>
            <a:chOff x="40561" y="783714"/>
            <a:chExt cx="8292398" cy="156966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9D4E304-D10A-DD4C-ADC0-FF0073994D5E}"/>
                </a:ext>
              </a:extLst>
            </p:cNvPr>
            <p:cNvSpPr txBox="1"/>
            <p:nvPr/>
          </p:nvSpPr>
          <p:spPr>
            <a:xfrm>
              <a:off x="40561" y="783714"/>
              <a:ext cx="829239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Europe and U.S.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Frequency: 7 years (Europe), ~8 years (U.S.)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Process: ~2 years in total (~1 year on science by the community + ~1 year priorities)</a:t>
              </a:r>
              <a:endParaRPr lang="en-US" sz="2800" dirty="0"/>
            </a:p>
            <a:p>
              <a:endParaRPr lang="en-US" sz="2400" dirty="0"/>
            </a:p>
            <a:p>
              <a:r>
                <a:rPr lang="en-US" dirty="0"/>
                <a:t>Asia, Canada, Latin America, …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C23400-5F7E-8D4F-A6F1-D22BBBB103C8}"/>
                </a:ext>
              </a:extLst>
            </p:cNvPr>
            <p:cNvSpPr txBox="1"/>
            <p:nvPr/>
          </p:nvSpPr>
          <p:spPr>
            <a:xfrm>
              <a:off x="3826711" y="1764447"/>
              <a:ext cx="15604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Snowmass (U.S.)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338382-0EA5-2841-889D-D20FB265EDF5}"/>
                </a:ext>
              </a:extLst>
            </p:cNvPr>
            <p:cNvSpPr txBox="1"/>
            <p:nvPr/>
          </p:nvSpPr>
          <p:spPr>
            <a:xfrm>
              <a:off x="6938899" y="1771561"/>
              <a:ext cx="8912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432FF"/>
                  </a:solidFill>
                </a:rPr>
                <a:t>P5 (U.S.)</a:t>
              </a:r>
            </a:p>
          </p:txBody>
        </p:sp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2E1A29CA-004E-4341-93F9-8D99714021B6}"/>
                </a:ext>
              </a:extLst>
            </p:cNvPr>
            <p:cNvSpPr/>
            <p:nvPr/>
          </p:nvSpPr>
          <p:spPr>
            <a:xfrm rot="16200000">
              <a:off x="4525422" y="-1064"/>
              <a:ext cx="131980" cy="3491297"/>
            </a:xfrm>
            <a:prstGeom prst="leftBrace">
              <a:avLst/>
            </a:prstGeom>
            <a:ln>
              <a:solidFill>
                <a:srgbClr val="0432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Left Brace 31">
              <a:extLst>
                <a:ext uri="{FF2B5EF4-FFF2-40B4-BE49-F238E27FC236}">
                  <a16:creationId xmlns:a16="http://schemas.microsoft.com/office/drawing/2014/main" id="{482345F2-3EC0-D44C-96BE-AE70E93C79AF}"/>
                </a:ext>
              </a:extLst>
            </p:cNvPr>
            <p:cNvSpPr/>
            <p:nvPr/>
          </p:nvSpPr>
          <p:spPr>
            <a:xfrm rot="16200000">
              <a:off x="7286961" y="917856"/>
              <a:ext cx="138231" cy="1645373"/>
            </a:xfrm>
            <a:prstGeom prst="leftBrace">
              <a:avLst/>
            </a:prstGeom>
            <a:ln>
              <a:solidFill>
                <a:srgbClr val="0432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Date Placeholder 2">
            <a:extLst>
              <a:ext uri="{FF2B5EF4-FFF2-40B4-BE49-F238E27FC236}">
                <a16:creationId xmlns:a16="http://schemas.microsoft.com/office/drawing/2014/main" id="{B5A3975A-FEA6-A34A-B850-9F7BF422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3CF7F21D-E26E-6040-87F1-365796376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D656601C-94B9-1A42-9086-5DD4BD09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33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556EF1-CB2E-144D-895C-89A801E46CCF}"/>
              </a:ext>
            </a:extLst>
          </p:cNvPr>
          <p:cNvSpPr txBox="1"/>
          <p:nvPr/>
        </p:nvSpPr>
        <p:spPr>
          <a:xfrm>
            <a:off x="-38745" y="979268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Snowmass Planning Meeting at </a:t>
            </a:r>
            <a:r>
              <a:rPr lang="en-US" sz="2000" dirty="0" err="1"/>
              <a:t>Fermilab</a:t>
            </a:r>
            <a:r>
              <a:rPr lang="en-US" sz="2000" dirty="0"/>
              <a:t>, October 2012</a:t>
            </a:r>
          </a:p>
          <a:p>
            <a:pPr algn="ctr"/>
            <a:r>
              <a:rPr lang="en-US" sz="2000" dirty="0"/>
              <a:t>Various frontier workshops in multiple locations</a:t>
            </a:r>
          </a:p>
          <a:p>
            <a:pPr algn="ctr"/>
            <a:endParaRPr lang="en-US" sz="1000" dirty="0"/>
          </a:p>
          <a:p>
            <a:pPr algn="ctr"/>
            <a:r>
              <a:rPr lang="en-US" sz="2000" dirty="0"/>
              <a:t>Snowmass Summer Study at Minnesota (July 29 – August 6, 2013)</a:t>
            </a:r>
          </a:p>
        </p:txBody>
      </p:sp>
      <p:pic>
        <p:nvPicPr>
          <p:cNvPr id="2050" name="Picture 2" descr="Photo of Snowmass group">
            <a:extLst>
              <a:ext uri="{FF2B5EF4-FFF2-40B4-BE49-F238E27FC236}">
                <a16:creationId xmlns:a16="http://schemas.microsoft.com/office/drawing/2014/main" id="{DD6F707F-D01B-0645-A31B-FCB0A77E3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8" b="12269"/>
          <a:stretch/>
        </p:blipFill>
        <p:spPr bwMode="auto">
          <a:xfrm>
            <a:off x="1504459" y="2108015"/>
            <a:ext cx="6135081" cy="15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41B992-6E6C-6247-AC4C-1D833C0D2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27" t="7395" r="7315" b="4636"/>
          <a:stretch/>
        </p:blipFill>
        <p:spPr>
          <a:xfrm rot="5400000">
            <a:off x="1429729" y="4060943"/>
            <a:ext cx="2538616" cy="19576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1C93E6-C08C-1F42-B31B-91A7EC93AE06}"/>
              </a:ext>
            </a:extLst>
          </p:cNvPr>
          <p:cNvSpPr txBox="1"/>
          <p:nvPr/>
        </p:nvSpPr>
        <p:spPr>
          <a:xfrm>
            <a:off x="3595062" y="4311564"/>
            <a:ext cx="3981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Snowmass Report (December 2013)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 successful Snowmass process results in community buy-in, even when hard budgetary decisions need to be made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67A336-0025-F342-8FC3-783E2FBA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Snowmass 2013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604C8756-D147-1648-8588-EDAA6649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1BB22D9-4C51-0746-B026-4D3E30635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DAE7F692-3326-E94C-99C5-32151ACFD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74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C0BDB-7443-4042-BD12-7FF68A52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Snowmass Topics led to P5 Science Drivers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48CF3C-7461-E748-AA36-0E853056A5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438" y="1422076"/>
            <a:ext cx="3397048" cy="2055364"/>
          </a:xfrm>
        </p:spPr>
        <p:txBody>
          <a:bodyPr>
            <a:normAutofit/>
          </a:bodyPr>
          <a:lstStyle/>
          <a:p>
            <a:r>
              <a:rPr lang="en-US" sz="1800" dirty="0"/>
              <a:t>Frontiers</a:t>
            </a:r>
          </a:p>
          <a:p>
            <a:pPr lvl="1"/>
            <a:r>
              <a:rPr lang="en-US" sz="1600" dirty="0"/>
              <a:t>Energy Frontier</a:t>
            </a:r>
          </a:p>
          <a:p>
            <a:pPr lvl="1"/>
            <a:r>
              <a:rPr lang="en-US" sz="1600" dirty="0"/>
              <a:t>Intensity Frontier</a:t>
            </a:r>
          </a:p>
          <a:p>
            <a:pPr lvl="1"/>
            <a:r>
              <a:rPr lang="en-US" sz="1600" dirty="0"/>
              <a:t>Cosmic Frontier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FC106C-B34B-0B42-9C08-5A02A5A53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74756" y="1422076"/>
            <a:ext cx="4919862" cy="2055364"/>
          </a:xfrm>
        </p:spPr>
        <p:txBody>
          <a:bodyPr>
            <a:normAutofit/>
          </a:bodyPr>
          <a:lstStyle/>
          <a:p>
            <a:r>
              <a:rPr lang="en-US" sz="1800" dirty="0"/>
              <a:t>Cross-Cutting</a:t>
            </a:r>
          </a:p>
          <a:p>
            <a:pPr lvl="1"/>
            <a:r>
              <a:rPr lang="en-US" sz="1600" dirty="0"/>
              <a:t>Facilities (Underground and Accelerator)</a:t>
            </a:r>
          </a:p>
          <a:p>
            <a:pPr lvl="1"/>
            <a:r>
              <a:rPr lang="en-US" sz="1600" dirty="0"/>
              <a:t>Instrumentation</a:t>
            </a:r>
          </a:p>
          <a:p>
            <a:pPr lvl="1"/>
            <a:r>
              <a:rPr lang="en-US" sz="1600" dirty="0"/>
              <a:t>Computing</a:t>
            </a:r>
          </a:p>
          <a:p>
            <a:pPr lvl="1"/>
            <a:r>
              <a:rPr lang="en-US" sz="1600" dirty="0"/>
              <a:t>Theory</a:t>
            </a:r>
          </a:p>
          <a:p>
            <a:pPr lvl="1"/>
            <a:r>
              <a:rPr lang="en-US" sz="1600" dirty="0"/>
              <a:t>Communication</a:t>
            </a:r>
          </a:p>
        </p:txBody>
      </p:sp>
      <p:pic>
        <p:nvPicPr>
          <p:cNvPr id="5" name="Picture 4" descr="P5_cartoon.pdf">
            <a:extLst>
              <a:ext uri="{FF2B5EF4-FFF2-40B4-BE49-F238E27FC236}">
                <a16:creationId xmlns:a16="http://schemas.microsoft.com/office/drawing/2014/main" id="{DF8FE5C3-D8A6-5C49-9C56-847B720648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972" b="55414"/>
          <a:stretch/>
        </p:blipFill>
        <p:spPr>
          <a:xfrm>
            <a:off x="500742" y="3754192"/>
            <a:ext cx="7392390" cy="16628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7A9A31-6B22-E241-8A73-66ED3F781A86}"/>
              </a:ext>
            </a:extLst>
          </p:cNvPr>
          <p:cNvSpPr txBox="1"/>
          <p:nvPr/>
        </p:nvSpPr>
        <p:spPr>
          <a:xfrm>
            <a:off x="295506" y="1048102"/>
            <a:ext cx="2628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Snowmass 2013 Report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6014A-B030-2F48-9205-1C8B55A8D92E}"/>
              </a:ext>
            </a:extLst>
          </p:cNvPr>
          <p:cNvSpPr txBox="1"/>
          <p:nvPr/>
        </p:nvSpPr>
        <p:spPr>
          <a:xfrm>
            <a:off x="295506" y="3275815"/>
            <a:ext cx="1791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P5 2014 Report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167D67-C11D-3046-BE0C-864C361EC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771" y="4336868"/>
            <a:ext cx="1100721" cy="1076991"/>
          </a:xfrm>
          <a:prstGeom prst="rect">
            <a:avLst/>
          </a:prstGeom>
        </p:spPr>
      </p:pic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0041D08C-014D-1F4A-AD24-A079A8D1C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D7980B6D-7401-154A-9CDD-83EEB0419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978BD9AA-9891-8649-A632-BB02F632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29A806-8069-1149-A6F3-A2658CFC379B}"/>
              </a:ext>
            </a:extLst>
          </p:cNvPr>
          <p:cNvSpPr txBox="1"/>
          <p:nvPr/>
        </p:nvSpPr>
        <p:spPr>
          <a:xfrm>
            <a:off x="441438" y="5646340"/>
            <a:ext cx="241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29 recommendations !!</a:t>
            </a:r>
          </a:p>
        </p:txBody>
      </p:sp>
    </p:spTree>
    <p:extLst>
      <p:ext uri="{BB962C8B-B14F-4D97-AF65-F5344CB8AC3E}">
        <p14:creationId xmlns:p14="http://schemas.microsoft.com/office/powerpoint/2010/main" val="383038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>
            <a:extLst>
              <a:ext uri="{FF2B5EF4-FFF2-40B4-BE49-F238E27FC236}">
                <a16:creationId xmlns:a16="http://schemas.microsoft.com/office/drawing/2014/main" id="{D15E2950-A8E4-E54F-A71B-C8B4DD11531F}"/>
              </a:ext>
            </a:extLst>
          </p:cNvPr>
          <p:cNvSpPr txBox="1">
            <a:spLocks/>
          </p:cNvSpPr>
          <p:nvPr/>
        </p:nvSpPr>
        <p:spPr>
          <a:xfrm>
            <a:off x="-8833" y="68764"/>
            <a:ext cx="9114087" cy="689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Snowmass 2013 + P5 2014 has been very successful !!</a:t>
            </a:r>
          </a:p>
        </p:txBody>
      </p:sp>
      <p:sp>
        <p:nvSpPr>
          <p:cNvPr id="42" name="Date Placeholder 2">
            <a:extLst>
              <a:ext uri="{FF2B5EF4-FFF2-40B4-BE49-F238E27FC236}">
                <a16:creationId xmlns:a16="http://schemas.microsoft.com/office/drawing/2014/main" id="{A2130DFC-4076-9249-A250-6F954BFD2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43" name="Footer Placeholder 3">
            <a:extLst>
              <a:ext uri="{FF2B5EF4-FFF2-40B4-BE49-F238E27FC236}">
                <a16:creationId xmlns:a16="http://schemas.microsoft.com/office/drawing/2014/main" id="{FB7E666B-5417-6B4D-B0D9-20168115E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44" name="Slide Number Placeholder 4">
            <a:extLst>
              <a:ext uri="{FF2B5EF4-FFF2-40B4-BE49-F238E27FC236}">
                <a16:creationId xmlns:a16="http://schemas.microsoft.com/office/drawing/2014/main" id="{E300C79F-5DA0-0249-9575-009FFD3A7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8</a:t>
            </a:fld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315BB0-D01E-0448-9202-1719AC9C25EA}"/>
              </a:ext>
            </a:extLst>
          </p:cNvPr>
          <p:cNvSpPr txBox="1"/>
          <p:nvPr/>
        </p:nvSpPr>
        <p:spPr>
          <a:xfrm>
            <a:off x="50542" y="716381"/>
            <a:ext cx="91528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P5 2014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Support a program of projects of all scales (large, medium, small), new ideas &amp; developments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Accelerator science / R&amp;D, instrumentation R&amp;D, computing / software; next gen. education and training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F819E6C-32C7-9A41-A475-4613F866EF12}"/>
              </a:ext>
            </a:extLst>
          </p:cNvPr>
          <p:cNvGrpSpPr/>
          <p:nvPr/>
        </p:nvGrpSpPr>
        <p:grpSpPr>
          <a:xfrm>
            <a:off x="516377" y="1633075"/>
            <a:ext cx="7960867" cy="4787782"/>
            <a:chOff x="742008" y="1704325"/>
            <a:chExt cx="7960867" cy="478778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E1579B-5318-1947-99BB-64BF7691A205}"/>
                </a:ext>
              </a:extLst>
            </p:cNvPr>
            <p:cNvSpPr txBox="1"/>
            <p:nvPr/>
          </p:nvSpPr>
          <p:spPr>
            <a:xfrm>
              <a:off x="742008" y="2182601"/>
              <a:ext cx="2015295" cy="3624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C00000"/>
                  </a:solidFill>
                </a:rPr>
                <a:t>Scientific Drivers</a:t>
              </a:r>
            </a:p>
            <a:p>
              <a:pPr algn="r"/>
              <a:endParaRPr lang="en-US" sz="1200" dirty="0">
                <a:solidFill>
                  <a:srgbClr val="C00000"/>
                </a:solidFill>
              </a:endParaRPr>
            </a:p>
            <a:p>
              <a:pPr algn="r"/>
              <a:endParaRPr lang="en-US" sz="1200" dirty="0">
                <a:solidFill>
                  <a:srgbClr val="C00000"/>
                </a:solidFill>
              </a:endParaRPr>
            </a:p>
            <a:p>
              <a:pPr algn="r"/>
              <a:endParaRPr lang="en-US" sz="1200" dirty="0">
                <a:solidFill>
                  <a:srgbClr val="C00000"/>
                </a:solidFill>
              </a:endParaRPr>
            </a:p>
            <a:p>
              <a:pPr algn="r"/>
              <a:r>
                <a:rPr lang="en-US" sz="1200" dirty="0">
                  <a:solidFill>
                    <a:srgbClr val="C00000"/>
                  </a:solidFill>
                </a:rPr>
                <a:t>The Unknown (U.S.)</a:t>
              </a:r>
            </a:p>
            <a:p>
              <a:pPr algn="r"/>
              <a:endParaRPr lang="en-US" sz="1400" dirty="0">
                <a:solidFill>
                  <a:srgbClr val="C00000"/>
                </a:solidFill>
              </a:endParaRPr>
            </a:p>
            <a:p>
              <a:pPr algn="r"/>
              <a:r>
                <a:rPr lang="en-US" sz="1200" dirty="0">
                  <a:solidFill>
                    <a:srgbClr val="C00000"/>
                  </a:solidFill>
                </a:rPr>
                <a:t>Higgs, the Unknown (Europe)</a:t>
              </a:r>
            </a:p>
            <a:p>
              <a:pPr algn="r"/>
              <a:endParaRPr lang="en-US" sz="1400" dirty="0">
                <a:solidFill>
                  <a:srgbClr val="C00000"/>
                </a:solidFill>
              </a:endParaRPr>
            </a:p>
            <a:p>
              <a:pPr algn="r"/>
              <a:r>
                <a:rPr lang="en-US" sz="1200" dirty="0">
                  <a:solidFill>
                    <a:srgbClr val="C00000"/>
                  </a:solidFill>
                </a:rPr>
                <a:t>Neutrino (U.S.)</a:t>
              </a:r>
            </a:p>
            <a:p>
              <a:pPr algn="r"/>
              <a:endParaRPr lang="en-US" sz="1200" dirty="0">
                <a:solidFill>
                  <a:srgbClr val="C00000"/>
                </a:solidFill>
              </a:endParaRPr>
            </a:p>
            <a:p>
              <a:pPr algn="r"/>
              <a:endParaRPr lang="en-US" sz="1200" dirty="0">
                <a:solidFill>
                  <a:srgbClr val="C00000"/>
                </a:solidFill>
              </a:endParaRPr>
            </a:p>
            <a:p>
              <a:pPr algn="r"/>
              <a:endParaRPr lang="en-US" sz="1200" dirty="0">
                <a:solidFill>
                  <a:srgbClr val="C00000"/>
                </a:solidFill>
              </a:endParaRPr>
            </a:p>
            <a:p>
              <a:pPr algn="r"/>
              <a:endParaRPr lang="en-US" sz="1100" dirty="0">
                <a:solidFill>
                  <a:srgbClr val="C00000"/>
                </a:solidFill>
              </a:endParaRPr>
            </a:p>
            <a:p>
              <a:pPr algn="r"/>
              <a:r>
                <a:rPr lang="en-US" sz="1200" dirty="0">
                  <a:solidFill>
                    <a:srgbClr val="C00000"/>
                  </a:solidFill>
                </a:rPr>
                <a:t>Cosmic Acceleration (U.S.)</a:t>
              </a:r>
            </a:p>
            <a:p>
              <a:pPr algn="r"/>
              <a:endParaRPr lang="en-US" sz="1050" dirty="0">
                <a:solidFill>
                  <a:srgbClr val="C00000"/>
                </a:solidFill>
              </a:endParaRPr>
            </a:p>
            <a:p>
              <a:pPr algn="r"/>
              <a:endParaRPr lang="en-US" sz="1200" dirty="0">
                <a:solidFill>
                  <a:srgbClr val="C00000"/>
                </a:solidFill>
              </a:endParaRPr>
            </a:p>
            <a:p>
              <a:pPr algn="r"/>
              <a:r>
                <a:rPr lang="en-US" sz="1200" dirty="0">
                  <a:solidFill>
                    <a:srgbClr val="C00000"/>
                  </a:solidFill>
                </a:rPr>
                <a:t>Dark Matter (U.S.)</a:t>
              </a:r>
            </a:p>
            <a:p>
              <a:pPr algn="r"/>
              <a:endParaRPr lang="en-US" sz="1200" dirty="0">
                <a:solidFill>
                  <a:srgbClr val="C00000"/>
                </a:solidFill>
              </a:endParaRPr>
            </a:p>
            <a:p>
              <a:pPr algn="r"/>
              <a:r>
                <a:rPr lang="en-US" sz="1200" dirty="0">
                  <a:solidFill>
                    <a:srgbClr val="C00000"/>
                  </a:solidFill>
                </a:rPr>
                <a:t>Cosmic Acceleration (U.S.)</a:t>
              </a:r>
            </a:p>
          </p:txBody>
        </p:sp>
        <p:sp>
          <p:nvSpPr>
            <p:cNvPr id="2" name="Left-Right Arrow 1">
              <a:extLst>
                <a:ext uri="{FF2B5EF4-FFF2-40B4-BE49-F238E27FC236}">
                  <a16:creationId xmlns:a16="http://schemas.microsoft.com/office/drawing/2014/main" id="{EA34E7BC-2150-F140-BF47-52351174621B}"/>
                </a:ext>
              </a:extLst>
            </p:cNvPr>
            <p:cNvSpPr/>
            <p:nvPr/>
          </p:nvSpPr>
          <p:spPr>
            <a:xfrm>
              <a:off x="4581011" y="1739714"/>
              <a:ext cx="2045909" cy="367139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3DF8EF8-5D51-4348-AA0E-4285CB94E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55077" y="2090057"/>
              <a:ext cx="5924048" cy="440205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CA84E9B-382C-784E-A7BD-BBA7B41F4818}"/>
                </a:ext>
              </a:extLst>
            </p:cNvPr>
            <p:cNvSpPr txBox="1"/>
            <p:nvPr/>
          </p:nvSpPr>
          <p:spPr>
            <a:xfrm>
              <a:off x="3216105" y="1704325"/>
              <a:ext cx="13213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0432FF"/>
                  </a:solidFill>
                </a:rPr>
                <a:t>Blue: construction</a:t>
              </a:r>
            </a:p>
            <a:p>
              <a:pPr algn="r"/>
              <a:r>
                <a:rPr lang="en-US" sz="1200" dirty="0">
                  <a:solidFill>
                    <a:srgbClr val="00B050"/>
                  </a:solidFill>
                </a:rPr>
                <a:t>Green: physics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3A30DE-5C38-2844-A14C-723449CFCAD0}"/>
                </a:ext>
              </a:extLst>
            </p:cNvPr>
            <p:cNvSpPr txBox="1"/>
            <p:nvPr/>
          </p:nvSpPr>
          <p:spPr>
            <a:xfrm>
              <a:off x="7418934" y="1850783"/>
              <a:ext cx="12839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(large projects)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EF3DCA1-C33A-3241-957B-FC02EB219BCD}"/>
                </a:ext>
              </a:extLst>
            </p:cNvPr>
            <p:cNvSpPr txBox="1"/>
            <p:nvPr/>
          </p:nvSpPr>
          <p:spPr>
            <a:xfrm>
              <a:off x="4543270" y="1784586"/>
              <a:ext cx="21451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P5 2014: 10 year plan (Scenario 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0348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DDD36-50CD-6145-9FF1-8394C0E70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Snowmass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6EA9D-7060-0249-95A4-73CD43880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87500"/>
            <a:ext cx="8229600" cy="40767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Successful Snowmass 2013 is our guide!</a:t>
            </a:r>
          </a:p>
          <a:p>
            <a:pPr lvl="1"/>
            <a:r>
              <a:rPr lang="en-US" sz="2000" dirty="0"/>
              <a:t>Implement lessons learned from Snowmass 2013</a:t>
            </a:r>
          </a:p>
          <a:p>
            <a:pPr lvl="1"/>
            <a:endParaRPr lang="en-US" sz="1600" dirty="0"/>
          </a:p>
          <a:p>
            <a:r>
              <a:rPr lang="en-US" sz="2400" dirty="0"/>
              <a:t>Snowmass 2021: Ten Frontiers</a:t>
            </a:r>
          </a:p>
          <a:p>
            <a:pPr lvl="1"/>
            <a:r>
              <a:rPr lang="en-US" sz="1900" dirty="0"/>
              <a:t>Energy Frontier</a:t>
            </a:r>
          </a:p>
          <a:p>
            <a:pPr lvl="1"/>
            <a:r>
              <a:rPr lang="en-US" sz="1900" dirty="0"/>
              <a:t>Frontiers in Neutrino Physics</a:t>
            </a:r>
          </a:p>
          <a:p>
            <a:pPr lvl="1"/>
            <a:r>
              <a:rPr lang="en-US" sz="1900" dirty="0"/>
              <a:t>Frontiers in Rare Processes &amp; Precision Measurements</a:t>
            </a:r>
          </a:p>
          <a:p>
            <a:pPr lvl="1"/>
            <a:r>
              <a:rPr lang="en-US" sz="1900" dirty="0"/>
              <a:t>Cosmic Frontier</a:t>
            </a:r>
          </a:p>
          <a:p>
            <a:pPr lvl="1"/>
            <a:r>
              <a:rPr lang="en-US" sz="1900" dirty="0"/>
              <a:t>Theory Frontier</a:t>
            </a:r>
          </a:p>
          <a:p>
            <a:pPr lvl="1"/>
            <a:r>
              <a:rPr lang="en-US" sz="1900" dirty="0"/>
              <a:t>Underground Facilities and Infrastructure Frontier</a:t>
            </a:r>
          </a:p>
          <a:p>
            <a:pPr lvl="1"/>
            <a:r>
              <a:rPr lang="en-US" sz="1900" dirty="0"/>
              <a:t>Accelerator Frontier</a:t>
            </a:r>
          </a:p>
          <a:p>
            <a:pPr lvl="1"/>
            <a:r>
              <a:rPr lang="en-US" sz="1900" dirty="0"/>
              <a:t>Instrumentation Frontier</a:t>
            </a:r>
          </a:p>
          <a:p>
            <a:pPr lvl="1"/>
            <a:r>
              <a:rPr lang="en-US" sz="1900" dirty="0"/>
              <a:t>Computational Frontier</a:t>
            </a:r>
          </a:p>
          <a:p>
            <a:pPr lvl="1"/>
            <a:r>
              <a:rPr lang="en-US" sz="1900" dirty="0"/>
              <a:t>Community Engagement Frontier</a:t>
            </a:r>
          </a:p>
          <a:p>
            <a:pPr lvl="1"/>
            <a:endParaRPr lang="en-US" sz="1600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B5DFC3C6-3EC1-EE4D-8D84-BF6E2483C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193" y="6494403"/>
            <a:ext cx="2133600" cy="365125"/>
          </a:xfrm>
        </p:spPr>
        <p:txBody>
          <a:bodyPr/>
          <a:lstStyle/>
          <a:p>
            <a:r>
              <a:rPr lang="en-US" dirty="0"/>
              <a:t>2020-07-10 HEPAP Meeting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3EB308C-A26C-9D40-8747-85F3C4D08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674" y="6494403"/>
            <a:ext cx="2895600" cy="365125"/>
          </a:xfrm>
        </p:spPr>
        <p:txBody>
          <a:bodyPr/>
          <a:lstStyle/>
          <a:p>
            <a:r>
              <a:rPr lang="en-US" dirty="0"/>
              <a:t>Young-</a:t>
            </a:r>
            <a:r>
              <a:rPr lang="en-US" dirty="0" err="1"/>
              <a:t>Kee</a:t>
            </a:r>
            <a:r>
              <a:rPr lang="en-US" dirty="0"/>
              <a:t> Kim (</a:t>
            </a:r>
            <a:r>
              <a:rPr lang="en-US" dirty="0" err="1"/>
              <a:t>U.Chicago</a:t>
            </a:r>
            <a:r>
              <a:rPr lang="en-US" dirty="0"/>
              <a:t>), DPF Chair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6B85E26-AB49-884A-9981-58703250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6332" y="6494403"/>
            <a:ext cx="2133600" cy="365125"/>
          </a:xfrm>
        </p:spPr>
        <p:txBody>
          <a:bodyPr/>
          <a:lstStyle/>
          <a:p>
            <a:fld id="{FB881E7D-5A17-EB4A-B013-04381A7C35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0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147311</TotalTime>
  <Words>4567</Words>
  <Application>Microsoft Macintosh PowerPoint</Application>
  <PresentationFormat>On-screen Show (4:3)</PresentationFormat>
  <Paragraphs>1024</Paragraphs>
  <Slides>33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Helvetica Neue</vt:lpstr>
      <vt:lpstr>Roboto</vt:lpstr>
      <vt:lpstr>Wingdings</vt:lpstr>
      <vt:lpstr>Office Theme</vt:lpstr>
      <vt:lpstr>Custom Design</vt:lpstr>
      <vt:lpstr>Worksheet</vt:lpstr>
      <vt:lpstr>Activities and Plans for Snowmass 2021</vt:lpstr>
      <vt:lpstr>PowerPoint Presentation</vt:lpstr>
      <vt:lpstr>U.S. Strategic Planning Process for Particle Physics</vt:lpstr>
      <vt:lpstr>Timeline</vt:lpstr>
      <vt:lpstr>Particle Physics is Global</vt:lpstr>
      <vt:lpstr>Snowmass 2013</vt:lpstr>
      <vt:lpstr>Snowmass Topics led to P5 Science Drivers</vt:lpstr>
      <vt:lpstr>PowerPoint Presentation</vt:lpstr>
      <vt:lpstr>Snowmass 2021</vt:lpstr>
      <vt:lpstr>Create a transparent and inclusive process</vt:lpstr>
      <vt:lpstr>Community Contribution</vt:lpstr>
      <vt:lpstr>Snowmass Timeline</vt:lpstr>
      <vt:lpstr>Community-Wide Meetings &amp; Workshops</vt:lpstr>
      <vt:lpstr>Communication to the community</vt:lpstr>
      <vt:lpstr>Monthly Snowmass Newsletter</vt:lpstr>
      <vt:lpstr>Snowmass Coordination Team</vt:lpstr>
      <vt:lpstr>Snowmass Advisory Group</vt:lpstr>
      <vt:lpstr>Energy Frontier</vt:lpstr>
      <vt:lpstr>Frontiers in Neutrino Physics</vt:lpstr>
      <vt:lpstr>Frontier of Rare Processes &amp; Precision Measurements</vt:lpstr>
      <vt:lpstr>Cosmic Frontier</vt:lpstr>
      <vt:lpstr>Theory Frontier</vt:lpstr>
      <vt:lpstr>Accelerator Frontier</vt:lpstr>
      <vt:lpstr>Instrumentation Frontier</vt:lpstr>
      <vt:lpstr>Computational Frontier</vt:lpstr>
      <vt:lpstr>Underground Facilities and Infrastructure Frontier</vt:lpstr>
      <vt:lpstr>Community Engagement Frontier</vt:lpstr>
      <vt:lpstr>Snowmass Early Careers</vt:lpstr>
      <vt:lpstr>Current Activities</vt:lpstr>
      <vt:lpstr>Current Activities</vt:lpstr>
      <vt:lpstr>Current Activities</vt:lpstr>
      <vt:lpstr>DPF Ethics Task Force</vt:lpstr>
      <vt:lpstr>Conclusion</vt:lpstr>
    </vt:vector>
  </TitlesOfParts>
  <Company>The University of Chicago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Highlights</dc:title>
  <dc:creator>Young-Kee Kim</dc:creator>
  <cp:lastModifiedBy>Microsoft Office User</cp:lastModifiedBy>
  <cp:revision>4479</cp:revision>
  <cp:lastPrinted>2020-07-10T00:27:52Z</cp:lastPrinted>
  <dcterms:created xsi:type="dcterms:W3CDTF">2014-06-24T05:51:31Z</dcterms:created>
  <dcterms:modified xsi:type="dcterms:W3CDTF">2020-07-10T10:19:30Z</dcterms:modified>
</cp:coreProperties>
</file>