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92" r:id="rId4"/>
    <p:sldId id="299" r:id="rId5"/>
    <p:sldId id="265" r:id="rId6"/>
    <p:sldId id="276" r:id="rId7"/>
    <p:sldId id="277" r:id="rId8"/>
    <p:sldId id="261" r:id="rId9"/>
    <p:sldId id="298" r:id="rId10"/>
    <p:sldId id="279" r:id="rId11"/>
    <p:sldId id="280" r:id="rId12"/>
    <p:sldId id="284" r:id="rId13"/>
    <p:sldId id="301" r:id="rId14"/>
    <p:sldId id="300" r:id="rId15"/>
    <p:sldId id="302" r:id="rId16"/>
    <p:sldId id="303" r:id="rId17"/>
    <p:sldId id="305" r:id="rId18"/>
    <p:sldId id="304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518\BlueArcDiskStats201105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518\BlueArcDiskStats201105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518\BlueArcDiskStats201105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518\BlueArcDiskStats201105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518\BlueArcDiskStats201105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/&lt;Exp&gt;/data  (TB)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Sheet1!$C$1</c:f>
              <c:strCache>
                <c:ptCount val="1"/>
                <c:pt idx="0">
                  <c:v>Used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/nova/data</c:v>
                </c:pt>
                <c:pt idx="1">
                  <c:v>/lbne/data</c:v>
                </c:pt>
                <c:pt idx="2">
                  <c:v>/nusoft/data</c:v>
                </c:pt>
                <c:pt idx="3">
                  <c:v>/argoneut/data</c:v>
                </c:pt>
                <c:pt idx="4">
                  <c:v>/grid/data</c:v>
                </c:pt>
                <c:pt idx="5">
                  <c:v>/minerva/data</c:v>
                </c:pt>
                <c:pt idx="6">
                  <c:v>/mu2e/data</c:v>
                </c:pt>
                <c:pt idx="7">
                  <c:v>/uboone/data</c:v>
                </c:pt>
                <c:pt idx="8">
                  <c:v>/minos/data</c:v>
                </c:pt>
                <c:pt idx="9">
                  <c:v>/gm2/data</c:v>
                </c:pt>
                <c:pt idx="10">
                  <c:v>/miniboone/data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19</c:v>
                </c:pt>
                <c:pt idx="1">
                  <c:v>0.66800000000000015</c:v>
                </c:pt>
                <c:pt idx="2">
                  <c:v>0.51700000000000002</c:v>
                </c:pt>
                <c:pt idx="3">
                  <c:v>14</c:v>
                </c:pt>
                <c:pt idx="4">
                  <c:v>17</c:v>
                </c:pt>
                <c:pt idx="5">
                  <c:v>61</c:v>
                </c:pt>
                <c:pt idx="6">
                  <c:v>1.7000000000000002</c:v>
                </c:pt>
                <c:pt idx="7">
                  <c:v>0.92700000000000005</c:v>
                </c:pt>
                <c:pt idx="8">
                  <c:v>134</c:v>
                </c:pt>
                <c:pt idx="9">
                  <c:v>7.7</c:v>
                </c:pt>
                <c:pt idx="10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Available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/nova/data</c:v>
                </c:pt>
                <c:pt idx="1">
                  <c:v>/lbne/data</c:v>
                </c:pt>
                <c:pt idx="2">
                  <c:v>/nusoft/data</c:v>
                </c:pt>
                <c:pt idx="3">
                  <c:v>/argoneut/data</c:v>
                </c:pt>
                <c:pt idx="4">
                  <c:v>/grid/data</c:v>
                </c:pt>
                <c:pt idx="5">
                  <c:v>/minerva/data</c:v>
                </c:pt>
                <c:pt idx="6">
                  <c:v>/mu2e/data</c:v>
                </c:pt>
                <c:pt idx="7">
                  <c:v>/uboone/data</c:v>
                </c:pt>
                <c:pt idx="8">
                  <c:v>/minos/data</c:v>
                </c:pt>
                <c:pt idx="9">
                  <c:v>/gm2/data</c:v>
                </c:pt>
                <c:pt idx="10">
                  <c:v>/miniboone/data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21.6</c:v>
                </c:pt>
                <c:pt idx="1">
                  <c:v>9.4</c:v>
                </c:pt>
                <c:pt idx="2">
                  <c:v>1.5</c:v>
                </c:pt>
                <c:pt idx="3">
                  <c:v>6.5</c:v>
                </c:pt>
                <c:pt idx="4">
                  <c:v>7.6</c:v>
                </c:pt>
                <c:pt idx="5">
                  <c:v>9.8000000000000007</c:v>
                </c:pt>
                <c:pt idx="6">
                  <c:v>2.3179999999999996</c:v>
                </c:pt>
                <c:pt idx="7">
                  <c:v>6.1</c:v>
                </c:pt>
                <c:pt idx="8">
                  <c:v>16</c:v>
                </c:pt>
                <c:pt idx="9">
                  <c:v>2.4</c:v>
                </c:pt>
                <c:pt idx="10">
                  <c:v>10</c:v>
                </c:pt>
              </c:numCache>
            </c:numRef>
          </c:val>
        </c:ser>
        <c:gapWidth val="75"/>
        <c:overlap val="100"/>
        <c:axId val="60326272"/>
        <c:axId val="60328576"/>
      </c:barChart>
      <c:catAx>
        <c:axId val="6032627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0328576"/>
        <c:crosses val="autoZero"/>
        <c:auto val="1"/>
        <c:lblAlgn val="ctr"/>
        <c:lblOffset val="100"/>
      </c:catAx>
      <c:valAx>
        <c:axId val="603285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03262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/&lt;Exp&gt;/app  BlueArc (TB)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Sheet1!$C$21</c:f>
              <c:strCache>
                <c:ptCount val="1"/>
                <c:pt idx="0">
                  <c:v>Used</c:v>
                </c:pt>
              </c:strCache>
            </c:strRef>
          </c:tx>
          <c:cat>
            <c:strRef>
              <c:f>Sheet1!$A$22:$A$33</c:f>
              <c:strCache>
                <c:ptCount val="12"/>
                <c:pt idx="0">
                  <c:v>/nova/app</c:v>
                </c:pt>
                <c:pt idx="1">
                  <c:v>/lbne/app</c:v>
                </c:pt>
                <c:pt idx="2">
                  <c:v>/nusoft/app</c:v>
                </c:pt>
                <c:pt idx="3">
                  <c:v>/argoneut/app</c:v>
                </c:pt>
                <c:pt idx="4">
                  <c:v>/grid/app</c:v>
                </c:pt>
                <c:pt idx="5">
                  <c:v>/grid/fermiapp</c:v>
                </c:pt>
                <c:pt idx="6">
                  <c:v>/minerva/app</c:v>
                </c:pt>
                <c:pt idx="7">
                  <c:v>/mu2e/app</c:v>
                </c:pt>
                <c:pt idx="8">
                  <c:v>/microboone/app</c:v>
                </c:pt>
                <c:pt idx="9">
                  <c:v>/minos/app</c:v>
                </c:pt>
                <c:pt idx="10">
                  <c:v>/gm2/app</c:v>
                </c:pt>
                <c:pt idx="11">
                  <c:v>/miniboone/app</c:v>
                </c:pt>
              </c:strCache>
            </c:strRef>
          </c:cat>
          <c:val>
            <c:numRef>
              <c:f>Sheet1!$C$22:$C$33</c:f>
              <c:numCache>
                <c:formatCode>General</c:formatCode>
                <c:ptCount val="12"/>
                <c:pt idx="0">
                  <c:v>1.2</c:v>
                </c:pt>
                <c:pt idx="1">
                  <c:v>0.13300000000000001</c:v>
                </c:pt>
                <c:pt idx="2">
                  <c:v>0.12100000000000001</c:v>
                </c:pt>
                <c:pt idx="3">
                  <c:v>1.2</c:v>
                </c:pt>
                <c:pt idx="4">
                  <c:v>0.21200000000000002</c:v>
                </c:pt>
                <c:pt idx="5">
                  <c:v>0.55100000000000005</c:v>
                </c:pt>
                <c:pt idx="6">
                  <c:v>1.5</c:v>
                </c:pt>
                <c:pt idx="7">
                  <c:v>0</c:v>
                </c:pt>
                <c:pt idx="8">
                  <c:v>0.2960000000000001</c:v>
                </c:pt>
                <c:pt idx="9">
                  <c:v>6.2</c:v>
                </c:pt>
                <c:pt idx="10">
                  <c:v>2.1000000000000005E-2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Available</c:v>
                </c:pt>
              </c:strCache>
            </c:strRef>
          </c:tx>
          <c:cat>
            <c:strRef>
              <c:f>Sheet1!$A$22:$A$33</c:f>
              <c:strCache>
                <c:ptCount val="12"/>
                <c:pt idx="0">
                  <c:v>/nova/app</c:v>
                </c:pt>
                <c:pt idx="1">
                  <c:v>/lbne/app</c:v>
                </c:pt>
                <c:pt idx="2">
                  <c:v>/nusoft/app</c:v>
                </c:pt>
                <c:pt idx="3">
                  <c:v>/argoneut/app</c:v>
                </c:pt>
                <c:pt idx="4">
                  <c:v>/grid/app</c:v>
                </c:pt>
                <c:pt idx="5">
                  <c:v>/grid/fermiapp</c:v>
                </c:pt>
                <c:pt idx="6">
                  <c:v>/minerva/app</c:v>
                </c:pt>
                <c:pt idx="7">
                  <c:v>/mu2e/app</c:v>
                </c:pt>
                <c:pt idx="8">
                  <c:v>/microboone/app</c:v>
                </c:pt>
                <c:pt idx="9">
                  <c:v>/minos/app</c:v>
                </c:pt>
                <c:pt idx="10">
                  <c:v>/gm2/app</c:v>
                </c:pt>
                <c:pt idx="11">
                  <c:v>/miniboone/app</c:v>
                </c:pt>
              </c:strCache>
            </c:strRef>
          </c:cat>
          <c:val>
            <c:numRef>
              <c:f>Sheet1!$D$22:$D$33</c:f>
              <c:numCache>
                <c:formatCode>General</c:formatCode>
                <c:ptCount val="12"/>
                <c:pt idx="0">
                  <c:v>0.91600000000000004</c:v>
                </c:pt>
                <c:pt idx="1">
                  <c:v>0.89200000000000002</c:v>
                </c:pt>
                <c:pt idx="2">
                  <c:v>0.39200000000000007</c:v>
                </c:pt>
                <c:pt idx="3">
                  <c:v>0.85300000000000009</c:v>
                </c:pt>
                <c:pt idx="4">
                  <c:v>8.9000000000000037E-2</c:v>
                </c:pt>
                <c:pt idx="5">
                  <c:v>0.45</c:v>
                </c:pt>
                <c:pt idx="6">
                  <c:v>0.52400000000000002</c:v>
                </c:pt>
                <c:pt idx="7">
                  <c:v>1</c:v>
                </c:pt>
                <c:pt idx="8">
                  <c:v>0.72900000000000009</c:v>
                </c:pt>
                <c:pt idx="9">
                  <c:v>1.4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gapWidth val="75"/>
        <c:overlap val="100"/>
        <c:axId val="66563456"/>
        <c:axId val="66571648"/>
      </c:barChart>
      <c:catAx>
        <c:axId val="665634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571648"/>
        <c:crosses val="autoZero"/>
        <c:auto val="1"/>
        <c:lblAlgn val="ctr"/>
        <c:lblOffset val="100"/>
      </c:catAx>
      <c:valAx>
        <c:axId val="6657164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656345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FY11 </a:t>
            </a:r>
            <a:r>
              <a:rPr lang="en-US" dirty="0" err="1" smtClean="0"/>
              <a:t>BlueArc</a:t>
            </a:r>
            <a:r>
              <a:rPr lang="en-US" baseline="0" dirty="0" smtClean="0"/>
              <a:t> </a:t>
            </a:r>
            <a:r>
              <a:rPr lang="en-US" dirty="0" smtClean="0"/>
              <a:t>Purchases</a:t>
            </a:r>
            <a:endParaRPr lang="en-US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Sheet1!$B$41</c:f>
              <c:strCache>
                <c:ptCount val="1"/>
                <c:pt idx="0">
                  <c:v>Disk (TB)</c:v>
                </c:pt>
              </c:strCache>
            </c:strRef>
          </c:tx>
          <c:dLbls>
            <c:showVal val="1"/>
          </c:dLbls>
          <c:cat>
            <c:strRef>
              <c:f>Sheet1!$A$42:$A$51</c:f>
              <c:strCache>
                <c:ptCount val="10"/>
                <c:pt idx="0">
                  <c:v>MINOS</c:v>
                </c:pt>
                <c:pt idx="1">
                  <c:v>MINOS (replace)</c:v>
                </c:pt>
                <c:pt idx="2">
                  <c:v>NOvA</c:v>
                </c:pt>
                <c:pt idx="3">
                  <c:v>MINERvA</c:v>
                </c:pt>
                <c:pt idx="4">
                  <c:v>Mu2e</c:v>
                </c:pt>
                <c:pt idx="5">
                  <c:v>LBNE</c:v>
                </c:pt>
                <c:pt idx="6">
                  <c:v>MicroBooNE</c:v>
                </c:pt>
                <c:pt idx="7">
                  <c:v>ArgoNeuT</c:v>
                </c:pt>
                <c:pt idx="8">
                  <c:v>MiniBooNE</c:v>
                </c:pt>
                <c:pt idx="9">
                  <c:v>gm2</c:v>
                </c:pt>
              </c:strCache>
            </c:strRef>
          </c:cat>
          <c:val>
            <c:numRef>
              <c:f>Sheet1!$B$42:$B$51</c:f>
              <c:numCache>
                <c:formatCode>General</c:formatCode>
                <c:ptCount val="10"/>
                <c:pt idx="0">
                  <c:v>15</c:v>
                </c:pt>
                <c:pt idx="1">
                  <c:v>22.5</c:v>
                </c:pt>
                <c:pt idx="2">
                  <c:v>15</c:v>
                </c:pt>
                <c:pt idx="3">
                  <c:v>20</c:v>
                </c:pt>
                <c:pt idx="4">
                  <c:v>1</c:v>
                </c:pt>
                <c:pt idx="5">
                  <c:v>10</c:v>
                </c:pt>
                <c:pt idx="6">
                  <c:v>2.5</c:v>
                </c:pt>
                <c:pt idx="7">
                  <c:v>0</c:v>
                </c:pt>
                <c:pt idx="8">
                  <c:v>12.5</c:v>
                </c:pt>
                <c:pt idx="9">
                  <c:v>10</c:v>
                </c:pt>
              </c:numCache>
            </c:numRef>
          </c:val>
        </c:ser>
        <c:dLbls>
          <c:showVal val="1"/>
        </c:dLbls>
        <c:overlap val="-25"/>
        <c:axId val="68859776"/>
        <c:axId val="69157632"/>
      </c:barChart>
      <c:catAx>
        <c:axId val="688597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9157632"/>
        <c:crosses val="autoZero"/>
        <c:auto val="1"/>
        <c:lblAlgn val="ctr"/>
        <c:lblOffset val="100"/>
      </c:catAx>
      <c:valAx>
        <c:axId val="6915763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885977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Sheet1!$D$63</c:f>
              <c:strCache>
                <c:ptCount val="1"/>
                <c:pt idx="0">
                  <c:v>Storage (TB)</c:v>
                </c:pt>
              </c:strCache>
            </c:strRef>
          </c:tx>
          <c:dLbls>
            <c:showVal val="1"/>
          </c:dLbls>
          <c:cat>
            <c:strRef>
              <c:f>Sheet1!$A$64:$A$72</c:f>
              <c:strCache>
                <c:ptCount val="9"/>
                <c:pt idx="0">
                  <c:v>MINOS</c:v>
                </c:pt>
                <c:pt idx="1">
                  <c:v>NOvA</c:v>
                </c:pt>
                <c:pt idx="2">
                  <c:v>MINERvA</c:v>
                </c:pt>
                <c:pt idx="3">
                  <c:v>Mu2e</c:v>
                </c:pt>
                <c:pt idx="4">
                  <c:v>LBNE</c:v>
                </c:pt>
                <c:pt idx="5">
                  <c:v>MicroBooNE</c:v>
                </c:pt>
                <c:pt idx="6">
                  <c:v>ArgoNeuT</c:v>
                </c:pt>
                <c:pt idx="7">
                  <c:v>MiniBooNE</c:v>
                </c:pt>
                <c:pt idx="8">
                  <c:v>gm2</c:v>
                </c:pt>
              </c:strCache>
            </c:strRef>
          </c:cat>
          <c:val>
            <c:numRef>
              <c:f>Sheet1!$D$64:$D$72</c:f>
              <c:numCache>
                <c:formatCode>General</c:formatCode>
                <c:ptCount val="9"/>
                <c:pt idx="0">
                  <c:v>100</c:v>
                </c:pt>
                <c:pt idx="1">
                  <c:v>90.4</c:v>
                </c:pt>
                <c:pt idx="2">
                  <c:v>100</c:v>
                </c:pt>
                <c:pt idx="3">
                  <c:v>10.4</c:v>
                </c:pt>
                <c:pt idx="4">
                  <c:v>5.6000000000000005</c:v>
                </c:pt>
                <c:pt idx="5">
                  <c:v>1.6</c:v>
                </c:pt>
                <c:pt idx="6">
                  <c:v>0</c:v>
                </c:pt>
                <c:pt idx="7">
                  <c:v>30.400000000000002</c:v>
                </c:pt>
                <c:pt idx="8">
                  <c:v>0</c:v>
                </c:pt>
              </c:numCache>
            </c:numRef>
          </c:val>
        </c:ser>
        <c:dLbls>
          <c:showVal val="1"/>
        </c:dLbls>
        <c:overlap val="-25"/>
        <c:axId val="73276416"/>
        <c:axId val="66892544"/>
      </c:barChart>
      <c:catAx>
        <c:axId val="732764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892544"/>
        <c:crosses val="autoZero"/>
        <c:auto val="1"/>
        <c:lblAlgn val="ctr"/>
        <c:lblOffset val="100"/>
      </c:catAx>
      <c:valAx>
        <c:axId val="66892544"/>
        <c:scaling>
          <c:orientation val="minMax"/>
        </c:scaling>
        <c:delete val="1"/>
        <c:axPos val="b"/>
        <c:numFmt formatCode="General" sourceLinked="1"/>
        <c:tickLblPos val="nextTo"/>
        <c:crossAx val="7327641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Sheet1!$B$83</c:f>
              <c:strCache>
                <c:ptCount val="1"/>
                <c:pt idx="0">
                  <c:v>Grid Cores</c:v>
                </c:pt>
              </c:strCache>
            </c:strRef>
          </c:tx>
          <c:dLbls>
            <c:showVal val="1"/>
          </c:dLbls>
          <c:cat>
            <c:strRef>
              <c:f>Sheet1!$A$84:$A$93</c:f>
              <c:strCache>
                <c:ptCount val="10"/>
                <c:pt idx="0">
                  <c:v>MINOS</c:v>
                </c:pt>
                <c:pt idx="1">
                  <c:v>(replacement)</c:v>
                </c:pt>
                <c:pt idx="2">
                  <c:v>NOvA</c:v>
                </c:pt>
                <c:pt idx="3">
                  <c:v>MINERvA</c:v>
                </c:pt>
                <c:pt idx="4">
                  <c:v>Mu2e</c:v>
                </c:pt>
                <c:pt idx="5">
                  <c:v>LBNE</c:v>
                </c:pt>
                <c:pt idx="6">
                  <c:v>MicroBooNE</c:v>
                </c:pt>
                <c:pt idx="7">
                  <c:v>ArgoNeuT</c:v>
                </c:pt>
                <c:pt idx="8">
                  <c:v>MiniBooNE</c:v>
                </c:pt>
                <c:pt idx="9">
                  <c:v>gm2</c:v>
                </c:pt>
              </c:strCache>
            </c:strRef>
          </c:cat>
          <c:val>
            <c:numRef>
              <c:f>Sheet1!$B$84:$B$93</c:f>
              <c:numCache>
                <c:formatCode>General</c:formatCode>
                <c:ptCount val="10"/>
                <c:pt idx="0">
                  <c:v>0</c:v>
                </c:pt>
                <c:pt idx="1">
                  <c:v>140</c:v>
                </c:pt>
                <c:pt idx="2">
                  <c:v>200</c:v>
                </c:pt>
                <c:pt idx="3">
                  <c:v>200</c:v>
                </c:pt>
                <c:pt idx="4">
                  <c:v>50</c:v>
                </c:pt>
                <c:pt idx="5">
                  <c:v>100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Val val="1"/>
        </c:dLbls>
        <c:overlap val="-25"/>
        <c:axId val="67388544"/>
        <c:axId val="67390080"/>
      </c:barChart>
      <c:catAx>
        <c:axId val="6738854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7390080"/>
        <c:crosses val="autoZero"/>
        <c:auto val="1"/>
        <c:lblAlgn val="ctr"/>
        <c:lblOffset val="100"/>
      </c:catAx>
      <c:valAx>
        <c:axId val="67390080"/>
        <c:scaling>
          <c:orientation val="minMax"/>
        </c:scaling>
        <c:delete val="1"/>
        <c:axPos val="b"/>
        <c:numFmt formatCode="General" sourceLinked="1"/>
        <c:tickLblPos val="nextTo"/>
        <c:crossAx val="6738854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4FF6-E179-424E-B7C1-451D0B36B1BA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A19C-B847-4CF6-AAF9-FDA191EC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News</a:t>
            </a:r>
            <a:br>
              <a:rPr lang="en-US" dirty="0" smtClean="0"/>
            </a:br>
            <a:r>
              <a:rPr lang="en-US" sz="2000" dirty="0" smtClean="0"/>
              <a:t>(and FY11 Spending Plan)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r>
              <a:rPr lang="en-US" dirty="0" smtClean="0"/>
              <a:t>May 18,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1329"/>
            <a:ext cx="8534400" cy="4998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http://gpsn01.fnal.gov/condor_monitor/index_month_grid.html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 Jobs gpsn01 Cluster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7448550" cy="428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 Jobs on if01 Cluster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634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http://if01.fnal.gov:8080/condor_monitoring/index_month_local.html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6457890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24 total slots</a:t>
            </a:r>
            <a:endParaRPr lang="en-US" sz="20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707978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046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FermiGrid</a:t>
            </a:r>
            <a:r>
              <a:rPr lang="en-US" dirty="0" smtClean="0"/>
              <a:t> GP Cluster Last Month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8225"/>
            <a:ext cx="919927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Plans for FY11 Purchases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2239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en-US" u="sng" dirty="0" smtClean="0"/>
              <a:t>Executive Summary </a:t>
            </a:r>
          </a:p>
          <a:p>
            <a:pPr algn="ctr"/>
            <a:r>
              <a:rPr lang="en-US" dirty="0" smtClean="0"/>
              <a:t>258TB </a:t>
            </a:r>
            <a:r>
              <a:rPr lang="en-US" dirty="0" err="1" smtClean="0"/>
              <a:t>BlueArc</a:t>
            </a:r>
            <a:r>
              <a:rPr lang="en-US" dirty="0" smtClean="0"/>
              <a:t>  </a:t>
            </a:r>
          </a:p>
          <a:p>
            <a:pPr algn="ctr"/>
            <a:r>
              <a:rPr lang="en-US" dirty="0" smtClean="0"/>
              <a:t>340 TB tape archive   </a:t>
            </a:r>
          </a:p>
          <a:p>
            <a:pPr algn="ctr"/>
            <a:r>
              <a:rPr lang="en-US" dirty="0" smtClean="0"/>
              <a:t>740 GP Farm worker slots</a:t>
            </a:r>
          </a:p>
          <a:p>
            <a:pPr algn="ctr"/>
            <a:r>
              <a:rPr lang="en-US" dirty="0" smtClean="0"/>
              <a:t>3 DB Servers, 2 other server machines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486400"/>
            <a:ext cx="8610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108 TB total “per experiment” purchases  (chart)</a:t>
            </a:r>
          </a:p>
          <a:p>
            <a:r>
              <a:rPr lang="en-US" dirty="0" smtClean="0"/>
              <a:t>150 TB additional pre-purchase for FY12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Purchases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85800" y="838200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2828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Purchases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33400" y="1066800"/>
          <a:ext cx="8001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304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Grid worker cores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1430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existing worker nodes (7 nodes) with “farm” type nodes. Increase number of WN’s as needed.</a:t>
            </a:r>
          </a:p>
          <a:p>
            <a:r>
              <a:rPr lang="en-US" dirty="0" smtClean="0"/>
              <a:t>Increase number of VM host nodes with existing (7 worker + 4 unused) </a:t>
            </a:r>
            <a:r>
              <a:rPr lang="en-US" dirty="0" err="1" smtClean="0"/>
              <a:t>gpcf</a:t>
            </a:r>
            <a:r>
              <a:rPr lang="en-US" dirty="0" smtClean="0"/>
              <a:t> nodes.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GPCF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General-IF-DB server plan</a:t>
            </a:r>
          </a:p>
          <a:p>
            <a:pPr lvl="1"/>
            <a:r>
              <a:rPr lang="en-US" dirty="0" smtClean="0"/>
              <a:t>General purpose for conditions data, ECL, etc.</a:t>
            </a:r>
          </a:p>
          <a:p>
            <a:pPr lvl="1"/>
            <a:r>
              <a:rPr lang="en-US" dirty="0" smtClean="0"/>
              <a:t>Three large, 16 core, 64GB Memory, 2TB data disk </a:t>
            </a:r>
          </a:p>
          <a:p>
            <a:pPr lvl="2"/>
            <a:r>
              <a:rPr lang="en-US" dirty="0" smtClean="0"/>
              <a:t>Dev: Develop and test applications</a:t>
            </a:r>
          </a:p>
          <a:p>
            <a:pPr lvl="2"/>
            <a:r>
              <a:rPr lang="en-US" dirty="0" smtClean="0"/>
              <a:t>Prod: Production service</a:t>
            </a:r>
          </a:p>
          <a:p>
            <a:pPr lvl="2"/>
            <a:r>
              <a:rPr lang="en-US" dirty="0" smtClean="0"/>
              <a:t>Farm Replica: Replica for scaling to farm clients. </a:t>
            </a:r>
          </a:p>
          <a:p>
            <a:pPr lvl="1"/>
            <a:r>
              <a:rPr lang="en-US" dirty="0" smtClean="0"/>
              <a:t>Both </a:t>
            </a:r>
            <a:r>
              <a:rPr lang="en-US" dirty="0" err="1" smtClean="0"/>
              <a:t>MySQL</a:t>
            </a:r>
            <a:r>
              <a:rPr lang="en-US" dirty="0" smtClean="0"/>
              <a:t> and </a:t>
            </a:r>
            <a:r>
              <a:rPr lang="en-US" dirty="0" err="1" smtClean="0"/>
              <a:t>PostgresSQL</a:t>
            </a:r>
            <a:r>
              <a:rPr lang="en-US" dirty="0" smtClean="0"/>
              <a:t> instances</a:t>
            </a:r>
          </a:p>
          <a:p>
            <a:pPr lvl="1"/>
            <a:r>
              <a:rPr lang="en-US" smtClean="0"/>
              <a:t>Independent “clusters” </a:t>
            </a:r>
            <a:r>
              <a:rPr lang="en-US" dirty="0" smtClean="0"/>
              <a:t>for </a:t>
            </a:r>
            <a:r>
              <a:rPr lang="en-US" smtClean="0"/>
              <a:t>each experiment</a:t>
            </a:r>
            <a:endParaRPr lang="en-US" dirty="0" smtClean="0"/>
          </a:p>
          <a:p>
            <a:r>
              <a:rPr lang="en-US" dirty="0" err="1" smtClean="0"/>
              <a:t>MINERvA</a:t>
            </a:r>
            <a:r>
              <a:rPr lang="en-US" dirty="0" smtClean="0"/>
              <a:t>: One event display machine, one VM server.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Servers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</a:t>
            </a:r>
            <a:r>
              <a:rPr lang="en-US" dirty="0" smtClean="0"/>
              <a:t>day stuff</a:t>
            </a:r>
          </a:p>
          <a:p>
            <a:r>
              <a:rPr lang="en-US" dirty="0" smtClean="0"/>
              <a:t>Computing Resource Summary</a:t>
            </a:r>
            <a:endParaRPr lang="en-US" dirty="0" smtClean="0"/>
          </a:p>
          <a:p>
            <a:r>
              <a:rPr lang="en-US" dirty="0" smtClean="0"/>
              <a:t>Plan for FY11 spending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Tomorrow 5/19: MINOS specific work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Main </a:t>
            </a:r>
            <a:r>
              <a:rPr lang="en-US" sz="1800" dirty="0" err="1" smtClean="0"/>
              <a:t>MySQL</a:t>
            </a:r>
            <a:r>
              <a:rPr lang="en-US" sz="1800" dirty="0" smtClean="0"/>
              <a:t> DB will be moved back to minos-mysql2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Farm replica DB will be moved to minos54.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Upgrade minos51 and minos52 to SLF 5 (?)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GP GRID work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 Accessibility will be limited because half of the gatekeepers will be down.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These dates are currently scheduled for 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600" dirty="0" smtClean="0"/>
              <a:t>May 24 2011 when the first rack moves to FCC2 ( which will take out gatekeepers fnpcosg1 and fnpcfg2) and 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600" dirty="0" smtClean="0"/>
              <a:t>June 7, 2011 when the second rack moves to GCC. (which will take out gatekeeper fnpcfg1).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Regular grid should be subscribed to the </a:t>
            </a:r>
            <a:r>
              <a:rPr lang="en-US" sz="1800" dirty="0" err="1" smtClean="0"/>
              <a:t>fermigrid</a:t>
            </a:r>
            <a:r>
              <a:rPr lang="en-US" sz="1800" dirty="0" smtClean="0"/>
              <a:t>-announce </a:t>
            </a:r>
            <a:br>
              <a:rPr lang="en-US" sz="1800" dirty="0" smtClean="0"/>
            </a:br>
            <a:r>
              <a:rPr lang="en-US" sz="1800" dirty="0" smtClean="0"/>
              <a:t>E-mail list. 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Next Month 6/16: </a:t>
            </a:r>
            <a:r>
              <a:rPr lang="en-US" sz="1800" dirty="0" smtClean="0"/>
              <a:t>IF/GPCF/MINOS/MB reboots for new kernel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Day: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IFront</a:t>
            </a:r>
            <a:r>
              <a:rPr lang="en-US" dirty="0" smtClean="0"/>
              <a:t> Computing Resource Summary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1295400"/>
          <a:ext cx="5704115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01486"/>
                <a:gridCol w="1110343"/>
                <a:gridCol w="1110343"/>
                <a:gridCol w="111034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2009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2010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2011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(replace)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2012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request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MiniBooNE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80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5</a:t>
                      </a: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(+13)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MINOS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30+30)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latin typeface="Arial"/>
                        </a:rPr>
                        <a:t>MINERvA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4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Argoneut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NOvA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0+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2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MicroBooNE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LBNE (all)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Mu2e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g minus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 Disk (</a:t>
            </a:r>
            <a:r>
              <a:rPr lang="en-US" dirty="0" err="1" smtClean="0"/>
              <a:t>BlueArc</a:t>
            </a:r>
            <a:r>
              <a:rPr lang="en-US" dirty="0" smtClean="0"/>
              <a:t>) Allocations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2590801"/>
            <a:ext cx="1297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Wingdings 2" pitchFamily="18" charset="2"/>
              </a:rPr>
              <a:t>P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satisfied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Wingdings 2" pitchFamily="18" charset="2"/>
              </a:rPr>
              <a:t>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in-hand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BlueArc</a:t>
            </a:r>
            <a:r>
              <a:rPr lang="en-US" dirty="0" smtClean="0"/>
              <a:t> Data Areas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381000" y="1143000"/>
          <a:ext cx="8534400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BlueArc</a:t>
            </a:r>
            <a:r>
              <a:rPr lang="en-US" dirty="0" smtClean="0"/>
              <a:t> App Areas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0" y="1143001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543801" cy="4912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643"/>
                <a:gridCol w="2157838"/>
                <a:gridCol w="1916160"/>
                <a:gridCol w="1916160"/>
              </a:tblGrid>
              <a:tr h="34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Login status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Local Batch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ArgoNeuT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Jobs submitted through gpsn01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Currently  84 job slots: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7 worker nodes with 12 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slots on each (limited by memory, plan to purchase).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In limbo: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gpcf026,30,31,32.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LBNE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MicroBooNE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MINERvA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If01-if05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VM’s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MiniBooNE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(not assigned)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MINOS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Minos50-54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1VM (for testing)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Mu2e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 VM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(for testing)</a:t>
                      </a:r>
                      <a:endParaRPr lang="en-US" sz="1800" b="1" i="0" u="none" strike="noStrike" dirty="0" smtClean="0">
                        <a:solidFill>
                          <a:srgbClr val="FF0000"/>
                        </a:solidFill>
                        <a:latin typeface="Wingdings 2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NOvA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VM’s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x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gpcf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 nodes temporarily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latin typeface="Wingdings 2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Gpcf028+29 until VM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I/O issues resolved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GPCF Status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Linked from </a:t>
            </a:r>
            <a:r>
              <a:rPr lang="en-US" sz="1600" dirty="0" smtClean="0"/>
              <a:t>https://cdcvs.fnal.gov/redmine/projects/ifront/wiki/Monitoring_Stats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Ganglia Stats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657600"/>
            <a:ext cx="37814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657600"/>
            <a:ext cx="37814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905000"/>
            <a:ext cx="37814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1905000"/>
            <a:ext cx="37814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3285</TotalTime>
  <Words>574</Words>
  <Application>Microsoft Office PowerPoint</Application>
  <PresentationFormat>On-screen Show (4:3)</PresentationFormat>
  <Paragraphs>193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NuComp News (and FY11 Spending Plan)</vt:lpstr>
      <vt:lpstr>Outline</vt:lpstr>
      <vt:lpstr>Maintenance Day:</vt:lpstr>
      <vt:lpstr>IFront Computing Resource Summary</vt:lpstr>
      <vt:lpstr>Central Disk (BlueArc) Allocations</vt:lpstr>
      <vt:lpstr>BlueArc Data Areas</vt:lpstr>
      <vt:lpstr>BlueArc App Areas</vt:lpstr>
      <vt:lpstr>GPCF Status</vt:lpstr>
      <vt:lpstr>Ganglia Stats</vt:lpstr>
      <vt:lpstr>Batch Jobs gpsn01 Cluster</vt:lpstr>
      <vt:lpstr>Batch Jobs on if01 Cluster</vt:lpstr>
      <vt:lpstr>FermiGrid GP Cluster Last Month</vt:lpstr>
      <vt:lpstr>Plans for FY11 Purchases</vt:lpstr>
      <vt:lpstr>Disk Purchases</vt:lpstr>
      <vt:lpstr>Tape Purchases</vt:lpstr>
      <vt:lpstr>GP Grid worker cores</vt:lpstr>
      <vt:lpstr>GPCF</vt:lpstr>
      <vt:lpstr>Miscellaneous Servers</vt:lpstr>
      <vt:lpstr>finish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News</dc:title>
  <dc:creator/>
  <cp:lastModifiedBy>Lee Lueking</cp:lastModifiedBy>
  <cp:revision>19</cp:revision>
  <dcterms:created xsi:type="dcterms:W3CDTF">2006-08-16T00:00:00Z</dcterms:created>
  <dcterms:modified xsi:type="dcterms:W3CDTF">2011-05-18T17:40:47Z</dcterms:modified>
</cp:coreProperties>
</file>