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16"/>
  </p:notesMasterIdLst>
  <p:handoutMasterIdLst>
    <p:handoutMasterId r:id="rId17"/>
  </p:handoutMasterIdLst>
  <p:sldIdLst>
    <p:sldId id="294" r:id="rId6"/>
    <p:sldId id="349" r:id="rId7"/>
    <p:sldId id="362" r:id="rId8"/>
    <p:sldId id="257" r:id="rId9"/>
    <p:sldId id="259" r:id="rId10"/>
    <p:sldId id="267" r:id="rId11"/>
    <p:sldId id="260" r:id="rId12"/>
    <p:sldId id="262" r:id="rId13"/>
    <p:sldId id="263" r:id="rId14"/>
    <p:sldId id="264" r:id="rId1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4C97"/>
    <a:srgbClr val="50504E"/>
    <a:srgbClr val="4E4E4E"/>
    <a:srgbClr val="404040"/>
    <a:srgbClr val="63666A"/>
    <a:srgbClr val="99D6EA"/>
    <a:srgbClr val="505050"/>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43" autoAdjust="0"/>
    <p:restoredTop sz="94660"/>
  </p:normalViewPr>
  <p:slideViewPr>
    <p:cSldViewPr snapToGrid="0" snapToObjects="1" showGuides="1">
      <p:cViewPr>
        <p:scale>
          <a:sx n="104" d="100"/>
          <a:sy n="104" d="100"/>
        </p:scale>
        <p:origin x="456" y="14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6/16/20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6/16/20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Name [20pt Reg]</a:t>
            </a:r>
          </a:p>
          <a:p>
            <a:r>
              <a:rPr lang="en-US" dirty="0"/>
              <a:t>PIP-II DOE IPR CD-2/3a Review</a:t>
            </a:r>
          </a:p>
          <a:p>
            <a:r>
              <a:rPr lang="en-US" dirty="0"/>
              <a:t>SC#</a:t>
            </a:r>
          </a:p>
          <a:p>
            <a:r>
              <a:rPr lang="en-US" dirty="0"/>
              <a:t>January 28-30, 2020</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
        <p:nvSpPr>
          <p:cNvPr id="11" name="TextBox 10">
            <a:extLst>
              <a:ext uri="{FF2B5EF4-FFF2-40B4-BE49-F238E27FC236}">
                <a16:creationId xmlns:a16="http://schemas.microsoft.com/office/drawing/2014/main" id="{2A16AA3B-D513-4568-ADD3-3BBA8874574F}"/>
              </a:ext>
            </a:extLst>
          </p:cNvPr>
          <p:cNvSpPr txBox="1"/>
          <p:nvPr userDrawn="1"/>
        </p:nvSpPr>
        <p:spPr>
          <a:xfrm>
            <a:off x="5757716" y="4873610"/>
            <a:ext cx="3386284" cy="1477328"/>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 WUST </a:t>
            </a:r>
            <a:endParaRPr lang="en-US" sz="1600" kern="1200" baseline="0" dirty="0">
              <a:solidFill>
                <a:schemeClr val="tx1"/>
              </a:solidFill>
              <a:latin typeface="Helvetica"/>
              <a:cs typeface="Helvetica"/>
            </a:endParaRPr>
          </a:p>
        </p:txBody>
      </p:sp>
      <p:cxnSp>
        <p:nvCxnSpPr>
          <p:cNvPr id="12" name="Straight Connector 11">
            <a:extLst>
              <a:ext uri="{FF2B5EF4-FFF2-40B4-BE49-F238E27FC236}">
                <a16:creationId xmlns:a16="http://schemas.microsoft.com/office/drawing/2014/main" id="{239028D7-F88A-46AC-A4EE-0D16D8977226}"/>
              </a:ext>
            </a:extLst>
          </p:cNvPr>
          <p:cNvCxnSpPr>
            <a:cxnSpLocks/>
          </p:cNvCxnSpPr>
          <p:nvPr userDrawn="1"/>
        </p:nvCxnSpPr>
        <p:spPr>
          <a:xfrm>
            <a:off x="5751576" y="6364224"/>
            <a:ext cx="2978836"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11574D52-B412-344B-8E8B-A4556C84C358}"/>
              </a:ext>
            </a:extLst>
          </p:cNvPr>
          <p:cNvPicPr>
            <a:picLocks noChangeAspect="1"/>
          </p:cNvPicPr>
          <p:nvPr userDrawn="1"/>
        </p:nvPicPr>
        <p:blipFill>
          <a:blip r:embed="rId3"/>
          <a:stretch>
            <a:fillRect/>
          </a:stretch>
        </p:blipFill>
        <p:spPr>
          <a:xfrm>
            <a:off x="2626" y="896935"/>
            <a:ext cx="9141374" cy="277556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Feb 2020</a:t>
            </a:r>
            <a:endParaRPr lang="en-US"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C0FA1544-3923-294B-8A83-AC75048E30FE}"/>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E39A3C7E-A5B8-4D43-BC94-380C999D23B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N.Solyak | 650 MHz Coupler Proto-FDR/PRR</a:t>
            </a:r>
            <a:endParaRPr lang="en-US" b="1"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EF5A54E9-8BE9-F94A-B437-602F77892814}"/>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Feb 2020</a:t>
            </a:r>
            <a:endParaRPr lang="en-US" dirty="0"/>
          </a:p>
        </p:txBody>
      </p:sp>
      <p:sp>
        <p:nvSpPr>
          <p:cNvPr id="12" name="Footer Placeholder 4">
            <a:extLst>
              <a:ext uri="{FF2B5EF4-FFF2-40B4-BE49-F238E27FC236}">
                <a16:creationId xmlns:a16="http://schemas.microsoft.com/office/drawing/2014/main" id="{91D1E6B3-E651-1B4E-90E6-7962528A6D28}"/>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N.Solyak | 650 MHz Coupler Proto-FDR/PRR</a:t>
            </a:r>
            <a:endParaRPr lang="en-US" b="1"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Date Placeholder 3">
            <a:extLst>
              <a:ext uri="{FF2B5EF4-FFF2-40B4-BE49-F238E27FC236}">
                <a16:creationId xmlns:a16="http://schemas.microsoft.com/office/drawing/2014/main" id="{EB2FFE72-4366-0A47-A428-76AB88DA39E2}"/>
              </a:ext>
            </a:extLst>
          </p:cNvPr>
          <p:cNvSpPr>
            <a:spLocks noGrp="1"/>
          </p:cNvSpPr>
          <p:nvPr>
            <p:ph type="dt" sz="half" idx="16"/>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Feb 2020</a:t>
            </a:r>
            <a:endParaRPr lang="en-US" dirty="0"/>
          </a:p>
        </p:txBody>
      </p:sp>
      <p:sp>
        <p:nvSpPr>
          <p:cNvPr id="15" name="Footer Placeholder 4">
            <a:extLst>
              <a:ext uri="{FF2B5EF4-FFF2-40B4-BE49-F238E27FC236}">
                <a16:creationId xmlns:a16="http://schemas.microsoft.com/office/drawing/2014/main" id="{8300EA00-6059-734A-BFC3-D7E252BB745F}"/>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N.Solyak | 650 MHz Coupler Proto-FDR/PRR</a:t>
            </a:r>
            <a:endParaRPr lang="en-US" b="1"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9" name="Date Placeholder 3">
            <a:extLst>
              <a:ext uri="{FF2B5EF4-FFF2-40B4-BE49-F238E27FC236}">
                <a16:creationId xmlns:a16="http://schemas.microsoft.com/office/drawing/2014/main" id="{6CA80053-3E93-7443-983F-1086CE6A613C}"/>
              </a:ext>
            </a:extLst>
          </p:cNvPr>
          <p:cNvSpPr>
            <a:spLocks noGrp="1"/>
          </p:cNvSpPr>
          <p:nvPr>
            <p:ph type="dt" sz="half" idx="14"/>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Feb 2020</a:t>
            </a:r>
            <a:endParaRPr lang="en-US" dirty="0"/>
          </a:p>
        </p:txBody>
      </p:sp>
      <p:sp>
        <p:nvSpPr>
          <p:cNvPr id="11" name="Footer Placeholder 4">
            <a:extLst>
              <a:ext uri="{FF2B5EF4-FFF2-40B4-BE49-F238E27FC236}">
                <a16:creationId xmlns:a16="http://schemas.microsoft.com/office/drawing/2014/main" id="{1A88FA0F-3B8C-C445-801D-5522022ADBB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N.Solyak | 650 MHz Coupler Proto-FDR/PRR</a:t>
            </a:r>
            <a:endParaRPr lang="en-US" b="1"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35582FC2-B5F3-884B-8F8D-4361CC07226D}"/>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Feb 2020</a:t>
            </a:r>
            <a:endParaRPr lang="en-US" dirty="0"/>
          </a:p>
        </p:txBody>
      </p:sp>
      <p:sp>
        <p:nvSpPr>
          <p:cNvPr id="12" name="Footer Placeholder 4">
            <a:extLst>
              <a:ext uri="{FF2B5EF4-FFF2-40B4-BE49-F238E27FC236}">
                <a16:creationId xmlns:a16="http://schemas.microsoft.com/office/drawing/2014/main" id="{6EE42BCF-459B-4B48-8392-E58B19232B89}"/>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N.Solyak | 650 MHz Coupler Proto-FDR/PRR</a:t>
            </a:r>
            <a:endParaRPr lang="en-US" b="1"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40" name="Date Placeholder 3">
            <a:extLst>
              <a:ext uri="{FF2B5EF4-FFF2-40B4-BE49-F238E27FC236}">
                <a16:creationId xmlns:a16="http://schemas.microsoft.com/office/drawing/2014/main" id="{FC5DBBCD-C0BA-5F4A-9E85-F2F3A51F557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Feb 2020</a:t>
            </a:r>
            <a:endParaRPr lang="en-US" dirty="0"/>
          </a:p>
        </p:txBody>
      </p:sp>
      <p:sp>
        <p:nvSpPr>
          <p:cNvPr id="41" name="Footer Placeholder 4">
            <a:extLst>
              <a:ext uri="{FF2B5EF4-FFF2-40B4-BE49-F238E27FC236}">
                <a16:creationId xmlns:a16="http://schemas.microsoft.com/office/drawing/2014/main" id="{4334F707-4874-B34C-B2E8-86763EB1E73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N.Solyak | 650 MHz Coupler Proto-FDR/PRR</a:t>
            </a:r>
            <a:endParaRPr lang="en-US" b="1"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B889BD-8A48-4CD7-80A9-B2CAA9DD4F6A}"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7106E-DBEC-4D66-9119-AAD49599E59C}" type="slidenum">
              <a:rPr lang="en-US" smtClean="0"/>
              <a:t>‹#›</a:t>
            </a:fld>
            <a:endParaRPr lang="en-US"/>
          </a:p>
        </p:txBody>
      </p:sp>
    </p:spTree>
    <p:extLst>
      <p:ext uri="{BB962C8B-B14F-4D97-AF65-F5344CB8AC3E}">
        <p14:creationId xmlns:p14="http://schemas.microsoft.com/office/powerpoint/2010/main" val="55363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 Feb 2020</a:t>
            </a:r>
            <a:endParaRPr lang="en-US" dirty="0"/>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N.Solyak | 650 MHz Coupler Proto-FDR/PRR</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10"/>
          <a:stretch>
            <a:fillRect/>
          </a:stretch>
        </p:blipFill>
        <p:spPr>
          <a:xfrm>
            <a:off x="8087388" y="6422646"/>
            <a:ext cx="768096" cy="400417"/>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4"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9719" y="5185317"/>
            <a:ext cx="8499231" cy="1130621"/>
          </a:xfrm>
        </p:spPr>
        <p:txBody>
          <a:bodyPr/>
          <a:lstStyle/>
          <a:p>
            <a:r>
              <a:rPr lang="en-US" dirty="0"/>
              <a:t>Nikolay Solyak</a:t>
            </a:r>
          </a:p>
          <a:p>
            <a:r>
              <a:rPr lang="en-US" dirty="0"/>
              <a:t>08 July 2020</a:t>
            </a:r>
          </a:p>
          <a:p>
            <a:endParaRPr lang="en-US" dirty="0"/>
          </a:p>
        </p:txBody>
      </p:sp>
      <p:sp>
        <p:nvSpPr>
          <p:cNvPr id="3" name="Text Placeholder 4">
            <a:extLst>
              <a:ext uri="{FF2B5EF4-FFF2-40B4-BE49-F238E27FC236}">
                <a16:creationId xmlns:a16="http://schemas.microsoft.com/office/drawing/2014/main" id="{2A0DC46A-9DEE-4A8E-A8CA-3363AFD48F71}"/>
              </a:ext>
            </a:extLst>
          </p:cNvPr>
          <p:cNvSpPr>
            <a:spLocks noGrp="1"/>
          </p:cNvSpPr>
          <p:nvPr>
            <p:ph type="body" sz="quarter" idx="11"/>
          </p:nvPr>
        </p:nvSpPr>
        <p:spPr>
          <a:xfrm>
            <a:off x="135781" y="3843952"/>
            <a:ext cx="8667106" cy="1003049"/>
          </a:xfrm>
        </p:spPr>
        <p:txBody>
          <a:bodyPr>
            <a:normAutofit/>
          </a:bodyPr>
          <a:lstStyle/>
          <a:p>
            <a:r>
              <a:rPr lang="en-US" dirty="0"/>
              <a:t>PIP-II Coupler activity update at FNAL</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02" y="343439"/>
            <a:ext cx="3550158" cy="472678"/>
          </a:xfrm>
        </p:spPr>
        <p:txBody>
          <a:bodyPr>
            <a:normAutofit/>
          </a:bodyPr>
          <a:lstStyle/>
          <a:p>
            <a:r>
              <a:rPr lang="en-US" sz="2700" dirty="0">
                <a:solidFill>
                  <a:srgbClr val="C00000"/>
                </a:solidFill>
                <a:effectLst>
                  <a:outerShdw blurRad="38100" dist="38100" dir="2700000" algn="tl">
                    <a:srgbClr val="000000">
                      <a:alpha val="43137"/>
                    </a:srgbClr>
                  </a:outerShdw>
                </a:effectLst>
              </a:rPr>
              <a:t>HB650 </a:t>
            </a:r>
            <a:r>
              <a:rPr lang="en-US" sz="2700" dirty="0" err="1">
                <a:solidFill>
                  <a:srgbClr val="C00000"/>
                </a:solidFill>
                <a:effectLst>
                  <a:outerShdw blurRad="38100" dist="38100" dir="2700000" algn="tl">
                    <a:srgbClr val="000000">
                      <a:alpha val="43137"/>
                    </a:srgbClr>
                  </a:outerShdw>
                </a:effectLst>
              </a:rPr>
              <a:t>Cryomodule</a:t>
            </a:r>
            <a:endParaRPr lang="en-US" sz="2700" dirty="0">
              <a:solidFill>
                <a:srgbClr val="C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53299" y="1457467"/>
            <a:ext cx="5070249" cy="2153696"/>
          </a:xfrm>
          <a:prstGeom prst="rect">
            <a:avLst/>
          </a:prstGeom>
        </p:spPr>
      </p:pic>
      <p:pic>
        <p:nvPicPr>
          <p:cNvPr id="5" name="Picture 4"/>
          <p:cNvPicPr>
            <a:picLocks noChangeAspect="1"/>
          </p:cNvPicPr>
          <p:nvPr/>
        </p:nvPicPr>
        <p:blipFill>
          <a:blip r:embed="rId3"/>
          <a:stretch>
            <a:fillRect/>
          </a:stretch>
        </p:blipFill>
        <p:spPr>
          <a:xfrm>
            <a:off x="332041" y="3516838"/>
            <a:ext cx="5360711" cy="2483912"/>
          </a:xfrm>
          <a:prstGeom prst="rect">
            <a:avLst/>
          </a:prstGeom>
        </p:spPr>
      </p:pic>
      <p:pic>
        <p:nvPicPr>
          <p:cNvPr id="6" name="Picture 5"/>
          <p:cNvPicPr>
            <a:picLocks noChangeAspect="1"/>
          </p:cNvPicPr>
          <p:nvPr/>
        </p:nvPicPr>
        <p:blipFill>
          <a:blip r:embed="rId4"/>
          <a:stretch>
            <a:fillRect/>
          </a:stretch>
        </p:blipFill>
        <p:spPr>
          <a:xfrm>
            <a:off x="6537960" y="4261452"/>
            <a:ext cx="2093237" cy="1519842"/>
          </a:xfrm>
          <a:prstGeom prst="rect">
            <a:avLst/>
          </a:prstGeom>
        </p:spPr>
      </p:pic>
      <p:pic>
        <p:nvPicPr>
          <p:cNvPr id="7" name="Picture 6"/>
          <p:cNvPicPr>
            <a:picLocks noChangeAspect="1"/>
          </p:cNvPicPr>
          <p:nvPr/>
        </p:nvPicPr>
        <p:blipFill>
          <a:blip r:embed="rId5"/>
          <a:stretch>
            <a:fillRect/>
          </a:stretch>
        </p:blipFill>
        <p:spPr>
          <a:xfrm>
            <a:off x="6356126" y="1376576"/>
            <a:ext cx="2718789" cy="2677595"/>
          </a:xfrm>
          <a:prstGeom prst="rect">
            <a:avLst/>
          </a:prstGeom>
        </p:spPr>
      </p:pic>
    </p:spTree>
    <p:extLst>
      <p:ext uri="{BB962C8B-B14F-4D97-AF65-F5344CB8AC3E}">
        <p14:creationId xmlns:p14="http://schemas.microsoft.com/office/powerpoint/2010/main" val="179585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DEDFDB-BDF0-4166-8956-891BB77E304F}"/>
              </a:ext>
            </a:extLst>
          </p:cNvPr>
          <p:cNvSpPr>
            <a:spLocks noGrp="1"/>
          </p:cNvSpPr>
          <p:nvPr>
            <p:ph idx="1"/>
          </p:nvPr>
        </p:nvSpPr>
        <p:spPr>
          <a:xfrm>
            <a:off x="222250" y="1026470"/>
            <a:ext cx="8921749" cy="4978913"/>
          </a:xfrm>
        </p:spPr>
        <p:txBody>
          <a:bodyPr/>
          <a:lstStyle/>
          <a:p>
            <a:pPr marL="0" indent="0">
              <a:buNone/>
            </a:pPr>
            <a:endParaRPr lang="en-US" dirty="0"/>
          </a:p>
          <a:p>
            <a:r>
              <a:rPr lang="en-US" dirty="0"/>
              <a:t>Documentation for procurement are complete, waiting procurement to proceed with RFP</a:t>
            </a:r>
          </a:p>
          <a:p>
            <a:r>
              <a:rPr lang="en-US" dirty="0"/>
              <a:t>Basic docs:</a:t>
            </a:r>
          </a:p>
          <a:p>
            <a:pPr lvl="1"/>
            <a:r>
              <a:rPr lang="en-US" sz="2000" dirty="0"/>
              <a:t>SSR2 EPDM ED001257 – reference for all documentation of SSR2, incl. couplers</a:t>
            </a:r>
          </a:p>
          <a:p>
            <a:pPr lvl="1"/>
            <a:r>
              <a:rPr lang="en-US" sz="2000" dirty="0"/>
              <a:t>SSR2 coupler assembly, drawings: F10110745 rev B</a:t>
            </a:r>
          </a:p>
          <a:p>
            <a:pPr lvl="1"/>
            <a:r>
              <a:rPr lang="en-US" sz="2000" dirty="0"/>
              <a:t>SSR2 coupler Procurement Plan: ED0011771 rev A</a:t>
            </a:r>
          </a:p>
          <a:p>
            <a:pPr lvl="1"/>
            <a:r>
              <a:rPr lang="en-US" sz="2000" dirty="0"/>
              <a:t>SSR2 coupler Fabrication Specification: ED0011772 rev A</a:t>
            </a:r>
          </a:p>
          <a:p>
            <a:pPr lvl="1"/>
            <a:r>
              <a:rPr lang="en-US" sz="2000" dirty="0"/>
              <a:t>Ceramic disks are received. Acceptance Criteria for Coupler Ceramic Window F10133029 rev. None, Inspection Traveler under revision</a:t>
            </a:r>
          </a:p>
          <a:p>
            <a:pPr marL="457200" lvl="1" indent="0">
              <a:buNone/>
            </a:pPr>
            <a:endParaRPr lang="en-US" dirty="0"/>
          </a:p>
          <a:p>
            <a:pPr marL="457200" lvl="1" indent="0">
              <a:buNone/>
            </a:pPr>
            <a:r>
              <a:rPr lang="en-US" dirty="0">
                <a:solidFill>
                  <a:srgbClr val="C00000"/>
                </a:solidFill>
              </a:rPr>
              <a:t>Goal to have PO in August. (Sept?)</a:t>
            </a:r>
          </a:p>
        </p:txBody>
      </p:sp>
      <p:sp>
        <p:nvSpPr>
          <p:cNvPr id="3" name="Title 2">
            <a:extLst>
              <a:ext uri="{FF2B5EF4-FFF2-40B4-BE49-F238E27FC236}">
                <a16:creationId xmlns:a16="http://schemas.microsoft.com/office/drawing/2014/main" id="{2C8DDB8F-C124-4E06-AB91-DEE932078193}"/>
              </a:ext>
            </a:extLst>
          </p:cNvPr>
          <p:cNvSpPr>
            <a:spLocks noGrp="1"/>
          </p:cNvSpPr>
          <p:nvPr>
            <p:ph type="title"/>
          </p:nvPr>
        </p:nvSpPr>
        <p:spPr/>
        <p:txBody>
          <a:bodyPr/>
          <a:lstStyle/>
          <a:p>
            <a:r>
              <a:rPr lang="en-US" dirty="0"/>
              <a:t>SSR2 coupler procurements status</a:t>
            </a:r>
          </a:p>
        </p:txBody>
      </p:sp>
      <p:sp>
        <p:nvSpPr>
          <p:cNvPr id="4" name="Date Placeholder 3">
            <a:extLst>
              <a:ext uri="{FF2B5EF4-FFF2-40B4-BE49-F238E27FC236}">
                <a16:creationId xmlns:a16="http://schemas.microsoft.com/office/drawing/2014/main" id="{4BA9487C-DEF6-42B3-A77C-C8ED0ED04D4F}"/>
              </a:ext>
            </a:extLst>
          </p:cNvPr>
          <p:cNvSpPr>
            <a:spLocks noGrp="1"/>
          </p:cNvSpPr>
          <p:nvPr>
            <p:ph type="dt" sz="half" idx="2"/>
          </p:nvPr>
        </p:nvSpPr>
        <p:spPr/>
        <p:txBody>
          <a:bodyPr/>
          <a:lstStyle/>
          <a:p>
            <a:pPr>
              <a:defRPr/>
            </a:pPr>
            <a:r>
              <a:rPr lang="en-US" dirty="0"/>
              <a:t>08 July 2020</a:t>
            </a:r>
          </a:p>
        </p:txBody>
      </p:sp>
      <p:sp>
        <p:nvSpPr>
          <p:cNvPr id="5" name="Slide Number Placeholder 4">
            <a:extLst>
              <a:ext uri="{FF2B5EF4-FFF2-40B4-BE49-F238E27FC236}">
                <a16:creationId xmlns:a16="http://schemas.microsoft.com/office/drawing/2014/main" id="{4FC8BB38-11D5-4FB6-A6C5-38867CB9DF46}"/>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6" name="Footer Placeholder 5">
            <a:extLst>
              <a:ext uri="{FF2B5EF4-FFF2-40B4-BE49-F238E27FC236}">
                <a16:creationId xmlns:a16="http://schemas.microsoft.com/office/drawing/2014/main" id="{71CE3519-2329-4FBC-B2CC-4E1D0150B5E8}"/>
              </a:ext>
            </a:extLst>
          </p:cNvPr>
          <p:cNvSpPr>
            <a:spLocks noGrp="1"/>
          </p:cNvSpPr>
          <p:nvPr>
            <p:ph type="ftr" sz="quarter" idx="3"/>
          </p:nvPr>
        </p:nvSpPr>
        <p:spPr/>
        <p:txBody>
          <a:bodyPr/>
          <a:lstStyle/>
          <a:p>
            <a:pPr algn="ctr">
              <a:defRPr/>
            </a:pPr>
            <a:r>
              <a:rPr lang="en-US" dirty="0" err="1"/>
              <a:t>N.Solyak</a:t>
            </a:r>
            <a:r>
              <a:rPr lang="en-US" dirty="0"/>
              <a:t> | Coupler Collaboration meeting</a:t>
            </a:r>
            <a:endParaRPr lang="en-US" b="1" dirty="0"/>
          </a:p>
        </p:txBody>
      </p:sp>
    </p:spTree>
    <p:extLst>
      <p:ext uri="{BB962C8B-B14F-4D97-AF65-F5344CB8AC3E}">
        <p14:creationId xmlns:p14="http://schemas.microsoft.com/office/powerpoint/2010/main" val="406859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486" y="2167206"/>
            <a:ext cx="8638381" cy="4123528"/>
          </a:xfrm>
        </p:spPr>
        <p:txBody>
          <a:bodyPr/>
          <a:lstStyle/>
          <a:p>
            <a:pPr marL="228600" indent="-228600"/>
            <a:r>
              <a:rPr lang="en-US" sz="1600" dirty="0"/>
              <a:t>ED0001240 – EPDM for 650MHz coupler with references (will be updated)</a:t>
            </a:r>
          </a:p>
          <a:p>
            <a:pPr marL="228600" indent="-228600"/>
            <a:r>
              <a:rPr lang="en-US" sz="1600" dirty="0"/>
              <a:t>ED0005788-C---650MHZ COUPLER ASSEMBLY Procurement Plan</a:t>
            </a:r>
          </a:p>
          <a:p>
            <a:pPr marL="228600" indent="-228600"/>
            <a:r>
              <a:rPr lang="en-US" sz="1600" dirty="0"/>
              <a:t>ED0005689-C--650 COUPLER Technical Specification</a:t>
            </a:r>
          </a:p>
          <a:p>
            <a:pPr marL="228600" indent="-228600"/>
            <a:r>
              <a:rPr lang="en-US" sz="1600" dirty="0"/>
              <a:t>F10056895 Rev C - 650MHz Main Coupler Drawing Package, minor changes (heater) later</a:t>
            </a:r>
          </a:p>
          <a:p>
            <a:pPr marL="228600" indent="-228600"/>
            <a:r>
              <a:rPr lang="en-US" sz="1600" dirty="0"/>
              <a:t>F10130914 Rev A - Antenna Assembly Drawing Package</a:t>
            </a:r>
          </a:p>
          <a:p>
            <a:pPr marL="228600" indent="-228600"/>
            <a:r>
              <a:rPr lang="en-US" sz="1600" dirty="0" err="1"/>
              <a:t>DRAFT_Proposed</a:t>
            </a:r>
            <a:r>
              <a:rPr lang="en-US" sz="1600" dirty="0"/>
              <a:t> Evaluation Criteria_650 couplers</a:t>
            </a:r>
          </a:p>
          <a:p>
            <a:pPr marL="228600" indent="-228600"/>
            <a:r>
              <a:rPr lang="en-US" sz="1600" dirty="0" err="1"/>
              <a:t>DRAFT_Acquisition</a:t>
            </a:r>
            <a:r>
              <a:rPr lang="en-US" sz="1600" dirty="0"/>
              <a:t> Plan-0026 (exported to word from RAPTR)</a:t>
            </a:r>
          </a:p>
          <a:p>
            <a:pPr marL="228600" indent="-228600"/>
            <a:r>
              <a:rPr lang="en-US" sz="1600" dirty="0"/>
              <a:t>FPC Bidders List</a:t>
            </a:r>
          </a:p>
          <a:p>
            <a:pPr marL="0" indent="0">
              <a:buNone/>
            </a:pPr>
            <a:endParaRPr lang="en-US" sz="2000" dirty="0"/>
          </a:p>
          <a:p>
            <a:pPr marL="0" indent="0">
              <a:spcBef>
                <a:spcPts val="0"/>
              </a:spcBef>
              <a:spcAft>
                <a:spcPts val="1200"/>
              </a:spcAft>
              <a:buNone/>
            </a:pPr>
            <a:r>
              <a:rPr lang="en-US" sz="2000" dirty="0">
                <a:solidFill>
                  <a:srgbClr val="0000CC"/>
                </a:solidFill>
                <a:latin typeface="Calibri" panose="020F0502020204030204" pitchFamily="34" charset="0"/>
              </a:rPr>
              <a:t>This order will be a best value procurement with a technical evaluation of bids constituting a 70% weight.</a:t>
            </a:r>
          </a:p>
          <a:p>
            <a:pPr marL="0" indent="0">
              <a:spcBef>
                <a:spcPts val="0"/>
              </a:spcBef>
              <a:spcAft>
                <a:spcPts val="1200"/>
              </a:spcAft>
              <a:buNone/>
            </a:pPr>
            <a:r>
              <a:rPr lang="en-US" sz="2000" dirty="0">
                <a:solidFill>
                  <a:srgbClr val="0000CC"/>
                </a:solidFill>
                <a:latin typeface="Calibri" panose="020F0502020204030204" pitchFamily="34" charset="0"/>
              </a:rPr>
              <a:t>RFP shall only go to companies that have produced RF couplers for accelerators (CPI, RITH, and Cannon/Toshiba).</a:t>
            </a:r>
          </a:p>
          <a:p>
            <a:pPr>
              <a:spcAft>
                <a:spcPts val="1200"/>
              </a:spcAft>
            </a:pPr>
            <a:endParaRPr lang="en-US" dirty="0">
              <a:solidFill>
                <a:srgbClr val="0000CC"/>
              </a:solidFill>
            </a:endParaRPr>
          </a:p>
        </p:txBody>
      </p:sp>
      <p:sp>
        <p:nvSpPr>
          <p:cNvPr id="3" name="Title 2"/>
          <p:cNvSpPr>
            <a:spLocks noGrp="1"/>
          </p:cNvSpPr>
          <p:nvPr>
            <p:ph type="title"/>
          </p:nvPr>
        </p:nvSpPr>
        <p:spPr/>
        <p:txBody>
          <a:bodyPr/>
          <a:lstStyle/>
          <a:p>
            <a:r>
              <a:rPr lang="en-US" dirty="0"/>
              <a:t>650 MHz coupler procurement status</a:t>
            </a:r>
          </a:p>
        </p:txBody>
      </p:sp>
      <p:sp>
        <p:nvSpPr>
          <p:cNvPr id="4" name="Date Placeholder 3"/>
          <p:cNvSpPr>
            <a:spLocks noGrp="1"/>
          </p:cNvSpPr>
          <p:nvPr>
            <p:ph type="dt" sz="half" idx="2"/>
          </p:nvPr>
        </p:nvSpPr>
        <p:spPr/>
        <p:txBody>
          <a:bodyPr/>
          <a:lstStyle/>
          <a:p>
            <a:pPr>
              <a:defRPr/>
            </a:pPr>
            <a:r>
              <a:rPr lang="en-US" dirty="0"/>
              <a:t>08 July 2020</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TextBox 6"/>
          <p:cNvSpPr txBox="1"/>
          <p:nvPr/>
        </p:nvSpPr>
        <p:spPr>
          <a:xfrm>
            <a:off x="222250" y="823253"/>
            <a:ext cx="8915400" cy="1200329"/>
          </a:xfrm>
          <a:prstGeom prst="rect">
            <a:avLst/>
          </a:prstGeom>
          <a:noFill/>
        </p:spPr>
        <p:txBody>
          <a:bodyPr wrap="square" rtlCol="0">
            <a:spAutoFit/>
          </a:bodyPr>
          <a:lstStyle/>
          <a:p>
            <a:r>
              <a:rPr lang="en-US" dirty="0"/>
              <a:t>Same design for both LB650 and HB650 couplers.</a:t>
            </a:r>
          </a:p>
          <a:p>
            <a:r>
              <a:rPr lang="en-US" dirty="0"/>
              <a:t>Final List of TC documentation, sent to FNAL procurement to start RFP,</a:t>
            </a:r>
          </a:p>
          <a:p>
            <a:r>
              <a:rPr lang="en-US" dirty="0"/>
              <a:t>Working with procurement to finalize documentation, </a:t>
            </a:r>
            <a:r>
              <a:rPr lang="en-US" dirty="0" err="1"/>
              <a:t>reqs</a:t>
            </a:r>
            <a:r>
              <a:rPr lang="en-US" dirty="0"/>
              <a:t>.</a:t>
            </a:r>
          </a:p>
        </p:txBody>
      </p:sp>
    </p:spTree>
    <p:extLst>
      <p:ext uri="{BB962C8B-B14F-4D97-AF65-F5344CB8AC3E}">
        <p14:creationId xmlns:p14="http://schemas.microsoft.com/office/powerpoint/2010/main" val="2935073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57" y="590839"/>
            <a:ext cx="3960060" cy="654051"/>
          </a:xfrm>
        </p:spPr>
        <p:txBody>
          <a:bodyPr>
            <a:noAutofit/>
          </a:bodyPr>
          <a:lstStyle/>
          <a:p>
            <a:r>
              <a:rPr lang="en-US" sz="2000" dirty="0"/>
              <a:t>SSR2 and 650 MHz CTS projects in TC (zip files)</a:t>
            </a:r>
          </a:p>
        </p:txBody>
      </p:sp>
      <p:pic>
        <p:nvPicPr>
          <p:cNvPr id="4" name="Picture 3"/>
          <p:cNvPicPr>
            <a:picLocks noChangeAspect="1"/>
          </p:cNvPicPr>
          <p:nvPr/>
        </p:nvPicPr>
        <p:blipFill>
          <a:blip r:embed="rId2"/>
          <a:stretch>
            <a:fillRect/>
          </a:stretch>
        </p:blipFill>
        <p:spPr>
          <a:xfrm>
            <a:off x="143276" y="1585011"/>
            <a:ext cx="4211140" cy="3687977"/>
          </a:xfrm>
          <a:prstGeom prst="rect">
            <a:avLst/>
          </a:prstGeom>
          <a:ln>
            <a:solidFill>
              <a:schemeClr val="tx1"/>
            </a:solidFill>
          </a:ln>
        </p:spPr>
      </p:pic>
      <p:pic>
        <p:nvPicPr>
          <p:cNvPr id="5" name="Picture 4">
            <a:extLst>
              <a:ext uri="{FF2B5EF4-FFF2-40B4-BE49-F238E27FC236}">
                <a16:creationId xmlns:a16="http://schemas.microsoft.com/office/drawing/2014/main" id="{555EE5CE-3294-304C-98FB-E148E033405F}"/>
              </a:ext>
            </a:extLst>
          </p:cNvPr>
          <p:cNvPicPr>
            <a:picLocks noChangeAspect="1"/>
          </p:cNvPicPr>
          <p:nvPr/>
        </p:nvPicPr>
        <p:blipFill>
          <a:blip r:embed="rId3"/>
          <a:stretch>
            <a:fillRect/>
          </a:stretch>
        </p:blipFill>
        <p:spPr>
          <a:xfrm>
            <a:off x="4483099" y="1585011"/>
            <a:ext cx="4517625" cy="3687977"/>
          </a:xfrm>
          <a:prstGeom prst="rect">
            <a:avLst/>
          </a:prstGeom>
        </p:spPr>
      </p:pic>
      <p:sp>
        <p:nvSpPr>
          <p:cNvPr id="6" name="Title 1">
            <a:extLst>
              <a:ext uri="{FF2B5EF4-FFF2-40B4-BE49-F238E27FC236}">
                <a16:creationId xmlns:a16="http://schemas.microsoft.com/office/drawing/2014/main" id="{863B7EF0-11C0-6840-9057-7B95A8490F8B}"/>
              </a:ext>
            </a:extLst>
          </p:cNvPr>
          <p:cNvSpPr txBox="1">
            <a:spLocks/>
          </p:cNvSpPr>
          <p:nvPr/>
        </p:nvSpPr>
        <p:spPr>
          <a:xfrm>
            <a:off x="4789586" y="590839"/>
            <a:ext cx="4017724" cy="994172"/>
          </a:xfrm>
        </p:spPr>
        <p:txBody>
          <a:bodyPr>
            <a:normAutofit/>
          </a:bodyPr>
          <a:lst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sz="2100" dirty="0"/>
              <a:t>ppSSR2 EPDM-ED0001257</a:t>
            </a:r>
          </a:p>
        </p:txBody>
      </p:sp>
    </p:spTree>
    <p:extLst>
      <p:ext uri="{BB962C8B-B14F-4D97-AF65-F5344CB8AC3E}">
        <p14:creationId xmlns:p14="http://schemas.microsoft.com/office/powerpoint/2010/main" val="412402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 y="497248"/>
            <a:ext cx="8723630" cy="474302"/>
          </a:xfrm>
        </p:spPr>
        <p:txBody>
          <a:bodyPr>
            <a:normAutofit/>
          </a:bodyPr>
          <a:lstStyle/>
          <a:p>
            <a:r>
              <a:rPr lang="en-US" sz="2700" dirty="0">
                <a:solidFill>
                  <a:srgbClr val="C00000"/>
                </a:solidFill>
              </a:rPr>
              <a:t>Ceramics disks for SSR2 and 650 coupler (20+20)</a:t>
            </a:r>
          </a:p>
        </p:txBody>
      </p:sp>
      <p:sp>
        <p:nvSpPr>
          <p:cNvPr id="3" name="Content Placeholder 2"/>
          <p:cNvSpPr>
            <a:spLocks noGrp="1"/>
          </p:cNvSpPr>
          <p:nvPr>
            <p:ph idx="1"/>
          </p:nvPr>
        </p:nvSpPr>
        <p:spPr>
          <a:xfrm>
            <a:off x="128270" y="1612519"/>
            <a:ext cx="4088130" cy="3632962"/>
          </a:xfrm>
        </p:spPr>
        <p:txBody>
          <a:bodyPr>
            <a:noAutofit/>
          </a:bodyPr>
          <a:lstStyle/>
          <a:p>
            <a:pPr marL="0" indent="0">
              <a:spcBef>
                <a:spcPts val="0"/>
              </a:spcBef>
              <a:spcAft>
                <a:spcPts val="900"/>
              </a:spcAft>
              <a:buNone/>
            </a:pPr>
            <a:r>
              <a:rPr lang="en-US" sz="2000" dirty="0">
                <a:solidFill>
                  <a:srgbClr val="002060"/>
                </a:solidFill>
              </a:rPr>
              <a:t>All ceramic disks are delivered to Fermilab (end of June)</a:t>
            </a:r>
          </a:p>
          <a:p>
            <a:pPr lvl="1">
              <a:spcAft>
                <a:spcPts val="900"/>
              </a:spcAft>
            </a:pPr>
            <a:r>
              <a:rPr lang="en-US" sz="2000" dirty="0">
                <a:solidFill>
                  <a:srgbClr val="002060"/>
                </a:solidFill>
              </a:rPr>
              <a:t>Incoming Inspection and acceptance documentation</a:t>
            </a:r>
          </a:p>
          <a:p>
            <a:pPr lvl="1">
              <a:spcAft>
                <a:spcPts val="900"/>
              </a:spcAft>
            </a:pPr>
            <a:r>
              <a:rPr lang="en-US" sz="2000" dirty="0">
                <a:solidFill>
                  <a:srgbClr val="002060"/>
                </a:solidFill>
              </a:rPr>
              <a:t>Traveler is ready for review</a:t>
            </a:r>
          </a:p>
          <a:p>
            <a:pPr lvl="1">
              <a:spcAft>
                <a:spcPts val="900"/>
              </a:spcAft>
            </a:pPr>
            <a:r>
              <a:rPr lang="en-US" sz="2000" dirty="0">
                <a:solidFill>
                  <a:srgbClr val="002060"/>
                </a:solidFill>
              </a:rPr>
              <a:t>Each disk will have serial number on package</a:t>
            </a:r>
          </a:p>
          <a:p>
            <a:pPr lvl="1">
              <a:spcAft>
                <a:spcPts val="900"/>
              </a:spcAft>
            </a:pPr>
            <a:r>
              <a:rPr lang="en-US" sz="2000" dirty="0">
                <a:solidFill>
                  <a:srgbClr val="002060"/>
                </a:solidFill>
              </a:rPr>
              <a:t>QC inspection will start soon</a:t>
            </a:r>
          </a:p>
        </p:txBody>
      </p:sp>
      <p:pic>
        <p:nvPicPr>
          <p:cNvPr id="4" name="Picture 3"/>
          <p:cNvPicPr>
            <a:picLocks noChangeAspect="1"/>
          </p:cNvPicPr>
          <p:nvPr/>
        </p:nvPicPr>
        <p:blipFill>
          <a:blip r:embed="rId2"/>
          <a:stretch>
            <a:fillRect/>
          </a:stretch>
        </p:blipFill>
        <p:spPr>
          <a:xfrm>
            <a:off x="4364182" y="1493174"/>
            <a:ext cx="4779818" cy="4107448"/>
          </a:xfrm>
          <a:prstGeom prst="rect">
            <a:avLst/>
          </a:prstGeom>
        </p:spPr>
      </p:pic>
    </p:spTree>
    <p:extLst>
      <p:ext uri="{BB962C8B-B14F-4D97-AF65-F5344CB8AC3E}">
        <p14:creationId xmlns:p14="http://schemas.microsoft.com/office/powerpoint/2010/main" val="214312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50" y="927894"/>
            <a:ext cx="6203950" cy="494506"/>
          </a:xfrm>
        </p:spPr>
        <p:txBody>
          <a:bodyPr>
            <a:noAutofit/>
          </a:bodyPr>
          <a:lstStyle/>
          <a:p>
            <a:r>
              <a:rPr lang="en-US" sz="2800" b="1" dirty="0" err="1">
                <a:solidFill>
                  <a:srgbClr val="C00000"/>
                </a:solidFill>
                <a:effectLst>
                  <a:outerShdw blurRad="38100" dist="38100" dir="2700000" algn="tl">
                    <a:srgbClr val="000000">
                      <a:alpha val="43137"/>
                    </a:srgbClr>
                  </a:outerShdw>
                </a:effectLst>
              </a:rPr>
              <a:t>TiN</a:t>
            </a:r>
            <a:r>
              <a:rPr lang="en-US" sz="2800" b="1" dirty="0">
                <a:solidFill>
                  <a:srgbClr val="C00000"/>
                </a:solidFill>
                <a:effectLst>
                  <a:outerShdw blurRad="38100" dist="38100" dir="2700000" algn="tl">
                    <a:srgbClr val="000000">
                      <a:alpha val="43137"/>
                    </a:srgbClr>
                  </a:outerShdw>
                </a:effectLst>
              </a:rPr>
              <a:t> coating studies</a:t>
            </a:r>
          </a:p>
        </p:txBody>
      </p:sp>
      <p:sp>
        <p:nvSpPr>
          <p:cNvPr id="3" name="Content Placeholder 2"/>
          <p:cNvSpPr>
            <a:spLocks noGrp="1"/>
          </p:cNvSpPr>
          <p:nvPr>
            <p:ph idx="1"/>
          </p:nvPr>
        </p:nvSpPr>
        <p:spPr>
          <a:xfrm>
            <a:off x="409194" y="2164843"/>
            <a:ext cx="7886700" cy="3172968"/>
          </a:xfrm>
        </p:spPr>
        <p:txBody>
          <a:bodyPr/>
          <a:lstStyle/>
          <a:p>
            <a:r>
              <a:rPr lang="en-US" sz="2000" dirty="0"/>
              <a:t>5 disks (from SSR1 batch) will be coated in CPI with different thicknesses to measure loss factors. Expecting quote from CPI soon.</a:t>
            </a:r>
          </a:p>
          <a:p>
            <a:endParaRPr lang="en-US" sz="2000" dirty="0"/>
          </a:p>
          <a:p>
            <a:r>
              <a:rPr lang="en-US" sz="2000" dirty="0"/>
              <a:t>Studies of charge leakage rate vs. </a:t>
            </a:r>
            <a:r>
              <a:rPr lang="en-US" sz="2000" dirty="0" err="1"/>
              <a:t>TiN</a:t>
            </a:r>
            <a:r>
              <a:rPr lang="en-US" sz="2000" dirty="0"/>
              <a:t> thickness using electron microscope under discussion. Technique developed and tested at Euclid </a:t>
            </a:r>
            <a:r>
              <a:rPr lang="en-US" sz="2000" dirty="0" err="1"/>
              <a:t>Techlab</a:t>
            </a:r>
            <a:r>
              <a:rPr lang="en-US" sz="2000" dirty="0"/>
              <a:t>. They also able to coat </a:t>
            </a:r>
            <a:r>
              <a:rPr lang="en-US" sz="2000" dirty="0" err="1"/>
              <a:t>TiN</a:t>
            </a:r>
            <a:r>
              <a:rPr lang="en-US" sz="2000" dirty="0"/>
              <a:t> on samples and measure thickness and composition. We  are working with company to finalize statement of work and get quotation.</a:t>
            </a:r>
          </a:p>
        </p:txBody>
      </p:sp>
    </p:spTree>
    <p:extLst>
      <p:ext uri="{BB962C8B-B14F-4D97-AF65-F5344CB8AC3E}">
        <p14:creationId xmlns:p14="http://schemas.microsoft.com/office/powerpoint/2010/main" val="296215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09" y="558288"/>
            <a:ext cx="8427235" cy="424424"/>
          </a:xfrm>
        </p:spPr>
        <p:txBody>
          <a:bodyPr>
            <a:normAutofit/>
          </a:bodyPr>
          <a:lstStyle/>
          <a:p>
            <a:r>
              <a:rPr lang="en-US" sz="2400" dirty="0">
                <a:solidFill>
                  <a:srgbClr val="C00000"/>
                </a:solidFill>
                <a:effectLst>
                  <a:outerShdw blurRad="38100" dist="38100" dir="2700000" algn="tl">
                    <a:srgbClr val="000000">
                      <a:alpha val="43137"/>
                    </a:srgbClr>
                  </a:outerShdw>
                </a:effectLst>
              </a:rPr>
              <a:t>Cartridge Heater (4 x 10 W, OD=¼”, length=1”)</a:t>
            </a:r>
          </a:p>
        </p:txBody>
      </p:sp>
      <p:pic>
        <p:nvPicPr>
          <p:cNvPr id="5" name="Picture 4"/>
          <p:cNvPicPr>
            <a:picLocks noChangeAspect="1"/>
          </p:cNvPicPr>
          <p:nvPr/>
        </p:nvPicPr>
        <p:blipFill>
          <a:blip r:embed="rId2"/>
          <a:stretch>
            <a:fillRect/>
          </a:stretch>
        </p:blipFill>
        <p:spPr>
          <a:xfrm>
            <a:off x="5974358" y="1932586"/>
            <a:ext cx="2941480" cy="3895724"/>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306909" y="1869352"/>
            <a:ext cx="2031236" cy="1832374"/>
          </a:xfrm>
          <a:prstGeom prst="rect">
            <a:avLst/>
          </a:prstGeom>
        </p:spPr>
      </p:pic>
      <p:pic>
        <p:nvPicPr>
          <p:cNvPr id="9" name="Picture 8"/>
          <p:cNvPicPr>
            <a:picLocks noChangeAspect="1"/>
          </p:cNvPicPr>
          <p:nvPr/>
        </p:nvPicPr>
        <p:blipFill>
          <a:blip r:embed="rId4"/>
          <a:stretch>
            <a:fillRect/>
          </a:stretch>
        </p:blipFill>
        <p:spPr>
          <a:xfrm>
            <a:off x="306910" y="3759859"/>
            <a:ext cx="3198290" cy="2458190"/>
          </a:xfrm>
          <a:prstGeom prst="rect">
            <a:avLst/>
          </a:prstGeom>
        </p:spPr>
      </p:pic>
      <p:pic>
        <p:nvPicPr>
          <p:cNvPr id="6" name="Picture 5"/>
          <p:cNvPicPr>
            <a:picLocks noChangeAspect="1"/>
          </p:cNvPicPr>
          <p:nvPr/>
        </p:nvPicPr>
        <p:blipFill>
          <a:blip r:embed="rId5"/>
          <a:stretch>
            <a:fillRect/>
          </a:stretch>
        </p:blipFill>
        <p:spPr>
          <a:xfrm>
            <a:off x="2419005" y="1785713"/>
            <a:ext cx="3555354" cy="1767746"/>
          </a:xfrm>
          <a:prstGeom prst="rect">
            <a:avLst/>
          </a:prstGeom>
        </p:spPr>
      </p:pic>
      <p:sp>
        <p:nvSpPr>
          <p:cNvPr id="7" name="Rectangle 6"/>
          <p:cNvSpPr/>
          <p:nvPr/>
        </p:nvSpPr>
        <p:spPr>
          <a:xfrm>
            <a:off x="363423" y="1114199"/>
            <a:ext cx="3743883" cy="323165"/>
          </a:xfrm>
          <a:prstGeom prst="rect">
            <a:avLst/>
          </a:prstGeom>
        </p:spPr>
        <p:txBody>
          <a:bodyPr wrap="square">
            <a:spAutoFit/>
          </a:bodyPr>
          <a:lstStyle/>
          <a:p>
            <a:r>
              <a:rPr lang="en-US" sz="1500" dirty="0">
                <a:solidFill>
                  <a:srgbClr val="C00000"/>
                </a:solidFill>
              </a:rPr>
              <a:t>Can provide temperatures - up to 1000 </a:t>
            </a:r>
            <a:r>
              <a:rPr lang="en-US" sz="1500" dirty="0" err="1">
                <a:solidFill>
                  <a:srgbClr val="C00000"/>
                </a:solidFill>
              </a:rPr>
              <a:t>degC</a:t>
            </a:r>
            <a:r>
              <a:rPr lang="en-US" sz="1500" dirty="0">
                <a:solidFill>
                  <a:srgbClr val="C00000"/>
                </a:solidFill>
              </a:rPr>
              <a:t>.</a:t>
            </a:r>
          </a:p>
        </p:txBody>
      </p:sp>
      <p:sp>
        <p:nvSpPr>
          <p:cNvPr id="10" name="TextBox 9"/>
          <p:cNvSpPr txBox="1"/>
          <p:nvPr/>
        </p:nvSpPr>
        <p:spPr>
          <a:xfrm>
            <a:off x="306910" y="5475966"/>
            <a:ext cx="3071290" cy="369332"/>
          </a:xfrm>
          <a:prstGeom prst="rect">
            <a:avLst/>
          </a:prstGeom>
          <a:noFill/>
        </p:spPr>
        <p:txBody>
          <a:bodyPr wrap="square" rtlCol="0">
            <a:spAutoFit/>
          </a:bodyPr>
          <a:lstStyle/>
          <a:p>
            <a:r>
              <a:rPr lang="en-US" sz="1800" dirty="0"/>
              <a:t>Foil type heater (SSR1 coupler)</a:t>
            </a:r>
          </a:p>
        </p:txBody>
      </p:sp>
      <p:sp>
        <p:nvSpPr>
          <p:cNvPr id="11" name="TextBox 10"/>
          <p:cNvSpPr txBox="1"/>
          <p:nvPr/>
        </p:nvSpPr>
        <p:spPr>
          <a:xfrm>
            <a:off x="6076470" y="1252698"/>
            <a:ext cx="2414251" cy="369332"/>
          </a:xfrm>
          <a:prstGeom prst="rect">
            <a:avLst/>
          </a:prstGeom>
          <a:noFill/>
        </p:spPr>
        <p:txBody>
          <a:bodyPr wrap="none" rtlCol="0">
            <a:spAutoFit/>
          </a:bodyPr>
          <a:lstStyle/>
          <a:p>
            <a:r>
              <a:rPr lang="en-US" sz="1800" dirty="0"/>
              <a:t>Ordered from Watt-Flex</a:t>
            </a:r>
          </a:p>
        </p:txBody>
      </p:sp>
    </p:spTree>
    <p:extLst>
      <p:ext uri="{BB962C8B-B14F-4D97-AF65-F5344CB8AC3E}">
        <p14:creationId xmlns:p14="http://schemas.microsoft.com/office/powerpoint/2010/main" val="295572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81" y="314488"/>
            <a:ext cx="7886700" cy="329280"/>
          </a:xfrm>
        </p:spPr>
        <p:txBody>
          <a:bodyPr>
            <a:noAutofit/>
          </a:bodyPr>
          <a:lstStyle/>
          <a:p>
            <a:r>
              <a:rPr lang="en-US" sz="2700" dirty="0">
                <a:solidFill>
                  <a:srgbClr val="C00000"/>
                </a:solidFill>
                <a:effectLst>
                  <a:outerShdw blurRad="38100" dist="38100" dir="2700000" algn="tl">
                    <a:srgbClr val="000000">
                      <a:alpha val="43137"/>
                    </a:srgbClr>
                  </a:outerShdw>
                </a:effectLst>
              </a:rPr>
              <a:t>Heater on SSR2 coupler</a:t>
            </a:r>
          </a:p>
        </p:txBody>
      </p:sp>
      <p:pic>
        <p:nvPicPr>
          <p:cNvPr id="4" name="Picture 3"/>
          <p:cNvPicPr>
            <a:picLocks noChangeAspect="1"/>
          </p:cNvPicPr>
          <p:nvPr/>
        </p:nvPicPr>
        <p:blipFill>
          <a:blip r:embed="rId2"/>
          <a:stretch>
            <a:fillRect/>
          </a:stretch>
        </p:blipFill>
        <p:spPr>
          <a:xfrm>
            <a:off x="299181" y="1148273"/>
            <a:ext cx="3986213" cy="3521869"/>
          </a:xfrm>
          <a:prstGeom prst="rect">
            <a:avLst/>
          </a:prstGeom>
        </p:spPr>
      </p:pic>
      <p:pic>
        <p:nvPicPr>
          <p:cNvPr id="5" name="Picture 4"/>
          <p:cNvPicPr>
            <a:picLocks noChangeAspect="1"/>
          </p:cNvPicPr>
          <p:nvPr/>
        </p:nvPicPr>
        <p:blipFill>
          <a:blip r:embed="rId3"/>
          <a:stretch>
            <a:fillRect/>
          </a:stretch>
        </p:blipFill>
        <p:spPr>
          <a:xfrm>
            <a:off x="4398407" y="1095592"/>
            <a:ext cx="4182666" cy="4060767"/>
          </a:xfrm>
          <a:prstGeom prst="rect">
            <a:avLst/>
          </a:prstGeom>
        </p:spPr>
      </p:pic>
      <p:sp>
        <p:nvSpPr>
          <p:cNvPr id="6" name="TextBox 5"/>
          <p:cNvSpPr txBox="1"/>
          <p:nvPr/>
        </p:nvSpPr>
        <p:spPr>
          <a:xfrm>
            <a:off x="236109" y="5008018"/>
            <a:ext cx="8671782" cy="1200329"/>
          </a:xfrm>
          <a:prstGeom prst="rect">
            <a:avLst/>
          </a:prstGeom>
          <a:noFill/>
        </p:spPr>
        <p:txBody>
          <a:bodyPr wrap="square" rtlCol="0">
            <a:spAutoFit/>
          </a:bodyPr>
          <a:lstStyle/>
          <a:p>
            <a:r>
              <a:rPr lang="en-US" sz="1800" dirty="0"/>
              <a:t>Four copper blocks (20mm thick) with hole for heater cartridge. Installed and wired on the flange of warm section. Clearance in CM flange is enough (30mm) to install warm coupler inside CM. Thermal braids are installed on the window flange and attached to strong-back (not shown here). Design is fixed for prototype coupler.</a:t>
            </a:r>
          </a:p>
        </p:txBody>
      </p:sp>
      <p:cxnSp>
        <p:nvCxnSpPr>
          <p:cNvPr id="8" name="Straight Arrow Connector 7"/>
          <p:cNvCxnSpPr/>
          <p:nvPr/>
        </p:nvCxnSpPr>
        <p:spPr>
          <a:xfrm flipH="1" flipV="1">
            <a:off x="2059115" y="1770554"/>
            <a:ext cx="466344" cy="306852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34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78" y="377826"/>
            <a:ext cx="7646670" cy="411956"/>
          </a:xfrm>
        </p:spPr>
        <p:txBody>
          <a:bodyPr>
            <a:noAutofit/>
          </a:bodyPr>
          <a:lstStyle/>
          <a:p>
            <a:r>
              <a:rPr lang="en-US" sz="2800" dirty="0">
                <a:solidFill>
                  <a:srgbClr val="C00000"/>
                </a:solidFill>
              </a:rPr>
              <a:t>650MHz coupler</a:t>
            </a:r>
          </a:p>
        </p:txBody>
      </p:sp>
      <p:pic>
        <p:nvPicPr>
          <p:cNvPr id="4" name="Picture 3"/>
          <p:cNvPicPr>
            <a:picLocks noChangeAspect="1"/>
          </p:cNvPicPr>
          <p:nvPr/>
        </p:nvPicPr>
        <p:blipFill>
          <a:blip r:embed="rId2"/>
          <a:stretch>
            <a:fillRect/>
          </a:stretch>
        </p:blipFill>
        <p:spPr>
          <a:xfrm>
            <a:off x="273311" y="1360170"/>
            <a:ext cx="4023360" cy="2309127"/>
          </a:xfrm>
          <a:prstGeom prst="rect">
            <a:avLst/>
          </a:prstGeom>
        </p:spPr>
      </p:pic>
      <p:pic>
        <p:nvPicPr>
          <p:cNvPr id="6" name="Picture 5"/>
          <p:cNvPicPr>
            <a:picLocks noChangeAspect="1"/>
          </p:cNvPicPr>
          <p:nvPr/>
        </p:nvPicPr>
        <p:blipFill>
          <a:blip r:embed="rId3"/>
          <a:stretch>
            <a:fillRect/>
          </a:stretch>
        </p:blipFill>
        <p:spPr>
          <a:xfrm>
            <a:off x="5029200" y="1076230"/>
            <a:ext cx="3978650" cy="2854909"/>
          </a:xfrm>
          <a:prstGeom prst="rect">
            <a:avLst/>
          </a:prstGeom>
        </p:spPr>
      </p:pic>
      <p:sp>
        <p:nvSpPr>
          <p:cNvPr id="8" name="TextBox 7"/>
          <p:cNvSpPr txBox="1"/>
          <p:nvPr/>
        </p:nvSpPr>
        <p:spPr>
          <a:xfrm>
            <a:off x="4710889" y="4059154"/>
            <a:ext cx="4153711" cy="2123658"/>
          </a:xfrm>
          <a:prstGeom prst="rect">
            <a:avLst/>
          </a:prstGeom>
          <a:noFill/>
        </p:spPr>
        <p:txBody>
          <a:bodyPr wrap="square" rtlCol="0">
            <a:spAutoFit/>
          </a:bodyPr>
          <a:lstStyle/>
          <a:p>
            <a:r>
              <a:rPr lang="en-US" sz="1500" b="1" dirty="0">
                <a:solidFill>
                  <a:srgbClr val="C00000"/>
                </a:solidFill>
              </a:rPr>
              <a:t>Design is not fixed yet.</a:t>
            </a:r>
          </a:p>
          <a:p>
            <a:endParaRPr lang="en-US" sz="900" dirty="0"/>
          </a:p>
          <a:p>
            <a:pPr marL="214313" indent="-214313">
              <a:buFont typeface="Arial" panose="020B0604020202020204" pitchFamily="34" charset="0"/>
              <a:buChar char="•"/>
            </a:pPr>
            <a:r>
              <a:rPr lang="en-US" sz="1800" dirty="0"/>
              <a:t>Possible solution same as for SSR2</a:t>
            </a:r>
          </a:p>
          <a:p>
            <a:pPr marL="214313" indent="-214313">
              <a:buFont typeface="Arial" panose="020B0604020202020204" pitchFamily="34" charset="0"/>
              <a:buChar char="•"/>
            </a:pPr>
            <a:r>
              <a:rPr lang="en-US" sz="1800" dirty="0"/>
              <a:t>Or heater and braids are installed on window flange. </a:t>
            </a:r>
          </a:p>
          <a:p>
            <a:pPr marL="557213" lvl="1" indent="-214313">
              <a:buFontTx/>
              <a:buChar char="-"/>
            </a:pPr>
            <a:r>
              <a:rPr lang="en-US" sz="1800" dirty="0"/>
              <a:t>4 holes in flange for heaters.</a:t>
            </a:r>
          </a:p>
          <a:p>
            <a:pPr marL="557213" lvl="1" indent="-214313">
              <a:buFontTx/>
              <a:buChar char="-"/>
            </a:pPr>
            <a:r>
              <a:rPr lang="en-US" sz="1800" dirty="0"/>
              <a:t>T-sensors are bolted to braids or installed in holes in flange (LCLS-II)</a:t>
            </a:r>
          </a:p>
        </p:txBody>
      </p:sp>
      <p:pic>
        <p:nvPicPr>
          <p:cNvPr id="9" name="Picture 8"/>
          <p:cNvPicPr>
            <a:picLocks noChangeAspect="1"/>
          </p:cNvPicPr>
          <p:nvPr/>
        </p:nvPicPr>
        <p:blipFill>
          <a:blip r:embed="rId4"/>
          <a:stretch>
            <a:fillRect/>
          </a:stretch>
        </p:blipFill>
        <p:spPr>
          <a:xfrm>
            <a:off x="136442" y="3652999"/>
            <a:ext cx="4296671" cy="2268964"/>
          </a:xfrm>
          <a:prstGeom prst="rect">
            <a:avLst/>
          </a:prstGeom>
        </p:spPr>
      </p:pic>
    </p:spTree>
    <p:extLst>
      <p:ext uri="{BB962C8B-B14F-4D97-AF65-F5344CB8AC3E}">
        <p14:creationId xmlns:p14="http://schemas.microsoft.com/office/powerpoint/2010/main" val="512086007"/>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300EBED78E8FE4CB8E824136BF68F7A" ma:contentTypeVersion="0" ma:contentTypeDescription="Create a new document." ma:contentTypeScope="" ma:versionID="39c942911c983cc54d16d87ff13b3ab9">
  <xsd:schema xmlns:xsd="http://www.w3.org/2001/XMLSchema" xmlns:xs="http://www.w3.org/2001/XMLSchema" xmlns:p="http://schemas.microsoft.com/office/2006/metadata/properties" xmlns:ns2="5c9f3ab6-242c-461d-a351-c910a751d111" targetNamespace="http://schemas.microsoft.com/office/2006/metadata/properties" ma:root="true" ma:fieldsID="89a8fa62eebbf01eb57ac7f57ef42367" ns2:_="">
    <xsd:import namespace="5c9f3ab6-242c-461d-a351-c910a751d11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f3ab6-242c-461d-a351-c910a751d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14834C-E006-4092-B316-825D18550E53}">
  <ds:schemaRefs>
    <ds:schemaRef ds:uri="http://schemas.microsoft.com/sharepoint/events"/>
  </ds:schemaRefs>
</ds:datastoreItem>
</file>

<file path=customXml/itemProps2.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3.xml><?xml version="1.0" encoding="utf-8"?>
<ds:datastoreItem xmlns:ds="http://schemas.openxmlformats.org/officeDocument/2006/customXml" ds:itemID="{BE1F245F-DB62-428D-A566-B113377E9116}">
  <ds:schemaRefs>
    <ds:schemaRef ds:uri="5c9f3ab6-242c-461d-a351-c910a751d11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EEEF3BCC-D7F5-4EC1-AC08-C2D2E7861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f3ab6-242c-461d-a351-c910a751d1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Fermilab_PPT_090815</Template>
  <TotalTime>38315</TotalTime>
  <Words>552</Words>
  <Application>Microsoft Macintosh PowerPoint</Application>
  <PresentationFormat>On-screen Show (4:3)</PresentationFormat>
  <Paragraphs>60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Fermilab_PPT_090815</vt:lpstr>
      <vt:lpstr>PowerPoint Presentation</vt:lpstr>
      <vt:lpstr>SSR2 coupler procurements status</vt:lpstr>
      <vt:lpstr>650 MHz coupler procurement status</vt:lpstr>
      <vt:lpstr>SSR2 and 650 MHz CTS projects in TC (zip files)</vt:lpstr>
      <vt:lpstr>Ceramics disks for SSR2 and 650 coupler (20+20)</vt:lpstr>
      <vt:lpstr>TiN coating studies</vt:lpstr>
      <vt:lpstr>Cartridge Heater (4 x 10 W, OD=¼”, length=1”)</vt:lpstr>
      <vt:lpstr>Heater on SSR2 coupler</vt:lpstr>
      <vt:lpstr>650MHz coupler</vt:lpstr>
      <vt:lpstr>HB650 Cryomodule</vt:lpstr>
    </vt:vector>
  </TitlesOfParts>
  <Manager/>
  <Company>Fermi National Accelerator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Saravan K. Chandrasekaran</dc:creator>
  <cp:keywords/>
  <dc:description/>
  <cp:lastModifiedBy>Nikolay A Solyak</cp:lastModifiedBy>
  <cp:revision>52</cp:revision>
  <cp:lastPrinted>2014-01-20T19:40:21Z</cp:lastPrinted>
  <dcterms:created xsi:type="dcterms:W3CDTF">2019-12-16T19:54:36Z</dcterms:created>
  <dcterms:modified xsi:type="dcterms:W3CDTF">2020-07-09T04:30:38Z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0x010100F300EBED78E8FE4CB8E824136BF68F7A</vt:lpwstr>
  </property>
</Properties>
</file>