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5" r:id="rId1"/>
    <p:sldMasterId id="2147483676"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5143500" type="screen16x9"/>
  <p:notesSz cx="6858000" cy="9144000"/>
  <p:embeddedFontLst>
    <p:embeddedFont>
      <p:font typeface="Helvetica Neue" panose="02000503000000020004" pitchFamily="2" charset="0"/>
      <p:regular r:id="rId29"/>
      <p:bold r:id="rId30"/>
      <p:italic r:id="rId31"/>
      <p:boldItalic r:id="rId32"/>
    </p:embeddedFont>
    <p:embeddedFont>
      <p:font typeface="Proxima Nova" panose="02000506030000020004" pitchFamily="2" charset="0"/>
      <p:regular r:id="rId33"/>
      <p:bold r:id="rId34"/>
      <p:italic r:id="rId35"/>
      <p:boldItalic r:id="rId36"/>
    </p:embeddedFont>
    <p:embeddedFont>
      <p:font typeface="Roboto" panose="02000000000000000000"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6A3DB3C-D245-4E81-BBC2-F6B2751A00B6}">
  <a:tblStyle styleId="{C6A3DB3C-D245-4E81-BBC2-F6B2751A00B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Calibri"/>
          <a:ea typeface="Calibri"/>
          <a:cs typeface="Calibri"/>
        </a:font>
        <a:schemeClr val="lt1"/>
      </a:tcTxStyle>
      <a:tcStyle>
        <a:tcBdr/>
        <a:fill>
          <a:solidFill>
            <a:schemeClr val="dk1"/>
          </a:solidFill>
        </a:fill>
      </a:tcStyle>
    </a:lastCol>
    <a:firstCol>
      <a:tcTxStyle b="on" i="off">
        <a:font>
          <a:latin typeface="Calibri"/>
          <a:ea typeface="Calibri"/>
          <a:cs typeface="Calibri"/>
        </a:font>
        <a:schemeClr val="lt1"/>
      </a:tcTxStyle>
      <a:tcStyle>
        <a:tcBdr/>
        <a:fill>
          <a:solidFill>
            <a:schemeClr val="dk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5"/>
    <p:restoredTop sz="94684"/>
  </p:normalViewPr>
  <p:slideViewPr>
    <p:cSldViewPr snapToGrid="0">
      <p:cViewPr varScale="1">
        <p:scale>
          <a:sx n="152" d="100"/>
          <a:sy n="152" d="100"/>
        </p:scale>
        <p:origin x="42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823fd6fdd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823fd6fdd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8d68544a1c_2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8d68544a1c_2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8d68544a1c_2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8d68544a1c_2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823fd6fdd4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823fd6fdd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8d68544a1c_19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8d68544a1c_1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823fd6fdd4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823fd6fdd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823fd6fdd4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823fd6fdd4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823fd6fdd4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823fd6fdd4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823fd6fdd4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823fd6fdd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823fd6fdd4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823fd6fdd4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823fd6fdd4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823fd6fdd4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823fd6fdd4_3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823fd6fdd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823fd6fdd4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823fd6fdd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824fef38fe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824fef38fe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824fef38fe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824fef38f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823fd6fdd4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823fd6fdd4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8d68544a1c_26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8d68544a1c_2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823fd6fdd4_1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823fd6fdd4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823fd6fdd4_1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823fd6fdd4_1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d68544a1c_1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8d68544a1c_14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g8d68544a1c_14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8d68544a1c_4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g8d68544a1c_4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8d68544a1c_9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g8d68544a1c_9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823fd6fdd4_1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823fd6fdd4_1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823fd6fdd4_1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823fd6fdd4_1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0" y="126594"/>
            <a:ext cx="9144000" cy="6240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93895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0" y="126594"/>
            <a:ext cx="9144000" cy="6240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93895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6"/>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8" name="Google Shape;68;p16"/>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9" name="Google Shape;69;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0" y="126594"/>
            <a:ext cx="9144000" cy="6240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93895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txBox="1">
            <a:spLocks noGrp="1"/>
          </p:cNvSpPr>
          <p:nvPr>
            <p:ph type="body" idx="1"/>
          </p:nvPr>
        </p:nvSpPr>
        <p:spPr>
          <a:xfrm>
            <a:off x="457200" y="886469"/>
            <a:ext cx="8229600" cy="3880794"/>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8"/>
        <p:cNvGrpSpPr/>
        <p:nvPr/>
      </p:nvGrpSpPr>
      <p:grpSpPr>
        <a:xfrm>
          <a:off x="0" y="0"/>
          <a:ext cx="0" cy="0"/>
          <a:chOff x="0" y="0"/>
          <a:chExt cx="0" cy="0"/>
        </a:xfrm>
      </p:grpSpPr>
      <p:sp>
        <p:nvSpPr>
          <p:cNvPr id="79" name="Google Shape;79;p18"/>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93895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8"/>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560"/>
              </a:spcBef>
              <a:spcAft>
                <a:spcPts val="0"/>
              </a:spcAft>
              <a:buClr>
                <a:srgbClr val="888888"/>
              </a:buClr>
              <a:buSzPts val="2800"/>
              <a:buNone/>
              <a:defRPr>
                <a:solidFill>
                  <a:srgbClr val="888888"/>
                </a:solidFill>
              </a:defRPr>
            </a:lvl1pPr>
            <a:lvl2pPr lvl="1" algn="ctr">
              <a:spcBef>
                <a:spcPts val="480"/>
              </a:spcBef>
              <a:spcAft>
                <a:spcPts val="0"/>
              </a:spcAft>
              <a:buClr>
                <a:srgbClr val="888888"/>
              </a:buClr>
              <a:buSzPts val="24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81" name="Google Shape;81;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722313" y="3305175"/>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938953"/>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9"/>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87" name="Google Shape;87;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0" y="126594"/>
            <a:ext cx="9144000" cy="6240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938953"/>
              </a:buClr>
              <a:buSzPts val="3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0"/>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3" name="Google Shape;93;p20"/>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94" name="Google Shape;94;p20"/>
          <p:cNvSpPr txBox="1">
            <a:spLocks noGrp="1"/>
          </p:cNvSpPr>
          <p:nvPr>
            <p:ph type="body" idx="3"/>
          </p:nvPr>
        </p:nvSpPr>
        <p:spPr>
          <a:xfrm>
            <a:off x="4645025"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5" name="Google Shape;95;p20"/>
          <p:cNvSpPr txBox="1">
            <a:spLocks noGrp="1"/>
          </p:cNvSpPr>
          <p:nvPr>
            <p:ph type="body" idx="4"/>
          </p:nvPr>
        </p:nvSpPr>
        <p:spPr>
          <a:xfrm>
            <a:off x="4645025"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96" name="Google Shape;96;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457200" y="204788"/>
            <a:ext cx="3008313" cy="8715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938953"/>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21"/>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02" name="Google Shape;102;p21"/>
          <p:cNvSpPr txBox="1">
            <a:spLocks noGrp="1"/>
          </p:cNvSpPr>
          <p:nvPr>
            <p:ph type="body" idx="2"/>
          </p:nvPr>
        </p:nvSpPr>
        <p:spPr>
          <a:xfrm>
            <a:off x="457200" y="1076325"/>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03" name="Google Shape;103;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1792288" y="3600450"/>
            <a:ext cx="5486400" cy="42505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938953"/>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22"/>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1792288" y="4025503"/>
            <a:ext cx="5486400" cy="603646"/>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10" name="Google Shape;110;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0" y="126594"/>
            <a:ext cx="9144000" cy="6240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93895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23"/>
          <p:cNvSpPr txBox="1">
            <a:spLocks noGrp="1"/>
          </p:cNvSpPr>
          <p:nvPr>
            <p:ph type="body" idx="1"/>
          </p:nvPr>
        </p:nvSpPr>
        <p:spPr>
          <a:xfrm rot="5400000">
            <a:off x="2631603" y="-1287935"/>
            <a:ext cx="3880794"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463778" y="1371600"/>
            <a:ext cx="4388644"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93895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24"/>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2" name="Google Shape;122;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0" y="126594"/>
            <a:ext cx="9144000" cy="6240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93895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2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2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30"/>
        <p:cNvGrpSpPr/>
        <p:nvPr/>
      </p:nvGrpSpPr>
      <p:grpSpPr>
        <a:xfrm>
          <a:off x="0" y="0"/>
          <a:ext cx="0" cy="0"/>
          <a:chOff x="0" y="0"/>
          <a:chExt cx="0" cy="0"/>
        </a:xfrm>
      </p:grpSpPr>
      <p:sp>
        <p:nvSpPr>
          <p:cNvPr id="131" name="Google Shape;131;p26"/>
          <p:cNvSpPr txBox="1">
            <a:spLocks noGrp="1"/>
          </p:cNvSpPr>
          <p:nvPr>
            <p:ph type="title"/>
          </p:nvPr>
        </p:nvSpPr>
        <p:spPr>
          <a:xfrm>
            <a:off x="0" y="126594"/>
            <a:ext cx="9144000" cy="6240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93895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2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2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2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hart" type="chart">
  <p:cSld name="CHART">
    <p:spTree>
      <p:nvGrpSpPr>
        <p:cNvPr id="1" name="Shape 135"/>
        <p:cNvGrpSpPr/>
        <p:nvPr/>
      </p:nvGrpSpPr>
      <p:grpSpPr>
        <a:xfrm>
          <a:off x="0" y="0"/>
          <a:ext cx="0" cy="0"/>
          <a:chOff x="0" y="0"/>
          <a:chExt cx="0" cy="0"/>
        </a:xfrm>
      </p:grpSpPr>
      <p:sp>
        <p:nvSpPr>
          <p:cNvPr id="136" name="Google Shape;136;p2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93895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27"/>
          <p:cNvSpPr>
            <a:spLocks noGrp="1"/>
          </p:cNvSpPr>
          <p:nvPr>
            <p:ph type="chart" idx="2"/>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R="0" lvl="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8" name="Google Shape;138;p27"/>
          <p:cNvSpPr txBox="1">
            <a:spLocks noGrp="1"/>
          </p:cNvSpPr>
          <p:nvPr>
            <p:ph type="dt" idx="10"/>
          </p:nvPr>
        </p:nvSpPr>
        <p:spPr>
          <a:xfrm>
            <a:off x="457200" y="4683919"/>
            <a:ext cx="2133600" cy="35718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7"/>
          <p:cNvSpPr txBox="1">
            <a:spLocks noGrp="1"/>
          </p:cNvSpPr>
          <p:nvPr>
            <p:ph type="ftr" idx="11"/>
          </p:nvPr>
        </p:nvSpPr>
        <p:spPr>
          <a:xfrm>
            <a:off x="3124200" y="4683919"/>
            <a:ext cx="2895600" cy="35718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27"/>
          <p:cNvSpPr txBox="1">
            <a:spLocks noGrp="1"/>
          </p:cNvSpPr>
          <p:nvPr>
            <p:ph type="sldNum" idx="12"/>
          </p:nvPr>
        </p:nvSpPr>
        <p:spPr>
          <a:xfrm>
            <a:off x="6553200" y="4683919"/>
            <a:ext cx="2133600" cy="35718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Calibri"/>
                <a:ea typeface="Calibri"/>
                <a:cs typeface="Calibri"/>
                <a:sym typeface="Calibri"/>
              </a:defRPr>
            </a:lvl1pPr>
            <a:lvl2pPr marL="0" lvl="1" indent="0" algn="r">
              <a:spcBef>
                <a:spcPts val="0"/>
              </a:spcBef>
              <a:buNone/>
              <a:defRPr sz="1200">
                <a:solidFill>
                  <a:srgbClr val="888888"/>
                </a:solidFill>
                <a:latin typeface="Calibri"/>
                <a:ea typeface="Calibri"/>
                <a:cs typeface="Calibri"/>
                <a:sym typeface="Calibri"/>
              </a:defRPr>
            </a:lvl2pPr>
            <a:lvl3pPr marL="0" lvl="2" indent="0" algn="r">
              <a:spcBef>
                <a:spcPts val="0"/>
              </a:spcBef>
              <a:buNone/>
              <a:defRPr sz="1200">
                <a:solidFill>
                  <a:srgbClr val="888888"/>
                </a:solidFill>
                <a:latin typeface="Calibri"/>
                <a:ea typeface="Calibri"/>
                <a:cs typeface="Calibri"/>
                <a:sym typeface="Calibri"/>
              </a:defRPr>
            </a:lvl3pPr>
            <a:lvl4pPr marL="0" lvl="3" indent="0" algn="r">
              <a:spcBef>
                <a:spcPts val="0"/>
              </a:spcBef>
              <a:buNone/>
              <a:defRPr sz="1200">
                <a:solidFill>
                  <a:srgbClr val="888888"/>
                </a:solidFill>
                <a:latin typeface="Calibri"/>
                <a:ea typeface="Calibri"/>
                <a:cs typeface="Calibri"/>
                <a:sym typeface="Calibri"/>
              </a:defRPr>
            </a:lvl4pPr>
            <a:lvl5pPr marL="0" lvl="4" indent="0" algn="r">
              <a:spcBef>
                <a:spcPts val="0"/>
              </a:spcBef>
              <a:buNone/>
              <a:defRPr sz="1200">
                <a:solidFill>
                  <a:srgbClr val="888888"/>
                </a:solidFill>
                <a:latin typeface="Calibri"/>
                <a:ea typeface="Calibri"/>
                <a:cs typeface="Calibri"/>
                <a:sym typeface="Calibri"/>
              </a:defRPr>
            </a:lvl5pPr>
            <a:lvl6pPr marL="0" lvl="5" indent="0" algn="r">
              <a:spcBef>
                <a:spcPts val="0"/>
              </a:spcBef>
              <a:buNone/>
              <a:defRPr sz="1200">
                <a:solidFill>
                  <a:srgbClr val="888888"/>
                </a:solidFill>
                <a:latin typeface="Calibri"/>
                <a:ea typeface="Calibri"/>
                <a:cs typeface="Calibri"/>
                <a:sym typeface="Calibri"/>
              </a:defRPr>
            </a:lvl6pPr>
            <a:lvl7pPr marL="0" lvl="6" indent="0" algn="r">
              <a:spcBef>
                <a:spcPts val="0"/>
              </a:spcBef>
              <a:buNone/>
              <a:defRPr sz="1200">
                <a:solidFill>
                  <a:srgbClr val="888888"/>
                </a:solidFill>
                <a:latin typeface="Calibri"/>
                <a:ea typeface="Calibri"/>
                <a:cs typeface="Calibri"/>
                <a:sym typeface="Calibri"/>
              </a:defRPr>
            </a:lvl7pPr>
            <a:lvl8pPr marL="0" lvl="7" indent="0" algn="r">
              <a:spcBef>
                <a:spcPts val="0"/>
              </a:spcBef>
              <a:buNone/>
              <a:defRPr sz="1200">
                <a:solidFill>
                  <a:srgbClr val="888888"/>
                </a:solidFill>
                <a:latin typeface="Calibri"/>
                <a:ea typeface="Calibri"/>
                <a:cs typeface="Calibri"/>
                <a:sym typeface="Calibri"/>
              </a:defRPr>
            </a:lvl8pPr>
            <a:lvl9pPr marL="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41"/>
        <p:cNvGrpSpPr/>
        <p:nvPr/>
      </p:nvGrpSpPr>
      <p:grpSpPr>
        <a:xfrm>
          <a:off x="0" y="0"/>
          <a:ext cx="0" cy="0"/>
          <a:chOff x="0" y="0"/>
          <a:chExt cx="0" cy="0"/>
        </a:xfrm>
      </p:grpSpPr>
      <p:sp>
        <p:nvSpPr>
          <p:cNvPr id="142" name="Google Shape;142;p28"/>
          <p:cNvSpPr txBox="1">
            <a:spLocks noGrp="1"/>
          </p:cNvSpPr>
          <p:nvPr>
            <p:ph type="title"/>
          </p:nvPr>
        </p:nvSpPr>
        <p:spPr>
          <a:xfrm>
            <a:off x="457200" y="205978"/>
            <a:ext cx="8229600" cy="64174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93895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28"/>
          <p:cNvSpPr txBox="1">
            <a:spLocks noGrp="1"/>
          </p:cNvSpPr>
          <p:nvPr>
            <p:ph type="body" idx="1"/>
          </p:nvPr>
        </p:nvSpPr>
        <p:spPr>
          <a:xfrm>
            <a:off x="457200" y="984647"/>
            <a:ext cx="4038600" cy="360997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4" name="Google Shape;144;p28"/>
          <p:cNvSpPr txBox="1">
            <a:spLocks noGrp="1"/>
          </p:cNvSpPr>
          <p:nvPr>
            <p:ph type="body" idx="2"/>
          </p:nvPr>
        </p:nvSpPr>
        <p:spPr>
          <a:xfrm>
            <a:off x="4648200" y="984647"/>
            <a:ext cx="4038600" cy="360997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5" name="Google Shape;145;p2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2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Calibri"/>
                <a:ea typeface="Calibri"/>
                <a:cs typeface="Calibri"/>
                <a:sym typeface="Calibri"/>
              </a:defRPr>
            </a:lvl1pPr>
            <a:lvl2pPr marL="0" lvl="1" indent="0" algn="r">
              <a:spcBef>
                <a:spcPts val="0"/>
              </a:spcBef>
              <a:buNone/>
              <a:defRPr sz="1200">
                <a:solidFill>
                  <a:srgbClr val="888888"/>
                </a:solidFill>
                <a:latin typeface="Calibri"/>
                <a:ea typeface="Calibri"/>
                <a:cs typeface="Calibri"/>
                <a:sym typeface="Calibri"/>
              </a:defRPr>
            </a:lvl2pPr>
            <a:lvl3pPr marL="0" lvl="2" indent="0" algn="r">
              <a:spcBef>
                <a:spcPts val="0"/>
              </a:spcBef>
              <a:buNone/>
              <a:defRPr sz="1200">
                <a:solidFill>
                  <a:srgbClr val="888888"/>
                </a:solidFill>
                <a:latin typeface="Calibri"/>
                <a:ea typeface="Calibri"/>
                <a:cs typeface="Calibri"/>
                <a:sym typeface="Calibri"/>
              </a:defRPr>
            </a:lvl3pPr>
            <a:lvl4pPr marL="0" lvl="3" indent="0" algn="r">
              <a:spcBef>
                <a:spcPts val="0"/>
              </a:spcBef>
              <a:buNone/>
              <a:defRPr sz="1200">
                <a:solidFill>
                  <a:srgbClr val="888888"/>
                </a:solidFill>
                <a:latin typeface="Calibri"/>
                <a:ea typeface="Calibri"/>
                <a:cs typeface="Calibri"/>
                <a:sym typeface="Calibri"/>
              </a:defRPr>
            </a:lvl4pPr>
            <a:lvl5pPr marL="0" lvl="4" indent="0" algn="r">
              <a:spcBef>
                <a:spcPts val="0"/>
              </a:spcBef>
              <a:buNone/>
              <a:defRPr sz="1200">
                <a:solidFill>
                  <a:srgbClr val="888888"/>
                </a:solidFill>
                <a:latin typeface="Calibri"/>
                <a:ea typeface="Calibri"/>
                <a:cs typeface="Calibri"/>
                <a:sym typeface="Calibri"/>
              </a:defRPr>
            </a:lvl5pPr>
            <a:lvl6pPr marL="0" lvl="5" indent="0" algn="r">
              <a:spcBef>
                <a:spcPts val="0"/>
              </a:spcBef>
              <a:buNone/>
              <a:defRPr sz="1200">
                <a:solidFill>
                  <a:srgbClr val="888888"/>
                </a:solidFill>
                <a:latin typeface="Calibri"/>
                <a:ea typeface="Calibri"/>
                <a:cs typeface="Calibri"/>
                <a:sym typeface="Calibri"/>
              </a:defRPr>
            </a:lvl6pPr>
            <a:lvl7pPr marL="0" lvl="6" indent="0" algn="r">
              <a:spcBef>
                <a:spcPts val="0"/>
              </a:spcBef>
              <a:buNone/>
              <a:defRPr sz="1200">
                <a:solidFill>
                  <a:srgbClr val="888888"/>
                </a:solidFill>
                <a:latin typeface="Calibri"/>
                <a:ea typeface="Calibri"/>
                <a:cs typeface="Calibri"/>
                <a:sym typeface="Calibri"/>
              </a:defRPr>
            </a:lvl7pPr>
            <a:lvl8pPr marL="0" lvl="7" indent="0" algn="r">
              <a:spcBef>
                <a:spcPts val="0"/>
              </a:spcBef>
              <a:buNone/>
              <a:defRPr sz="1200">
                <a:solidFill>
                  <a:srgbClr val="888888"/>
                </a:solidFill>
                <a:latin typeface="Calibri"/>
                <a:ea typeface="Calibri"/>
                <a:cs typeface="Calibri"/>
                <a:sym typeface="Calibri"/>
              </a:defRPr>
            </a:lvl8pPr>
            <a:lvl9pPr marL="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ogo Bottom: Picture &amp; Caption">
  <p:cSld name="Logo Bottom: Picture &amp; Caption">
    <p:spTree>
      <p:nvGrpSpPr>
        <p:cNvPr id="1" name="Shape 148"/>
        <p:cNvGrpSpPr/>
        <p:nvPr/>
      </p:nvGrpSpPr>
      <p:grpSpPr>
        <a:xfrm>
          <a:off x="0" y="0"/>
          <a:ext cx="0" cy="0"/>
          <a:chOff x="0" y="0"/>
          <a:chExt cx="0" cy="0"/>
        </a:xfrm>
      </p:grpSpPr>
      <p:sp>
        <p:nvSpPr>
          <p:cNvPr id="149" name="Google Shape;149;p29"/>
          <p:cNvSpPr>
            <a:spLocks noGrp="1"/>
          </p:cNvSpPr>
          <p:nvPr>
            <p:ph type="pic" idx="2"/>
          </p:nvPr>
        </p:nvSpPr>
        <p:spPr>
          <a:xfrm>
            <a:off x="224073" y="728663"/>
            <a:ext cx="8686800" cy="2795038"/>
          </a:xfrm>
          <a:prstGeom prst="rect">
            <a:avLst/>
          </a:prstGeom>
          <a:noFill/>
          <a:ln>
            <a:noFill/>
          </a:ln>
        </p:spPr>
        <p:txBody>
          <a:bodyPr spcFirstLastPara="1" wrap="square" lIns="0" tIns="0" rIns="0" bIns="0" anchor="t" anchorCtr="0">
            <a:noAutofit/>
          </a:bodyPr>
          <a:lstStyle>
            <a:lvl1pPr marR="0" lvl="0" algn="l" rtl="0">
              <a:lnSpc>
                <a:spcPct val="100000"/>
              </a:lnSpc>
              <a:spcBef>
                <a:spcPts val="320"/>
              </a:spcBef>
              <a:spcAft>
                <a:spcPts val="0"/>
              </a:spcAft>
              <a:buClr>
                <a:srgbClr val="505050"/>
              </a:buClr>
              <a:buSzPts val="1600"/>
              <a:buFont typeface="Arial"/>
              <a:buNone/>
              <a:defRPr sz="1600" b="0" i="0" u="none" strike="noStrike" cap="none">
                <a:solidFill>
                  <a:srgbClr val="505050"/>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0" name="Google Shape;150;p29"/>
          <p:cNvSpPr txBox="1">
            <a:spLocks noGrp="1"/>
          </p:cNvSpPr>
          <p:nvPr>
            <p:ph type="body" idx="1"/>
          </p:nvPr>
        </p:nvSpPr>
        <p:spPr>
          <a:xfrm>
            <a:off x="224073" y="3707254"/>
            <a:ext cx="8686800" cy="81844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20"/>
              </a:spcBef>
              <a:spcAft>
                <a:spcPts val="0"/>
              </a:spcAft>
              <a:buClr>
                <a:srgbClr val="004C97"/>
              </a:buClr>
              <a:buSzPts val="1600"/>
              <a:buNone/>
              <a:defRPr sz="1600" b="1" i="0">
                <a:solidFill>
                  <a:srgbClr val="004C97"/>
                </a:solidFill>
              </a:defRPr>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51" name="Google Shape;151;p29"/>
          <p:cNvSpPr txBox="1">
            <a:spLocks noGrp="1"/>
          </p:cNvSpPr>
          <p:nvPr>
            <p:ph type="dt" idx="10"/>
          </p:nvPr>
        </p:nvSpPr>
        <p:spPr>
          <a:xfrm>
            <a:off x="736827" y="4878160"/>
            <a:ext cx="675368" cy="1809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4C97"/>
              </a:buClr>
              <a:buSzPts val="1400"/>
              <a:buFont typeface="Helvetica Neue"/>
              <a:buNone/>
              <a:defRPr sz="1200">
                <a:solidFill>
                  <a:srgbClr val="004C97"/>
                </a:solidFill>
                <a:latin typeface="Helvetica Neue"/>
                <a:ea typeface="Helvetica Neue"/>
                <a:cs typeface="Helvetica Neue"/>
                <a:sym typeface="Helvetica Neu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52" name="Google Shape;152;p29"/>
          <p:cNvSpPr txBox="1">
            <a:spLocks noGrp="1"/>
          </p:cNvSpPr>
          <p:nvPr>
            <p:ph type="ftr" idx="11"/>
          </p:nvPr>
        </p:nvSpPr>
        <p:spPr>
          <a:xfrm>
            <a:off x="1530603" y="4878160"/>
            <a:ext cx="6251958" cy="18215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4C97"/>
              </a:buClr>
              <a:buSzPts val="1400"/>
              <a:buFont typeface="Helvetica Neue"/>
              <a:buNone/>
              <a:defRPr sz="1200">
                <a:solidFill>
                  <a:srgbClr val="004C97"/>
                </a:solidFill>
                <a:latin typeface="Helvetica Neue"/>
                <a:ea typeface="Helvetica Neue"/>
                <a:cs typeface="Helvetica Neue"/>
                <a:sym typeface="Helvetica Neu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53" name="Google Shape;153;p29"/>
          <p:cNvSpPr txBox="1">
            <a:spLocks noGrp="1"/>
          </p:cNvSpPr>
          <p:nvPr>
            <p:ph type="sldNum" idx="12"/>
          </p:nvPr>
        </p:nvSpPr>
        <p:spPr>
          <a:xfrm>
            <a:off x="222250" y="4878160"/>
            <a:ext cx="414338" cy="177964"/>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4C97"/>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4C97"/>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4C97"/>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4C97"/>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4C97"/>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4C97"/>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4C97"/>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4C97"/>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4C97"/>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154" name="Google Shape;154;p29"/>
          <p:cNvSpPr txBox="1">
            <a:spLocks noGrp="1"/>
          </p:cNvSpPr>
          <p:nvPr>
            <p:ph type="title"/>
          </p:nvPr>
        </p:nvSpPr>
        <p:spPr>
          <a:xfrm>
            <a:off x="228600" y="188814"/>
            <a:ext cx="8686800" cy="320908"/>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Clr>
                <a:srgbClr val="004C97"/>
              </a:buClr>
              <a:buSzPts val="2800"/>
              <a:buFont typeface="Calibri"/>
              <a:buNone/>
              <a:defRPr sz="2800">
                <a:solidFill>
                  <a:srgbClr val="004C9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0" y="126594"/>
            <a:ext cx="9144000" cy="62405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938953"/>
              </a:buClr>
              <a:buSzPts val="3400"/>
              <a:buFont typeface="Calibri"/>
              <a:buNone/>
              <a:defRPr sz="3400" b="0" i="0" u="none" strike="noStrike" cap="none">
                <a:solidFill>
                  <a:srgbClr val="938953"/>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886469"/>
            <a:ext cx="8229600" cy="3880794"/>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nowmass21.org/community/star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snowmass21.org/community/application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s://snowmass21.org/community/career"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hyperlink" Target="https://listserv.fnal.gov/scripts/wa.exe?A0=SNOWMASS-COMMF-04-PHYS_EDU" TargetMode="External"/><Relationship Id="rId3" Type="http://schemas.openxmlformats.org/officeDocument/2006/relationships/image" Target="../media/image9.png"/><Relationship Id="rId7" Type="http://schemas.openxmlformats.org/officeDocument/2006/relationships/hyperlink" Target="https://indico.fnal.gov/category/1156/"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docs.google.com/document/d/1J_jHCmnzDPhyPz9UrUvMJVJHw0zVbkf3rl713LQBwvU/edit" TargetMode="External"/><Relationship Id="rId5" Type="http://schemas.openxmlformats.org/officeDocument/2006/relationships/image" Target="../media/image11.png"/><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hyperlink" Target="https://app.slack.com/client/TNNU4A570/C013K1YFP4Y/details/top?cdn_fallback=2"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snowmass21.org/community/diversity"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docs.google.com/forms/d/e/1FAIpQLSfhe-kAC4xyqu9AsYyQn423kMlyjgaRsckEyDfazBIzbx3Xlg/viewfor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indico.fnal.gov/event/44068/"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designintech.report/2019/03/11/%F0%9F%93%B1design-in-tech-report-2019-section-6-addressing-imbalance/"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hyperlink" Target="https://snowmass21.org/community/education"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indico.fnal.gov/category/1158/" TargetMode="External"/><Relationship Id="rId5" Type="http://schemas.openxmlformats.org/officeDocument/2006/relationships/image" Target="../media/image21.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hyperlink" Target="https://news.fnal.gov/wp-content/uploads/2018/10/we-are-one-fermilab.jpg" TargetMode="External"/><Relationship Id="rId3" Type="http://schemas.openxmlformats.org/officeDocument/2006/relationships/hyperlink" Target="mailto:muchunc@uci.edu" TargetMode="External"/><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mailto:ketevi@bnl.gov" TargetMode="External"/><Relationship Id="rId5" Type="http://schemas.openxmlformats.org/officeDocument/2006/relationships/hyperlink" Target="mailto:carla.bonifazi@me.com" TargetMode="External"/><Relationship Id="rId4" Type="http://schemas.openxmlformats.org/officeDocument/2006/relationships/hyperlink" Target="mailto:smeehan12@gmail.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snowmass21.org/community/outreach"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mailto:sarah.demers@yale.edu" TargetMode="External"/><Relationship Id="rId7"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hyperlink" Target="https://snowmass21.org/community/start" TargetMode="External"/><Relationship Id="rId5" Type="http://schemas.openxmlformats.org/officeDocument/2006/relationships/hyperlink" Target="mailto:lincoln@fnal.go" TargetMode="External"/><Relationship Id="rId10" Type="http://schemas.openxmlformats.org/officeDocument/2006/relationships/hyperlink" Target="mailto:Azwinndini.Muronga@mandela.ac.za" TargetMode="External"/><Relationship Id="rId4" Type="http://schemas.openxmlformats.org/officeDocument/2006/relationships/hyperlink" Target="mailto:kjepsen@slac.stanford.edu" TargetMode="External"/><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snowmass21.org/community/policy"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hyperlink" Target="https://indico.fnal.gov/category/1160/" TargetMode="External"/><Relationship Id="rId3" Type="http://schemas.openxmlformats.org/officeDocument/2006/relationships/hyperlink" Target="mailto:brajesh@fnal.gov" TargetMode="External"/><Relationship Id="rId7" Type="http://schemas.openxmlformats.org/officeDocument/2006/relationships/hyperlink" Target="https://app.slack.com/client/TNNU4A570/C012V6WUNRY/details/top?cdn_fallback=2" TargetMode="External"/><Relationship Id="rId12"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listserv.fnal.gov/users.asp#subscribe%20to%20list" TargetMode="External"/><Relationship Id="rId11" Type="http://schemas.openxmlformats.org/officeDocument/2006/relationships/image" Target="../media/image28.jpg"/><Relationship Id="rId5" Type="http://schemas.openxmlformats.org/officeDocument/2006/relationships/hyperlink" Target="mailto:finer@pas.rochester.edu" TargetMode="External"/><Relationship Id="rId10" Type="http://schemas.openxmlformats.org/officeDocument/2006/relationships/image" Target="../media/image27.png"/><Relationship Id="rId4" Type="http://schemas.openxmlformats.org/officeDocument/2006/relationships/hyperlink" Target="mailto:lsuter@fnal.gov" TargetMode="External"/><Relationship Id="rId9" Type="http://schemas.openxmlformats.org/officeDocument/2006/relationships/hyperlink" Target="https://docs.google.com/document/d/1J_jHCmnzDPhyPz9UrUvMJVJHw0zVbkf3rl713LQBwvU/edi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SNOWMASS-COMM-ENG-FRONTIER-GRP@fnal.gov"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app.slack.com/client/TNNU4A570/CQ43C26JE/details/top?cdn_fallback=2" TargetMode="External"/><Relationship Id="rId4" Type="http://schemas.openxmlformats.org/officeDocument/2006/relationships/hyperlink" Target="https://snowmass2021.slack.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hyperlink" Target="https://urldefense.com/v3/__https:/snowmass21.org/community/policy__;!!P4SdNyxKAPE!Vq3JIU3PBS1gIQujxBKvd2QuX0bF6Ej9KZ0R06WVUI2x5_4H0Bpd4SBGrRrVcvs$" TargetMode="External"/><Relationship Id="rId3" Type="http://schemas.openxmlformats.org/officeDocument/2006/relationships/hyperlink" Target="https://urldefense.com/v3/__https:/snowmass21.org/community/applications__;!!P4SdNyxKAPE!Vq3JIU3PBS1gIQujxBKvd2QuX0bF6Ej9KZ0R06WVUI2x5_4H0Bpd4SBG5MrTgiQ$" TargetMode="External"/><Relationship Id="rId7" Type="http://schemas.openxmlformats.org/officeDocument/2006/relationships/hyperlink" Target="https://urldefense.com/v3/__https:/snowmass21.org/community/outreach__;!!P4SdNyxKAPE!Vq3JIU3PBS1gIQujxBKvd2QuX0bF6Ej9KZ0R06WVUI2x5_4H0Bpd4SBG1xD47iQ$"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urldefense.com/v3/__https:/snowmass21.org/community/education__;!!P4SdNyxKAPE!Vq3JIU3PBS1gIQujxBKvd2QuX0bF6Ej9KZ0R06WVUI2x5_4H0Bpd4SBGjD1NY0Q$" TargetMode="External"/><Relationship Id="rId5" Type="http://schemas.openxmlformats.org/officeDocument/2006/relationships/hyperlink" Target="https://urldefense.com/v3/__https:/snowmass21.org/community/diversity__;!!P4SdNyxKAPE!Vq3JIU3PBS1gIQujxBKvd2QuX0bF6Ej9KZ0R06WVUI2x5_4H0Bpd4SBGi0eBEJY$" TargetMode="External"/><Relationship Id="rId4" Type="http://schemas.openxmlformats.org/officeDocument/2006/relationships/hyperlink" Target="https://urldefense.com/v3/__https:/snowmass21.org/community/career__;!!P4SdNyxKAPE!Vq3JIU3PBS1gIQujxBKvd2QuX0bF6Ej9KZ0R06WVUI2x5_4H0Bpd4SBGdMaMPRc$" TargetMode="External"/><Relationship Id="rId9" Type="http://schemas.openxmlformats.org/officeDocument/2006/relationships/hyperlink" Target="https://urldefense.com/v3/__https:/snowmass21.org/_media/community/cef_tg_topic_list_vb1.pdf__;!!P4SdNyxKAPE!Uvo3Z9Yp6xJcKhdV12PN4SmyO-HsxAa73VTz2OU1dUhKb2xKVakDz6zr0rbT71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ctrTitle"/>
          </p:nvPr>
        </p:nvSpPr>
        <p:spPr>
          <a:xfrm>
            <a:off x="417750" y="573125"/>
            <a:ext cx="8187300" cy="1062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000FF"/>
                </a:solidFill>
              </a:rPr>
              <a:t>Comm</a:t>
            </a:r>
            <a:r>
              <a:rPr lang="en"/>
              <a:t>unity Engagement </a:t>
            </a:r>
            <a:r>
              <a:rPr lang="en">
                <a:solidFill>
                  <a:srgbClr val="0000FF"/>
                </a:solidFill>
              </a:rPr>
              <a:t>F</a:t>
            </a:r>
            <a:r>
              <a:rPr lang="en"/>
              <a:t>rontier</a:t>
            </a:r>
            <a:endParaRPr/>
          </a:p>
        </p:txBody>
      </p:sp>
      <p:sp>
        <p:nvSpPr>
          <p:cNvPr id="160" name="Google Shape;160;p30"/>
          <p:cNvSpPr txBox="1">
            <a:spLocks noGrp="1"/>
          </p:cNvSpPr>
          <p:nvPr>
            <p:ph type="subTitle" idx="1"/>
          </p:nvPr>
        </p:nvSpPr>
        <p:spPr>
          <a:xfrm>
            <a:off x="251050" y="4323200"/>
            <a:ext cx="8318700" cy="67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Main Wiki : </a:t>
            </a:r>
            <a:r>
              <a:rPr lang="en" sz="2400" u="sng">
                <a:solidFill>
                  <a:schemeClr val="hlink"/>
                </a:solidFill>
                <a:hlinkClick r:id="rId3"/>
              </a:rPr>
              <a:t>https://snowmass21.org/community/start</a:t>
            </a:r>
            <a:endParaRPr sz="2400">
              <a:solidFill>
                <a:srgbClr val="555555"/>
              </a:solidFill>
              <a:highlight>
                <a:srgbClr val="FFFFFF"/>
              </a:highlight>
            </a:endParaRPr>
          </a:p>
          <a:p>
            <a:pPr marL="0" lvl="0" indent="0" algn="ctr" rtl="0">
              <a:spcBef>
                <a:spcPts val="0"/>
              </a:spcBef>
              <a:spcAft>
                <a:spcPts val="0"/>
              </a:spcAft>
              <a:buNone/>
            </a:pPr>
            <a:endParaRPr/>
          </a:p>
        </p:txBody>
      </p:sp>
      <p:pic>
        <p:nvPicPr>
          <p:cNvPr id="161" name="Google Shape;161;p30"/>
          <p:cNvPicPr preferRelativeResize="0"/>
          <p:nvPr/>
        </p:nvPicPr>
        <p:blipFill>
          <a:blip r:embed="rId4">
            <a:alphaModFix/>
          </a:blip>
          <a:stretch>
            <a:fillRect/>
          </a:stretch>
        </p:blipFill>
        <p:spPr>
          <a:xfrm>
            <a:off x="634725" y="1635125"/>
            <a:ext cx="7753350" cy="2743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9"/>
          <p:cNvSpPr txBox="1">
            <a:spLocks noGrp="1"/>
          </p:cNvSpPr>
          <p:nvPr>
            <p:ph type="title"/>
          </p:nvPr>
        </p:nvSpPr>
        <p:spPr>
          <a:xfrm>
            <a:off x="311700" y="420400"/>
            <a:ext cx="8520600" cy="1675800"/>
          </a:xfrm>
          <a:prstGeom prst="rect">
            <a:avLst/>
          </a:prstGeom>
        </p:spPr>
        <p:txBody>
          <a:bodyPr spcFirstLastPara="1" wrap="square" lIns="91425" tIns="91425" rIns="91425" bIns="91425" anchor="t" anchorCtr="0">
            <a:noAutofit/>
          </a:bodyPr>
          <a:lstStyle/>
          <a:p>
            <a:pPr marL="0" lvl="0" indent="0" algn="ctr" rtl="0">
              <a:lnSpc>
                <a:spcPct val="120000"/>
              </a:lnSpc>
              <a:spcBef>
                <a:spcPts val="2000"/>
              </a:spcBef>
              <a:spcAft>
                <a:spcPts val="0"/>
              </a:spcAft>
              <a:buClr>
                <a:schemeClr val="dk1"/>
              </a:buClr>
              <a:buSzPts val="1100"/>
              <a:buFont typeface="Arial"/>
              <a:buNone/>
            </a:pPr>
            <a:r>
              <a:rPr lang="en" sz="2700">
                <a:solidFill>
                  <a:srgbClr val="555555"/>
                </a:solidFill>
              </a:rPr>
              <a:t>CommF1: Applications &amp; Industry</a:t>
            </a:r>
            <a:endParaRPr sz="2700">
              <a:solidFill>
                <a:srgbClr val="555555"/>
              </a:solidFill>
            </a:endParaRPr>
          </a:p>
          <a:p>
            <a:pPr marL="0" lvl="0" indent="0" algn="ctr" rtl="0">
              <a:spcBef>
                <a:spcPts val="1000"/>
              </a:spcBef>
              <a:spcAft>
                <a:spcPts val="0"/>
              </a:spcAft>
              <a:buNone/>
            </a:pPr>
            <a:r>
              <a:rPr lang="en" sz="2000" u="sng">
                <a:solidFill>
                  <a:schemeClr val="hlink"/>
                </a:solidFill>
                <a:hlinkClick r:id="rId3"/>
              </a:rPr>
              <a:t>https://snowmass21.org/community/applications</a:t>
            </a:r>
            <a:endParaRPr sz="2000"/>
          </a:p>
          <a:p>
            <a:pPr marL="0" lvl="0" indent="0" algn="ctr" rtl="0">
              <a:lnSpc>
                <a:spcPct val="162500"/>
              </a:lnSpc>
              <a:spcBef>
                <a:spcPts val="0"/>
              </a:spcBef>
              <a:spcAft>
                <a:spcPts val="2000"/>
              </a:spcAft>
              <a:buNone/>
            </a:pPr>
            <a:r>
              <a:rPr lang="en" sz="2000">
                <a:solidFill>
                  <a:srgbClr val="555555"/>
                </a:solidFill>
                <a:highlight>
                  <a:srgbClr val="FFFFFF"/>
                </a:highlight>
              </a:rPr>
              <a:t>Farah Fahim, Alex Murokh, Koji Yoshimura</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are we?</a:t>
            </a:r>
            <a:endParaRPr/>
          </a:p>
        </p:txBody>
      </p:sp>
      <p:sp>
        <p:nvSpPr>
          <p:cNvPr id="230" name="Google Shape;230;p40"/>
          <p:cNvSpPr txBox="1">
            <a:spLocks noGrp="1"/>
          </p:cNvSpPr>
          <p:nvPr>
            <p:ph type="body" idx="1"/>
          </p:nvPr>
        </p:nvSpPr>
        <p:spPr>
          <a:xfrm>
            <a:off x="311700" y="3176550"/>
            <a:ext cx="8520600" cy="1799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500"/>
              <a:t>Working Group - 50% (Lab + Academia) + 50% industry</a:t>
            </a:r>
            <a:endParaRPr sz="1500"/>
          </a:p>
          <a:p>
            <a:pPr marL="457200" lvl="0" indent="-323850" algn="l" rtl="0">
              <a:lnSpc>
                <a:spcPct val="100000"/>
              </a:lnSpc>
              <a:spcBef>
                <a:spcPts val="0"/>
              </a:spcBef>
              <a:spcAft>
                <a:spcPts val="0"/>
              </a:spcAft>
              <a:buSzPts val="1500"/>
              <a:buChar char="-"/>
            </a:pPr>
            <a:r>
              <a:rPr lang="en" sz="1500"/>
              <a:t>Need to create strong ties to Career Pipeline and Development</a:t>
            </a:r>
            <a:endParaRPr sz="1500"/>
          </a:p>
          <a:p>
            <a:pPr marL="457200" lvl="0" indent="-323850" algn="l" rtl="0">
              <a:lnSpc>
                <a:spcPct val="100000"/>
              </a:lnSpc>
              <a:spcBef>
                <a:spcPts val="0"/>
              </a:spcBef>
              <a:spcAft>
                <a:spcPts val="0"/>
              </a:spcAft>
              <a:buSzPts val="1500"/>
              <a:buChar char="-"/>
            </a:pPr>
            <a:r>
              <a:rPr lang="en" sz="1500"/>
              <a:t>Public Policy and Government Engagement</a:t>
            </a:r>
            <a:endParaRPr sz="1500"/>
          </a:p>
          <a:p>
            <a:pPr marL="0" lvl="0" indent="0" algn="l" rtl="0">
              <a:lnSpc>
                <a:spcPct val="100000"/>
              </a:lnSpc>
              <a:spcBef>
                <a:spcPts val="0"/>
              </a:spcBef>
              <a:spcAft>
                <a:spcPts val="0"/>
              </a:spcAft>
              <a:buNone/>
            </a:pPr>
            <a:endParaRPr sz="1500"/>
          </a:p>
          <a:p>
            <a:pPr marL="0" lvl="0" indent="0" algn="l" rtl="0">
              <a:lnSpc>
                <a:spcPct val="100000"/>
              </a:lnSpc>
              <a:spcBef>
                <a:spcPts val="0"/>
              </a:spcBef>
              <a:spcAft>
                <a:spcPts val="0"/>
              </a:spcAft>
              <a:buNone/>
            </a:pPr>
            <a:r>
              <a:rPr lang="en" sz="1500"/>
              <a:t>Bi-monthly meetings: Tuesdays 6-7pm CT</a:t>
            </a:r>
            <a:endParaRPr sz="1500"/>
          </a:p>
          <a:p>
            <a:pPr marL="0" lvl="0" indent="0" algn="l" rtl="0">
              <a:spcBef>
                <a:spcPts val="0"/>
              </a:spcBef>
              <a:spcAft>
                <a:spcPts val="1600"/>
              </a:spcAft>
              <a:buNone/>
            </a:pPr>
            <a:endParaRPr sz="1500"/>
          </a:p>
        </p:txBody>
      </p:sp>
      <p:pic>
        <p:nvPicPr>
          <p:cNvPr id="231" name="Google Shape;231;p40"/>
          <p:cNvPicPr preferRelativeResize="0"/>
          <p:nvPr/>
        </p:nvPicPr>
        <p:blipFill>
          <a:blip r:embed="rId3">
            <a:alphaModFix/>
          </a:blip>
          <a:stretch>
            <a:fillRect/>
          </a:stretch>
        </p:blipFill>
        <p:spPr>
          <a:xfrm>
            <a:off x="6130300" y="1017723"/>
            <a:ext cx="1488800" cy="2039350"/>
          </a:xfrm>
          <a:prstGeom prst="rect">
            <a:avLst/>
          </a:prstGeom>
          <a:noFill/>
          <a:ln>
            <a:noFill/>
          </a:ln>
        </p:spPr>
      </p:pic>
      <p:pic>
        <p:nvPicPr>
          <p:cNvPr id="232" name="Google Shape;232;p40"/>
          <p:cNvPicPr preferRelativeResize="0"/>
          <p:nvPr/>
        </p:nvPicPr>
        <p:blipFill rotWithShape="1">
          <a:blip r:embed="rId4">
            <a:alphaModFix/>
          </a:blip>
          <a:srcRect l="12395" r="14600"/>
          <a:stretch/>
        </p:blipFill>
        <p:spPr>
          <a:xfrm>
            <a:off x="3174900" y="1017725"/>
            <a:ext cx="1488800" cy="2039350"/>
          </a:xfrm>
          <a:prstGeom prst="rect">
            <a:avLst/>
          </a:prstGeom>
          <a:noFill/>
          <a:ln>
            <a:noFill/>
          </a:ln>
        </p:spPr>
      </p:pic>
      <p:pic>
        <p:nvPicPr>
          <p:cNvPr id="233" name="Google Shape;233;p40"/>
          <p:cNvPicPr preferRelativeResize="0"/>
          <p:nvPr/>
        </p:nvPicPr>
        <p:blipFill rotWithShape="1">
          <a:blip r:embed="rId5">
            <a:alphaModFix/>
          </a:blip>
          <a:srcRect b="8842"/>
          <a:stretch/>
        </p:blipFill>
        <p:spPr>
          <a:xfrm>
            <a:off x="356475" y="1017725"/>
            <a:ext cx="1488800" cy="2039350"/>
          </a:xfrm>
          <a:prstGeom prst="rect">
            <a:avLst/>
          </a:prstGeom>
          <a:noFill/>
          <a:ln>
            <a:noFill/>
          </a:ln>
        </p:spPr>
      </p:pic>
      <p:sp>
        <p:nvSpPr>
          <p:cNvPr id="234" name="Google Shape;234;p40"/>
          <p:cNvSpPr txBox="1"/>
          <p:nvPr/>
        </p:nvSpPr>
        <p:spPr>
          <a:xfrm>
            <a:off x="1845275" y="1127000"/>
            <a:ext cx="1442400" cy="8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Farah Fahim</a:t>
            </a:r>
            <a:endParaRPr b="1"/>
          </a:p>
          <a:p>
            <a:pPr marL="0" lvl="0" indent="0" algn="l" rtl="0">
              <a:spcBef>
                <a:spcPts val="0"/>
              </a:spcBef>
              <a:spcAft>
                <a:spcPts val="0"/>
              </a:spcAft>
              <a:buNone/>
            </a:pPr>
            <a:r>
              <a:rPr lang="en"/>
              <a:t>Fermilab</a:t>
            </a:r>
            <a:endParaRPr/>
          </a:p>
          <a:p>
            <a:pPr marL="0" lvl="0" indent="0" algn="l" rtl="0">
              <a:spcBef>
                <a:spcPts val="0"/>
              </a:spcBef>
              <a:spcAft>
                <a:spcPts val="0"/>
              </a:spcAft>
              <a:buNone/>
            </a:pPr>
            <a:r>
              <a:rPr lang="en"/>
              <a:t>farah@fnal.gov</a:t>
            </a:r>
            <a:endParaRPr/>
          </a:p>
        </p:txBody>
      </p:sp>
      <p:sp>
        <p:nvSpPr>
          <p:cNvPr id="235" name="Google Shape;235;p40"/>
          <p:cNvSpPr txBox="1"/>
          <p:nvPr/>
        </p:nvSpPr>
        <p:spPr>
          <a:xfrm>
            <a:off x="4776425" y="1127000"/>
            <a:ext cx="1442400" cy="8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Alex Murokh</a:t>
            </a:r>
            <a:endParaRPr b="1"/>
          </a:p>
          <a:p>
            <a:pPr marL="0" lvl="0" indent="0" algn="l" rtl="0">
              <a:spcBef>
                <a:spcPts val="0"/>
              </a:spcBef>
              <a:spcAft>
                <a:spcPts val="0"/>
              </a:spcAft>
              <a:buNone/>
            </a:pPr>
            <a:r>
              <a:rPr lang="en"/>
              <a:t>Radiabeam</a:t>
            </a:r>
            <a:endParaRPr/>
          </a:p>
          <a:p>
            <a:pPr marL="0" lvl="0" indent="0" algn="l" rtl="0">
              <a:spcBef>
                <a:spcPts val="0"/>
              </a:spcBef>
              <a:spcAft>
                <a:spcPts val="0"/>
              </a:spcAft>
              <a:buNone/>
            </a:pPr>
            <a:r>
              <a:rPr lang="en"/>
              <a:t>murokh@radiabeam.com</a:t>
            </a:r>
            <a:endParaRPr/>
          </a:p>
          <a:p>
            <a:pPr marL="0" lvl="0" indent="0" algn="l" rtl="0">
              <a:spcBef>
                <a:spcPts val="0"/>
              </a:spcBef>
              <a:spcAft>
                <a:spcPts val="0"/>
              </a:spcAft>
              <a:buNone/>
            </a:pPr>
            <a:endParaRPr/>
          </a:p>
        </p:txBody>
      </p:sp>
      <p:sp>
        <p:nvSpPr>
          <p:cNvPr id="236" name="Google Shape;236;p40"/>
          <p:cNvSpPr txBox="1"/>
          <p:nvPr/>
        </p:nvSpPr>
        <p:spPr>
          <a:xfrm>
            <a:off x="7619100" y="1127000"/>
            <a:ext cx="1442400" cy="8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Koji Yoshimura</a:t>
            </a:r>
            <a:endParaRPr b="1"/>
          </a:p>
          <a:p>
            <a:pPr marL="0" lvl="0" indent="0" algn="l" rtl="0">
              <a:spcBef>
                <a:spcPts val="0"/>
              </a:spcBef>
              <a:spcAft>
                <a:spcPts val="0"/>
              </a:spcAft>
              <a:buNone/>
            </a:pPr>
            <a:r>
              <a:rPr lang="en"/>
              <a:t>Okayama</a:t>
            </a:r>
            <a:endParaRPr/>
          </a:p>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41"/>
          <p:cNvPicPr preferRelativeResize="0"/>
          <p:nvPr/>
        </p:nvPicPr>
        <p:blipFill>
          <a:blip r:embed="rId3">
            <a:alphaModFix/>
          </a:blip>
          <a:stretch>
            <a:fillRect/>
          </a:stretch>
        </p:blipFill>
        <p:spPr>
          <a:xfrm>
            <a:off x="81575" y="105687"/>
            <a:ext cx="3838975" cy="4819375"/>
          </a:xfrm>
          <a:prstGeom prst="rect">
            <a:avLst/>
          </a:prstGeom>
          <a:noFill/>
          <a:ln>
            <a:noFill/>
          </a:ln>
        </p:spPr>
      </p:pic>
      <p:pic>
        <p:nvPicPr>
          <p:cNvPr id="242" name="Google Shape;242;p41"/>
          <p:cNvPicPr preferRelativeResize="0"/>
          <p:nvPr/>
        </p:nvPicPr>
        <p:blipFill>
          <a:blip r:embed="rId4">
            <a:alphaModFix/>
          </a:blip>
          <a:stretch>
            <a:fillRect/>
          </a:stretch>
        </p:blipFill>
        <p:spPr>
          <a:xfrm>
            <a:off x="3691012" y="0"/>
            <a:ext cx="5341327"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2"/>
          <p:cNvSpPr txBox="1">
            <a:spLocks noGrp="1"/>
          </p:cNvSpPr>
          <p:nvPr>
            <p:ph type="title"/>
          </p:nvPr>
        </p:nvSpPr>
        <p:spPr>
          <a:xfrm>
            <a:off x="311700" y="445025"/>
            <a:ext cx="8520600" cy="1920600"/>
          </a:xfrm>
          <a:prstGeom prst="rect">
            <a:avLst/>
          </a:prstGeom>
        </p:spPr>
        <p:txBody>
          <a:bodyPr spcFirstLastPara="1" wrap="square" lIns="91425" tIns="91425" rIns="91425" bIns="91425" anchor="t" anchorCtr="0">
            <a:noAutofit/>
          </a:bodyPr>
          <a:lstStyle/>
          <a:p>
            <a:pPr marL="0" lvl="0" indent="0" algn="ctr" rtl="0">
              <a:lnSpc>
                <a:spcPct val="120000"/>
              </a:lnSpc>
              <a:spcBef>
                <a:spcPts val="2000"/>
              </a:spcBef>
              <a:spcAft>
                <a:spcPts val="0"/>
              </a:spcAft>
              <a:buClr>
                <a:schemeClr val="dk1"/>
              </a:buClr>
              <a:buSzPts val="1100"/>
              <a:buFont typeface="Arial"/>
              <a:buNone/>
            </a:pPr>
            <a:r>
              <a:rPr lang="en" sz="2700">
                <a:solidFill>
                  <a:srgbClr val="555555"/>
                </a:solidFill>
              </a:rPr>
              <a:t>CommF2: Career Pipeline &amp; Development</a:t>
            </a:r>
            <a:endParaRPr sz="2700">
              <a:solidFill>
                <a:srgbClr val="555555"/>
              </a:solidFill>
            </a:endParaRPr>
          </a:p>
          <a:p>
            <a:pPr marL="0" lvl="0" indent="0" algn="ctr" rtl="0">
              <a:spcBef>
                <a:spcPts val="1000"/>
              </a:spcBef>
              <a:spcAft>
                <a:spcPts val="0"/>
              </a:spcAft>
              <a:buNone/>
            </a:pPr>
            <a:r>
              <a:rPr lang="en" sz="2000" u="sng">
                <a:solidFill>
                  <a:schemeClr val="hlink"/>
                </a:solidFill>
                <a:hlinkClick r:id="rId3"/>
              </a:rPr>
              <a:t>https://snowmass21.org/community/career</a:t>
            </a:r>
            <a:endParaRPr sz="2000"/>
          </a:p>
          <a:p>
            <a:pPr marL="0" lvl="0" indent="0" algn="ctr" rtl="0">
              <a:lnSpc>
                <a:spcPct val="162500"/>
              </a:lnSpc>
              <a:spcBef>
                <a:spcPts val="0"/>
              </a:spcBef>
              <a:spcAft>
                <a:spcPts val="0"/>
              </a:spcAft>
              <a:buClr>
                <a:schemeClr val="dk1"/>
              </a:buClr>
              <a:buSzPts val="1100"/>
              <a:buFont typeface="Arial"/>
              <a:buNone/>
            </a:pPr>
            <a:r>
              <a:rPr lang="en" sz="2000">
                <a:solidFill>
                  <a:srgbClr val="555555"/>
                </a:solidFill>
                <a:highlight>
                  <a:srgbClr val="FFFFFF"/>
                </a:highlight>
              </a:rPr>
              <a:t>Sudhir Malik, Yangyang Chen, Julie Hogan, Amr El Zant</a:t>
            </a:r>
            <a:endParaRPr sz="2000">
              <a:solidFill>
                <a:srgbClr val="555555"/>
              </a:solidFill>
              <a:highlight>
                <a:srgbClr val="FFFFFF"/>
              </a:highlight>
            </a:endParaRPr>
          </a:p>
          <a:p>
            <a:pPr marL="0" lvl="0" indent="0" algn="ctr" rtl="0">
              <a:lnSpc>
                <a:spcPct val="115000"/>
              </a:lnSpc>
              <a:spcBef>
                <a:spcPts val="2000"/>
              </a:spcBef>
              <a:spcAft>
                <a:spcPts val="0"/>
              </a:spcAft>
              <a:buClr>
                <a:schemeClr val="dk1"/>
              </a:buClr>
              <a:buSzPts val="1100"/>
              <a:buFont typeface="Arial"/>
              <a:buNone/>
            </a:pPr>
            <a:endParaRPr sz="1800">
              <a:solidFill>
                <a:schemeClr val="dk2"/>
              </a:solidFill>
            </a:endParaRPr>
          </a:p>
          <a:p>
            <a:pPr marL="0" lvl="0" indent="0" algn="ctr" rtl="0">
              <a:spcBef>
                <a:spcPts val="160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3"/>
          <p:cNvSpPr txBox="1"/>
          <p:nvPr/>
        </p:nvSpPr>
        <p:spPr>
          <a:xfrm>
            <a:off x="311700" y="-88375"/>
            <a:ext cx="25233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000000"/>
                </a:solidFill>
              </a:rPr>
              <a:t>Who are we?</a:t>
            </a:r>
            <a:endParaRPr sz="2800">
              <a:solidFill>
                <a:srgbClr val="000000"/>
              </a:solidFill>
            </a:endParaRPr>
          </a:p>
        </p:txBody>
      </p:sp>
      <p:pic>
        <p:nvPicPr>
          <p:cNvPr id="253" name="Google Shape;253;p43"/>
          <p:cNvPicPr preferRelativeResize="0"/>
          <p:nvPr/>
        </p:nvPicPr>
        <p:blipFill>
          <a:blip r:embed="rId3">
            <a:alphaModFix/>
          </a:blip>
          <a:stretch>
            <a:fillRect/>
          </a:stretch>
        </p:blipFill>
        <p:spPr>
          <a:xfrm>
            <a:off x="4620150" y="442598"/>
            <a:ext cx="1079358" cy="1069925"/>
          </a:xfrm>
          <a:prstGeom prst="rect">
            <a:avLst/>
          </a:prstGeom>
          <a:noFill/>
          <a:ln>
            <a:noFill/>
          </a:ln>
        </p:spPr>
      </p:pic>
      <p:sp>
        <p:nvSpPr>
          <p:cNvPr id="254" name="Google Shape;254;p43"/>
          <p:cNvSpPr txBox="1"/>
          <p:nvPr/>
        </p:nvSpPr>
        <p:spPr>
          <a:xfrm>
            <a:off x="7873500" y="620575"/>
            <a:ext cx="1406400" cy="63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sz="900">
                <a:solidFill>
                  <a:srgbClr val="000000"/>
                </a:solidFill>
                <a:latin typeface="Calibri"/>
                <a:ea typeface="Calibri"/>
                <a:cs typeface="Calibri"/>
                <a:sym typeface="Calibri"/>
              </a:rPr>
              <a:t>Amr El-Zant</a:t>
            </a:r>
            <a:endParaRPr sz="900">
              <a:solidFill>
                <a:srgbClr val="000000"/>
              </a:solidFill>
              <a:latin typeface="Calibri"/>
              <a:ea typeface="Calibri"/>
              <a:cs typeface="Calibri"/>
              <a:sym typeface="Calibri"/>
            </a:endParaRPr>
          </a:p>
          <a:p>
            <a:pPr marL="0" lvl="0" indent="0" algn="l" rtl="0">
              <a:lnSpc>
                <a:spcPct val="115000"/>
              </a:lnSpc>
              <a:spcBef>
                <a:spcPts val="0"/>
              </a:spcBef>
              <a:spcAft>
                <a:spcPts val="0"/>
              </a:spcAft>
              <a:buClr>
                <a:srgbClr val="000000"/>
              </a:buClr>
              <a:buSzPts val="1100"/>
              <a:buFont typeface="Arial"/>
              <a:buNone/>
            </a:pPr>
            <a:r>
              <a:rPr lang="en" sz="900">
                <a:solidFill>
                  <a:srgbClr val="000000"/>
                </a:solidFill>
                <a:latin typeface="Calibri"/>
                <a:ea typeface="Calibri"/>
                <a:cs typeface="Calibri"/>
                <a:sym typeface="Calibri"/>
              </a:rPr>
              <a:t>British University</a:t>
            </a:r>
            <a:r>
              <a:rPr lang="en" sz="900">
                <a:latin typeface="Calibri"/>
                <a:ea typeface="Calibri"/>
                <a:cs typeface="Calibri"/>
                <a:sym typeface="Calibri"/>
              </a:rPr>
              <a:t> in </a:t>
            </a:r>
            <a:r>
              <a:rPr lang="en" sz="900">
                <a:solidFill>
                  <a:srgbClr val="000000"/>
                </a:solidFill>
                <a:latin typeface="Calibri"/>
                <a:ea typeface="Calibri"/>
                <a:cs typeface="Calibri"/>
                <a:sym typeface="Calibri"/>
              </a:rPr>
              <a:t>Egypt</a:t>
            </a:r>
            <a:endParaRPr sz="900">
              <a:solidFill>
                <a:srgbClr val="000000"/>
              </a:solidFill>
              <a:latin typeface="Calibri"/>
              <a:ea typeface="Calibri"/>
              <a:cs typeface="Calibri"/>
              <a:sym typeface="Calibri"/>
            </a:endParaRPr>
          </a:p>
          <a:p>
            <a:pPr marL="0" lvl="0" indent="0" algn="l" rtl="0">
              <a:lnSpc>
                <a:spcPct val="115000"/>
              </a:lnSpc>
              <a:spcBef>
                <a:spcPts val="0"/>
              </a:spcBef>
              <a:spcAft>
                <a:spcPts val="0"/>
              </a:spcAft>
              <a:buClr>
                <a:srgbClr val="000000"/>
              </a:buClr>
              <a:buSzPts val="1100"/>
              <a:buFont typeface="Arial"/>
              <a:buNone/>
            </a:pPr>
            <a:r>
              <a:rPr lang="en" sz="900">
                <a:solidFill>
                  <a:srgbClr val="000000"/>
                </a:solidFill>
                <a:latin typeface="Calibri"/>
                <a:ea typeface="Calibri"/>
                <a:cs typeface="Calibri"/>
                <a:sym typeface="Calibri"/>
              </a:rPr>
              <a:t>Amr.Elzant@bue.edu.eg</a:t>
            </a:r>
            <a:endParaRPr sz="900">
              <a:solidFill>
                <a:srgbClr val="000000"/>
              </a:solidFill>
              <a:latin typeface="Calibri"/>
              <a:ea typeface="Calibri"/>
              <a:cs typeface="Calibri"/>
              <a:sym typeface="Calibri"/>
            </a:endParaRPr>
          </a:p>
          <a:p>
            <a:pPr marL="0" lvl="0" indent="0" algn="l" rtl="0">
              <a:lnSpc>
                <a:spcPct val="115000"/>
              </a:lnSpc>
              <a:spcBef>
                <a:spcPts val="0"/>
              </a:spcBef>
              <a:spcAft>
                <a:spcPts val="0"/>
              </a:spcAft>
              <a:buClr>
                <a:srgbClr val="000000"/>
              </a:buClr>
              <a:buSzPts val="1100"/>
              <a:buFont typeface="Arial"/>
              <a:buNone/>
            </a:pP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Clr>
                <a:srgbClr val="000000"/>
              </a:buClr>
              <a:buSzPts val="1100"/>
              <a:buFont typeface="Arial"/>
              <a:buNone/>
            </a:pPr>
            <a:endParaRPr sz="1200">
              <a:solidFill>
                <a:srgbClr val="000000"/>
              </a:solidFill>
              <a:latin typeface="Calibri"/>
              <a:ea typeface="Calibri"/>
              <a:cs typeface="Calibri"/>
              <a:sym typeface="Calibri"/>
            </a:endParaRPr>
          </a:p>
          <a:p>
            <a:pPr marL="0" lvl="0" indent="0" algn="l" rtl="0">
              <a:lnSpc>
                <a:spcPct val="100000"/>
              </a:lnSpc>
              <a:spcBef>
                <a:spcPts val="0"/>
              </a:spcBef>
              <a:spcAft>
                <a:spcPts val="0"/>
              </a:spcAft>
              <a:buNone/>
            </a:pPr>
            <a:endParaRPr sz="1000">
              <a:latin typeface="Calibri"/>
              <a:ea typeface="Calibri"/>
              <a:cs typeface="Calibri"/>
              <a:sym typeface="Calibri"/>
            </a:endParaRPr>
          </a:p>
        </p:txBody>
      </p:sp>
      <p:sp>
        <p:nvSpPr>
          <p:cNvPr id="255" name="Google Shape;255;p43"/>
          <p:cNvSpPr txBox="1"/>
          <p:nvPr/>
        </p:nvSpPr>
        <p:spPr>
          <a:xfrm>
            <a:off x="5651390" y="604562"/>
            <a:ext cx="1269300" cy="63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latin typeface="Calibri"/>
                <a:ea typeface="Calibri"/>
                <a:cs typeface="Calibri"/>
                <a:sym typeface="Calibri"/>
              </a:rPr>
              <a:t>Sudhir Malik</a:t>
            </a:r>
            <a:endParaRPr sz="900">
              <a:latin typeface="Calibri"/>
              <a:ea typeface="Calibri"/>
              <a:cs typeface="Calibri"/>
              <a:sym typeface="Calibri"/>
            </a:endParaRPr>
          </a:p>
          <a:p>
            <a:pPr marL="0" lvl="0" indent="0" algn="l" rtl="0">
              <a:lnSpc>
                <a:spcPct val="115000"/>
              </a:lnSpc>
              <a:spcBef>
                <a:spcPts val="0"/>
              </a:spcBef>
              <a:spcAft>
                <a:spcPts val="0"/>
              </a:spcAft>
              <a:buNone/>
            </a:pPr>
            <a:r>
              <a:rPr lang="en" sz="900">
                <a:latin typeface="Calibri"/>
                <a:ea typeface="Calibri"/>
                <a:cs typeface="Calibri"/>
                <a:sym typeface="Calibri"/>
              </a:rPr>
              <a:t>UPRM</a:t>
            </a:r>
            <a:endParaRPr sz="900">
              <a:latin typeface="Calibri"/>
              <a:ea typeface="Calibri"/>
              <a:cs typeface="Calibri"/>
              <a:sym typeface="Calibri"/>
            </a:endParaRPr>
          </a:p>
          <a:p>
            <a:pPr marL="0" lvl="0" indent="0" algn="l" rtl="0">
              <a:lnSpc>
                <a:spcPct val="115000"/>
              </a:lnSpc>
              <a:spcBef>
                <a:spcPts val="0"/>
              </a:spcBef>
              <a:spcAft>
                <a:spcPts val="0"/>
              </a:spcAft>
              <a:buNone/>
            </a:pPr>
            <a:r>
              <a:rPr lang="en" sz="900">
                <a:latin typeface="Calibri"/>
                <a:ea typeface="Calibri"/>
                <a:cs typeface="Calibri"/>
                <a:sym typeface="Calibri"/>
              </a:rPr>
              <a:t>sudhir.malik@upr.edu</a:t>
            </a:r>
            <a:endParaRPr sz="900">
              <a:latin typeface="Calibri"/>
              <a:ea typeface="Calibri"/>
              <a:cs typeface="Calibri"/>
              <a:sym typeface="Calibri"/>
            </a:endParaRPr>
          </a:p>
          <a:p>
            <a:pPr marL="0" lvl="0" indent="0" algn="l" rtl="0">
              <a:lnSpc>
                <a:spcPct val="115000"/>
              </a:lnSpc>
              <a:spcBef>
                <a:spcPts val="0"/>
              </a:spcBef>
              <a:spcAft>
                <a:spcPts val="0"/>
              </a:spcAft>
              <a:buNone/>
            </a:pPr>
            <a:endParaRPr sz="1200">
              <a:solidFill>
                <a:srgbClr val="000000"/>
              </a:solidFill>
              <a:latin typeface="Calibri"/>
              <a:ea typeface="Calibri"/>
              <a:cs typeface="Calibri"/>
              <a:sym typeface="Calibri"/>
            </a:endParaRPr>
          </a:p>
          <a:p>
            <a:pPr marL="0" lvl="0" indent="0" algn="l" rtl="0">
              <a:spcBef>
                <a:spcPts val="0"/>
              </a:spcBef>
              <a:spcAft>
                <a:spcPts val="0"/>
              </a:spcAft>
              <a:buNone/>
            </a:pPr>
            <a:endParaRPr/>
          </a:p>
        </p:txBody>
      </p:sp>
      <p:sp>
        <p:nvSpPr>
          <p:cNvPr id="256" name="Google Shape;256;p43"/>
          <p:cNvSpPr txBox="1"/>
          <p:nvPr/>
        </p:nvSpPr>
        <p:spPr>
          <a:xfrm>
            <a:off x="1048050" y="648625"/>
            <a:ext cx="1570800" cy="63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latin typeface="Calibri"/>
                <a:ea typeface="Calibri"/>
                <a:cs typeface="Calibri"/>
                <a:sym typeface="Calibri"/>
              </a:rPr>
              <a:t>Yangyang Cheng</a:t>
            </a:r>
            <a:endParaRPr sz="90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900">
                <a:latin typeface="Calibri"/>
                <a:ea typeface="Calibri"/>
                <a:cs typeface="Calibri"/>
                <a:sym typeface="Calibri"/>
              </a:rPr>
              <a:t>Cornell University</a:t>
            </a:r>
            <a:endParaRPr sz="90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900">
                <a:latin typeface="Calibri"/>
                <a:ea typeface="Calibri"/>
                <a:cs typeface="Calibri"/>
                <a:sym typeface="Calibri"/>
              </a:rPr>
              <a:t>yangyang.cheng@cornell.edu</a:t>
            </a:r>
            <a:endParaRPr sz="90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endParaRPr sz="1100">
              <a:solidFill>
                <a:srgbClr val="000000"/>
              </a:solidFill>
              <a:latin typeface="Calibri"/>
              <a:ea typeface="Calibri"/>
              <a:cs typeface="Calibri"/>
              <a:sym typeface="Calibri"/>
            </a:endParaRPr>
          </a:p>
          <a:p>
            <a:pPr marL="0" lvl="0" indent="0" algn="l" rtl="0">
              <a:spcBef>
                <a:spcPts val="0"/>
              </a:spcBef>
              <a:spcAft>
                <a:spcPts val="0"/>
              </a:spcAft>
              <a:buNone/>
            </a:pPr>
            <a:r>
              <a:rPr lang="en"/>
              <a:t> </a:t>
            </a:r>
            <a:endParaRPr/>
          </a:p>
        </p:txBody>
      </p:sp>
      <p:pic>
        <p:nvPicPr>
          <p:cNvPr id="257" name="Google Shape;257;p43"/>
          <p:cNvPicPr preferRelativeResize="0"/>
          <p:nvPr/>
        </p:nvPicPr>
        <p:blipFill>
          <a:blip r:embed="rId4">
            <a:alphaModFix/>
          </a:blip>
          <a:stretch>
            <a:fillRect/>
          </a:stretch>
        </p:blipFill>
        <p:spPr>
          <a:xfrm>
            <a:off x="6825875" y="406675"/>
            <a:ext cx="976950" cy="1119074"/>
          </a:xfrm>
          <a:prstGeom prst="rect">
            <a:avLst/>
          </a:prstGeom>
          <a:noFill/>
          <a:ln>
            <a:noFill/>
          </a:ln>
        </p:spPr>
      </p:pic>
      <p:pic>
        <p:nvPicPr>
          <p:cNvPr id="258" name="Google Shape;258;p43"/>
          <p:cNvPicPr preferRelativeResize="0"/>
          <p:nvPr/>
        </p:nvPicPr>
        <p:blipFill>
          <a:blip r:embed="rId5">
            <a:alphaModFix/>
          </a:blip>
          <a:stretch>
            <a:fillRect/>
          </a:stretch>
        </p:blipFill>
        <p:spPr>
          <a:xfrm>
            <a:off x="36900" y="456700"/>
            <a:ext cx="1031950" cy="1031950"/>
          </a:xfrm>
          <a:prstGeom prst="rect">
            <a:avLst/>
          </a:prstGeom>
          <a:noFill/>
          <a:ln>
            <a:noFill/>
          </a:ln>
        </p:spPr>
      </p:pic>
      <p:sp>
        <p:nvSpPr>
          <p:cNvPr id="259" name="Google Shape;259;p43"/>
          <p:cNvSpPr txBox="1"/>
          <p:nvPr/>
        </p:nvSpPr>
        <p:spPr>
          <a:xfrm>
            <a:off x="0" y="1488650"/>
            <a:ext cx="9144000" cy="38892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Most enter</a:t>
            </a:r>
            <a:r>
              <a:rPr lang="en">
                <a:solidFill>
                  <a:srgbClr val="000000"/>
                </a:solidFill>
              </a:rPr>
              <a:t> HEP f</a:t>
            </a:r>
            <a:r>
              <a:rPr lang="en"/>
              <a:t>or</a:t>
            </a:r>
            <a:r>
              <a:rPr lang="en">
                <a:solidFill>
                  <a:srgbClr val="000000"/>
                </a:solidFill>
              </a:rPr>
              <a:t> the love of basic science,</a:t>
            </a:r>
            <a:r>
              <a:rPr lang="en"/>
              <a:t>  but</a:t>
            </a:r>
            <a:r>
              <a:rPr lang="en">
                <a:solidFill>
                  <a:srgbClr val="000000"/>
                </a:solidFill>
              </a:rPr>
              <a:t>  skills learnt </a:t>
            </a:r>
            <a:r>
              <a:rPr lang="en"/>
              <a:t>can get</a:t>
            </a:r>
            <a:r>
              <a:rPr lang="en">
                <a:solidFill>
                  <a:srgbClr val="000000"/>
                </a:solidFill>
              </a:rPr>
              <a:t> </a:t>
            </a:r>
            <a:r>
              <a:rPr lang="en"/>
              <a:t>more ‘generic’ job</a:t>
            </a:r>
            <a:endParaRPr/>
          </a:p>
          <a:p>
            <a:pPr marL="457200" lvl="0" indent="-317500" algn="l" rtl="0">
              <a:spcBef>
                <a:spcPts val="0"/>
              </a:spcBef>
              <a:spcAft>
                <a:spcPts val="0"/>
              </a:spcAft>
              <a:buSzPts val="1400"/>
              <a:buChar char="●"/>
            </a:pPr>
            <a:r>
              <a:rPr lang="en"/>
              <a:t>Topics here connect to other groups and Snowmass frontiers (e.g. Computational and Snowmass Young)</a:t>
            </a:r>
            <a:endParaRPr/>
          </a:p>
          <a:p>
            <a:pPr marL="0" lvl="0" indent="0" algn="l" rtl="0">
              <a:spcBef>
                <a:spcPts val="0"/>
              </a:spcBef>
              <a:spcAft>
                <a:spcPts val="0"/>
              </a:spcAft>
              <a:buNone/>
            </a:pPr>
            <a:endParaRPr sz="600"/>
          </a:p>
          <a:p>
            <a:pPr marL="0" lvl="0" indent="0" algn="l" rtl="0">
              <a:spcBef>
                <a:spcPts val="0"/>
              </a:spcBef>
              <a:spcAft>
                <a:spcPts val="0"/>
              </a:spcAft>
              <a:buNone/>
            </a:pPr>
            <a:r>
              <a:rPr lang="en"/>
              <a:t>         </a:t>
            </a:r>
            <a:r>
              <a:rPr lang="en" sz="1700" b="1" u="sng">
                <a:solidFill>
                  <a:srgbClr val="4A86E8"/>
                </a:solidFill>
              </a:rPr>
              <a:t>Topics and Goals</a:t>
            </a:r>
            <a:endParaRPr sz="1700" b="1" u="sng">
              <a:solidFill>
                <a:srgbClr val="4A86E8"/>
              </a:solidFill>
            </a:endParaRPr>
          </a:p>
          <a:p>
            <a:pPr marL="457200" lvl="0" indent="-317500" algn="l" rtl="0">
              <a:lnSpc>
                <a:spcPct val="115000"/>
              </a:lnSpc>
              <a:spcBef>
                <a:spcPts val="1800"/>
              </a:spcBef>
              <a:spcAft>
                <a:spcPts val="0"/>
              </a:spcAft>
              <a:buClr>
                <a:schemeClr val="dk1"/>
              </a:buClr>
              <a:buSzPts val="1400"/>
              <a:buChar char="●"/>
            </a:pPr>
            <a:r>
              <a:rPr lang="en">
                <a:solidFill>
                  <a:schemeClr val="dk1"/>
                </a:solidFill>
              </a:rPr>
              <a:t>Identify and promote </a:t>
            </a:r>
            <a:r>
              <a:rPr lang="en" b="1">
                <a:solidFill>
                  <a:srgbClr val="FF0000"/>
                </a:solidFill>
              </a:rPr>
              <a:t>career</a:t>
            </a:r>
            <a:r>
              <a:rPr lang="en" b="1">
                <a:solidFill>
                  <a:schemeClr val="dk1"/>
                </a:solidFill>
              </a:rPr>
              <a:t> </a:t>
            </a:r>
            <a:r>
              <a:rPr lang="en">
                <a:solidFill>
                  <a:schemeClr val="dk1"/>
                </a:solidFill>
              </a:rPr>
              <a:t> opportunities  ---  HEP and non-HEP</a:t>
            </a:r>
            <a:endParaRPr sz="1700" b="1" u="sng">
              <a:solidFill>
                <a:srgbClr val="4A86E8"/>
              </a:solidFill>
            </a:endParaRPr>
          </a:p>
          <a:p>
            <a:pPr marL="457200" lvl="0" indent="-317500" algn="l" rtl="0">
              <a:lnSpc>
                <a:spcPct val="115000"/>
              </a:lnSpc>
              <a:spcBef>
                <a:spcPts val="0"/>
              </a:spcBef>
              <a:spcAft>
                <a:spcPts val="0"/>
              </a:spcAft>
              <a:buSzPts val="1400"/>
              <a:buChar char="●"/>
            </a:pPr>
            <a:r>
              <a:rPr lang="en"/>
              <a:t>Identify and promote</a:t>
            </a:r>
            <a:r>
              <a:rPr lang="en">
                <a:solidFill>
                  <a:srgbClr val="FF0000"/>
                </a:solidFill>
              </a:rPr>
              <a:t>  </a:t>
            </a:r>
            <a:r>
              <a:rPr lang="en" b="1">
                <a:solidFill>
                  <a:srgbClr val="FF0000"/>
                </a:solidFill>
              </a:rPr>
              <a:t>skill</a:t>
            </a:r>
            <a:r>
              <a:rPr lang="en"/>
              <a:t>     development  --- </a:t>
            </a:r>
            <a:r>
              <a:rPr lang="en" b="1">
                <a:solidFill>
                  <a:srgbClr val="FF0000"/>
                </a:solidFill>
              </a:rPr>
              <a:t>varied</a:t>
            </a:r>
            <a:r>
              <a:rPr lang="en"/>
              <a:t>: technical and  presentational</a:t>
            </a:r>
            <a:endParaRPr b="1">
              <a:solidFill>
                <a:srgbClr val="FF0000"/>
              </a:solidFill>
            </a:endParaRPr>
          </a:p>
          <a:p>
            <a:pPr marL="914400" lvl="1" indent="-317500" algn="l" rtl="0">
              <a:lnSpc>
                <a:spcPct val="115000"/>
              </a:lnSpc>
              <a:spcBef>
                <a:spcPts val="0"/>
              </a:spcBef>
              <a:spcAft>
                <a:spcPts val="0"/>
              </a:spcAft>
              <a:buClr>
                <a:srgbClr val="000000"/>
              </a:buClr>
              <a:buSzPts val="1400"/>
              <a:buChar char="○"/>
            </a:pPr>
            <a:r>
              <a:rPr lang="en"/>
              <a:t>Training/partnerships relevant </a:t>
            </a:r>
            <a:r>
              <a:rPr lang="en">
                <a:solidFill>
                  <a:srgbClr val="000000"/>
                </a:solidFill>
              </a:rPr>
              <a:t> to</a:t>
            </a:r>
            <a:r>
              <a:rPr lang="en"/>
              <a:t> </a:t>
            </a:r>
            <a:r>
              <a:rPr lang="en">
                <a:solidFill>
                  <a:srgbClr val="000000"/>
                </a:solidFill>
              </a:rPr>
              <a:t> non-academic careers +</a:t>
            </a:r>
            <a:r>
              <a:rPr lang="en"/>
              <a:t> </a:t>
            </a:r>
            <a:r>
              <a:rPr lang="en">
                <a:solidFill>
                  <a:srgbClr val="000000"/>
                </a:solidFill>
              </a:rPr>
              <a:t>funding st</a:t>
            </a:r>
            <a:r>
              <a:rPr lang="en"/>
              <a:t>rategies + 4 yr institution </a:t>
            </a:r>
            <a:endParaRPr/>
          </a:p>
          <a:p>
            <a:pPr marL="457200" lvl="0" indent="-317500" algn="l" rtl="0">
              <a:spcBef>
                <a:spcPts val="0"/>
              </a:spcBef>
              <a:spcAft>
                <a:spcPts val="0"/>
              </a:spcAft>
              <a:buSzPts val="1400"/>
              <a:buChar char="●"/>
            </a:pPr>
            <a:r>
              <a:rPr lang="en">
                <a:highlight>
                  <a:srgbClr val="FFFFFF"/>
                </a:highlight>
              </a:rPr>
              <a:t>Encourage placement based on  background (</a:t>
            </a:r>
            <a:r>
              <a:rPr lang="en" b="1">
                <a:highlight>
                  <a:srgbClr val="FFFFFF"/>
                </a:highlight>
              </a:rPr>
              <a:t>which</a:t>
            </a:r>
            <a:r>
              <a:rPr lang="en" b="1">
                <a:solidFill>
                  <a:srgbClr val="FF0000"/>
                </a:solidFill>
                <a:highlight>
                  <a:srgbClr val="FFFFFF"/>
                </a:highlight>
              </a:rPr>
              <a:t> </a:t>
            </a:r>
            <a:r>
              <a:rPr lang="en" b="1">
                <a:solidFill>
                  <a:srgbClr val="FF0000"/>
                </a:solidFill>
              </a:rPr>
              <a:t>abilities → </a:t>
            </a:r>
            <a:r>
              <a:rPr lang="en" b="1"/>
              <a:t>which</a:t>
            </a:r>
            <a:r>
              <a:rPr lang="en" b="1">
                <a:solidFill>
                  <a:srgbClr val="FF0000"/>
                </a:solidFill>
              </a:rPr>
              <a:t> career</a:t>
            </a:r>
            <a:r>
              <a:rPr lang="en">
                <a:highlight>
                  <a:srgbClr val="FFFFFF"/>
                </a:highlight>
              </a:rPr>
              <a:t>)</a:t>
            </a:r>
            <a:endParaRPr/>
          </a:p>
          <a:p>
            <a:pPr marL="457200" lvl="0" indent="-317500" algn="l" rtl="0">
              <a:lnSpc>
                <a:spcPct val="115000"/>
              </a:lnSpc>
              <a:spcBef>
                <a:spcPts val="0"/>
              </a:spcBef>
              <a:spcAft>
                <a:spcPts val="0"/>
              </a:spcAft>
              <a:buSzPts val="1400"/>
              <a:buChar char="●"/>
            </a:pPr>
            <a:r>
              <a:rPr lang="en"/>
              <a:t>Synergy with </a:t>
            </a:r>
            <a:r>
              <a:rPr lang="en" b="1">
                <a:solidFill>
                  <a:srgbClr val="4A86E8"/>
                </a:solidFill>
              </a:rPr>
              <a:t>other Topical Groups</a:t>
            </a:r>
            <a:r>
              <a:rPr lang="en">
                <a:solidFill>
                  <a:srgbClr val="4A86E8"/>
                </a:solidFill>
              </a:rPr>
              <a:t> </a:t>
            </a:r>
            <a:r>
              <a:rPr lang="en"/>
              <a:t>in CEF →  vision for development of career opportunities and paths     </a:t>
            </a:r>
            <a:endParaRPr sz="1600" b="1" u="sng">
              <a:solidFill>
                <a:srgbClr val="4A86E8"/>
              </a:solidFill>
            </a:endParaRPr>
          </a:p>
          <a:p>
            <a:pPr marL="457200" lvl="0" indent="-241300" algn="l" rtl="0">
              <a:lnSpc>
                <a:spcPct val="115000"/>
              </a:lnSpc>
              <a:spcBef>
                <a:spcPts val="0"/>
              </a:spcBef>
              <a:spcAft>
                <a:spcPts val="0"/>
              </a:spcAft>
              <a:buSzPts val="200"/>
              <a:buChar char="●"/>
            </a:pPr>
            <a:endParaRPr sz="1100" b="1" u="sng">
              <a:solidFill>
                <a:srgbClr val="4A86E8"/>
              </a:solidFill>
            </a:endParaRPr>
          </a:p>
          <a:p>
            <a:pPr marL="457200" lvl="0" indent="-241300" algn="l" rtl="0">
              <a:lnSpc>
                <a:spcPct val="115000"/>
              </a:lnSpc>
              <a:spcBef>
                <a:spcPts val="0"/>
              </a:spcBef>
              <a:spcAft>
                <a:spcPts val="0"/>
              </a:spcAft>
              <a:buSzPts val="200"/>
              <a:buChar char="●"/>
            </a:pPr>
            <a:r>
              <a:rPr lang="en" sz="1600" b="1" u="sng">
                <a:solidFill>
                  <a:srgbClr val="4A86E8"/>
                </a:solidFill>
              </a:rPr>
              <a:t>More Info</a:t>
            </a:r>
            <a:r>
              <a:rPr lang="en" sz="1500" b="1">
                <a:solidFill>
                  <a:srgbClr val="4A86E8"/>
                </a:solidFill>
              </a:rPr>
              <a:t> </a:t>
            </a:r>
            <a:endParaRPr sz="1600" b="1">
              <a:solidFill>
                <a:srgbClr val="4A86E8"/>
              </a:solidFill>
            </a:endParaRPr>
          </a:p>
          <a:p>
            <a:pPr marL="457200" lvl="0" indent="-317500" algn="l" rtl="0">
              <a:lnSpc>
                <a:spcPct val="115000"/>
              </a:lnSpc>
              <a:spcBef>
                <a:spcPts val="0"/>
              </a:spcBef>
              <a:spcAft>
                <a:spcPts val="0"/>
              </a:spcAft>
              <a:buSzPts val="1400"/>
              <a:buChar char="●"/>
            </a:pPr>
            <a:r>
              <a:rPr lang="en">
                <a:solidFill>
                  <a:srgbClr val="000000"/>
                </a:solidFill>
              </a:rPr>
              <a:t>Topics to contribute to: </a:t>
            </a:r>
            <a:r>
              <a:rPr lang="en" u="sng">
                <a:solidFill>
                  <a:srgbClr val="0097A7"/>
                </a:solidFill>
                <a:hlinkClick r:id="rId6"/>
              </a:rPr>
              <a:t>LOIs</a:t>
            </a:r>
            <a:r>
              <a:rPr lang="en">
                <a:solidFill>
                  <a:srgbClr val="000000"/>
                </a:solidFill>
              </a:rPr>
              <a:t>  (</a:t>
            </a:r>
            <a:r>
              <a:rPr lang="en">
                <a:latin typeface="Calibri"/>
                <a:ea typeface="Calibri"/>
                <a:cs typeface="Calibri"/>
                <a:sym typeface="Calibri"/>
              </a:rPr>
              <a:t>g</a:t>
            </a:r>
            <a:r>
              <a:rPr lang="en">
                <a:solidFill>
                  <a:srgbClr val="000000"/>
                </a:solidFill>
                <a:latin typeface="Calibri"/>
                <a:ea typeface="Calibri"/>
                <a:cs typeface="Calibri"/>
                <a:sym typeface="Calibri"/>
              </a:rPr>
              <a:t>roup working topics: look fo</a:t>
            </a:r>
            <a:r>
              <a:rPr lang="en">
                <a:latin typeface="Calibri"/>
                <a:ea typeface="Calibri"/>
                <a:cs typeface="Calibri"/>
                <a:sym typeface="Calibri"/>
              </a:rPr>
              <a:t>r </a:t>
            </a:r>
            <a:r>
              <a:rPr lang="en">
                <a:solidFill>
                  <a:schemeClr val="dk1"/>
                </a:solidFill>
                <a:latin typeface="Calibri"/>
                <a:ea typeface="Calibri"/>
                <a:cs typeface="Calibri"/>
                <a:sym typeface="Calibri"/>
              </a:rPr>
              <a:t>Career Pipeline &amp; Development)</a:t>
            </a:r>
            <a:endParaRPr>
              <a:latin typeface="Calibri"/>
              <a:ea typeface="Calibri"/>
              <a:cs typeface="Calibri"/>
              <a:sym typeface="Calibri"/>
            </a:endParaRPr>
          </a:p>
          <a:p>
            <a:pPr marL="457200" lvl="0" indent="-317500" algn="l" rtl="0">
              <a:spcBef>
                <a:spcPts val="0"/>
              </a:spcBef>
              <a:spcAft>
                <a:spcPts val="0"/>
              </a:spcAft>
              <a:buSzPts val="1400"/>
              <a:buChar char="●"/>
            </a:pPr>
            <a:r>
              <a:rPr lang="en"/>
              <a:t>Meetings - </a:t>
            </a:r>
            <a:r>
              <a:rPr lang="en" u="sng">
                <a:solidFill>
                  <a:srgbClr val="0097A7"/>
                </a:solidFill>
                <a:hlinkClick r:id="rId7"/>
              </a:rPr>
              <a:t>https://indico.fnal.gov/category/1156/</a:t>
            </a:r>
            <a:r>
              <a:rPr lang="en"/>
              <a:t> </a:t>
            </a:r>
            <a:endParaRPr/>
          </a:p>
          <a:p>
            <a:pPr marL="457200" lvl="0" indent="-317500" algn="l" rtl="0">
              <a:spcBef>
                <a:spcPts val="0"/>
              </a:spcBef>
              <a:spcAft>
                <a:spcPts val="0"/>
              </a:spcAft>
              <a:buSzPts val="1400"/>
              <a:buChar char="●"/>
            </a:pPr>
            <a:r>
              <a:rPr lang="en">
                <a:solidFill>
                  <a:srgbClr val="000000"/>
                </a:solidFill>
              </a:rPr>
              <a:t>Subscrib</a:t>
            </a:r>
            <a:r>
              <a:rPr lang="en"/>
              <a:t>e </a:t>
            </a:r>
            <a:r>
              <a:rPr lang="en">
                <a:solidFill>
                  <a:srgbClr val="000000"/>
                </a:solidFill>
              </a:rPr>
              <a:t>to email - </a:t>
            </a:r>
            <a:r>
              <a:rPr lang="en" u="sng">
                <a:solidFill>
                  <a:srgbClr val="0097A7"/>
                </a:solidFill>
                <a:hlinkClick r:id="rId8"/>
              </a:rPr>
              <a:t>https://listserv.fnal.gov/scripts/wa.exe?A0=SNOWMASS-COMMF-04-PHYS_EDU</a:t>
            </a:r>
            <a:endParaRPr/>
          </a:p>
          <a:p>
            <a:pPr marL="457200" lvl="0" indent="-317500" algn="l" rtl="0">
              <a:spcBef>
                <a:spcPts val="0"/>
              </a:spcBef>
              <a:spcAft>
                <a:spcPts val="0"/>
              </a:spcAft>
              <a:buSzPts val="1400"/>
              <a:buChar char="●"/>
            </a:pPr>
            <a:r>
              <a:rPr lang="en"/>
              <a:t>Slack Channel - </a:t>
            </a:r>
            <a:r>
              <a:rPr lang="en" u="sng">
                <a:solidFill>
                  <a:schemeClr val="hlink"/>
                </a:solidFill>
                <a:hlinkClick r:id="rId9"/>
              </a:rPr>
              <a:t>https://app.slack.com/client/TNNU4A570/C013K1YFP4Y/details/top?cdn_fallback=2</a:t>
            </a:r>
            <a:r>
              <a:rPr lang="en"/>
              <a:t> </a:t>
            </a:r>
            <a:endParaRPr/>
          </a:p>
        </p:txBody>
      </p:sp>
      <p:pic>
        <p:nvPicPr>
          <p:cNvPr id="260" name="Google Shape;260;p43"/>
          <p:cNvPicPr preferRelativeResize="0"/>
          <p:nvPr/>
        </p:nvPicPr>
        <p:blipFill>
          <a:blip r:embed="rId10">
            <a:alphaModFix/>
          </a:blip>
          <a:stretch>
            <a:fillRect/>
          </a:stretch>
        </p:blipFill>
        <p:spPr>
          <a:xfrm>
            <a:off x="2542650" y="420450"/>
            <a:ext cx="1031950" cy="1031950"/>
          </a:xfrm>
          <a:prstGeom prst="rect">
            <a:avLst/>
          </a:prstGeom>
          <a:noFill/>
          <a:ln>
            <a:noFill/>
          </a:ln>
        </p:spPr>
      </p:pic>
      <p:sp>
        <p:nvSpPr>
          <p:cNvPr id="261" name="Google Shape;261;p43"/>
          <p:cNvSpPr txBox="1"/>
          <p:nvPr/>
        </p:nvSpPr>
        <p:spPr>
          <a:xfrm>
            <a:off x="3542875" y="649763"/>
            <a:ext cx="1236600" cy="63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latin typeface="Calibri"/>
                <a:ea typeface="Calibri"/>
                <a:cs typeface="Calibri"/>
                <a:sym typeface="Calibri"/>
              </a:rPr>
              <a:t>Julie Hogan</a:t>
            </a:r>
            <a:endParaRPr sz="900">
              <a:latin typeface="Calibri"/>
              <a:ea typeface="Calibri"/>
              <a:cs typeface="Calibri"/>
              <a:sym typeface="Calibri"/>
            </a:endParaRPr>
          </a:p>
          <a:p>
            <a:pPr marL="0" lvl="0" indent="0" algn="l" rtl="0">
              <a:lnSpc>
                <a:spcPct val="115000"/>
              </a:lnSpc>
              <a:spcBef>
                <a:spcPts val="0"/>
              </a:spcBef>
              <a:spcAft>
                <a:spcPts val="0"/>
              </a:spcAft>
              <a:buNone/>
            </a:pPr>
            <a:r>
              <a:rPr lang="en" sz="900">
                <a:latin typeface="Calibri"/>
                <a:ea typeface="Calibri"/>
                <a:cs typeface="Calibri"/>
                <a:sym typeface="Calibri"/>
              </a:rPr>
              <a:t>Bethel University</a:t>
            </a:r>
            <a:endParaRPr sz="900">
              <a:latin typeface="Calibri"/>
              <a:ea typeface="Calibri"/>
              <a:cs typeface="Calibri"/>
              <a:sym typeface="Calibri"/>
            </a:endParaRPr>
          </a:p>
          <a:p>
            <a:pPr marL="0" lvl="0" indent="0" algn="l" rtl="0">
              <a:lnSpc>
                <a:spcPct val="115000"/>
              </a:lnSpc>
              <a:spcBef>
                <a:spcPts val="0"/>
              </a:spcBef>
              <a:spcAft>
                <a:spcPts val="0"/>
              </a:spcAft>
              <a:buNone/>
            </a:pPr>
            <a:r>
              <a:rPr lang="en" sz="900">
                <a:latin typeface="Calibri"/>
                <a:ea typeface="Calibri"/>
                <a:cs typeface="Calibri"/>
                <a:sym typeface="Calibri"/>
              </a:rPr>
              <a:t>j-hogan@bethel.edu</a:t>
            </a:r>
            <a:endParaRPr sz="900">
              <a:latin typeface="Calibri"/>
              <a:ea typeface="Calibri"/>
              <a:cs typeface="Calibri"/>
              <a:sym typeface="Calibri"/>
            </a:endParaRPr>
          </a:p>
          <a:p>
            <a:pPr marL="0" lvl="0" indent="0" algn="l" rtl="0">
              <a:lnSpc>
                <a:spcPct val="115000"/>
              </a:lnSpc>
              <a:spcBef>
                <a:spcPts val="0"/>
              </a:spcBef>
              <a:spcAft>
                <a:spcPts val="0"/>
              </a:spcAft>
              <a:buNone/>
            </a:pPr>
            <a:endParaRPr sz="1100">
              <a:solidFill>
                <a:srgbClr val="000000"/>
              </a:solidFill>
              <a:latin typeface="Calibri"/>
              <a:ea typeface="Calibri"/>
              <a:cs typeface="Calibri"/>
              <a:sym typeface="Calibri"/>
            </a:endParaRPr>
          </a:p>
          <a:p>
            <a:pPr marL="0" lvl="0" indent="0" algn="l" rtl="0">
              <a:spcBef>
                <a:spcPts val="0"/>
              </a:spcBef>
              <a:spcAft>
                <a:spcPts val="0"/>
              </a:spcAft>
              <a:buNone/>
            </a:pPr>
            <a:r>
              <a:rPr lang="en"/>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20000"/>
              </a:lnSpc>
              <a:spcBef>
                <a:spcPts val="2000"/>
              </a:spcBef>
              <a:spcAft>
                <a:spcPts val="0"/>
              </a:spcAft>
              <a:buClr>
                <a:schemeClr val="dk1"/>
              </a:buClr>
              <a:buSzPts val="1100"/>
              <a:buFont typeface="Arial"/>
              <a:buNone/>
            </a:pPr>
            <a:r>
              <a:rPr lang="en" sz="2700">
                <a:solidFill>
                  <a:srgbClr val="555555"/>
                </a:solidFill>
              </a:rPr>
              <a:t>CommF3: Diversity &amp; Inclusion</a:t>
            </a:r>
            <a:endParaRPr sz="2700">
              <a:solidFill>
                <a:srgbClr val="555555"/>
              </a:solidFill>
            </a:endParaRPr>
          </a:p>
          <a:p>
            <a:pPr marL="0" lvl="0" indent="0" algn="ctr" rtl="0">
              <a:spcBef>
                <a:spcPts val="1000"/>
              </a:spcBef>
              <a:spcAft>
                <a:spcPts val="0"/>
              </a:spcAft>
              <a:buNone/>
            </a:pPr>
            <a:r>
              <a:rPr lang="en" sz="2000" u="sng">
                <a:solidFill>
                  <a:schemeClr val="hlink"/>
                </a:solidFill>
                <a:hlinkClick r:id="rId3"/>
              </a:rPr>
              <a:t>https://snowmass21.org/community/diversity</a:t>
            </a:r>
            <a:endParaRPr sz="2000"/>
          </a:p>
          <a:p>
            <a:pPr marL="0" lvl="0" indent="0" algn="ctr" rtl="0">
              <a:spcBef>
                <a:spcPts val="0"/>
              </a:spcBef>
              <a:spcAft>
                <a:spcPts val="0"/>
              </a:spcAft>
              <a:buNone/>
            </a:pPr>
            <a:r>
              <a:rPr lang="en" sz="2000">
                <a:solidFill>
                  <a:srgbClr val="555555"/>
                </a:solidFill>
                <a:highlight>
                  <a:srgbClr val="FFFFFF"/>
                </a:highlight>
              </a:rPr>
              <a:t> Mu-Chun Chen, Samuel Meehan, Carla Bonifazi</a:t>
            </a:r>
            <a:endParaRPr sz="2000">
              <a:solidFill>
                <a:srgbClr val="555555"/>
              </a:solidFill>
            </a:endParaRPr>
          </a:p>
        </p:txBody>
      </p:sp>
      <p:sp>
        <p:nvSpPr>
          <p:cNvPr id="267" name="Google Shape;267;p44"/>
          <p:cNvSpPr txBox="1"/>
          <p:nvPr/>
        </p:nvSpPr>
        <p:spPr>
          <a:xfrm>
            <a:off x="1926750" y="2810450"/>
            <a:ext cx="5420100" cy="1250100"/>
          </a:xfrm>
          <a:prstGeom prst="rect">
            <a:avLst/>
          </a:prstGeom>
          <a:solidFill>
            <a:srgbClr val="FFFF00"/>
          </a:solidFill>
          <a:ln w="19050"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t>Fill this out and get your colleagues to fill this out :</a:t>
            </a:r>
            <a:endParaRPr sz="1800"/>
          </a:p>
          <a:p>
            <a:pPr marL="0" lvl="0" indent="0" algn="ctr" rtl="0">
              <a:spcBef>
                <a:spcPts val="0"/>
              </a:spcBef>
              <a:spcAft>
                <a:spcPts val="0"/>
              </a:spcAft>
              <a:buNone/>
            </a:pPr>
            <a:r>
              <a:rPr lang="en" sz="2800" u="sng">
                <a:solidFill>
                  <a:schemeClr val="hlink"/>
                </a:solidFill>
                <a:hlinkClick r:id="rId4"/>
              </a:rPr>
              <a:t>Accessibility Survey</a:t>
            </a:r>
            <a:endParaRPr sz="2800"/>
          </a:p>
          <a:p>
            <a:pPr marL="0" lvl="0" indent="0" algn="ctr" rtl="0">
              <a:spcBef>
                <a:spcPts val="0"/>
              </a:spcBef>
              <a:spcAft>
                <a:spcPts val="0"/>
              </a:spcAft>
              <a:buNone/>
            </a:pPr>
            <a:endParaRPr sz="1200"/>
          </a:p>
          <a:p>
            <a:pPr marL="0" lvl="0" indent="0" algn="ctr" rtl="0">
              <a:spcBef>
                <a:spcPts val="0"/>
              </a:spcBef>
              <a:spcAft>
                <a:spcPts val="0"/>
              </a:spcAft>
              <a:buNone/>
            </a:pPr>
            <a:r>
              <a:rPr lang="en" sz="1200"/>
              <a:t>(Only 10% of snowmass has responded thus far)</a:t>
            </a:r>
            <a:endParaRPr sz="1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5"/>
          <p:cNvSpPr txBox="1">
            <a:spLocks noGrp="1"/>
          </p:cNvSpPr>
          <p:nvPr>
            <p:ph type="title"/>
          </p:nvPr>
        </p:nvSpPr>
        <p:spPr>
          <a:xfrm>
            <a:off x="311700" y="64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are we?</a:t>
            </a:r>
            <a:endParaRPr/>
          </a:p>
        </p:txBody>
      </p:sp>
      <p:sp>
        <p:nvSpPr>
          <p:cNvPr id="273" name="Google Shape;273;p45"/>
          <p:cNvSpPr txBox="1">
            <a:spLocks noGrp="1"/>
          </p:cNvSpPr>
          <p:nvPr>
            <p:ph type="body" idx="1"/>
          </p:nvPr>
        </p:nvSpPr>
        <p:spPr>
          <a:xfrm>
            <a:off x="311700" y="2601500"/>
            <a:ext cx="8520600" cy="143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000000"/>
                </a:solidFill>
              </a:rPr>
              <a:t>The promotion and support of Diversity, Equity, and Inclusion is mission critical</a:t>
            </a:r>
            <a:endParaRPr sz="1700">
              <a:solidFill>
                <a:srgbClr val="000000"/>
              </a:solidFill>
            </a:endParaRPr>
          </a:p>
          <a:p>
            <a:pPr marL="457200" lvl="0" indent="-317500" algn="l" rtl="0">
              <a:spcBef>
                <a:spcPts val="1600"/>
              </a:spcBef>
              <a:spcAft>
                <a:spcPts val="0"/>
              </a:spcAft>
              <a:buClr>
                <a:srgbClr val="000000"/>
              </a:buClr>
              <a:buSzPts val="1400"/>
              <a:buChar char="●"/>
            </a:pPr>
            <a:r>
              <a:rPr lang="en" sz="1400">
                <a:solidFill>
                  <a:srgbClr val="000000"/>
                </a:solidFill>
              </a:rPr>
              <a:t>Form a more just society (professionally, academically, relationally, ...)</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“The more the merrier” : Diversity of perspectives furthers creativity and success</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Creating a professional climate that is conducive to allowing all to succeed</a:t>
            </a:r>
            <a:endParaRPr sz="1400">
              <a:solidFill>
                <a:srgbClr val="000000"/>
              </a:solidFill>
            </a:endParaRPr>
          </a:p>
        </p:txBody>
      </p:sp>
      <p:pic>
        <p:nvPicPr>
          <p:cNvPr id="274" name="Google Shape;274;p45"/>
          <p:cNvPicPr preferRelativeResize="0"/>
          <p:nvPr/>
        </p:nvPicPr>
        <p:blipFill rotWithShape="1">
          <a:blip r:embed="rId3">
            <a:alphaModFix/>
          </a:blip>
          <a:srcRect l="9576" r="8428"/>
          <a:stretch/>
        </p:blipFill>
        <p:spPr>
          <a:xfrm>
            <a:off x="6563125" y="572450"/>
            <a:ext cx="1308700" cy="1596075"/>
          </a:xfrm>
          <a:prstGeom prst="rect">
            <a:avLst/>
          </a:prstGeom>
          <a:noFill/>
          <a:ln>
            <a:noFill/>
          </a:ln>
        </p:spPr>
      </p:pic>
      <p:sp>
        <p:nvSpPr>
          <p:cNvPr id="275" name="Google Shape;275;p45"/>
          <p:cNvSpPr txBox="1"/>
          <p:nvPr/>
        </p:nvSpPr>
        <p:spPr>
          <a:xfrm>
            <a:off x="6342825" y="2133606"/>
            <a:ext cx="1729800" cy="350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a:solidFill>
                  <a:schemeClr val="dk1"/>
                </a:solidFill>
                <a:latin typeface="Calibri"/>
                <a:ea typeface="Calibri"/>
                <a:cs typeface="Calibri"/>
                <a:sym typeface="Calibri"/>
              </a:rPr>
              <a:t>Samuel Meehan</a:t>
            </a:r>
            <a:endParaRPr sz="1200">
              <a:solidFill>
                <a:schemeClr val="dk1"/>
              </a:solidFill>
              <a:latin typeface="Calibri"/>
              <a:ea typeface="Calibri"/>
              <a:cs typeface="Calibri"/>
              <a:sym typeface="Calibri"/>
            </a:endParaRPr>
          </a:p>
          <a:p>
            <a:pPr marL="0" lvl="0" indent="0" algn="ctr" rtl="0">
              <a:lnSpc>
                <a:spcPct val="115000"/>
              </a:lnSpc>
              <a:spcBef>
                <a:spcPts val="0"/>
              </a:spcBef>
              <a:spcAft>
                <a:spcPts val="0"/>
              </a:spcAft>
              <a:buNone/>
            </a:pPr>
            <a:r>
              <a:rPr lang="en" sz="1200">
                <a:solidFill>
                  <a:schemeClr val="dk1"/>
                </a:solidFill>
                <a:latin typeface="Calibri"/>
                <a:ea typeface="Calibri"/>
                <a:cs typeface="Calibri"/>
                <a:sym typeface="Calibri"/>
              </a:rPr>
              <a:t>(CERN)</a:t>
            </a:r>
            <a:endParaRPr sz="1200">
              <a:solidFill>
                <a:schemeClr val="dk1"/>
              </a:solidFill>
              <a:latin typeface="Calibri"/>
              <a:ea typeface="Calibri"/>
              <a:cs typeface="Calibri"/>
              <a:sym typeface="Calibri"/>
            </a:endParaRPr>
          </a:p>
          <a:p>
            <a:pPr marL="0" lvl="0" indent="0" algn="ctr" rtl="0">
              <a:spcBef>
                <a:spcPts val="0"/>
              </a:spcBef>
              <a:spcAft>
                <a:spcPts val="0"/>
              </a:spcAft>
              <a:buNone/>
            </a:pPr>
            <a:endParaRPr/>
          </a:p>
        </p:txBody>
      </p:sp>
      <p:sp>
        <p:nvSpPr>
          <p:cNvPr id="276" name="Google Shape;276;p45"/>
          <p:cNvSpPr txBox="1"/>
          <p:nvPr/>
        </p:nvSpPr>
        <p:spPr>
          <a:xfrm>
            <a:off x="141600" y="3871650"/>
            <a:ext cx="8860800" cy="1105200"/>
          </a:xfrm>
          <a:prstGeom prst="rect">
            <a:avLst/>
          </a:prstGeom>
          <a:noFill/>
          <a:ln>
            <a:noFill/>
          </a:ln>
        </p:spPr>
        <p:txBody>
          <a:bodyPr spcFirstLastPara="1" wrap="square" lIns="91425" tIns="91425" rIns="91425" bIns="91425" anchor="t" anchorCtr="0">
            <a:noAutofit/>
          </a:bodyPr>
          <a:lstStyle/>
          <a:p>
            <a:pPr marL="457200" lvl="0" indent="-317500" algn="l" rtl="0">
              <a:lnSpc>
                <a:spcPct val="90000"/>
              </a:lnSpc>
              <a:spcBef>
                <a:spcPts val="1000"/>
              </a:spcBef>
              <a:spcAft>
                <a:spcPts val="0"/>
              </a:spcAft>
              <a:buClr>
                <a:schemeClr val="dk1"/>
              </a:buClr>
              <a:buSzPts val="1400"/>
              <a:buFont typeface="Calibri"/>
              <a:buChar char="●"/>
            </a:pPr>
            <a:r>
              <a:rPr lang="en" sz="1700">
                <a:solidFill>
                  <a:schemeClr val="dk1"/>
                </a:solidFill>
                <a:latin typeface="Calibri"/>
                <a:ea typeface="Calibri"/>
                <a:cs typeface="Calibri"/>
                <a:sym typeface="Calibri"/>
              </a:rPr>
              <a:t>Concentrate on (1) surveying issues, (2) contextualizing in DPF fields in terms of DEI, (3) laying guidelines for the immediate and future (resource for the field and next snowmass)</a:t>
            </a:r>
            <a:endParaRPr sz="1700">
              <a:solidFill>
                <a:schemeClr val="dk1"/>
              </a:solidFill>
              <a:latin typeface="Calibri"/>
              <a:ea typeface="Calibri"/>
              <a:cs typeface="Calibri"/>
              <a:sym typeface="Calibri"/>
            </a:endParaRPr>
          </a:p>
          <a:p>
            <a:pPr marL="457200" lvl="0" indent="-317500" algn="l" rtl="0">
              <a:lnSpc>
                <a:spcPct val="90000"/>
              </a:lnSpc>
              <a:spcBef>
                <a:spcPts val="0"/>
              </a:spcBef>
              <a:spcAft>
                <a:spcPts val="0"/>
              </a:spcAft>
              <a:buClr>
                <a:schemeClr val="dk1"/>
              </a:buClr>
              <a:buSzPts val="1400"/>
              <a:buFont typeface="Calibri"/>
              <a:buChar char="●"/>
            </a:pPr>
            <a:r>
              <a:rPr lang="en" sz="1700">
                <a:solidFill>
                  <a:schemeClr val="dk1"/>
                </a:solidFill>
                <a:latin typeface="Calibri"/>
                <a:ea typeface="Calibri"/>
                <a:cs typeface="Calibri"/>
                <a:sym typeface="Calibri"/>
              </a:rPr>
              <a:t>Gatherings : Bi-Weekly Townhall (</a:t>
            </a:r>
            <a:r>
              <a:rPr lang="en" sz="1700" u="sng">
                <a:solidFill>
                  <a:schemeClr val="hlink"/>
                </a:solidFill>
                <a:latin typeface="Calibri"/>
                <a:ea typeface="Calibri"/>
                <a:cs typeface="Calibri"/>
                <a:sym typeface="Calibri"/>
                <a:hlinkClick r:id="rId4"/>
              </a:rPr>
              <a:t>e.g. Monday</a:t>
            </a:r>
            <a:r>
              <a:rPr lang="en" sz="1700">
                <a:solidFill>
                  <a:schemeClr val="dk1"/>
                </a:solidFill>
                <a:latin typeface="Calibri"/>
                <a:ea typeface="Calibri"/>
                <a:cs typeface="Calibri"/>
                <a:sym typeface="Calibri"/>
              </a:rPr>
              <a:t>), no current group planning meeting</a:t>
            </a:r>
            <a:endParaRPr sz="1700" u="sng">
              <a:solidFill>
                <a:schemeClr val="accent5"/>
              </a:solidFill>
              <a:latin typeface="Calibri"/>
              <a:ea typeface="Calibri"/>
              <a:cs typeface="Calibri"/>
              <a:sym typeface="Calibri"/>
            </a:endParaRPr>
          </a:p>
          <a:p>
            <a:pPr marL="0" lvl="0" indent="0" algn="l" rtl="0">
              <a:spcBef>
                <a:spcPts val="0"/>
              </a:spcBef>
              <a:spcAft>
                <a:spcPts val="0"/>
              </a:spcAft>
              <a:buNone/>
            </a:pPr>
            <a:endParaRPr/>
          </a:p>
        </p:txBody>
      </p:sp>
      <p:sp>
        <p:nvSpPr>
          <p:cNvPr id="277" name="Google Shape;277;p45"/>
          <p:cNvSpPr txBox="1"/>
          <p:nvPr/>
        </p:nvSpPr>
        <p:spPr>
          <a:xfrm>
            <a:off x="787200" y="2153724"/>
            <a:ext cx="1972500" cy="747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a:solidFill>
                  <a:schemeClr val="dk1"/>
                </a:solidFill>
                <a:latin typeface="Calibri"/>
                <a:ea typeface="Calibri"/>
                <a:cs typeface="Calibri"/>
                <a:sym typeface="Calibri"/>
              </a:rPr>
              <a:t>Carla Bonifazi</a:t>
            </a:r>
            <a:endParaRPr sz="1200">
              <a:solidFill>
                <a:schemeClr val="dk1"/>
              </a:solidFill>
              <a:latin typeface="Calibri"/>
              <a:ea typeface="Calibri"/>
              <a:cs typeface="Calibri"/>
              <a:sym typeface="Calibri"/>
            </a:endParaRPr>
          </a:p>
          <a:p>
            <a:pPr marL="0" lvl="0" indent="0" algn="ctr" rtl="0">
              <a:lnSpc>
                <a:spcPct val="115000"/>
              </a:lnSpc>
              <a:spcBef>
                <a:spcPts val="0"/>
              </a:spcBef>
              <a:spcAft>
                <a:spcPts val="0"/>
              </a:spcAft>
              <a:buNone/>
            </a:pPr>
            <a:r>
              <a:rPr lang="en" sz="1050">
                <a:solidFill>
                  <a:schemeClr val="dk1"/>
                </a:solidFill>
                <a:highlight>
                  <a:srgbClr val="FFFFFF"/>
                </a:highlight>
                <a:latin typeface="Roboto"/>
                <a:ea typeface="Roboto"/>
                <a:cs typeface="Roboto"/>
                <a:sym typeface="Roboto"/>
              </a:rPr>
              <a:t>(Univ. Fed. do Rio de Janeiro</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lvl="0" indent="0" algn="ctr" rtl="0">
              <a:spcBef>
                <a:spcPts val="0"/>
              </a:spcBef>
              <a:spcAft>
                <a:spcPts val="0"/>
              </a:spcAft>
              <a:buNone/>
            </a:pPr>
            <a:endParaRPr/>
          </a:p>
        </p:txBody>
      </p:sp>
      <p:sp>
        <p:nvSpPr>
          <p:cNvPr id="278" name="Google Shape;278;p45"/>
          <p:cNvSpPr txBox="1"/>
          <p:nvPr/>
        </p:nvSpPr>
        <p:spPr>
          <a:xfrm>
            <a:off x="3507350" y="2136775"/>
            <a:ext cx="1972500" cy="747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a:solidFill>
                  <a:schemeClr val="dk1"/>
                </a:solidFill>
                <a:latin typeface="Calibri"/>
                <a:ea typeface="Calibri"/>
                <a:cs typeface="Calibri"/>
                <a:sym typeface="Calibri"/>
              </a:rPr>
              <a:t>Mu Chun Chen</a:t>
            </a:r>
            <a:endParaRPr sz="1200">
              <a:solidFill>
                <a:schemeClr val="dk1"/>
              </a:solidFill>
              <a:latin typeface="Calibri"/>
              <a:ea typeface="Calibri"/>
              <a:cs typeface="Calibri"/>
              <a:sym typeface="Calibri"/>
            </a:endParaRPr>
          </a:p>
          <a:p>
            <a:pPr marL="0" lvl="0" indent="0" algn="ctr" rtl="0">
              <a:lnSpc>
                <a:spcPct val="115000"/>
              </a:lnSpc>
              <a:spcBef>
                <a:spcPts val="0"/>
              </a:spcBef>
              <a:spcAft>
                <a:spcPts val="0"/>
              </a:spcAft>
              <a:buNone/>
            </a:pPr>
            <a:r>
              <a:rPr lang="en" sz="1200">
                <a:solidFill>
                  <a:schemeClr val="dk1"/>
                </a:solidFill>
                <a:latin typeface="Calibri"/>
                <a:ea typeface="Calibri"/>
                <a:cs typeface="Calibri"/>
                <a:sym typeface="Calibri"/>
              </a:rPr>
              <a:t>(UC Irvine)</a:t>
            </a:r>
            <a:endParaRPr sz="1200">
              <a:solidFill>
                <a:schemeClr val="dk1"/>
              </a:solidFill>
              <a:latin typeface="Calibri"/>
              <a:ea typeface="Calibri"/>
              <a:cs typeface="Calibri"/>
              <a:sym typeface="Calibri"/>
            </a:endParaRPr>
          </a:p>
          <a:p>
            <a:pPr marL="0" lvl="0" indent="0" algn="ctr" rtl="0">
              <a:spcBef>
                <a:spcPts val="0"/>
              </a:spcBef>
              <a:spcAft>
                <a:spcPts val="0"/>
              </a:spcAft>
              <a:buNone/>
            </a:pPr>
            <a:endParaRPr/>
          </a:p>
        </p:txBody>
      </p:sp>
      <p:pic>
        <p:nvPicPr>
          <p:cNvPr id="279" name="Google Shape;279;p45"/>
          <p:cNvPicPr preferRelativeResize="0"/>
          <p:nvPr/>
        </p:nvPicPr>
        <p:blipFill>
          <a:blip r:embed="rId5">
            <a:alphaModFix/>
          </a:blip>
          <a:stretch>
            <a:fillRect/>
          </a:stretch>
        </p:blipFill>
        <p:spPr>
          <a:xfrm>
            <a:off x="3672500" y="604587"/>
            <a:ext cx="1531800" cy="1531800"/>
          </a:xfrm>
          <a:prstGeom prst="rect">
            <a:avLst/>
          </a:prstGeom>
          <a:noFill/>
          <a:ln>
            <a:noFill/>
          </a:ln>
        </p:spPr>
      </p:pic>
      <p:pic>
        <p:nvPicPr>
          <p:cNvPr id="280" name="Google Shape;280;p45"/>
          <p:cNvPicPr preferRelativeResize="0"/>
          <p:nvPr/>
        </p:nvPicPr>
        <p:blipFill>
          <a:blip r:embed="rId6">
            <a:alphaModFix/>
          </a:blip>
          <a:stretch>
            <a:fillRect/>
          </a:stretch>
        </p:blipFill>
        <p:spPr>
          <a:xfrm>
            <a:off x="1233239" y="572450"/>
            <a:ext cx="1080429" cy="1596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46"/>
          <p:cNvPicPr preferRelativeResize="0"/>
          <p:nvPr/>
        </p:nvPicPr>
        <p:blipFill>
          <a:blip r:embed="rId3">
            <a:alphaModFix/>
          </a:blip>
          <a:stretch>
            <a:fillRect/>
          </a:stretch>
        </p:blipFill>
        <p:spPr>
          <a:xfrm>
            <a:off x="885882" y="709132"/>
            <a:ext cx="3716832" cy="2108729"/>
          </a:xfrm>
          <a:prstGeom prst="rect">
            <a:avLst/>
          </a:prstGeom>
          <a:noFill/>
          <a:ln>
            <a:noFill/>
          </a:ln>
        </p:spPr>
      </p:pic>
      <p:sp>
        <p:nvSpPr>
          <p:cNvPr id="286" name="Google Shape;286;p46"/>
          <p:cNvSpPr/>
          <p:nvPr/>
        </p:nvSpPr>
        <p:spPr>
          <a:xfrm>
            <a:off x="2720534" y="846475"/>
            <a:ext cx="557700" cy="168600"/>
          </a:xfrm>
          <a:prstGeom prst="rect">
            <a:avLst/>
          </a:prstGeom>
          <a:solidFill>
            <a:srgbClr val="FFFF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6"/>
          <p:cNvSpPr/>
          <p:nvPr/>
        </p:nvSpPr>
        <p:spPr>
          <a:xfrm>
            <a:off x="2662400" y="1669650"/>
            <a:ext cx="536100" cy="558900"/>
          </a:xfrm>
          <a:prstGeom prst="rect">
            <a:avLst/>
          </a:prstGeom>
          <a:solidFill>
            <a:srgbClr val="FFFFFF"/>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6"/>
          <p:cNvSpPr txBox="1"/>
          <p:nvPr/>
        </p:nvSpPr>
        <p:spPr>
          <a:xfrm>
            <a:off x="2558599" y="805726"/>
            <a:ext cx="869700" cy="24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t>“Science”</a:t>
            </a:r>
            <a:endParaRPr sz="900"/>
          </a:p>
        </p:txBody>
      </p:sp>
      <p:sp>
        <p:nvSpPr>
          <p:cNvPr id="289" name="Google Shape;289;p46"/>
          <p:cNvSpPr txBox="1"/>
          <p:nvPr/>
        </p:nvSpPr>
        <p:spPr>
          <a:xfrm rot="-4654">
            <a:off x="2613525" y="1542479"/>
            <a:ext cx="664801" cy="812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700"/>
              <a:t>Funding</a:t>
            </a:r>
            <a:endParaRPr sz="700"/>
          </a:p>
          <a:p>
            <a:pPr marL="0" lvl="0" indent="0" algn="l" rtl="0">
              <a:spcBef>
                <a:spcPts val="0"/>
              </a:spcBef>
              <a:spcAft>
                <a:spcPts val="0"/>
              </a:spcAft>
              <a:buNone/>
            </a:pPr>
            <a:r>
              <a:rPr lang="en" sz="700"/>
              <a:t>Career</a:t>
            </a:r>
            <a:endParaRPr sz="700"/>
          </a:p>
          <a:p>
            <a:pPr marL="0" lvl="0" indent="0" algn="l" rtl="0">
              <a:spcBef>
                <a:spcPts val="0"/>
              </a:spcBef>
              <a:spcAft>
                <a:spcPts val="0"/>
              </a:spcAft>
              <a:buNone/>
            </a:pPr>
            <a:r>
              <a:rPr lang="en" sz="700"/>
              <a:t>Publications </a:t>
            </a:r>
            <a:endParaRPr sz="700"/>
          </a:p>
          <a:p>
            <a:pPr marL="0" lvl="0" indent="0" algn="l" rtl="0">
              <a:spcBef>
                <a:spcPts val="0"/>
              </a:spcBef>
              <a:spcAft>
                <a:spcPts val="0"/>
              </a:spcAft>
              <a:buNone/>
            </a:pPr>
            <a:r>
              <a:rPr lang="en" sz="700"/>
              <a:t>Enjoyment</a:t>
            </a:r>
            <a:endParaRPr sz="700"/>
          </a:p>
          <a:p>
            <a:pPr marL="0" lvl="0" indent="0" algn="l" rtl="0">
              <a:spcBef>
                <a:spcPts val="0"/>
              </a:spcBef>
              <a:spcAft>
                <a:spcPts val="0"/>
              </a:spcAft>
              <a:buNone/>
            </a:pPr>
            <a:r>
              <a:rPr lang="en" sz="700"/>
              <a:t>...</a:t>
            </a:r>
            <a:endParaRPr sz="700"/>
          </a:p>
        </p:txBody>
      </p:sp>
      <p:sp>
        <p:nvSpPr>
          <p:cNvPr id="290" name="Google Shape;290;p46"/>
          <p:cNvSpPr/>
          <p:nvPr/>
        </p:nvSpPr>
        <p:spPr>
          <a:xfrm rot="-6603930">
            <a:off x="3100061" y="1402983"/>
            <a:ext cx="463430" cy="168548"/>
          </a:xfrm>
          <a:prstGeom prst="rect">
            <a:avLst/>
          </a:prstGeom>
          <a:solidFill>
            <a:srgbClr val="FFFFFF"/>
          </a:solid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6"/>
          <p:cNvSpPr/>
          <p:nvPr/>
        </p:nvSpPr>
        <p:spPr>
          <a:xfrm rot="-5584754">
            <a:off x="3264189" y="1854029"/>
            <a:ext cx="312752" cy="168840"/>
          </a:xfrm>
          <a:prstGeom prst="rect">
            <a:avLst/>
          </a:prstGeom>
          <a:solidFill>
            <a:srgbClr val="FFFFFF"/>
          </a:solid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6"/>
          <p:cNvSpPr/>
          <p:nvPr/>
        </p:nvSpPr>
        <p:spPr>
          <a:xfrm rot="-5102984">
            <a:off x="3242505" y="2225630"/>
            <a:ext cx="305941" cy="168642"/>
          </a:xfrm>
          <a:prstGeom prst="rect">
            <a:avLst/>
          </a:prstGeom>
          <a:solidFill>
            <a:srgbClr val="FFFFFF"/>
          </a:solid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6"/>
          <p:cNvSpPr/>
          <p:nvPr/>
        </p:nvSpPr>
        <p:spPr>
          <a:xfrm rot="-3370">
            <a:off x="2571935" y="2392991"/>
            <a:ext cx="306000" cy="168600"/>
          </a:xfrm>
          <a:prstGeom prst="rect">
            <a:avLst/>
          </a:prstGeom>
          <a:solidFill>
            <a:srgbClr val="FFFFFF"/>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6"/>
          <p:cNvSpPr/>
          <p:nvPr/>
        </p:nvSpPr>
        <p:spPr>
          <a:xfrm rot="-3370">
            <a:off x="3806060" y="2406816"/>
            <a:ext cx="306000" cy="168600"/>
          </a:xfrm>
          <a:prstGeom prst="rect">
            <a:avLst/>
          </a:prstGeom>
          <a:solidFill>
            <a:srgbClr val="FFFFFF"/>
          </a:solid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6"/>
          <p:cNvSpPr txBox="1"/>
          <p:nvPr/>
        </p:nvSpPr>
        <p:spPr>
          <a:xfrm rot="-5100953">
            <a:off x="3100382" y="2205014"/>
            <a:ext cx="569754" cy="20357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00"/>
              <a:t>Labs</a:t>
            </a:r>
            <a:endParaRPr sz="900"/>
          </a:p>
        </p:txBody>
      </p:sp>
      <p:sp>
        <p:nvSpPr>
          <p:cNvPr id="296" name="Google Shape;296;p46"/>
          <p:cNvSpPr txBox="1"/>
          <p:nvPr/>
        </p:nvSpPr>
        <p:spPr>
          <a:xfrm rot="-5582818">
            <a:off x="2916404" y="1846711"/>
            <a:ext cx="1004620" cy="20368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Unis</a:t>
            </a:r>
            <a:endParaRPr sz="1000"/>
          </a:p>
        </p:txBody>
      </p:sp>
      <p:sp>
        <p:nvSpPr>
          <p:cNvPr id="297" name="Google Shape;297;p46"/>
          <p:cNvSpPr txBox="1"/>
          <p:nvPr/>
        </p:nvSpPr>
        <p:spPr>
          <a:xfrm rot="-6603810">
            <a:off x="2829379" y="1393324"/>
            <a:ext cx="1004777" cy="20366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Culture</a:t>
            </a:r>
            <a:endParaRPr sz="1000"/>
          </a:p>
        </p:txBody>
      </p:sp>
      <p:pic>
        <p:nvPicPr>
          <p:cNvPr id="298" name="Google Shape;298;p46"/>
          <p:cNvPicPr preferRelativeResize="0"/>
          <p:nvPr/>
        </p:nvPicPr>
        <p:blipFill>
          <a:blip r:embed="rId4">
            <a:alphaModFix/>
          </a:blip>
          <a:stretch>
            <a:fillRect/>
          </a:stretch>
        </p:blipFill>
        <p:spPr>
          <a:xfrm>
            <a:off x="4668597" y="709118"/>
            <a:ext cx="3716832" cy="2108729"/>
          </a:xfrm>
          <a:prstGeom prst="rect">
            <a:avLst/>
          </a:prstGeom>
          <a:noFill/>
          <a:ln>
            <a:noFill/>
          </a:ln>
        </p:spPr>
      </p:pic>
      <p:pic>
        <p:nvPicPr>
          <p:cNvPr id="299" name="Google Shape;299;p46"/>
          <p:cNvPicPr preferRelativeResize="0"/>
          <p:nvPr/>
        </p:nvPicPr>
        <p:blipFill>
          <a:blip r:embed="rId5">
            <a:alphaModFix/>
          </a:blip>
          <a:stretch>
            <a:fillRect/>
          </a:stretch>
        </p:blipFill>
        <p:spPr>
          <a:xfrm>
            <a:off x="885877" y="2890241"/>
            <a:ext cx="3716832" cy="2108729"/>
          </a:xfrm>
          <a:prstGeom prst="rect">
            <a:avLst/>
          </a:prstGeom>
          <a:noFill/>
          <a:ln>
            <a:noFill/>
          </a:ln>
        </p:spPr>
      </p:pic>
      <p:pic>
        <p:nvPicPr>
          <p:cNvPr id="300" name="Google Shape;300;p46"/>
          <p:cNvPicPr preferRelativeResize="0"/>
          <p:nvPr/>
        </p:nvPicPr>
        <p:blipFill>
          <a:blip r:embed="rId6">
            <a:alphaModFix/>
          </a:blip>
          <a:stretch>
            <a:fillRect/>
          </a:stretch>
        </p:blipFill>
        <p:spPr>
          <a:xfrm>
            <a:off x="4668592" y="2890240"/>
            <a:ext cx="3716832" cy="2108729"/>
          </a:xfrm>
          <a:prstGeom prst="rect">
            <a:avLst/>
          </a:prstGeom>
          <a:noFill/>
          <a:ln>
            <a:noFill/>
          </a:ln>
        </p:spPr>
      </p:pic>
      <p:sp>
        <p:nvSpPr>
          <p:cNvPr id="301" name="Google Shape;301;p46"/>
          <p:cNvSpPr txBox="1">
            <a:spLocks noGrp="1"/>
          </p:cNvSpPr>
          <p:nvPr>
            <p:ph type="title"/>
          </p:nvPr>
        </p:nvSpPr>
        <p:spPr>
          <a:xfrm>
            <a:off x="311700" y="-121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Who/what/how … by analogy</a:t>
            </a:r>
            <a:endParaRPr/>
          </a:p>
        </p:txBody>
      </p:sp>
      <p:sp>
        <p:nvSpPr>
          <p:cNvPr id="302" name="Google Shape;302;p46"/>
          <p:cNvSpPr txBox="1"/>
          <p:nvPr/>
        </p:nvSpPr>
        <p:spPr>
          <a:xfrm>
            <a:off x="6948250" y="51575"/>
            <a:ext cx="2182500" cy="35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i="1" u="sng">
                <a:solidFill>
                  <a:schemeClr val="hlink"/>
                </a:solidFill>
                <a:hlinkClick r:id="rId7"/>
              </a:rPr>
              <a:t>2019 Design in Tech Report</a:t>
            </a:r>
            <a:endParaRPr sz="1200" b="1" i="1"/>
          </a:p>
        </p:txBody>
      </p:sp>
      <p:sp>
        <p:nvSpPr>
          <p:cNvPr id="303" name="Google Shape;303;p46"/>
          <p:cNvSpPr txBox="1"/>
          <p:nvPr/>
        </p:nvSpPr>
        <p:spPr>
          <a:xfrm>
            <a:off x="2489501" y="2335830"/>
            <a:ext cx="464700" cy="29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“Us”</a:t>
            </a:r>
            <a:endParaRPr sz="1100"/>
          </a:p>
        </p:txBody>
      </p:sp>
      <p:sp>
        <p:nvSpPr>
          <p:cNvPr id="304" name="Google Shape;304;p46"/>
          <p:cNvSpPr txBox="1"/>
          <p:nvPr/>
        </p:nvSpPr>
        <p:spPr>
          <a:xfrm>
            <a:off x="3726710" y="2345182"/>
            <a:ext cx="464700" cy="29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“Us”</a:t>
            </a:r>
            <a:endParaRPr sz="1100"/>
          </a:p>
        </p:txBody>
      </p:sp>
      <p:sp>
        <p:nvSpPr>
          <p:cNvPr id="305" name="Google Shape;305;p46"/>
          <p:cNvSpPr/>
          <p:nvPr/>
        </p:nvSpPr>
        <p:spPr>
          <a:xfrm>
            <a:off x="2636905" y="1669725"/>
            <a:ext cx="52200" cy="558900"/>
          </a:xfrm>
          <a:prstGeom prst="leftBrace">
            <a:avLst>
              <a:gd name="adj1" fmla="val 8955"/>
              <a:gd name="adj2" fmla="val 50000"/>
            </a:avLst>
          </a:prstGeom>
          <a:no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20000"/>
              </a:lnSpc>
              <a:spcBef>
                <a:spcPts val="2000"/>
              </a:spcBef>
              <a:spcAft>
                <a:spcPts val="0"/>
              </a:spcAft>
              <a:buClr>
                <a:schemeClr val="dk1"/>
              </a:buClr>
              <a:buSzPts val="1100"/>
              <a:buFont typeface="Arial"/>
              <a:buNone/>
            </a:pPr>
            <a:r>
              <a:rPr lang="en" sz="2700">
                <a:solidFill>
                  <a:srgbClr val="555555"/>
                </a:solidFill>
              </a:rPr>
              <a:t>CommF4: Physics Education</a:t>
            </a:r>
            <a:endParaRPr sz="2700">
              <a:solidFill>
                <a:srgbClr val="555555"/>
              </a:solidFill>
            </a:endParaRPr>
          </a:p>
          <a:p>
            <a:pPr marL="0" lvl="0" indent="0" algn="ctr" rtl="0">
              <a:spcBef>
                <a:spcPts val="1000"/>
              </a:spcBef>
              <a:spcAft>
                <a:spcPts val="0"/>
              </a:spcAft>
              <a:buNone/>
            </a:pPr>
            <a:r>
              <a:rPr lang="en" sz="2000" u="sng">
                <a:solidFill>
                  <a:schemeClr val="hlink"/>
                </a:solidFill>
                <a:hlinkClick r:id="rId3"/>
              </a:rPr>
              <a:t>https://snowmass21.org/community/education</a:t>
            </a:r>
            <a:endParaRPr sz="2000"/>
          </a:p>
          <a:p>
            <a:pPr marL="0" lvl="0" indent="0" algn="ctr" rtl="0">
              <a:lnSpc>
                <a:spcPct val="162500"/>
              </a:lnSpc>
              <a:spcBef>
                <a:spcPts val="0"/>
              </a:spcBef>
              <a:spcAft>
                <a:spcPts val="0"/>
              </a:spcAft>
              <a:buNone/>
            </a:pPr>
            <a:r>
              <a:rPr lang="en" sz="2000">
                <a:solidFill>
                  <a:srgbClr val="555555"/>
                </a:solidFill>
                <a:highlight>
                  <a:srgbClr val="FFFFFF"/>
                </a:highlight>
              </a:rPr>
              <a:t>Randal Ruchti, Sijbrand de Jong, Sudhir Malik</a:t>
            </a:r>
            <a:endParaRPr sz="2000">
              <a:solidFill>
                <a:srgbClr val="555555"/>
              </a:solidFill>
              <a:highlight>
                <a:srgbClr val="FFFFFF"/>
              </a:highlight>
            </a:endParaRPr>
          </a:p>
          <a:p>
            <a:pPr marL="0" lvl="0" indent="0" algn="ctr" rtl="0">
              <a:spcBef>
                <a:spcPts val="200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8"/>
          <p:cNvSpPr txBox="1">
            <a:spLocks noGrp="1"/>
          </p:cNvSpPr>
          <p:nvPr>
            <p:ph type="title"/>
          </p:nvPr>
        </p:nvSpPr>
        <p:spPr>
          <a:xfrm>
            <a:off x="3049175" y="40100"/>
            <a:ext cx="2353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Who are we?</a:t>
            </a:r>
            <a:endParaRPr sz="2400"/>
          </a:p>
        </p:txBody>
      </p:sp>
      <p:sp>
        <p:nvSpPr>
          <p:cNvPr id="316" name="Google Shape;316;p48"/>
          <p:cNvSpPr txBox="1">
            <a:spLocks noGrp="1"/>
          </p:cNvSpPr>
          <p:nvPr>
            <p:ph type="body" idx="1"/>
          </p:nvPr>
        </p:nvSpPr>
        <p:spPr>
          <a:xfrm>
            <a:off x="201800" y="439675"/>
            <a:ext cx="8942100" cy="34320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 sz="1700">
                <a:solidFill>
                  <a:schemeClr val="dk1"/>
                </a:solidFill>
                <a:latin typeface="Calibri"/>
                <a:ea typeface="Calibri"/>
                <a:cs typeface="Calibri"/>
                <a:sym typeface="Calibri"/>
              </a:rPr>
              <a:t>Convenors:</a:t>
            </a:r>
            <a:endParaRPr sz="170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endParaRPr sz="170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endParaRPr sz="17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endParaRPr sz="170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endParaRPr sz="170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r>
              <a:rPr lang="en" sz="1700">
                <a:solidFill>
                  <a:schemeClr val="dk1"/>
                </a:solidFill>
                <a:latin typeface="Calibri"/>
                <a:ea typeface="Calibri"/>
                <a:cs typeface="Calibri"/>
                <a:sym typeface="Calibri"/>
              </a:rPr>
              <a:t>Education required to sustain and improve (the people working in) our field (in the widest sense):</a:t>
            </a:r>
            <a:endParaRPr sz="1700">
              <a:solidFill>
                <a:schemeClr val="dk1"/>
              </a:solidFill>
              <a:latin typeface="Calibri"/>
              <a:ea typeface="Calibri"/>
              <a:cs typeface="Calibri"/>
              <a:sym typeface="Calibri"/>
            </a:endParaRPr>
          </a:p>
          <a:p>
            <a:pPr marL="914400" lvl="0" indent="-317500" algn="l" rtl="0">
              <a:lnSpc>
                <a:spcPct val="90000"/>
              </a:lnSpc>
              <a:spcBef>
                <a:spcPts val="100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(Particle) Physics</a:t>
            </a:r>
            <a:endParaRPr sz="1400">
              <a:solidFill>
                <a:schemeClr val="dk1"/>
              </a:solidFill>
              <a:latin typeface="Calibri"/>
              <a:ea typeface="Calibri"/>
              <a:cs typeface="Calibri"/>
              <a:sym typeface="Calibri"/>
            </a:endParaRPr>
          </a:p>
          <a:p>
            <a:pPr marL="914400" lvl="0" indent="-317500" algn="l" rtl="0">
              <a:lnSpc>
                <a:spcPct val="90000"/>
              </a:lnSpc>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Mathematics</a:t>
            </a:r>
            <a:endParaRPr sz="1400">
              <a:solidFill>
                <a:schemeClr val="dk1"/>
              </a:solidFill>
              <a:latin typeface="Calibri"/>
              <a:ea typeface="Calibri"/>
              <a:cs typeface="Calibri"/>
              <a:sym typeface="Calibri"/>
            </a:endParaRPr>
          </a:p>
          <a:p>
            <a:pPr marL="914400" lvl="0" indent="-317500" algn="l" rtl="0">
              <a:lnSpc>
                <a:spcPct val="90000"/>
              </a:lnSpc>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Computer Science</a:t>
            </a:r>
            <a:endParaRPr sz="1400">
              <a:solidFill>
                <a:schemeClr val="dk1"/>
              </a:solidFill>
              <a:latin typeface="Calibri"/>
              <a:ea typeface="Calibri"/>
              <a:cs typeface="Calibri"/>
              <a:sym typeface="Calibri"/>
            </a:endParaRPr>
          </a:p>
          <a:p>
            <a:pPr marL="914400" lvl="0" indent="-317500" algn="l" rtl="0">
              <a:lnSpc>
                <a:spcPct val="90000"/>
              </a:lnSpc>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Managerial and technical skills</a:t>
            </a:r>
            <a:endParaRPr sz="1700" u="sng">
              <a:solidFill>
                <a:schemeClr val="hlink"/>
              </a:solidFill>
              <a:latin typeface="Calibri"/>
              <a:ea typeface="Calibri"/>
              <a:cs typeface="Calibri"/>
              <a:sym typeface="Calibri"/>
            </a:endParaRPr>
          </a:p>
          <a:p>
            <a:pPr marL="0" lvl="0" indent="0" algn="l" rtl="0">
              <a:spcBef>
                <a:spcPts val="0"/>
              </a:spcBef>
              <a:spcAft>
                <a:spcPts val="1600"/>
              </a:spcAft>
              <a:buNone/>
            </a:pPr>
            <a:endParaRPr sz="1100"/>
          </a:p>
        </p:txBody>
      </p:sp>
      <p:grpSp>
        <p:nvGrpSpPr>
          <p:cNvPr id="317" name="Google Shape;317;p48"/>
          <p:cNvGrpSpPr/>
          <p:nvPr/>
        </p:nvGrpSpPr>
        <p:grpSpPr>
          <a:xfrm>
            <a:off x="590725" y="901338"/>
            <a:ext cx="7978925" cy="1385062"/>
            <a:chOff x="590725" y="825138"/>
            <a:chExt cx="7978925" cy="1385062"/>
          </a:xfrm>
        </p:grpSpPr>
        <p:pic>
          <p:nvPicPr>
            <p:cNvPr id="318" name="Google Shape;318;p48"/>
            <p:cNvPicPr preferRelativeResize="0"/>
            <p:nvPr/>
          </p:nvPicPr>
          <p:blipFill>
            <a:blip r:embed="rId3">
              <a:alphaModFix/>
            </a:blip>
            <a:stretch>
              <a:fillRect/>
            </a:stretch>
          </p:blipFill>
          <p:spPr>
            <a:xfrm>
              <a:off x="590725" y="947601"/>
              <a:ext cx="1010100" cy="1262598"/>
            </a:xfrm>
            <a:prstGeom prst="rect">
              <a:avLst/>
            </a:prstGeom>
            <a:noFill/>
            <a:ln>
              <a:noFill/>
            </a:ln>
          </p:spPr>
        </p:pic>
        <p:pic>
          <p:nvPicPr>
            <p:cNvPr id="319" name="Google Shape;319;p48"/>
            <p:cNvPicPr preferRelativeResize="0"/>
            <p:nvPr/>
          </p:nvPicPr>
          <p:blipFill>
            <a:blip r:embed="rId4">
              <a:alphaModFix/>
            </a:blip>
            <a:stretch>
              <a:fillRect/>
            </a:stretch>
          </p:blipFill>
          <p:spPr>
            <a:xfrm>
              <a:off x="3017113" y="981112"/>
              <a:ext cx="1187900" cy="1229088"/>
            </a:xfrm>
            <a:prstGeom prst="rect">
              <a:avLst/>
            </a:prstGeom>
            <a:noFill/>
            <a:ln>
              <a:noFill/>
            </a:ln>
          </p:spPr>
        </p:pic>
        <p:pic>
          <p:nvPicPr>
            <p:cNvPr id="320" name="Google Shape;320;p48"/>
            <p:cNvPicPr preferRelativeResize="0"/>
            <p:nvPr/>
          </p:nvPicPr>
          <p:blipFill>
            <a:blip r:embed="rId5">
              <a:alphaModFix/>
            </a:blip>
            <a:stretch>
              <a:fillRect/>
            </a:stretch>
          </p:blipFill>
          <p:spPr>
            <a:xfrm>
              <a:off x="5957275" y="825138"/>
              <a:ext cx="1010100" cy="1385062"/>
            </a:xfrm>
            <a:prstGeom prst="rect">
              <a:avLst/>
            </a:prstGeom>
            <a:noFill/>
            <a:ln>
              <a:noFill/>
            </a:ln>
          </p:spPr>
        </p:pic>
        <p:sp>
          <p:nvSpPr>
            <p:cNvPr id="321" name="Google Shape;321;p48"/>
            <p:cNvSpPr txBox="1"/>
            <p:nvPr/>
          </p:nvSpPr>
          <p:spPr>
            <a:xfrm>
              <a:off x="1686613" y="1254850"/>
              <a:ext cx="1244700" cy="747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Randy Ruchti</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Notre Dame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rruchti@nd.edu</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22" name="Google Shape;322;p48"/>
            <p:cNvSpPr txBox="1"/>
            <p:nvPr/>
          </p:nvSpPr>
          <p:spPr>
            <a:xfrm>
              <a:off x="4290800" y="1254850"/>
              <a:ext cx="1580700" cy="747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Sudhir Malik</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UPRM</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sudhir.malik@upr.edu</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23" name="Google Shape;323;p48"/>
            <p:cNvSpPr txBox="1"/>
            <p:nvPr/>
          </p:nvSpPr>
          <p:spPr>
            <a:xfrm>
              <a:off x="6988950" y="1254850"/>
              <a:ext cx="1580700" cy="747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Sijbrand de Jong</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Radboud University</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sijbrand@hef.ru.nl</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a:p>
          </p:txBody>
        </p:sp>
      </p:grpSp>
      <p:sp>
        <p:nvSpPr>
          <p:cNvPr id="324" name="Google Shape;324;p48"/>
          <p:cNvSpPr txBox="1"/>
          <p:nvPr/>
        </p:nvSpPr>
        <p:spPr>
          <a:xfrm>
            <a:off x="141600" y="3871650"/>
            <a:ext cx="8860800" cy="1159800"/>
          </a:xfrm>
          <a:prstGeom prst="rect">
            <a:avLst/>
          </a:prstGeom>
          <a:noFill/>
          <a:ln>
            <a:noFill/>
          </a:ln>
        </p:spPr>
        <p:txBody>
          <a:bodyPr spcFirstLastPara="1" wrap="square" lIns="91425" tIns="91425" rIns="91425" bIns="91425" anchor="t" anchorCtr="0">
            <a:noAutofit/>
          </a:bodyPr>
          <a:lstStyle/>
          <a:p>
            <a:pPr marL="457200" lvl="0" indent="-317500" algn="l" rtl="0">
              <a:lnSpc>
                <a:spcPct val="90000"/>
              </a:lnSpc>
              <a:spcBef>
                <a:spcPts val="1000"/>
              </a:spcBef>
              <a:spcAft>
                <a:spcPts val="0"/>
              </a:spcAft>
              <a:buClr>
                <a:schemeClr val="dk1"/>
              </a:buClr>
              <a:buSzPts val="1400"/>
              <a:buFont typeface="Calibri"/>
              <a:buChar char="●"/>
            </a:pPr>
            <a:r>
              <a:rPr lang="en" sz="1700">
                <a:solidFill>
                  <a:schemeClr val="dk1"/>
                </a:solidFill>
                <a:latin typeface="Calibri"/>
                <a:ea typeface="Calibri"/>
                <a:cs typeface="Calibri"/>
                <a:sym typeface="Calibri"/>
              </a:rPr>
              <a:t>Concentrate on mechanisms and organisation, less on teaching material</a:t>
            </a:r>
            <a:endParaRPr sz="1700">
              <a:solidFill>
                <a:schemeClr val="dk1"/>
              </a:solidFill>
              <a:latin typeface="Calibri"/>
              <a:ea typeface="Calibri"/>
              <a:cs typeface="Calibri"/>
              <a:sym typeface="Calibri"/>
            </a:endParaRPr>
          </a:p>
          <a:p>
            <a:pPr marL="457200" lvl="0" indent="-317500" algn="l" rtl="0">
              <a:lnSpc>
                <a:spcPct val="90000"/>
              </a:lnSpc>
              <a:spcBef>
                <a:spcPts val="0"/>
              </a:spcBef>
              <a:spcAft>
                <a:spcPts val="0"/>
              </a:spcAft>
              <a:buClr>
                <a:schemeClr val="dk1"/>
              </a:buClr>
              <a:buSzPts val="1400"/>
              <a:buFont typeface="Calibri"/>
              <a:buChar char="●"/>
            </a:pPr>
            <a:r>
              <a:rPr lang="en" sz="1700">
                <a:solidFill>
                  <a:schemeClr val="dk1"/>
                </a:solidFill>
                <a:latin typeface="Calibri"/>
                <a:ea typeface="Calibri"/>
                <a:cs typeface="Calibri"/>
                <a:sym typeface="Calibri"/>
              </a:rPr>
              <a:t>Strong overlap with other frontiers and within CEF (Career, diversity, outreach)</a:t>
            </a:r>
            <a:endParaRPr sz="1700">
              <a:solidFill>
                <a:schemeClr val="dk1"/>
              </a:solidFill>
              <a:latin typeface="Calibri"/>
              <a:ea typeface="Calibri"/>
              <a:cs typeface="Calibri"/>
              <a:sym typeface="Calibri"/>
            </a:endParaRPr>
          </a:p>
          <a:p>
            <a:pPr marL="457200" lvl="0" indent="-317500" algn="l" rtl="0">
              <a:lnSpc>
                <a:spcPct val="90000"/>
              </a:lnSpc>
              <a:spcBef>
                <a:spcPts val="0"/>
              </a:spcBef>
              <a:spcAft>
                <a:spcPts val="0"/>
              </a:spcAft>
              <a:buClr>
                <a:schemeClr val="dk1"/>
              </a:buClr>
              <a:buSzPts val="1400"/>
              <a:buFont typeface="Calibri"/>
              <a:buChar char="●"/>
            </a:pPr>
            <a:r>
              <a:rPr lang="en" sz="1700">
                <a:solidFill>
                  <a:schemeClr val="dk1"/>
                </a:solidFill>
                <a:latin typeface="Calibri"/>
                <a:ea typeface="Calibri"/>
                <a:cs typeface="Calibri"/>
                <a:sym typeface="Calibri"/>
              </a:rPr>
              <a:t>Weekly Zoom meeting: Join us, see agendas at: </a:t>
            </a:r>
            <a:r>
              <a:rPr lang="en" sz="1700" u="sng">
                <a:solidFill>
                  <a:schemeClr val="accent5"/>
                </a:solidFill>
                <a:hlinkClick r:id="rId6"/>
              </a:rPr>
              <a:t>https://indico.fnal.gov/category/1158/</a:t>
            </a:r>
            <a:endParaRPr u="sng">
              <a:solidFill>
                <a:schemeClr val="accent5"/>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txBox="1">
            <a:spLocks noGrp="1"/>
          </p:cNvSpPr>
          <p:nvPr>
            <p:ph type="title"/>
          </p:nvPr>
        </p:nvSpPr>
        <p:spPr>
          <a:xfrm>
            <a:off x="159300" y="64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Who</a:t>
            </a:r>
            <a:r>
              <a:rPr lang="en"/>
              <a:t>/</a:t>
            </a:r>
            <a:r>
              <a:rPr lang="en">
                <a:solidFill>
                  <a:srgbClr val="0000FF"/>
                </a:solidFill>
              </a:rPr>
              <a:t>what</a:t>
            </a:r>
            <a:r>
              <a:rPr lang="en"/>
              <a:t>/</a:t>
            </a:r>
            <a:r>
              <a:rPr lang="en">
                <a:solidFill>
                  <a:srgbClr val="FF0000"/>
                </a:solidFill>
              </a:rPr>
              <a:t>where</a:t>
            </a:r>
            <a:r>
              <a:rPr lang="en"/>
              <a:t>/</a:t>
            </a:r>
            <a:r>
              <a:rPr lang="en">
                <a:solidFill>
                  <a:srgbClr val="38761D"/>
                </a:solidFill>
              </a:rPr>
              <a:t>when</a:t>
            </a:r>
            <a:r>
              <a:rPr lang="en"/>
              <a:t>/</a:t>
            </a:r>
            <a:r>
              <a:rPr lang="en">
                <a:solidFill>
                  <a:srgbClr val="4A86E8"/>
                </a:solidFill>
              </a:rPr>
              <a:t>why</a:t>
            </a:r>
            <a:r>
              <a:rPr lang="en"/>
              <a:t>?</a:t>
            </a:r>
            <a:endParaRPr/>
          </a:p>
        </p:txBody>
      </p:sp>
      <p:sp>
        <p:nvSpPr>
          <p:cNvPr id="167" name="Google Shape;167;p31"/>
          <p:cNvSpPr txBox="1">
            <a:spLocks noGrp="1"/>
          </p:cNvSpPr>
          <p:nvPr>
            <p:ph type="body" idx="1"/>
          </p:nvPr>
        </p:nvSpPr>
        <p:spPr>
          <a:xfrm>
            <a:off x="226899" y="847675"/>
            <a:ext cx="5691000" cy="40731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400">
                <a:solidFill>
                  <a:srgbClr val="000000"/>
                </a:solidFill>
              </a:rPr>
              <a:t>Snowmass is a process that can be most successful when everyone’s voice is heard! </a:t>
            </a:r>
            <a:r>
              <a:rPr lang="en" sz="1400" b="1" i="1">
                <a:solidFill>
                  <a:srgbClr val="4A86E8"/>
                </a:solidFill>
              </a:rPr>
              <a:t>We are shaping the field of high energy physics for everyone involved, so everyone’s ideas should have equal weight in the process.</a:t>
            </a:r>
            <a:r>
              <a:rPr lang="en" sz="1400">
                <a:solidFill>
                  <a:srgbClr val="000000"/>
                </a:solidFill>
              </a:rPr>
              <a:t> We implore everyone who considers themselves a part of our high energy physics community to </a:t>
            </a:r>
            <a:r>
              <a:rPr lang="en" sz="1400" b="1" i="1">
                <a:solidFill>
                  <a:srgbClr val="0000FF"/>
                </a:solidFill>
              </a:rPr>
              <a:t>contribute to the Snowmass proceedings</a:t>
            </a:r>
            <a:r>
              <a:rPr lang="en" sz="1400">
                <a:solidFill>
                  <a:srgbClr val="000000"/>
                </a:solidFill>
              </a:rPr>
              <a:t> </a:t>
            </a:r>
            <a:r>
              <a:rPr lang="en" sz="1400" b="1" i="1">
                <a:solidFill>
                  <a:srgbClr val="38761D"/>
                </a:solidFill>
              </a:rPr>
              <a:t>during course of the coming year</a:t>
            </a:r>
            <a:r>
              <a:rPr lang="en" sz="1400">
                <a:solidFill>
                  <a:srgbClr val="38761D"/>
                </a:solidFill>
              </a:rPr>
              <a:t> </a:t>
            </a:r>
            <a:r>
              <a:rPr lang="en" sz="1400">
                <a:solidFill>
                  <a:srgbClr val="000000"/>
                </a:solidFill>
              </a:rPr>
              <a:t>through</a:t>
            </a:r>
            <a:r>
              <a:rPr lang="en" sz="1400"/>
              <a:t> </a:t>
            </a:r>
            <a:r>
              <a:rPr lang="en" sz="1400" b="1" i="1">
                <a:solidFill>
                  <a:srgbClr val="FF0000"/>
                </a:solidFill>
              </a:rPr>
              <a:t>virtual or in person meetings like this, on the slack workspace, or the email lists</a:t>
            </a:r>
            <a:r>
              <a:rPr lang="en" sz="1400">
                <a:solidFill>
                  <a:srgbClr val="000000"/>
                </a:solidFill>
              </a:rPr>
              <a:t>.  Whether you are a </a:t>
            </a:r>
            <a:r>
              <a:rPr lang="en" sz="1400" b="1" i="1">
                <a:solidFill>
                  <a:srgbClr val="000000"/>
                </a:solidFill>
              </a:rPr>
              <a:t>graduate student, technician, post-doc, academic faculty, engineer, research scientist ... we welcome everyone</a:t>
            </a:r>
            <a:r>
              <a:rPr lang="en" sz="1400">
                <a:solidFill>
                  <a:srgbClr val="000000"/>
                </a:solidFill>
              </a:rPr>
              <a:t> to contribute in this discussion.</a:t>
            </a:r>
            <a:endParaRPr sz="1400">
              <a:solidFill>
                <a:srgbClr val="000000"/>
              </a:solidFill>
            </a:endParaRPr>
          </a:p>
          <a:p>
            <a:pPr marL="0" lvl="0" indent="0" algn="just" rtl="0">
              <a:spcBef>
                <a:spcPts val="0"/>
              </a:spcBef>
              <a:spcAft>
                <a:spcPts val="0"/>
              </a:spcAft>
              <a:buNone/>
            </a:pPr>
            <a:endParaRPr sz="1400">
              <a:solidFill>
                <a:srgbClr val="000000"/>
              </a:solidFill>
            </a:endParaRPr>
          </a:p>
          <a:p>
            <a:pPr marL="0" lvl="0" indent="0" algn="just" rtl="0">
              <a:spcBef>
                <a:spcPts val="0"/>
              </a:spcBef>
              <a:spcAft>
                <a:spcPts val="0"/>
              </a:spcAft>
              <a:buNone/>
            </a:pPr>
            <a:r>
              <a:rPr lang="en" sz="1400">
                <a:solidFill>
                  <a:srgbClr val="000000"/>
                </a:solidFill>
              </a:rPr>
              <a:t>If you feel this is not the case for whatever reason, don’t hesitate contact the conveners of the Diversity &amp; Inclusion topical group of the Community Engagement Frontier: </a:t>
            </a:r>
            <a:r>
              <a:rPr lang="en" sz="1400" u="sng">
                <a:solidFill>
                  <a:schemeClr val="hlink"/>
                </a:solidFill>
                <a:hlinkClick r:id="rId3"/>
              </a:rPr>
              <a:t>Mu-Chun Chen</a:t>
            </a:r>
            <a:r>
              <a:rPr lang="en" sz="1400">
                <a:solidFill>
                  <a:srgbClr val="000000"/>
                </a:solidFill>
              </a:rPr>
              <a:t>, </a:t>
            </a:r>
            <a:r>
              <a:rPr lang="en" sz="1400" u="sng">
                <a:solidFill>
                  <a:schemeClr val="hlink"/>
                </a:solidFill>
                <a:hlinkClick r:id="rId4"/>
              </a:rPr>
              <a:t>Sam Meehan</a:t>
            </a:r>
            <a:r>
              <a:rPr lang="en" sz="1400">
                <a:solidFill>
                  <a:srgbClr val="000000"/>
                </a:solidFill>
              </a:rPr>
              <a:t>, </a:t>
            </a:r>
            <a:r>
              <a:rPr lang="en" sz="1400" u="sng">
                <a:solidFill>
                  <a:schemeClr val="hlink"/>
                </a:solidFill>
                <a:hlinkClick r:id="rId5"/>
              </a:rPr>
              <a:t>Carla Bonifazi</a:t>
            </a:r>
            <a:r>
              <a:rPr lang="en" sz="1400">
                <a:solidFill>
                  <a:srgbClr val="000000"/>
                </a:solidFill>
              </a:rPr>
              <a:t>, and </a:t>
            </a:r>
            <a:r>
              <a:rPr lang="en" sz="1400" u="sng">
                <a:solidFill>
                  <a:schemeClr val="hlink"/>
                </a:solidFill>
                <a:hlinkClick r:id="rId6"/>
              </a:rPr>
              <a:t>Ketevi Assamagan</a:t>
            </a:r>
            <a:r>
              <a:rPr lang="en" sz="1400">
                <a:solidFill>
                  <a:srgbClr val="000000"/>
                </a:solidFill>
              </a:rPr>
              <a:t>.</a:t>
            </a:r>
            <a:endParaRPr sz="1400"/>
          </a:p>
        </p:txBody>
      </p:sp>
      <p:pic>
        <p:nvPicPr>
          <p:cNvPr id="168" name="Google Shape;168;p31"/>
          <p:cNvPicPr preferRelativeResize="0"/>
          <p:nvPr/>
        </p:nvPicPr>
        <p:blipFill>
          <a:blip r:embed="rId7">
            <a:alphaModFix/>
          </a:blip>
          <a:stretch>
            <a:fillRect/>
          </a:stretch>
        </p:blipFill>
        <p:spPr>
          <a:xfrm>
            <a:off x="6115845" y="853475"/>
            <a:ext cx="2557125" cy="3835700"/>
          </a:xfrm>
          <a:prstGeom prst="rect">
            <a:avLst/>
          </a:prstGeom>
          <a:noFill/>
          <a:ln>
            <a:noFill/>
          </a:ln>
        </p:spPr>
      </p:pic>
      <p:sp>
        <p:nvSpPr>
          <p:cNvPr id="169" name="Google Shape;169;p31"/>
          <p:cNvSpPr txBox="1"/>
          <p:nvPr/>
        </p:nvSpPr>
        <p:spPr>
          <a:xfrm>
            <a:off x="6264345" y="4733821"/>
            <a:ext cx="2228700" cy="31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u="sng">
                <a:solidFill>
                  <a:schemeClr val="hlink"/>
                </a:solidFill>
                <a:hlinkClick r:id="rId8"/>
              </a:rPr>
              <a:t>fnal.gov/we-are-one-fermilab.jpg</a:t>
            </a:r>
            <a:endParaRPr>
              <a:latin typeface="Proxima Nova"/>
              <a:ea typeface="Proxima Nova"/>
              <a:cs typeface="Proxima Nova"/>
              <a:sym typeface="Proxima Nova"/>
            </a:endParaRPr>
          </a:p>
        </p:txBody>
      </p:sp>
      <p:sp>
        <p:nvSpPr>
          <p:cNvPr id="170" name="Google Shape;170;p31"/>
          <p:cNvSpPr txBox="1"/>
          <p:nvPr/>
        </p:nvSpPr>
        <p:spPr>
          <a:xfrm>
            <a:off x="8007967" y="1266329"/>
            <a:ext cx="1072800" cy="4299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b="1" i="1">
                <a:latin typeface="Proxima Nova"/>
                <a:ea typeface="Proxima Nova"/>
                <a:cs typeface="Proxima Nova"/>
                <a:sym typeface="Proxima Nova"/>
              </a:rPr>
              <a:t>… and SLAC, BNL, LBNL, CERN, ... all the labs and universities</a:t>
            </a:r>
            <a:endParaRPr sz="700" b="1" i="1">
              <a:latin typeface="Proxima Nova"/>
              <a:ea typeface="Proxima Nova"/>
              <a:cs typeface="Proxima Nova"/>
              <a:sym typeface="Proxima Nov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9"/>
          <p:cNvSpPr txBox="1">
            <a:spLocks noGrp="1"/>
          </p:cNvSpPr>
          <p:nvPr>
            <p:ph type="title"/>
          </p:nvPr>
        </p:nvSpPr>
        <p:spPr>
          <a:xfrm>
            <a:off x="3147675" y="59425"/>
            <a:ext cx="1912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PE Pyramid </a:t>
            </a:r>
            <a:endParaRPr sz="2400"/>
          </a:p>
        </p:txBody>
      </p:sp>
      <p:pic>
        <p:nvPicPr>
          <p:cNvPr id="330" name="Google Shape;330;p49"/>
          <p:cNvPicPr preferRelativeResize="0"/>
          <p:nvPr/>
        </p:nvPicPr>
        <p:blipFill>
          <a:blip r:embed="rId3">
            <a:alphaModFix/>
          </a:blip>
          <a:stretch>
            <a:fillRect/>
          </a:stretch>
        </p:blipFill>
        <p:spPr>
          <a:xfrm>
            <a:off x="152400" y="542975"/>
            <a:ext cx="8008373" cy="4448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20000"/>
              </a:lnSpc>
              <a:spcBef>
                <a:spcPts val="2000"/>
              </a:spcBef>
              <a:spcAft>
                <a:spcPts val="0"/>
              </a:spcAft>
              <a:buClr>
                <a:schemeClr val="dk1"/>
              </a:buClr>
              <a:buSzPts val="1100"/>
              <a:buFont typeface="Arial"/>
              <a:buNone/>
            </a:pPr>
            <a:r>
              <a:rPr lang="en" sz="2700">
                <a:solidFill>
                  <a:srgbClr val="555555"/>
                </a:solidFill>
              </a:rPr>
              <a:t>CEF5: Public Education &amp; Outreach</a:t>
            </a:r>
            <a:endParaRPr sz="2700">
              <a:solidFill>
                <a:srgbClr val="555555"/>
              </a:solidFill>
            </a:endParaRPr>
          </a:p>
          <a:p>
            <a:pPr marL="0" lvl="0" indent="0" algn="ctr" rtl="0">
              <a:spcBef>
                <a:spcPts val="1000"/>
              </a:spcBef>
              <a:spcAft>
                <a:spcPts val="0"/>
              </a:spcAft>
              <a:buNone/>
            </a:pPr>
            <a:r>
              <a:rPr lang="en" sz="2000" u="sng">
                <a:solidFill>
                  <a:schemeClr val="hlink"/>
                </a:solidFill>
                <a:hlinkClick r:id="rId3"/>
              </a:rPr>
              <a:t>https://snowmass21.org/community/outreach</a:t>
            </a:r>
            <a:endParaRPr sz="2000"/>
          </a:p>
          <a:p>
            <a:pPr marL="0" lvl="0" indent="0" algn="ctr" rtl="0">
              <a:lnSpc>
                <a:spcPct val="162500"/>
              </a:lnSpc>
              <a:spcBef>
                <a:spcPts val="0"/>
              </a:spcBef>
              <a:spcAft>
                <a:spcPts val="2000"/>
              </a:spcAft>
              <a:buNone/>
            </a:pPr>
            <a:r>
              <a:rPr lang="en" sz="2000">
                <a:solidFill>
                  <a:srgbClr val="555555"/>
                </a:solidFill>
                <a:highlight>
                  <a:srgbClr val="FFFFFF"/>
                </a:highlight>
              </a:rPr>
              <a:t>Sarah Demers, Kathryn Jepsen, Don Lincoln, Azwinndini Muronga</a:t>
            </a:r>
            <a:endParaRPr sz="2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1"/>
          <p:cNvSpPr txBox="1">
            <a:spLocks noGrp="1"/>
          </p:cNvSpPr>
          <p:nvPr>
            <p:ph type="title"/>
          </p:nvPr>
        </p:nvSpPr>
        <p:spPr>
          <a:xfrm>
            <a:off x="3049175" y="40100"/>
            <a:ext cx="2353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Who are we?</a:t>
            </a:r>
            <a:endParaRPr sz="2400"/>
          </a:p>
        </p:txBody>
      </p:sp>
      <p:sp>
        <p:nvSpPr>
          <p:cNvPr id="341" name="Google Shape;341;p51"/>
          <p:cNvSpPr txBox="1">
            <a:spLocks noGrp="1"/>
          </p:cNvSpPr>
          <p:nvPr>
            <p:ph type="body" idx="1"/>
          </p:nvPr>
        </p:nvSpPr>
        <p:spPr>
          <a:xfrm>
            <a:off x="0" y="439675"/>
            <a:ext cx="9144000" cy="29544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 sz="1700">
                <a:solidFill>
                  <a:schemeClr val="dk1"/>
                </a:solidFill>
                <a:latin typeface="Calibri"/>
                <a:ea typeface="Calibri"/>
                <a:cs typeface="Calibri"/>
                <a:sym typeface="Calibri"/>
              </a:rPr>
              <a:t>Convenors:</a:t>
            </a:r>
            <a:endParaRPr sz="170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endParaRPr sz="170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endParaRPr sz="17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endParaRPr sz="170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endParaRPr sz="170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endParaRPr sz="170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endParaRPr sz="170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endParaRPr sz="1700" u="sng">
              <a:solidFill>
                <a:schemeClr val="hlink"/>
              </a:solidFill>
              <a:latin typeface="Calibri"/>
              <a:ea typeface="Calibri"/>
              <a:cs typeface="Calibri"/>
              <a:sym typeface="Calibri"/>
            </a:endParaRPr>
          </a:p>
          <a:p>
            <a:pPr marL="0" lvl="0" indent="0" algn="l" rtl="0">
              <a:spcBef>
                <a:spcPts val="0"/>
              </a:spcBef>
              <a:spcAft>
                <a:spcPts val="1600"/>
              </a:spcAft>
              <a:buNone/>
            </a:pPr>
            <a:endParaRPr sz="1100"/>
          </a:p>
        </p:txBody>
      </p:sp>
      <p:grpSp>
        <p:nvGrpSpPr>
          <p:cNvPr id="342" name="Google Shape;342;p51"/>
          <p:cNvGrpSpPr/>
          <p:nvPr/>
        </p:nvGrpSpPr>
        <p:grpSpPr>
          <a:xfrm>
            <a:off x="93475" y="2532000"/>
            <a:ext cx="6189150" cy="787350"/>
            <a:chOff x="93475" y="2455800"/>
            <a:chExt cx="6189150" cy="787350"/>
          </a:xfrm>
        </p:grpSpPr>
        <p:sp>
          <p:nvSpPr>
            <p:cNvPr id="343" name="Google Shape;343;p51"/>
            <p:cNvSpPr txBox="1"/>
            <p:nvPr/>
          </p:nvSpPr>
          <p:spPr>
            <a:xfrm>
              <a:off x="93475" y="2495550"/>
              <a:ext cx="1851900" cy="747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Sarah Demers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Yale University</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u="sng">
                  <a:solidFill>
                    <a:schemeClr val="hlink"/>
                  </a:solidFill>
                  <a:hlinkClick r:id="rId3"/>
                </a:rPr>
                <a:t>sarah.demers@yale.edu</a:t>
              </a:r>
              <a:endParaRPr sz="1200">
                <a:solidFill>
                  <a:schemeClr val="dk1"/>
                </a:solidFill>
              </a:endParaRPr>
            </a:p>
            <a:p>
              <a:pPr marL="0" lvl="0" indent="0" algn="l" rtl="0">
                <a:spcBef>
                  <a:spcPts val="0"/>
                </a:spcBef>
                <a:spcAft>
                  <a:spcPts val="0"/>
                </a:spcAft>
                <a:buNone/>
              </a:pPr>
              <a:endParaRPr/>
            </a:p>
          </p:txBody>
        </p:sp>
        <p:sp>
          <p:nvSpPr>
            <p:cNvPr id="344" name="Google Shape;344;p51"/>
            <p:cNvSpPr txBox="1"/>
            <p:nvPr/>
          </p:nvSpPr>
          <p:spPr>
            <a:xfrm>
              <a:off x="2807825" y="2495550"/>
              <a:ext cx="2060400" cy="747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Kathryn Jepsen</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Symmetry Magazine </a:t>
              </a:r>
              <a:endParaRPr sz="1200">
                <a:solidFill>
                  <a:schemeClr val="dk1"/>
                </a:solidFill>
              </a:endParaRPr>
            </a:p>
            <a:p>
              <a:pPr marL="0" lvl="0" indent="0" algn="l" rtl="0">
                <a:lnSpc>
                  <a:spcPct val="115000"/>
                </a:lnSpc>
                <a:spcBef>
                  <a:spcPts val="0"/>
                </a:spcBef>
                <a:spcAft>
                  <a:spcPts val="0"/>
                </a:spcAft>
                <a:buNone/>
              </a:pPr>
              <a:r>
                <a:rPr lang="en" sz="1200" u="sng">
                  <a:solidFill>
                    <a:schemeClr val="hlink"/>
                  </a:solidFill>
                  <a:hlinkClick r:id="rId4"/>
                </a:rPr>
                <a:t>kjepsen@slac.stanford.edu</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45" name="Google Shape;345;p51"/>
            <p:cNvSpPr txBox="1"/>
            <p:nvPr/>
          </p:nvSpPr>
          <p:spPr>
            <a:xfrm>
              <a:off x="4874425" y="2455800"/>
              <a:ext cx="1408200" cy="747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Don Lincoln</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FNAL</a:t>
              </a:r>
              <a:endParaRPr sz="1200">
                <a:solidFill>
                  <a:schemeClr val="dk1"/>
                </a:solidFill>
              </a:endParaRPr>
            </a:p>
            <a:p>
              <a:pPr marL="0" lvl="0" indent="0" algn="l" rtl="0">
                <a:lnSpc>
                  <a:spcPct val="115000"/>
                </a:lnSpc>
                <a:spcBef>
                  <a:spcPts val="0"/>
                </a:spcBef>
                <a:spcAft>
                  <a:spcPts val="0"/>
                </a:spcAft>
                <a:buNone/>
              </a:pPr>
              <a:r>
                <a:rPr lang="en" sz="1200" u="sng">
                  <a:solidFill>
                    <a:schemeClr val="hlink"/>
                  </a:solidFill>
                  <a:hlinkClick r:id="rId5"/>
                </a:rPr>
                <a:t>lincoln@fnal.go</a:t>
              </a:r>
              <a:r>
                <a:rPr lang="en" sz="1200">
                  <a:solidFill>
                    <a:schemeClr val="dk1"/>
                  </a:solidFill>
                </a:rPr>
                <a:t>v</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a:p>
          </p:txBody>
        </p:sp>
      </p:grpSp>
      <p:pic>
        <p:nvPicPr>
          <p:cNvPr id="346" name="Google Shape;346;p51"/>
          <p:cNvPicPr preferRelativeResize="0"/>
          <p:nvPr/>
        </p:nvPicPr>
        <p:blipFill>
          <a:blip r:embed="rId6">
            <a:alphaModFix/>
          </a:blip>
          <a:stretch>
            <a:fillRect/>
          </a:stretch>
        </p:blipFill>
        <p:spPr>
          <a:xfrm>
            <a:off x="39325" y="978350"/>
            <a:ext cx="2394915" cy="1593400"/>
          </a:xfrm>
          <a:prstGeom prst="rect">
            <a:avLst/>
          </a:prstGeom>
          <a:noFill/>
          <a:ln>
            <a:noFill/>
          </a:ln>
        </p:spPr>
      </p:pic>
      <p:pic>
        <p:nvPicPr>
          <p:cNvPr id="347" name="Google Shape;347;p51"/>
          <p:cNvPicPr preferRelativeResize="0"/>
          <p:nvPr/>
        </p:nvPicPr>
        <p:blipFill>
          <a:blip r:embed="rId7">
            <a:alphaModFix/>
          </a:blip>
          <a:stretch>
            <a:fillRect/>
          </a:stretch>
        </p:blipFill>
        <p:spPr>
          <a:xfrm>
            <a:off x="2807825" y="978350"/>
            <a:ext cx="1593400" cy="1593400"/>
          </a:xfrm>
          <a:prstGeom prst="rect">
            <a:avLst/>
          </a:prstGeom>
          <a:noFill/>
          <a:ln>
            <a:noFill/>
          </a:ln>
        </p:spPr>
      </p:pic>
      <p:pic>
        <p:nvPicPr>
          <p:cNvPr id="348" name="Google Shape;348;p51"/>
          <p:cNvPicPr preferRelativeResize="0"/>
          <p:nvPr/>
        </p:nvPicPr>
        <p:blipFill>
          <a:blip r:embed="rId8">
            <a:alphaModFix/>
          </a:blip>
          <a:stretch>
            <a:fillRect/>
          </a:stretch>
        </p:blipFill>
        <p:spPr>
          <a:xfrm>
            <a:off x="4874429" y="1023500"/>
            <a:ext cx="1055659" cy="1593400"/>
          </a:xfrm>
          <a:prstGeom prst="rect">
            <a:avLst/>
          </a:prstGeom>
          <a:noFill/>
          <a:ln>
            <a:noFill/>
          </a:ln>
        </p:spPr>
      </p:pic>
      <p:pic>
        <p:nvPicPr>
          <p:cNvPr id="349" name="Google Shape;349;p51"/>
          <p:cNvPicPr preferRelativeResize="0"/>
          <p:nvPr/>
        </p:nvPicPr>
        <p:blipFill>
          <a:blip r:embed="rId9">
            <a:alphaModFix/>
          </a:blip>
          <a:stretch>
            <a:fillRect/>
          </a:stretch>
        </p:blipFill>
        <p:spPr>
          <a:xfrm>
            <a:off x="6403290" y="978350"/>
            <a:ext cx="2060510" cy="1545350"/>
          </a:xfrm>
          <a:prstGeom prst="rect">
            <a:avLst/>
          </a:prstGeom>
          <a:noFill/>
          <a:ln>
            <a:noFill/>
          </a:ln>
        </p:spPr>
      </p:pic>
      <p:sp>
        <p:nvSpPr>
          <p:cNvPr id="350" name="Google Shape;350;p51"/>
          <p:cNvSpPr txBox="1"/>
          <p:nvPr/>
        </p:nvSpPr>
        <p:spPr>
          <a:xfrm>
            <a:off x="6403299" y="2571750"/>
            <a:ext cx="2740800" cy="668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rPr>
              <a:t>Azwinndini Muronga</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Nelson Mandela University</a:t>
            </a:r>
            <a:endParaRPr sz="1200">
              <a:solidFill>
                <a:schemeClr val="dk1"/>
              </a:solidFill>
            </a:endParaRPr>
          </a:p>
          <a:p>
            <a:pPr marL="0" lvl="0" indent="0" algn="l" rtl="0">
              <a:lnSpc>
                <a:spcPct val="115000"/>
              </a:lnSpc>
              <a:spcBef>
                <a:spcPts val="0"/>
              </a:spcBef>
              <a:spcAft>
                <a:spcPts val="0"/>
              </a:spcAft>
              <a:buNone/>
            </a:pPr>
            <a:r>
              <a:rPr lang="en" sz="1200" u="sng">
                <a:solidFill>
                  <a:schemeClr val="hlink"/>
                </a:solidFill>
                <a:hlinkClick r:id="rId10"/>
              </a:rPr>
              <a:t>Azwinndini.Muronga@mandela.ac.za</a:t>
            </a:r>
            <a:endParaRPr sz="1200">
              <a:solidFill>
                <a:schemeClr val="dk1"/>
              </a:solidFill>
            </a:endParaRPr>
          </a:p>
          <a:p>
            <a:pPr marL="0" lvl="0" indent="0" algn="l" rtl="0">
              <a:spcBef>
                <a:spcPts val="0"/>
              </a:spcBef>
              <a:spcAft>
                <a:spcPts val="0"/>
              </a:spcAft>
              <a:buNone/>
            </a:pPr>
            <a:endParaRPr/>
          </a:p>
        </p:txBody>
      </p:sp>
      <p:sp>
        <p:nvSpPr>
          <p:cNvPr id="351" name="Google Shape;351;p51"/>
          <p:cNvSpPr txBox="1"/>
          <p:nvPr/>
        </p:nvSpPr>
        <p:spPr>
          <a:xfrm>
            <a:off x="141600" y="3582800"/>
            <a:ext cx="8860800" cy="1159800"/>
          </a:xfrm>
          <a:prstGeom prst="rect">
            <a:avLst/>
          </a:prstGeom>
          <a:noFill/>
          <a:ln>
            <a:noFill/>
          </a:ln>
        </p:spPr>
        <p:txBody>
          <a:bodyPr spcFirstLastPara="1" wrap="square" lIns="91425" tIns="91425" rIns="91425" bIns="91425" anchor="t" anchorCtr="0">
            <a:noAutofit/>
          </a:bodyPr>
          <a:lstStyle/>
          <a:p>
            <a:pPr marL="457200" lvl="0" indent="-317500" algn="l" rtl="0">
              <a:lnSpc>
                <a:spcPct val="90000"/>
              </a:lnSpc>
              <a:spcBef>
                <a:spcPts val="1000"/>
              </a:spcBef>
              <a:spcAft>
                <a:spcPts val="0"/>
              </a:spcAft>
              <a:buClr>
                <a:schemeClr val="dk1"/>
              </a:buClr>
              <a:buSzPts val="1400"/>
              <a:buFont typeface="Calibri"/>
              <a:buChar char="●"/>
            </a:pPr>
            <a:r>
              <a:rPr lang="en" sz="1700">
                <a:solidFill>
                  <a:schemeClr val="dk1"/>
                </a:solidFill>
                <a:latin typeface="Calibri"/>
                <a:ea typeface="Calibri"/>
                <a:cs typeface="Calibri"/>
                <a:sym typeface="Calibri"/>
              </a:rPr>
              <a:t>Discuss the </a:t>
            </a:r>
            <a:r>
              <a:rPr lang="en" sz="1700" i="1">
                <a:solidFill>
                  <a:schemeClr val="dk1"/>
                </a:solidFill>
                <a:latin typeface="Calibri"/>
                <a:ea typeface="Calibri"/>
                <a:cs typeface="Calibri"/>
                <a:sym typeface="Calibri"/>
              </a:rPr>
              <a:t>why, what, who</a:t>
            </a:r>
            <a:r>
              <a:rPr lang="en" sz="1700">
                <a:solidFill>
                  <a:schemeClr val="dk1"/>
                </a:solidFill>
                <a:latin typeface="Calibri"/>
                <a:ea typeface="Calibri"/>
                <a:cs typeface="Calibri"/>
                <a:sym typeface="Calibri"/>
              </a:rPr>
              <a:t> and </a:t>
            </a:r>
            <a:r>
              <a:rPr lang="en" sz="1700" i="1">
                <a:solidFill>
                  <a:schemeClr val="dk1"/>
                </a:solidFill>
                <a:latin typeface="Calibri"/>
                <a:ea typeface="Calibri"/>
                <a:cs typeface="Calibri"/>
                <a:sym typeface="Calibri"/>
              </a:rPr>
              <a:t>how</a:t>
            </a:r>
            <a:r>
              <a:rPr lang="en" sz="1700">
                <a:solidFill>
                  <a:schemeClr val="dk1"/>
                </a:solidFill>
                <a:latin typeface="Calibri"/>
                <a:ea typeface="Calibri"/>
                <a:cs typeface="Calibri"/>
                <a:sym typeface="Calibri"/>
              </a:rPr>
              <a:t> of public engagement, education and outreach</a:t>
            </a:r>
            <a:endParaRPr sz="1700">
              <a:solidFill>
                <a:schemeClr val="dk1"/>
              </a:solidFill>
              <a:latin typeface="Calibri"/>
              <a:ea typeface="Calibri"/>
              <a:cs typeface="Calibri"/>
              <a:sym typeface="Calibri"/>
            </a:endParaRPr>
          </a:p>
          <a:p>
            <a:pPr marL="457200" lvl="0" indent="-317500" algn="l" rtl="0">
              <a:lnSpc>
                <a:spcPct val="90000"/>
              </a:lnSpc>
              <a:spcBef>
                <a:spcPts val="0"/>
              </a:spcBef>
              <a:spcAft>
                <a:spcPts val="0"/>
              </a:spcAft>
              <a:buClr>
                <a:schemeClr val="dk1"/>
              </a:buClr>
              <a:buSzPts val="1400"/>
              <a:buFont typeface="Calibri"/>
              <a:buChar char="●"/>
            </a:pPr>
            <a:r>
              <a:rPr lang="en" sz="1700">
                <a:solidFill>
                  <a:schemeClr val="dk1"/>
                </a:solidFill>
                <a:latin typeface="Calibri"/>
                <a:ea typeface="Calibri"/>
                <a:cs typeface="Calibri"/>
                <a:sym typeface="Calibri"/>
              </a:rPr>
              <a:t>Overlap with other TGs within CEF and have impact in all other Snowmass frontiers</a:t>
            </a:r>
            <a:endParaRPr sz="1700">
              <a:solidFill>
                <a:schemeClr val="dk1"/>
              </a:solidFill>
              <a:latin typeface="Calibri"/>
              <a:ea typeface="Calibri"/>
              <a:cs typeface="Calibri"/>
              <a:sym typeface="Calibri"/>
            </a:endParaRPr>
          </a:p>
          <a:p>
            <a:pPr marL="457200" lvl="0" indent="-317500" algn="l" rtl="0">
              <a:lnSpc>
                <a:spcPct val="90000"/>
              </a:lnSpc>
              <a:spcBef>
                <a:spcPts val="0"/>
              </a:spcBef>
              <a:spcAft>
                <a:spcPts val="0"/>
              </a:spcAft>
              <a:buClr>
                <a:schemeClr val="dk1"/>
              </a:buClr>
              <a:buSzPts val="1400"/>
              <a:buFont typeface="Calibri"/>
              <a:buChar char="●"/>
            </a:pPr>
            <a:r>
              <a:rPr lang="en" sz="1700">
                <a:solidFill>
                  <a:schemeClr val="dk1"/>
                </a:solidFill>
                <a:latin typeface="Calibri"/>
                <a:ea typeface="Calibri"/>
                <a:cs typeface="Calibri"/>
                <a:sym typeface="Calibri"/>
              </a:rPr>
              <a:t>Regular Zoom meetings: Join us, see calendar at: </a:t>
            </a:r>
            <a:r>
              <a:rPr lang="en" sz="1700" u="sng">
                <a:solidFill>
                  <a:schemeClr val="accent5"/>
                </a:solidFill>
                <a:latin typeface="Calibri"/>
                <a:ea typeface="Calibri"/>
                <a:cs typeface="Calibri"/>
                <a:sym typeface="Calibri"/>
                <a:hlinkClick r:id="rId11"/>
              </a:rPr>
              <a:t>https://snowmass21.org/community/start</a:t>
            </a:r>
            <a:endParaRPr sz="1700" u="sng">
              <a:solidFill>
                <a:schemeClr val="accent5"/>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2"/>
          <p:cNvSpPr txBox="1">
            <a:spLocks noGrp="1"/>
          </p:cNvSpPr>
          <p:nvPr>
            <p:ph type="title"/>
          </p:nvPr>
        </p:nvSpPr>
        <p:spPr>
          <a:xfrm>
            <a:off x="356825" y="210350"/>
            <a:ext cx="8520600" cy="800700"/>
          </a:xfrm>
          <a:prstGeom prst="rect">
            <a:avLst/>
          </a:prstGeom>
        </p:spPr>
        <p:txBody>
          <a:bodyPr spcFirstLastPara="1" wrap="square" lIns="91425" tIns="91425" rIns="91425" bIns="91425" anchor="t" anchorCtr="0">
            <a:noAutofit/>
          </a:bodyPr>
          <a:lstStyle/>
          <a:p>
            <a:pPr marL="0" lvl="0" indent="0" algn="ctr" rtl="0">
              <a:lnSpc>
                <a:spcPct val="120000"/>
              </a:lnSpc>
              <a:spcBef>
                <a:spcPts val="2000"/>
              </a:spcBef>
              <a:spcAft>
                <a:spcPts val="0"/>
              </a:spcAft>
              <a:buClr>
                <a:schemeClr val="dk1"/>
              </a:buClr>
              <a:buSzPts val="1100"/>
              <a:buFont typeface="Arial"/>
              <a:buNone/>
            </a:pPr>
            <a:r>
              <a:rPr lang="en" sz="2700">
                <a:solidFill>
                  <a:srgbClr val="555555"/>
                </a:solidFill>
              </a:rPr>
              <a:t>CEF5: Who are we and what we do?</a:t>
            </a:r>
            <a:endParaRPr sz="2700">
              <a:solidFill>
                <a:srgbClr val="555555"/>
              </a:solidFill>
            </a:endParaRPr>
          </a:p>
          <a:p>
            <a:pPr marL="0" lvl="0" indent="0" algn="ctr" rtl="0">
              <a:lnSpc>
                <a:spcPct val="162500"/>
              </a:lnSpc>
              <a:spcBef>
                <a:spcPts val="1000"/>
              </a:spcBef>
              <a:spcAft>
                <a:spcPts val="2000"/>
              </a:spcAft>
              <a:buNone/>
            </a:pPr>
            <a:endParaRPr sz="2000"/>
          </a:p>
        </p:txBody>
      </p:sp>
      <p:sp>
        <p:nvSpPr>
          <p:cNvPr id="357" name="Google Shape;357;p52"/>
          <p:cNvSpPr txBox="1"/>
          <p:nvPr/>
        </p:nvSpPr>
        <p:spPr>
          <a:xfrm>
            <a:off x="225675" y="1083200"/>
            <a:ext cx="8651700" cy="3899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 sz="3200">
                <a:solidFill>
                  <a:schemeClr val="dk1"/>
                </a:solidFill>
              </a:rPr>
              <a:t>•</a:t>
            </a:r>
            <a:r>
              <a:rPr lang="en" sz="2100">
                <a:solidFill>
                  <a:schemeClr val="dk1"/>
                </a:solidFill>
              </a:rPr>
              <a:t>Overall Goal(S):</a:t>
            </a:r>
            <a:endParaRPr sz="2100">
              <a:solidFill>
                <a:schemeClr val="dk1"/>
              </a:solidFill>
            </a:endParaRPr>
          </a:p>
          <a:p>
            <a:pPr marL="0" lvl="0" indent="0" algn="l" rtl="0">
              <a:lnSpc>
                <a:spcPct val="90000"/>
              </a:lnSpc>
              <a:spcBef>
                <a:spcPts val="500"/>
              </a:spcBef>
              <a:spcAft>
                <a:spcPts val="0"/>
              </a:spcAft>
              <a:buNone/>
            </a:pPr>
            <a:r>
              <a:rPr lang="en" sz="1700">
                <a:solidFill>
                  <a:schemeClr val="dk1"/>
                </a:solidFill>
              </a:rPr>
              <a:t>•To have public engagement and education in particle physics recognized as important scientific activities and supported at all levels.</a:t>
            </a:r>
            <a:endParaRPr sz="1700">
              <a:solidFill>
                <a:schemeClr val="dk1"/>
              </a:solidFill>
            </a:endParaRPr>
          </a:p>
          <a:p>
            <a:pPr marL="0" lvl="0" indent="0" algn="l" rtl="0">
              <a:lnSpc>
                <a:spcPct val="90000"/>
              </a:lnSpc>
              <a:spcBef>
                <a:spcPts val="500"/>
              </a:spcBef>
              <a:spcAft>
                <a:spcPts val="0"/>
              </a:spcAft>
              <a:buNone/>
            </a:pPr>
            <a:r>
              <a:rPr lang="en" sz="1700">
                <a:solidFill>
                  <a:schemeClr val="dk1"/>
                </a:solidFill>
              </a:rPr>
              <a:t>•To have public education and outreach part of every practicing particle physicist’s job description and to be recognized at all levels.</a:t>
            </a:r>
            <a:endParaRPr sz="1700">
              <a:solidFill>
                <a:schemeClr val="dk1"/>
              </a:solidFill>
            </a:endParaRPr>
          </a:p>
          <a:p>
            <a:pPr marL="0" lvl="0" indent="0" algn="l" rtl="0">
              <a:lnSpc>
                <a:spcPct val="90000"/>
              </a:lnSpc>
              <a:spcBef>
                <a:spcPts val="1000"/>
              </a:spcBef>
              <a:spcAft>
                <a:spcPts val="0"/>
              </a:spcAft>
              <a:buNone/>
            </a:pPr>
            <a:r>
              <a:rPr lang="en" sz="3000">
                <a:solidFill>
                  <a:schemeClr val="dk1"/>
                </a:solidFill>
              </a:rPr>
              <a:t>•</a:t>
            </a:r>
            <a:r>
              <a:rPr lang="en" sz="2100">
                <a:solidFill>
                  <a:schemeClr val="dk1"/>
                </a:solidFill>
              </a:rPr>
              <a:t>Overall Objective(s):</a:t>
            </a:r>
            <a:endParaRPr sz="2100">
              <a:solidFill>
                <a:schemeClr val="dk1"/>
              </a:solidFill>
            </a:endParaRPr>
          </a:p>
          <a:p>
            <a:pPr marL="0" lvl="0" indent="0" algn="l" rtl="0">
              <a:lnSpc>
                <a:spcPct val="90000"/>
              </a:lnSpc>
              <a:spcBef>
                <a:spcPts val="500"/>
              </a:spcBef>
              <a:spcAft>
                <a:spcPts val="0"/>
              </a:spcAft>
              <a:buNone/>
            </a:pPr>
            <a:r>
              <a:rPr lang="en" sz="1700">
                <a:solidFill>
                  <a:schemeClr val="dk1"/>
                </a:solidFill>
              </a:rPr>
              <a:t>•To facilitate discussions amongst HEPP community and its stakeholders on the transformative public engagement through public education &amp; outreach</a:t>
            </a:r>
            <a:endParaRPr sz="17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20000"/>
              </a:lnSpc>
              <a:spcBef>
                <a:spcPts val="2000"/>
              </a:spcBef>
              <a:spcAft>
                <a:spcPts val="0"/>
              </a:spcAft>
              <a:buClr>
                <a:schemeClr val="dk1"/>
              </a:buClr>
              <a:buSzPts val="1100"/>
              <a:buFont typeface="Arial"/>
              <a:buNone/>
            </a:pPr>
            <a:r>
              <a:rPr lang="en" sz="2700">
                <a:solidFill>
                  <a:srgbClr val="555555"/>
                </a:solidFill>
              </a:rPr>
              <a:t>CommF6: Public Policy and Government Engagement</a:t>
            </a:r>
            <a:endParaRPr sz="2700">
              <a:solidFill>
                <a:srgbClr val="555555"/>
              </a:solidFill>
            </a:endParaRPr>
          </a:p>
          <a:p>
            <a:pPr marL="0" lvl="0" indent="0" algn="ctr" rtl="0">
              <a:spcBef>
                <a:spcPts val="1000"/>
              </a:spcBef>
              <a:spcAft>
                <a:spcPts val="0"/>
              </a:spcAft>
              <a:buNone/>
            </a:pPr>
            <a:r>
              <a:rPr lang="en" sz="2000" u="sng">
                <a:solidFill>
                  <a:schemeClr val="hlink"/>
                </a:solidFill>
                <a:hlinkClick r:id="rId3"/>
              </a:rPr>
              <a:t>https://snowmass21.org/community/policy</a:t>
            </a:r>
            <a:endParaRPr sz="2000"/>
          </a:p>
          <a:p>
            <a:pPr marL="0" lvl="0" indent="0" algn="ctr" rtl="0">
              <a:lnSpc>
                <a:spcPct val="162500"/>
              </a:lnSpc>
              <a:spcBef>
                <a:spcPts val="0"/>
              </a:spcBef>
              <a:spcAft>
                <a:spcPts val="2000"/>
              </a:spcAft>
              <a:buNone/>
            </a:pPr>
            <a:r>
              <a:rPr lang="en" sz="2000">
                <a:solidFill>
                  <a:srgbClr val="555555"/>
                </a:solidFill>
                <a:highlight>
                  <a:srgbClr val="FFFFFF"/>
                </a:highlight>
              </a:rPr>
              <a:t>Rob Fine, Louise Suter, Brajesh C. Choudhary</a:t>
            </a:r>
            <a:endParaRPr sz="2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4"/>
          <p:cNvSpPr txBox="1"/>
          <p:nvPr/>
        </p:nvSpPr>
        <p:spPr>
          <a:xfrm>
            <a:off x="311700" y="-88375"/>
            <a:ext cx="25233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000000"/>
                </a:solidFill>
              </a:rPr>
              <a:t>Who are we?</a:t>
            </a:r>
            <a:endParaRPr sz="2800">
              <a:solidFill>
                <a:srgbClr val="000000"/>
              </a:solidFill>
            </a:endParaRPr>
          </a:p>
        </p:txBody>
      </p:sp>
      <p:sp>
        <p:nvSpPr>
          <p:cNvPr id="368" name="Google Shape;368;p54"/>
          <p:cNvSpPr txBox="1"/>
          <p:nvPr/>
        </p:nvSpPr>
        <p:spPr>
          <a:xfrm>
            <a:off x="7545600" y="801025"/>
            <a:ext cx="1406400" cy="63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sz="900">
                <a:latin typeface="Calibri"/>
                <a:ea typeface="Calibri"/>
                <a:cs typeface="Calibri"/>
                <a:sym typeface="Calibri"/>
              </a:rPr>
              <a:t>Brajesh Choudhary</a:t>
            </a:r>
            <a:endParaRPr sz="900">
              <a:solidFill>
                <a:srgbClr val="000000"/>
              </a:solidFill>
              <a:latin typeface="Calibri"/>
              <a:ea typeface="Calibri"/>
              <a:cs typeface="Calibri"/>
              <a:sym typeface="Calibri"/>
            </a:endParaRPr>
          </a:p>
          <a:p>
            <a:pPr marL="0" lvl="0" indent="0" algn="l" rtl="0">
              <a:lnSpc>
                <a:spcPct val="115000"/>
              </a:lnSpc>
              <a:spcBef>
                <a:spcPts val="0"/>
              </a:spcBef>
              <a:spcAft>
                <a:spcPts val="0"/>
              </a:spcAft>
              <a:buClr>
                <a:srgbClr val="000000"/>
              </a:buClr>
              <a:buSzPts val="1100"/>
              <a:buFont typeface="Arial"/>
              <a:buNone/>
            </a:pPr>
            <a:r>
              <a:rPr lang="en" sz="900">
                <a:latin typeface="Calibri"/>
                <a:ea typeface="Calibri"/>
                <a:cs typeface="Calibri"/>
                <a:sym typeface="Calibri"/>
              </a:rPr>
              <a:t>University of Delhi</a:t>
            </a:r>
            <a:endParaRPr sz="900">
              <a:latin typeface="Calibri"/>
              <a:ea typeface="Calibri"/>
              <a:cs typeface="Calibri"/>
              <a:sym typeface="Calibri"/>
            </a:endParaRPr>
          </a:p>
          <a:p>
            <a:pPr marL="0" lvl="0" indent="0" algn="l" rtl="0">
              <a:lnSpc>
                <a:spcPct val="115000"/>
              </a:lnSpc>
              <a:spcBef>
                <a:spcPts val="0"/>
              </a:spcBef>
              <a:spcAft>
                <a:spcPts val="0"/>
              </a:spcAft>
              <a:buClr>
                <a:srgbClr val="000000"/>
              </a:buClr>
              <a:buSzPts val="1100"/>
              <a:buFont typeface="Arial"/>
              <a:buNone/>
            </a:pPr>
            <a:r>
              <a:rPr lang="en" sz="900" u="sng">
                <a:solidFill>
                  <a:schemeClr val="hlink"/>
                </a:solidFill>
                <a:latin typeface="Calibri"/>
                <a:ea typeface="Calibri"/>
                <a:cs typeface="Calibri"/>
                <a:sym typeface="Calibri"/>
                <a:hlinkClick r:id="rId3"/>
              </a:rPr>
              <a:t>brajesh@fnal.gov</a:t>
            </a:r>
            <a:endParaRPr sz="900">
              <a:latin typeface="Calibri"/>
              <a:ea typeface="Calibri"/>
              <a:cs typeface="Calibri"/>
              <a:sym typeface="Calibri"/>
            </a:endParaRPr>
          </a:p>
          <a:p>
            <a:pPr marL="0" lvl="0" indent="0" algn="l" rtl="0">
              <a:lnSpc>
                <a:spcPct val="115000"/>
              </a:lnSpc>
              <a:spcBef>
                <a:spcPts val="0"/>
              </a:spcBef>
              <a:spcAft>
                <a:spcPts val="0"/>
              </a:spcAft>
              <a:buClr>
                <a:srgbClr val="000000"/>
              </a:buClr>
              <a:buSzPts val="1100"/>
              <a:buFont typeface="Arial"/>
              <a:buNone/>
            </a:pPr>
            <a:endParaRPr sz="900">
              <a:latin typeface="Calibri"/>
              <a:ea typeface="Calibri"/>
              <a:cs typeface="Calibri"/>
              <a:sym typeface="Calibri"/>
            </a:endParaRPr>
          </a:p>
          <a:p>
            <a:pPr marL="0" lvl="0" indent="0" algn="l" rtl="0">
              <a:lnSpc>
                <a:spcPct val="115000"/>
              </a:lnSpc>
              <a:spcBef>
                <a:spcPts val="0"/>
              </a:spcBef>
              <a:spcAft>
                <a:spcPts val="0"/>
              </a:spcAft>
              <a:buClr>
                <a:srgbClr val="000000"/>
              </a:buClr>
              <a:buSzPts val="1100"/>
              <a:buFont typeface="Arial"/>
              <a:buNone/>
            </a:pPr>
            <a:endParaRPr sz="1200">
              <a:solidFill>
                <a:srgbClr val="000000"/>
              </a:solidFill>
              <a:latin typeface="Calibri"/>
              <a:ea typeface="Calibri"/>
              <a:cs typeface="Calibri"/>
              <a:sym typeface="Calibri"/>
            </a:endParaRPr>
          </a:p>
          <a:p>
            <a:pPr marL="0" lvl="0" indent="0" algn="l" rtl="0">
              <a:lnSpc>
                <a:spcPct val="100000"/>
              </a:lnSpc>
              <a:spcBef>
                <a:spcPts val="0"/>
              </a:spcBef>
              <a:spcAft>
                <a:spcPts val="0"/>
              </a:spcAft>
              <a:buNone/>
            </a:pPr>
            <a:endParaRPr sz="1000">
              <a:latin typeface="Calibri"/>
              <a:ea typeface="Calibri"/>
              <a:cs typeface="Calibri"/>
              <a:sym typeface="Calibri"/>
            </a:endParaRPr>
          </a:p>
        </p:txBody>
      </p:sp>
      <p:sp>
        <p:nvSpPr>
          <p:cNvPr id="369" name="Google Shape;369;p54"/>
          <p:cNvSpPr txBox="1"/>
          <p:nvPr/>
        </p:nvSpPr>
        <p:spPr>
          <a:xfrm>
            <a:off x="4551815" y="800400"/>
            <a:ext cx="1269300" cy="63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latin typeface="Calibri"/>
                <a:ea typeface="Calibri"/>
                <a:cs typeface="Calibri"/>
                <a:sym typeface="Calibri"/>
              </a:rPr>
              <a:t>Louise Suter</a:t>
            </a:r>
            <a:endParaRPr sz="900">
              <a:latin typeface="Calibri"/>
              <a:ea typeface="Calibri"/>
              <a:cs typeface="Calibri"/>
              <a:sym typeface="Calibri"/>
            </a:endParaRPr>
          </a:p>
          <a:p>
            <a:pPr marL="0" lvl="0" indent="0" algn="l" rtl="0">
              <a:lnSpc>
                <a:spcPct val="115000"/>
              </a:lnSpc>
              <a:spcBef>
                <a:spcPts val="0"/>
              </a:spcBef>
              <a:spcAft>
                <a:spcPts val="0"/>
              </a:spcAft>
              <a:buNone/>
            </a:pPr>
            <a:r>
              <a:rPr lang="en" sz="900">
                <a:latin typeface="Calibri"/>
                <a:ea typeface="Calibri"/>
                <a:cs typeface="Calibri"/>
                <a:sym typeface="Calibri"/>
              </a:rPr>
              <a:t>Fermilab</a:t>
            </a:r>
            <a:endParaRPr sz="900">
              <a:latin typeface="Calibri"/>
              <a:ea typeface="Calibri"/>
              <a:cs typeface="Calibri"/>
              <a:sym typeface="Calibri"/>
            </a:endParaRPr>
          </a:p>
          <a:p>
            <a:pPr marL="0" lvl="0" indent="0" algn="l" rtl="0">
              <a:lnSpc>
                <a:spcPct val="115000"/>
              </a:lnSpc>
              <a:spcBef>
                <a:spcPts val="0"/>
              </a:spcBef>
              <a:spcAft>
                <a:spcPts val="0"/>
              </a:spcAft>
              <a:buNone/>
            </a:pPr>
            <a:r>
              <a:rPr lang="en" sz="900" u="sng">
                <a:solidFill>
                  <a:schemeClr val="hlink"/>
                </a:solidFill>
                <a:latin typeface="Calibri"/>
                <a:ea typeface="Calibri"/>
                <a:cs typeface="Calibri"/>
                <a:sym typeface="Calibri"/>
                <a:hlinkClick r:id="rId4"/>
              </a:rPr>
              <a:t>lsuter@fnal.gov</a:t>
            </a:r>
            <a:endParaRPr sz="900">
              <a:latin typeface="Calibri"/>
              <a:ea typeface="Calibri"/>
              <a:cs typeface="Calibri"/>
              <a:sym typeface="Calibri"/>
            </a:endParaRPr>
          </a:p>
          <a:p>
            <a:pPr marL="0" lvl="0" indent="0" algn="l" rtl="0">
              <a:lnSpc>
                <a:spcPct val="115000"/>
              </a:lnSpc>
              <a:spcBef>
                <a:spcPts val="0"/>
              </a:spcBef>
              <a:spcAft>
                <a:spcPts val="0"/>
              </a:spcAft>
              <a:buNone/>
            </a:pPr>
            <a:endParaRPr sz="900">
              <a:latin typeface="Calibri"/>
              <a:ea typeface="Calibri"/>
              <a:cs typeface="Calibri"/>
              <a:sym typeface="Calibri"/>
            </a:endParaRPr>
          </a:p>
          <a:p>
            <a:pPr marL="0" lvl="0" indent="0" algn="l" rtl="0">
              <a:lnSpc>
                <a:spcPct val="115000"/>
              </a:lnSpc>
              <a:spcBef>
                <a:spcPts val="0"/>
              </a:spcBef>
              <a:spcAft>
                <a:spcPts val="0"/>
              </a:spcAft>
              <a:buNone/>
            </a:pPr>
            <a:endParaRPr sz="1200">
              <a:solidFill>
                <a:srgbClr val="000000"/>
              </a:solidFill>
              <a:latin typeface="Calibri"/>
              <a:ea typeface="Calibri"/>
              <a:cs typeface="Calibri"/>
              <a:sym typeface="Calibri"/>
            </a:endParaRPr>
          </a:p>
          <a:p>
            <a:pPr marL="0" lvl="0" indent="0" algn="l" rtl="0">
              <a:spcBef>
                <a:spcPts val="0"/>
              </a:spcBef>
              <a:spcAft>
                <a:spcPts val="0"/>
              </a:spcAft>
              <a:buNone/>
            </a:pPr>
            <a:endParaRPr/>
          </a:p>
        </p:txBody>
      </p:sp>
      <p:sp>
        <p:nvSpPr>
          <p:cNvPr id="370" name="Google Shape;370;p54"/>
          <p:cNvSpPr txBox="1"/>
          <p:nvPr/>
        </p:nvSpPr>
        <p:spPr>
          <a:xfrm>
            <a:off x="1581450" y="801025"/>
            <a:ext cx="1570800" cy="63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latin typeface="Calibri"/>
                <a:ea typeface="Calibri"/>
                <a:cs typeface="Calibri"/>
                <a:sym typeface="Calibri"/>
              </a:rPr>
              <a:t>Rob Fine</a:t>
            </a:r>
            <a:endParaRPr sz="90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900">
                <a:latin typeface="Calibri"/>
                <a:ea typeface="Calibri"/>
                <a:cs typeface="Calibri"/>
                <a:sym typeface="Calibri"/>
              </a:rPr>
              <a:t>University of Rochester</a:t>
            </a:r>
            <a:endParaRPr sz="90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900" u="sng">
                <a:solidFill>
                  <a:schemeClr val="hlink"/>
                </a:solidFill>
                <a:latin typeface="Calibri"/>
                <a:ea typeface="Calibri"/>
                <a:cs typeface="Calibri"/>
                <a:sym typeface="Calibri"/>
                <a:hlinkClick r:id="rId5"/>
              </a:rPr>
              <a:t>finer@pas.rochester.edu</a:t>
            </a:r>
            <a:endParaRPr sz="900">
              <a:latin typeface="Calibri"/>
              <a:ea typeface="Calibri"/>
              <a:cs typeface="Calibri"/>
              <a:sym typeface="Calibri"/>
            </a:endParaRPr>
          </a:p>
          <a:p>
            <a:pPr marL="0" lvl="0" indent="0" algn="l" rtl="0">
              <a:lnSpc>
                <a:spcPct val="115000"/>
              </a:lnSpc>
              <a:spcBef>
                <a:spcPts val="0"/>
              </a:spcBef>
              <a:spcAft>
                <a:spcPts val="0"/>
              </a:spcAft>
              <a:buNone/>
            </a:pPr>
            <a:endParaRPr sz="900">
              <a:latin typeface="Calibri"/>
              <a:ea typeface="Calibri"/>
              <a:cs typeface="Calibri"/>
              <a:sym typeface="Calibri"/>
            </a:endParaRPr>
          </a:p>
          <a:p>
            <a:pPr marL="0" lvl="0" indent="0" algn="l" rtl="0">
              <a:lnSpc>
                <a:spcPct val="115000"/>
              </a:lnSpc>
              <a:spcBef>
                <a:spcPts val="0"/>
              </a:spcBef>
              <a:spcAft>
                <a:spcPts val="0"/>
              </a:spcAft>
              <a:buNone/>
            </a:pPr>
            <a:endParaRPr sz="1100">
              <a:solidFill>
                <a:srgbClr val="000000"/>
              </a:solidFill>
              <a:latin typeface="Calibri"/>
              <a:ea typeface="Calibri"/>
              <a:cs typeface="Calibri"/>
              <a:sym typeface="Calibri"/>
            </a:endParaRPr>
          </a:p>
          <a:p>
            <a:pPr marL="0" lvl="0" indent="0" algn="l" rtl="0">
              <a:spcBef>
                <a:spcPts val="0"/>
              </a:spcBef>
              <a:spcAft>
                <a:spcPts val="0"/>
              </a:spcAft>
              <a:buNone/>
            </a:pPr>
            <a:r>
              <a:rPr lang="en"/>
              <a:t> </a:t>
            </a:r>
            <a:endParaRPr/>
          </a:p>
        </p:txBody>
      </p:sp>
      <p:sp>
        <p:nvSpPr>
          <p:cNvPr id="371" name="Google Shape;371;p54"/>
          <p:cNvSpPr txBox="1"/>
          <p:nvPr/>
        </p:nvSpPr>
        <p:spPr>
          <a:xfrm>
            <a:off x="0" y="1889050"/>
            <a:ext cx="9070200" cy="339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Topics under discussion: </a:t>
            </a:r>
            <a:endParaRPr/>
          </a:p>
          <a:p>
            <a:pPr marL="457200" lvl="0" indent="-317500" algn="l" rtl="0">
              <a:spcBef>
                <a:spcPts val="0"/>
              </a:spcBef>
              <a:spcAft>
                <a:spcPts val="0"/>
              </a:spcAft>
              <a:buSzPts val="1400"/>
              <a:buChar char="●"/>
            </a:pPr>
            <a:r>
              <a:rPr lang="en"/>
              <a:t>How does the HEP community engage with legislators in the US congressional government re: funding? What has worked well and where can we improve? (e.g. annual “DC Trip”)</a:t>
            </a:r>
            <a:endParaRPr/>
          </a:p>
          <a:p>
            <a:pPr marL="457200" lvl="0" indent="-317500" algn="l" rtl="0">
              <a:spcBef>
                <a:spcPts val="0"/>
              </a:spcBef>
              <a:spcAft>
                <a:spcPts val="0"/>
              </a:spcAft>
              <a:buSzPts val="1400"/>
              <a:buChar char="●"/>
            </a:pPr>
            <a:r>
              <a:rPr lang="en"/>
              <a:t>Should the scope of our advocacy be expanded to include e.g. State-level government officials?</a:t>
            </a:r>
            <a:endParaRPr/>
          </a:p>
          <a:p>
            <a:pPr marL="457200" lvl="0" indent="-317500" algn="l" rtl="0">
              <a:spcBef>
                <a:spcPts val="0"/>
              </a:spcBef>
              <a:spcAft>
                <a:spcPts val="0"/>
              </a:spcAft>
              <a:buSzPts val="1400"/>
              <a:buChar char="●"/>
            </a:pPr>
            <a:r>
              <a:rPr lang="en"/>
              <a:t>Should we expand the subject of our advocacy beyond funding? To advocate e.g. immigration issues impacting HEP?</a:t>
            </a:r>
            <a:endParaRPr/>
          </a:p>
          <a:p>
            <a:pPr marL="457200" lvl="0" indent="-317500" algn="l" rtl="0">
              <a:spcBef>
                <a:spcPts val="0"/>
              </a:spcBef>
              <a:spcAft>
                <a:spcPts val="0"/>
              </a:spcAft>
              <a:buSzPts val="1400"/>
              <a:buChar char="●"/>
            </a:pPr>
            <a:r>
              <a:rPr lang="en"/>
              <a:t>How do we increase awareness within our community of these efforts and their importance?</a:t>
            </a:r>
            <a:endParaRPr/>
          </a:p>
          <a:p>
            <a:pPr marL="457200" lvl="0" indent="-317500" algn="l" rtl="0">
              <a:spcBef>
                <a:spcPts val="0"/>
              </a:spcBef>
              <a:spcAft>
                <a:spcPts val="0"/>
              </a:spcAft>
              <a:buSzPts val="1400"/>
              <a:buChar char="●"/>
            </a:pPr>
            <a:r>
              <a:rPr lang="en"/>
              <a:t>How do we provide training, tools and a gateway so everyone feels able to engage with these efforts? </a:t>
            </a:r>
            <a:endParaRPr/>
          </a:p>
          <a:p>
            <a:pPr marL="457200" lvl="0" indent="0" algn="l" rtl="0">
              <a:spcBef>
                <a:spcPts val="0"/>
              </a:spcBef>
              <a:spcAft>
                <a:spcPts val="0"/>
              </a:spcAft>
              <a:buNone/>
            </a:pPr>
            <a:endParaRPr/>
          </a:p>
          <a:p>
            <a:pPr marL="0" lvl="0" indent="0" algn="l" rtl="0">
              <a:spcBef>
                <a:spcPts val="0"/>
              </a:spcBef>
              <a:spcAft>
                <a:spcPts val="0"/>
              </a:spcAft>
              <a:buNone/>
            </a:pPr>
            <a:r>
              <a:rPr lang="en"/>
              <a:t>How to join the conversation:</a:t>
            </a:r>
            <a:endParaRPr/>
          </a:p>
          <a:p>
            <a:pPr marL="457200" lvl="0" indent="-317500" algn="l" rtl="0">
              <a:spcBef>
                <a:spcPts val="0"/>
              </a:spcBef>
              <a:spcAft>
                <a:spcPts val="0"/>
              </a:spcAft>
              <a:buSzPts val="1400"/>
              <a:buChar char="●"/>
            </a:pPr>
            <a:r>
              <a:rPr lang="en" u="sng">
                <a:solidFill>
                  <a:schemeClr val="hlink"/>
                </a:solidFill>
                <a:hlinkClick r:id="rId6"/>
              </a:rPr>
              <a:t>Subscribe</a:t>
            </a:r>
            <a:r>
              <a:rPr lang="en"/>
              <a:t> </a:t>
            </a:r>
            <a:r>
              <a:rPr lang="en">
                <a:solidFill>
                  <a:srgbClr val="000000"/>
                </a:solidFill>
              </a:rPr>
              <a:t>to our email list</a:t>
            </a:r>
            <a:r>
              <a:rPr lang="en"/>
              <a:t>serv:</a:t>
            </a:r>
            <a:r>
              <a:rPr lang="en">
                <a:solidFill>
                  <a:srgbClr val="000000"/>
                </a:solidFill>
              </a:rPr>
              <a:t> SNOWMASS-COMMF-06-</a:t>
            </a:r>
            <a:r>
              <a:rPr lang="en"/>
              <a:t>PPGE </a:t>
            </a:r>
            <a:endParaRPr/>
          </a:p>
          <a:p>
            <a:pPr marL="457200" lvl="0" indent="-317500" algn="l" rtl="0">
              <a:spcBef>
                <a:spcPts val="0"/>
              </a:spcBef>
              <a:spcAft>
                <a:spcPts val="0"/>
              </a:spcAft>
              <a:buSzPts val="1400"/>
              <a:buChar char="●"/>
            </a:pPr>
            <a:r>
              <a:rPr lang="en"/>
              <a:t>Join our Slack channel: </a:t>
            </a:r>
            <a:r>
              <a:rPr lang="en" sz="1100" u="sng">
                <a:solidFill>
                  <a:schemeClr val="hlink"/>
                </a:solidFill>
                <a:hlinkClick r:id="rId7"/>
              </a:rPr>
              <a:t>https://app.slack.com/client/TNNU4A570/C012V6WUNRY/details/top?cdn_fallback=2</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Attend meetings: </a:t>
            </a:r>
            <a:r>
              <a:rPr lang="en" u="sng">
                <a:solidFill>
                  <a:schemeClr val="accent5"/>
                </a:solidFill>
                <a:hlinkClick r:id="rId8"/>
              </a:rPr>
              <a:t>https://indico.fnal.gov/category/1156/</a:t>
            </a:r>
            <a:r>
              <a:rPr lang="en">
                <a:solidFill>
                  <a:schemeClr val="dk1"/>
                </a:solidFill>
              </a:rPr>
              <a:t> </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Contribute an LOI (</a:t>
            </a:r>
            <a:r>
              <a:rPr lang="en">
                <a:solidFill>
                  <a:schemeClr val="dk1"/>
                </a:solidFill>
                <a:latin typeface="Calibri"/>
                <a:ea typeface="Calibri"/>
                <a:cs typeface="Calibri"/>
                <a:sym typeface="Calibri"/>
              </a:rPr>
              <a:t>see Public Policy &amp; Government Engagement for topics we have considered </a:t>
            </a:r>
            <a:r>
              <a:rPr lang="en" u="sng">
                <a:solidFill>
                  <a:schemeClr val="hlink"/>
                </a:solidFill>
                <a:latin typeface="Calibri"/>
                <a:ea typeface="Calibri"/>
                <a:cs typeface="Calibri"/>
                <a:sym typeface="Calibri"/>
                <a:hlinkClick r:id="rId9"/>
              </a:rPr>
              <a:t>here</a:t>
            </a:r>
            <a:r>
              <a:rPr lang="en">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marL="457200" lvl="0" indent="0" algn="l" rtl="0">
              <a:spcBef>
                <a:spcPts val="0"/>
              </a:spcBef>
              <a:spcAft>
                <a:spcPts val="0"/>
              </a:spcAft>
              <a:buNone/>
            </a:pPr>
            <a:endParaRPr/>
          </a:p>
        </p:txBody>
      </p:sp>
      <p:pic>
        <p:nvPicPr>
          <p:cNvPr id="372" name="Google Shape;372;p54"/>
          <p:cNvPicPr preferRelativeResize="0"/>
          <p:nvPr/>
        </p:nvPicPr>
        <p:blipFill>
          <a:blip r:embed="rId10">
            <a:alphaModFix/>
          </a:blip>
          <a:stretch>
            <a:fillRect/>
          </a:stretch>
        </p:blipFill>
        <p:spPr>
          <a:xfrm>
            <a:off x="761350" y="484325"/>
            <a:ext cx="820100" cy="1230925"/>
          </a:xfrm>
          <a:prstGeom prst="rect">
            <a:avLst/>
          </a:prstGeom>
          <a:noFill/>
          <a:ln>
            <a:noFill/>
          </a:ln>
        </p:spPr>
      </p:pic>
      <p:pic>
        <p:nvPicPr>
          <p:cNvPr id="373" name="Google Shape;373;p54"/>
          <p:cNvPicPr preferRelativeResize="0"/>
          <p:nvPr/>
        </p:nvPicPr>
        <p:blipFill>
          <a:blip r:embed="rId11">
            <a:alphaModFix/>
          </a:blip>
          <a:stretch>
            <a:fillRect/>
          </a:stretch>
        </p:blipFill>
        <p:spPr>
          <a:xfrm>
            <a:off x="3739376" y="483688"/>
            <a:ext cx="820100" cy="1232206"/>
          </a:xfrm>
          <a:prstGeom prst="rect">
            <a:avLst/>
          </a:prstGeom>
          <a:noFill/>
          <a:ln>
            <a:noFill/>
          </a:ln>
        </p:spPr>
      </p:pic>
      <p:pic>
        <p:nvPicPr>
          <p:cNvPr id="374" name="Google Shape;374;p54"/>
          <p:cNvPicPr preferRelativeResize="0"/>
          <p:nvPr/>
        </p:nvPicPr>
        <p:blipFill rotWithShape="1">
          <a:blip r:embed="rId12">
            <a:alphaModFix/>
          </a:blip>
          <a:srcRect l="20120" r="33762"/>
          <a:stretch/>
        </p:blipFill>
        <p:spPr>
          <a:xfrm>
            <a:off x="6725500" y="484325"/>
            <a:ext cx="820101" cy="11810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Guidelines for the discussion</a:t>
            </a:r>
            <a:endParaRPr/>
          </a:p>
        </p:txBody>
      </p:sp>
      <p:sp>
        <p:nvSpPr>
          <p:cNvPr id="176" name="Google Shape;176;p32"/>
          <p:cNvSpPr txBox="1">
            <a:spLocks noGrp="1"/>
          </p:cNvSpPr>
          <p:nvPr>
            <p:ph type="body" idx="1"/>
          </p:nvPr>
        </p:nvSpPr>
        <p:spPr>
          <a:xfrm>
            <a:off x="311700" y="1152475"/>
            <a:ext cx="8520600" cy="372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i="1">
                <a:solidFill>
                  <a:srgbClr val="000000"/>
                </a:solidFill>
                <a:latin typeface="Arial"/>
                <a:ea typeface="Arial"/>
                <a:cs typeface="Arial"/>
                <a:sym typeface="Arial"/>
              </a:rPr>
              <a:t>[1] Be Seen :</a:t>
            </a:r>
            <a:r>
              <a:rPr lang="en" sz="1400">
                <a:solidFill>
                  <a:srgbClr val="595959"/>
                </a:solidFill>
                <a:latin typeface="Arial"/>
                <a:ea typeface="Arial"/>
                <a:cs typeface="Arial"/>
                <a:sym typeface="Arial"/>
              </a:rPr>
              <a:t> Please raise your hand on Zoom if you would like to make a comment or ask a question. Please wait to be called on by the session moderator before speaking.</a:t>
            </a:r>
            <a:endParaRPr sz="1400">
              <a:solidFill>
                <a:srgbClr val="595959"/>
              </a:solidFill>
              <a:latin typeface="Arial"/>
              <a:ea typeface="Arial"/>
              <a:cs typeface="Arial"/>
              <a:sym typeface="Arial"/>
            </a:endParaRPr>
          </a:p>
          <a:p>
            <a:pPr marL="0" lvl="0" indent="0" algn="l" rtl="0">
              <a:spcBef>
                <a:spcPts val="1600"/>
              </a:spcBef>
              <a:spcAft>
                <a:spcPts val="0"/>
              </a:spcAft>
              <a:buNone/>
            </a:pPr>
            <a:r>
              <a:rPr lang="en" sz="1400" b="1" i="1">
                <a:solidFill>
                  <a:srgbClr val="000000"/>
                </a:solidFill>
                <a:latin typeface="Arial"/>
                <a:ea typeface="Arial"/>
                <a:cs typeface="Arial"/>
                <a:sym typeface="Arial"/>
              </a:rPr>
              <a:t>[2] Be Mindful :</a:t>
            </a:r>
            <a:r>
              <a:rPr lang="en" sz="1400">
                <a:solidFill>
                  <a:srgbClr val="595959"/>
                </a:solidFill>
                <a:latin typeface="Arial"/>
                <a:ea typeface="Arial"/>
                <a:cs typeface="Arial"/>
                <a:sym typeface="Arial"/>
              </a:rPr>
              <a:t> Please be mindful of others if you are dominating the discussion. Share the air. We want to hear as many voices as possible.</a:t>
            </a:r>
            <a:endParaRPr sz="1400">
              <a:solidFill>
                <a:srgbClr val="595959"/>
              </a:solidFill>
              <a:latin typeface="Arial"/>
              <a:ea typeface="Arial"/>
              <a:cs typeface="Arial"/>
              <a:sym typeface="Arial"/>
            </a:endParaRPr>
          </a:p>
          <a:p>
            <a:pPr marL="0" lvl="0" indent="0" algn="l" rtl="0">
              <a:spcBef>
                <a:spcPts val="1600"/>
              </a:spcBef>
              <a:spcAft>
                <a:spcPts val="0"/>
              </a:spcAft>
              <a:buNone/>
            </a:pPr>
            <a:r>
              <a:rPr lang="en" sz="1400" b="1" i="1">
                <a:solidFill>
                  <a:srgbClr val="000000"/>
                </a:solidFill>
                <a:latin typeface="Arial"/>
                <a:ea typeface="Arial"/>
                <a:cs typeface="Arial"/>
                <a:sym typeface="Arial"/>
              </a:rPr>
              <a:t>[3] Be Relevant :</a:t>
            </a:r>
            <a:r>
              <a:rPr lang="en" sz="1400">
                <a:solidFill>
                  <a:srgbClr val="595959"/>
                </a:solidFill>
                <a:latin typeface="Arial"/>
                <a:ea typeface="Arial"/>
                <a:cs typeface="Arial"/>
                <a:sym typeface="Arial"/>
              </a:rPr>
              <a:t> Please keep questions and comments relevant to the discussion.</a:t>
            </a:r>
            <a:endParaRPr sz="1400">
              <a:solidFill>
                <a:srgbClr val="595959"/>
              </a:solidFill>
              <a:latin typeface="Arial"/>
              <a:ea typeface="Arial"/>
              <a:cs typeface="Arial"/>
              <a:sym typeface="Arial"/>
            </a:endParaRPr>
          </a:p>
          <a:p>
            <a:pPr marL="0" lvl="0" indent="0" algn="l" rtl="0">
              <a:spcBef>
                <a:spcPts val="1600"/>
              </a:spcBef>
              <a:spcAft>
                <a:spcPts val="0"/>
              </a:spcAft>
              <a:buNone/>
            </a:pPr>
            <a:r>
              <a:rPr lang="en" sz="1400" b="1" i="1">
                <a:solidFill>
                  <a:srgbClr val="000000"/>
                </a:solidFill>
                <a:latin typeface="Arial"/>
                <a:ea typeface="Arial"/>
                <a:cs typeface="Arial"/>
                <a:sym typeface="Arial"/>
              </a:rPr>
              <a:t>[4] Be Respectful :</a:t>
            </a:r>
            <a:r>
              <a:rPr lang="en" sz="1400">
                <a:solidFill>
                  <a:srgbClr val="595959"/>
                </a:solidFill>
                <a:latin typeface="Arial"/>
                <a:ea typeface="Arial"/>
                <a:cs typeface="Arial"/>
                <a:sym typeface="Arial"/>
              </a:rPr>
              <a:t> As always, be respectful of your colleagues. Everyone has a right to be heard, so speak up but give space for others to contribute as well. Let’s have a good meeting!</a:t>
            </a:r>
            <a:endParaRPr sz="1400">
              <a:solidFill>
                <a:srgbClr val="595959"/>
              </a:solidFill>
              <a:latin typeface="Arial"/>
              <a:ea typeface="Arial"/>
              <a:cs typeface="Arial"/>
              <a:sym typeface="Arial"/>
            </a:endParaRPr>
          </a:p>
          <a:p>
            <a:pPr marL="0" lvl="0" indent="0" algn="l" rtl="0">
              <a:spcBef>
                <a:spcPts val="1600"/>
              </a:spcBef>
              <a:spcAft>
                <a:spcPts val="0"/>
              </a:spcAft>
              <a:buNone/>
            </a:pPr>
            <a:r>
              <a:rPr lang="en" sz="1400" b="1" i="1">
                <a:solidFill>
                  <a:srgbClr val="000000"/>
                </a:solidFill>
                <a:latin typeface="Arial"/>
                <a:ea typeface="Arial"/>
                <a:cs typeface="Arial"/>
                <a:sym typeface="Arial"/>
              </a:rPr>
              <a:t>[5] Stay connected…</a:t>
            </a:r>
            <a:endParaRPr sz="1400" b="1" i="1">
              <a:solidFill>
                <a:srgbClr val="000000"/>
              </a:solidFill>
              <a:latin typeface="Arial"/>
              <a:ea typeface="Arial"/>
              <a:cs typeface="Arial"/>
              <a:sym typeface="Arial"/>
            </a:endParaRPr>
          </a:p>
          <a:p>
            <a:pPr marL="457200" lvl="0" indent="-317500" algn="l" rtl="0">
              <a:spcBef>
                <a:spcPts val="0"/>
              </a:spcBef>
              <a:spcAft>
                <a:spcPts val="0"/>
              </a:spcAft>
              <a:buClr>
                <a:srgbClr val="595959"/>
              </a:buClr>
              <a:buSzPts val="1400"/>
              <a:buFont typeface="Arial"/>
              <a:buChar char="●"/>
            </a:pPr>
            <a:r>
              <a:rPr lang="en" sz="1400">
                <a:solidFill>
                  <a:srgbClr val="595959"/>
                </a:solidFill>
                <a:latin typeface="Arial"/>
                <a:ea typeface="Arial"/>
                <a:cs typeface="Arial"/>
                <a:sym typeface="Arial"/>
              </a:rPr>
              <a:t>Listserv: </a:t>
            </a:r>
            <a:r>
              <a:rPr lang="en" sz="1400" u="sng">
                <a:solidFill>
                  <a:schemeClr val="hlink"/>
                </a:solidFill>
                <a:highlight>
                  <a:srgbClr val="FFFFFF"/>
                </a:highlight>
                <a:hlinkClick r:id="rId3"/>
              </a:rPr>
              <a:t>SNOWMASS-COMM-ENG-FRONTIER-GRP@fnal.gov</a:t>
            </a:r>
            <a:r>
              <a:rPr lang="en" sz="1400">
                <a:solidFill>
                  <a:srgbClr val="595959"/>
                </a:solidFill>
                <a:highlight>
                  <a:srgbClr val="FFFFFF"/>
                </a:highlight>
              </a:rPr>
              <a:t> </a:t>
            </a:r>
            <a:endParaRPr sz="1400">
              <a:solidFill>
                <a:srgbClr val="0B5394"/>
              </a:solidFill>
              <a:highlight>
                <a:srgbClr val="FFFFFF"/>
              </a:highlight>
              <a:latin typeface="Arial"/>
              <a:ea typeface="Arial"/>
              <a:cs typeface="Arial"/>
              <a:sym typeface="Arial"/>
            </a:endParaRPr>
          </a:p>
          <a:p>
            <a:pPr marL="457200" lvl="0" indent="-317500" algn="l" rtl="0">
              <a:spcBef>
                <a:spcPts val="0"/>
              </a:spcBef>
              <a:spcAft>
                <a:spcPts val="0"/>
              </a:spcAft>
              <a:buClr>
                <a:srgbClr val="595959"/>
              </a:buClr>
              <a:buSzPts val="1400"/>
              <a:buFont typeface="Arial"/>
              <a:buChar char="●"/>
            </a:pPr>
            <a:r>
              <a:rPr lang="en" sz="1400">
                <a:solidFill>
                  <a:srgbClr val="595959"/>
                </a:solidFill>
                <a:latin typeface="Arial"/>
                <a:ea typeface="Arial"/>
                <a:cs typeface="Arial"/>
                <a:sym typeface="Arial"/>
              </a:rPr>
              <a:t>Slack: Go here </a:t>
            </a:r>
            <a:r>
              <a:rPr lang="en" sz="1400" u="sng">
                <a:solidFill>
                  <a:srgbClr val="1C4587"/>
                </a:solidFill>
                <a:highlight>
                  <a:srgbClr val="FFFFFF"/>
                </a:highlight>
                <a:latin typeface="Arial"/>
                <a:ea typeface="Arial"/>
                <a:cs typeface="Arial"/>
                <a:sym typeface="Arial"/>
                <a:hlinkClick r:id="rId4"/>
              </a:rPr>
              <a:t>https://snowmass2021.slack.com/</a:t>
            </a:r>
            <a:r>
              <a:rPr lang="en" sz="1400">
                <a:solidFill>
                  <a:srgbClr val="595959"/>
                </a:solidFill>
                <a:latin typeface="Arial"/>
                <a:ea typeface="Arial"/>
                <a:cs typeface="Arial"/>
                <a:sym typeface="Arial"/>
              </a:rPr>
              <a:t> → </a:t>
            </a:r>
            <a:r>
              <a:rPr lang="en" sz="1100" u="sng">
                <a:solidFill>
                  <a:schemeClr val="hlink"/>
                </a:solidFill>
                <a:hlinkClick r:id="rId5"/>
              </a:rPr>
              <a:t>community_engagement_frontier_topics</a:t>
            </a:r>
            <a:endParaRPr>
              <a:solidFill>
                <a:srgbClr val="0B5394"/>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3"/>
          <p:cNvSpPr txBox="1">
            <a:spLocks noGrp="1"/>
          </p:cNvSpPr>
          <p:nvPr>
            <p:ph type="title"/>
          </p:nvPr>
        </p:nvSpPr>
        <p:spPr>
          <a:xfrm>
            <a:off x="0" y="-6"/>
            <a:ext cx="9144000" cy="624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Community Engagement Frontier</a:t>
            </a:r>
            <a:endParaRPr/>
          </a:p>
        </p:txBody>
      </p:sp>
      <p:sp>
        <p:nvSpPr>
          <p:cNvPr id="182" name="Google Shape;182;p33"/>
          <p:cNvSpPr txBox="1"/>
          <p:nvPr/>
        </p:nvSpPr>
        <p:spPr>
          <a:xfrm>
            <a:off x="234875" y="679950"/>
            <a:ext cx="8838300" cy="3387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a:solidFill>
                  <a:schemeClr val="dk1"/>
                </a:solidFill>
                <a:latin typeface="Calibri"/>
                <a:ea typeface="Calibri"/>
                <a:cs typeface="Calibri"/>
                <a:sym typeface="Calibri"/>
              </a:rPr>
              <a:t>Improve and sustain </a:t>
            </a:r>
            <a:r>
              <a:rPr lang="en" sz="2000" b="1">
                <a:solidFill>
                  <a:schemeClr val="dk1"/>
                </a:solidFill>
                <a:latin typeface="Calibri"/>
                <a:ea typeface="Calibri"/>
                <a:cs typeface="Calibri"/>
                <a:sym typeface="Calibri"/>
              </a:rPr>
              <a:t>strategic engagements </a:t>
            </a:r>
            <a:r>
              <a:rPr lang="en" sz="2000">
                <a:solidFill>
                  <a:schemeClr val="dk1"/>
                </a:solidFill>
                <a:latin typeface="Calibri"/>
                <a:ea typeface="Calibri"/>
                <a:cs typeface="Calibri"/>
                <a:sym typeface="Calibri"/>
              </a:rPr>
              <a:t>with our communities in order to </a:t>
            </a:r>
            <a:r>
              <a:rPr lang="en" sz="2000" b="1">
                <a:solidFill>
                  <a:schemeClr val="dk1"/>
                </a:solidFill>
                <a:latin typeface="Calibri"/>
                <a:ea typeface="Calibri"/>
                <a:cs typeface="Calibri"/>
                <a:sym typeface="Calibri"/>
              </a:rPr>
              <a:t>draw support </a:t>
            </a:r>
            <a:r>
              <a:rPr lang="en" sz="2000">
                <a:solidFill>
                  <a:schemeClr val="dk1"/>
                </a:solidFill>
                <a:latin typeface="Calibri"/>
                <a:ea typeface="Calibri"/>
                <a:cs typeface="Calibri"/>
                <a:sym typeface="Calibri"/>
              </a:rPr>
              <a:t>for and </a:t>
            </a:r>
            <a:r>
              <a:rPr lang="en" sz="2000" b="1">
                <a:solidFill>
                  <a:schemeClr val="dk1"/>
                </a:solidFill>
                <a:latin typeface="Calibri"/>
                <a:ea typeface="Calibri"/>
                <a:cs typeface="Calibri"/>
                <a:sym typeface="Calibri"/>
              </a:rPr>
              <a:t>strengthen</a:t>
            </a:r>
            <a:r>
              <a:rPr lang="en" sz="2000">
                <a:solidFill>
                  <a:schemeClr val="dk1"/>
                </a:solidFill>
                <a:latin typeface="Calibri"/>
                <a:ea typeface="Calibri"/>
                <a:cs typeface="Calibri"/>
                <a:sym typeface="Calibri"/>
              </a:rPr>
              <a:t> the field of particle physics, while playing key roles in serving those communities. These engagements take well-coordinated efforts in many areas where the communities of experts and non-experts can understand and communicate our field’s value, maximize its impact on global socioeconomic development, and open its doors to broader participation.</a:t>
            </a:r>
            <a:r>
              <a:rPr lang="en" sz="2000">
                <a:solidFill>
                  <a:schemeClr val="dk1"/>
                </a:solidFill>
              </a:rPr>
              <a:t>•</a:t>
            </a:r>
            <a:endParaRPr sz="2000">
              <a:solidFill>
                <a:schemeClr val="dk1"/>
              </a:solidFill>
            </a:endParaRPr>
          </a:p>
          <a:p>
            <a:pPr marL="0" lvl="0" indent="0" algn="l" rtl="0">
              <a:lnSpc>
                <a:spcPct val="115000"/>
              </a:lnSpc>
              <a:spcBef>
                <a:spcPts val="0"/>
              </a:spcBef>
              <a:spcAft>
                <a:spcPts val="0"/>
              </a:spcAft>
              <a:buNone/>
            </a:pPr>
            <a:endParaRPr sz="2000" b="1">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2000" b="1">
                <a:solidFill>
                  <a:schemeClr val="dk1"/>
                </a:solidFill>
                <a:latin typeface="Calibri"/>
                <a:ea typeface="Calibri"/>
                <a:cs typeface="Calibri"/>
                <a:sym typeface="Calibri"/>
              </a:rPr>
              <a:t>Note</a:t>
            </a:r>
            <a:r>
              <a:rPr lang="en" sz="2000">
                <a:solidFill>
                  <a:schemeClr val="dk1"/>
                </a:solidFill>
                <a:latin typeface="Calibri"/>
                <a:ea typeface="Calibri"/>
                <a:cs typeface="Calibri"/>
                <a:sym typeface="Calibri"/>
              </a:rPr>
              <a:t> concerning the nature of the Community Involvement Frontier</a:t>
            </a:r>
            <a:endParaRPr sz="20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latin typeface="Calibri"/>
                <a:ea typeface="Calibri"/>
                <a:cs typeface="Calibri"/>
                <a:sym typeface="Calibri"/>
              </a:rPr>
              <a:t>This one is somewhat different. Composed of Topical Groups dealing with different issues of community-wide engagement that cut across all Frontiers, rather than all focusing on specific aspects of one area of our field.</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latin typeface="Calibri"/>
                <a:ea typeface="Calibri"/>
                <a:cs typeface="Calibri"/>
                <a:sym typeface="Calibri"/>
              </a:rPr>
              <a:t>Each CEF Topical Group will need to work with other Frontiers at least as much as with other CEF Topical Groups.</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20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4"/>
          <p:cNvSpPr txBox="1">
            <a:spLocks noGrp="1"/>
          </p:cNvSpPr>
          <p:nvPr>
            <p:ph type="title"/>
          </p:nvPr>
        </p:nvSpPr>
        <p:spPr>
          <a:xfrm>
            <a:off x="-171575" y="45873"/>
            <a:ext cx="8962200" cy="398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938953"/>
              </a:buClr>
              <a:buSzPts val="3400"/>
              <a:buFont typeface="Calibri"/>
              <a:buNone/>
            </a:pPr>
            <a:r>
              <a:rPr lang="en" sz="2400"/>
              <a:t>Community Engagement Topical Groups</a:t>
            </a:r>
            <a:endParaRPr sz="2400"/>
          </a:p>
        </p:txBody>
      </p:sp>
      <p:sp>
        <p:nvSpPr>
          <p:cNvPr id="189" name="Google Shape;189;p34"/>
          <p:cNvSpPr txBox="1">
            <a:spLocks noGrp="1"/>
          </p:cNvSpPr>
          <p:nvPr>
            <p:ph type="body" idx="1"/>
          </p:nvPr>
        </p:nvSpPr>
        <p:spPr>
          <a:xfrm>
            <a:off x="242225" y="366850"/>
            <a:ext cx="8790900" cy="3880800"/>
          </a:xfrm>
          <a:prstGeom prst="rect">
            <a:avLst/>
          </a:prstGeom>
          <a:noFill/>
          <a:ln>
            <a:noFill/>
          </a:ln>
        </p:spPr>
        <p:txBody>
          <a:bodyPr spcFirstLastPara="1" wrap="square" lIns="91425" tIns="45700" rIns="91425" bIns="45700" anchor="t" anchorCtr="0">
            <a:noAutofit/>
          </a:bodyPr>
          <a:lstStyle/>
          <a:p>
            <a:pPr marL="342900" lvl="0" indent="-330200" algn="l" rtl="0">
              <a:spcBef>
                <a:spcPts val="0"/>
              </a:spcBef>
              <a:spcAft>
                <a:spcPts val="0"/>
              </a:spcAft>
              <a:buClr>
                <a:schemeClr val="dk1"/>
              </a:buClr>
              <a:buSzPts val="1600"/>
              <a:buChar char="•"/>
            </a:pPr>
            <a:r>
              <a:rPr lang="en" sz="1600" b="1"/>
              <a:t>Applications &amp; Industry</a:t>
            </a:r>
            <a:endParaRPr sz="1600" b="1"/>
          </a:p>
          <a:p>
            <a:pPr marL="742950" lvl="1" indent="-273050" algn="l" rtl="0">
              <a:spcBef>
                <a:spcPts val="320"/>
              </a:spcBef>
              <a:spcAft>
                <a:spcPts val="0"/>
              </a:spcAft>
              <a:buClr>
                <a:schemeClr val="dk1"/>
              </a:buClr>
              <a:buSzPts val="1400"/>
              <a:buChar char="–"/>
            </a:pPr>
            <a:r>
              <a:rPr lang="en" sz="1400"/>
              <a:t>Develop and strengthen HEP/Industry relationships in both directions: form more partnerships to draw on industry expertise to further HEP goals, and build on programs to facilitate transfer of HEP technologies/techniques for use in the broader society.</a:t>
            </a:r>
            <a:endParaRPr sz="1400"/>
          </a:p>
          <a:p>
            <a:pPr marL="342900" lvl="0" indent="-330200" algn="l" rtl="0">
              <a:spcBef>
                <a:spcPts val="360"/>
              </a:spcBef>
              <a:spcAft>
                <a:spcPts val="0"/>
              </a:spcAft>
              <a:buClr>
                <a:schemeClr val="dk1"/>
              </a:buClr>
              <a:buSzPts val="1600"/>
              <a:buChar char="•"/>
            </a:pPr>
            <a:r>
              <a:rPr lang="en" sz="1600" b="1"/>
              <a:t>Career Pipeline &amp; Development</a:t>
            </a:r>
            <a:endParaRPr sz="1600" b="1"/>
          </a:p>
          <a:p>
            <a:pPr marL="742950" lvl="1" indent="-273050" algn="l" rtl="0">
              <a:spcBef>
                <a:spcPts val="320"/>
              </a:spcBef>
              <a:spcAft>
                <a:spcPts val="0"/>
              </a:spcAft>
              <a:buClr>
                <a:schemeClr val="dk1"/>
              </a:buClr>
              <a:buSzPts val="1400"/>
              <a:buChar char="–"/>
            </a:pPr>
            <a:r>
              <a:rPr lang="en" sz="1400"/>
              <a:t>Not simply making young scientists aware of different opportunities, but also changing culture of HEP career paths (e.g. issues with Computational staffing)</a:t>
            </a:r>
            <a:endParaRPr sz="1400"/>
          </a:p>
          <a:p>
            <a:pPr marL="342900" lvl="0" indent="-330200" algn="l" rtl="0">
              <a:spcBef>
                <a:spcPts val="360"/>
              </a:spcBef>
              <a:spcAft>
                <a:spcPts val="0"/>
              </a:spcAft>
              <a:buClr>
                <a:schemeClr val="dk1"/>
              </a:buClr>
              <a:buSzPts val="1600"/>
              <a:buChar char="•"/>
            </a:pPr>
            <a:r>
              <a:rPr lang="en" sz="1600" b="1"/>
              <a:t>Diversity &amp; Inclusion</a:t>
            </a:r>
            <a:endParaRPr sz="1600" b="1"/>
          </a:p>
          <a:p>
            <a:pPr marL="742950" lvl="1" indent="-273050" algn="l" rtl="0">
              <a:spcBef>
                <a:spcPts val="320"/>
              </a:spcBef>
              <a:spcAft>
                <a:spcPts val="0"/>
              </a:spcAft>
              <a:buClr>
                <a:schemeClr val="dk1"/>
              </a:buClr>
              <a:buSzPts val="1400"/>
              <a:buChar char="–"/>
            </a:pPr>
            <a:r>
              <a:rPr lang="en" sz="1400"/>
              <a:t>Improve diversity, inclusion and equity in our field</a:t>
            </a:r>
            <a:endParaRPr sz="1400"/>
          </a:p>
          <a:p>
            <a:pPr marL="342900" lvl="0" indent="-330200" algn="l" rtl="0">
              <a:spcBef>
                <a:spcPts val="360"/>
              </a:spcBef>
              <a:spcAft>
                <a:spcPts val="0"/>
              </a:spcAft>
              <a:buClr>
                <a:schemeClr val="dk1"/>
              </a:buClr>
              <a:buSzPts val="1600"/>
              <a:buChar char="•"/>
            </a:pPr>
            <a:r>
              <a:rPr lang="en" sz="1600" b="1"/>
              <a:t>Physics Education</a:t>
            </a:r>
            <a:endParaRPr sz="1600" b="1"/>
          </a:p>
          <a:p>
            <a:pPr marL="742950" lvl="1" indent="-273050" algn="l" rtl="0">
              <a:spcBef>
                <a:spcPts val="320"/>
              </a:spcBef>
              <a:spcAft>
                <a:spcPts val="0"/>
              </a:spcAft>
              <a:buClr>
                <a:schemeClr val="dk1"/>
              </a:buClr>
              <a:buSzPts val="1400"/>
              <a:buChar char="–"/>
            </a:pPr>
            <a:r>
              <a:rPr lang="en" sz="1400"/>
              <a:t>Broader than simply how we teach physics courses. It is about what education and training our field needs to produce the physicists required for the HEP program to be successful (e.g. computational, beams, instrumentation; workshops, univ/lab/collaboration-level courses, etc.)</a:t>
            </a:r>
            <a:endParaRPr sz="1400"/>
          </a:p>
          <a:p>
            <a:pPr marL="342900" lvl="0" indent="-330200" algn="l" rtl="0">
              <a:spcBef>
                <a:spcPts val="360"/>
              </a:spcBef>
              <a:spcAft>
                <a:spcPts val="0"/>
              </a:spcAft>
              <a:buClr>
                <a:schemeClr val="dk1"/>
              </a:buClr>
              <a:buSzPts val="1600"/>
              <a:buChar char="•"/>
            </a:pPr>
            <a:r>
              <a:rPr lang="en" sz="1600" b="1"/>
              <a:t>Public Education &amp; Outreach</a:t>
            </a:r>
            <a:endParaRPr sz="1600" b="1"/>
          </a:p>
          <a:p>
            <a:pPr marL="742950" lvl="1" indent="-273050" algn="l" rtl="0">
              <a:spcBef>
                <a:spcPts val="320"/>
              </a:spcBef>
              <a:spcAft>
                <a:spcPts val="0"/>
              </a:spcAft>
              <a:buClr>
                <a:schemeClr val="dk1"/>
              </a:buClr>
              <a:buSzPts val="1400"/>
              <a:buChar char="–"/>
            </a:pPr>
            <a:r>
              <a:rPr lang="en" sz="1400"/>
              <a:t>This is where most of Snowmass 2013 CEO Frontier focus lives, and what some think of as the whole of Snowmass 2021 CEF.</a:t>
            </a:r>
            <a:endParaRPr sz="1400"/>
          </a:p>
          <a:p>
            <a:pPr marL="342900" lvl="0" indent="-330200" algn="l" rtl="0">
              <a:spcBef>
                <a:spcPts val="360"/>
              </a:spcBef>
              <a:spcAft>
                <a:spcPts val="0"/>
              </a:spcAft>
              <a:buClr>
                <a:schemeClr val="dk1"/>
              </a:buClr>
              <a:buSzPts val="1600"/>
              <a:buChar char="•"/>
            </a:pPr>
            <a:r>
              <a:rPr lang="en" sz="1600" b="1"/>
              <a:t>Public Policy &amp; Government Engagement</a:t>
            </a:r>
            <a:endParaRPr sz="1600" b="1"/>
          </a:p>
          <a:p>
            <a:pPr marL="742950" lvl="1" indent="-285750" algn="l" rtl="0">
              <a:spcBef>
                <a:spcPts val="320"/>
              </a:spcBef>
              <a:spcAft>
                <a:spcPts val="0"/>
              </a:spcAft>
              <a:buClr>
                <a:schemeClr val="dk1"/>
              </a:buClr>
              <a:buSzPts val="1600"/>
              <a:buChar char="–"/>
            </a:pPr>
            <a:r>
              <a:rPr lang="en" sz="1600"/>
              <a:t>Been quite successful on US Federal level. Need to look at both smaller picture (local/state), and larger picture (international).</a:t>
            </a:r>
            <a:endParaRPr/>
          </a:p>
          <a:p>
            <a:pPr marL="342900" lvl="0" indent="-215900" algn="l" rtl="0">
              <a:spcBef>
                <a:spcPts val="400"/>
              </a:spcBef>
              <a:spcAft>
                <a:spcPts val="0"/>
              </a:spcAft>
              <a:buClr>
                <a:schemeClr val="dk1"/>
              </a:buClr>
              <a:buSzPts val="2000"/>
              <a:buNone/>
            </a:pPr>
            <a:endParaRPr sz="2000"/>
          </a:p>
          <a:p>
            <a:pPr marL="342900" lvl="0" indent="-228600" algn="l" rtl="0">
              <a:spcBef>
                <a:spcPts val="360"/>
              </a:spcBef>
              <a:spcAft>
                <a:spcPts val="0"/>
              </a:spcAft>
              <a:buClr>
                <a:schemeClr val="dk1"/>
              </a:buClr>
              <a:buSzPts val="1800"/>
              <a:buNone/>
            </a:pPr>
            <a:endParaRPr sz="1800"/>
          </a:p>
        </p:txBody>
      </p:sp>
      <p:sp>
        <p:nvSpPr>
          <p:cNvPr id="190" name="Google Shape;190;p34"/>
          <p:cNvSpPr txBox="1">
            <a:spLocks noGrp="1"/>
          </p:cNvSpPr>
          <p:nvPr>
            <p:ph type="sldNum" idx="12"/>
          </p:nvPr>
        </p:nvSpPr>
        <p:spPr>
          <a:xfrm>
            <a:off x="6553200" y="4859728"/>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5"/>
          <p:cNvSpPr txBox="1">
            <a:spLocks noGrp="1"/>
          </p:cNvSpPr>
          <p:nvPr>
            <p:ph type="title"/>
          </p:nvPr>
        </p:nvSpPr>
        <p:spPr>
          <a:xfrm>
            <a:off x="0" y="111025"/>
            <a:ext cx="9144000" cy="624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938953"/>
              </a:buClr>
              <a:buSzPts val="3060"/>
              <a:buFont typeface="Calibri"/>
              <a:buNone/>
            </a:pPr>
            <a:r>
              <a:rPr lang="en" sz="3060"/>
              <a:t>Community Engagement Frontier</a:t>
            </a:r>
            <a:br>
              <a:rPr lang="en" sz="3060"/>
            </a:br>
            <a:r>
              <a:rPr lang="en" sz="3060"/>
              <a:t>Topical Groups and Conveners</a:t>
            </a:r>
            <a:endParaRPr/>
          </a:p>
        </p:txBody>
      </p:sp>
      <p:sp>
        <p:nvSpPr>
          <p:cNvPr id="196" name="Google Shape;196;p3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97" name="Google Shape;197;p3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a:t>Snowmass 2021 Community Involvement Frontier</a:t>
            </a:r>
            <a:endParaRPr/>
          </a:p>
        </p:txBody>
      </p:sp>
      <p:sp>
        <p:nvSpPr>
          <p:cNvPr id="198" name="Google Shape;198;p3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t>6</a:t>
            </a:fld>
            <a:endParaRPr/>
          </a:p>
        </p:txBody>
      </p:sp>
      <p:graphicFrame>
        <p:nvGraphicFramePr>
          <p:cNvPr id="199" name="Google Shape;199;p35"/>
          <p:cNvGraphicFramePr/>
          <p:nvPr>
            <p:extLst>
              <p:ext uri="{D42A27DB-BD31-4B8C-83A1-F6EECF244321}">
                <p14:modId xmlns:p14="http://schemas.microsoft.com/office/powerpoint/2010/main" val="3418841565"/>
              </p:ext>
            </p:extLst>
          </p:nvPr>
        </p:nvGraphicFramePr>
        <p:xfrm>
          <a:off x="190019" y="1403263"/>
          <a:ext cx="8763975" cy="3162440"/>
        </p:xfrm>
        <a:graphic>
          <a:graphicData uri="http://schemas.openxmlformats.org/drawingml/2006/table">
            <a:tbl>
              <a:tblPr firstRow="1" bandRow="1">
                <a:noFill/>
                <a:tableStyleId>{C6A3DB3C-D245-4E81-BBC2-F6B2751A00B6}</a:tableStyleId>
              </a:tblPr>
              <a:tblGrid>
                <a:gridCol w="941675">
                  <a:extLst>
                    <a:ext uri="{9D8B030D-6E8A-4147-A177-3AD203B41FA5}">
                      <a16:colId xmlns:a16="http://schemas.microsoft.com/office/drawing/2014/main" val="20000"/>
                    </a:ext>
                  </a:extLst>
                </a:gridCol>
                <a:gridCol w="1594600">
                  <a:extLst>
                    <a:ext uri="{9D8B030D-6E8A-4147-A177-3AD203B41FA5}">
                      <a16:colId xmlns:a16="http://schemas.microsoft.com/office/drawing/2014/main" val="20001"/>
                    </a:ext>
                  </a:extLst>
                </a:gridCol>
                <a:gridCol w="1318375">
                  <a:extLst>
                    <a:ext uri="{9D8B030D-6E8A-4147-A177-3AD203B41FA5}">
                      <a16:colId xmlns:a16="http://schemas.microsoft.com/office/drawing/2014/main" val="20002"/>
                    </a:ext>
                  </a:extLst>
                </a:gridCol>
                <a:gridCol w="1029575">
                  <a:extLst>
                    <a:ext uri="{9D8B030D-6E8A-4147-A177-3AD203B41FA5}">
                      <a16:colId xmlns:a16="http://schemas.microsoft.com/office/drawing/2014/main" val="20003"/>
                    </a:ext>
                  </a:extLst>
                </a:gridCol>
                <a:gridCol w="1418800">
                  <a:extLst>
                    <a:ext uri="{9D8B030D-6E8A-4147-A177-3AD203B41FA5}">
                      <a16:colId xmlns:a16="http://schemas.microsoft.com/office/drawing/2014/main" val="20004"/>
                    </a:ext>
                  </a:extLst>
                </a:gridCol>
                <a:gridCol w="1029575">
                  <a:extLst>
                    <a:ext uri="{9D8B030D-6E8A-4147-A177-3AD203B41FA5}">
                      <a16:colId xmlns:a16="http://schemas.microsoft.com/office/drawing/2014/main" val="20005"/>
                    </a:ext>
                  </a:extLst>
                </a:gridCol>
                <a:gridCol w="1431375">
                  <a:extLst>
                    <a:ext uri="{9D8B030D-6E8A-4147-A177-3AD203B41FA5}">
                      <a16:colId xmlns:a16="http://schemas.microsoft.com/office/drawing/2014/main" val="20006"/>
                    </a:ext>
                  </a:extLst>
                </a:gridCol>
              </a:tblGrid>
              <a:tr h="133350">
                <a:tc gridSpan="2">
                  <a:txBody>
                    <a:bodyPr/>
                    <a:lstStyle/>
                    <a:p>
                      <a:pPr marL="0" marR="0" lvl="0" indent="0" algn="l" rtl="0">
                        <a:spcBef>
                          <a:spcPts val="0"/>
                        </a:spcBef>
                        <a:spcAft>
                          <a:spcPts val="0"/>
                        </a:spcAft>
                        <a:buNone/>
                      </a:pPr>
                      <a:r>
                        <a:rPr lang="en" sz="1100" u="none" strike="noStrike" cap="none"/>
                        <a:t>Topical Group</a:t>
                      </a:r>
                      <a:endParaRPr sz="1100">
                        <a:solidFill>
                          <a:schemeClr val="dk1"/>
                        </a:solidFill>
                      </a:endParaRPr>
                    </a:p>
                  </a:txBody>
                  <a:tcPr marL="91450" marR="91450" marT="34300" marB="34300"/>
                </a:tc>
                <a:tc hMerge="1">
                  <a:txBody>
                    <a:bodyPr/>
                    <a:lstStyle/>
                    <a:p>
                      <a:endParaRPr lang="en-US"/>
                    </a:p>
                  </a:txBody>
                  <a:tcPr/>
                </a:tc>
                <a:tc gridSpan="4">
                  <a:txBody>
                    <a:bodyPr/>
                    <a:lstStyle/>
                    <a:p>
                      <a:pPr marL="0" marR="0" lvl="0" indent="0" algn="l" rtl="0">
                        <a:spcBef>
                          <a:spcPts val="0"/>
                        </a:spcBef>
                        <a:spcAft>
                          <a:spcPts val="0"/>
                        </a:spcAft>
                        <a:buNone/>
                      </a:pPr>
                      <a:r>
                        <a:rPr lang="en" sz="1100"/>
                        <a:t>Topical Group co-Conveners</a:t>
                      </a:r>
                      <a:endParaRPr sz="1100">
                        <a:solidFill>
                          <a:schemeClr val="dk1"/>
                        </a:solidFill>
                      </a:endParaRPr>
                    </a:p>
                  </a:txBody>
                  <a:tcPr marL="91450" marR="91450" marT="34300" marB="3430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r>
                        <a:rPr lang="en" sz="1100">
                          <a:solidFill>
                            <a:schemeClr val="lt1"/>
                          </a:solidFill>
                        </a:rPr>
                        <a:t>Ex  officio</a:t>
                      </a:r>
                      <a:endParaRPr sz="1100"/>
                    </a:p>
                  </a:txBody>
                  <a:tcPr marL="91450" marR="91450" marT="34300" marB="34300"/>
                </a:tc>
                <a:extLst>
                  <a:ext uri="{0D108BD9-81ED-4DB2-BD59-A6C34878D82A}">
                    <a16:rowId xmlns:a16="http://schemas.microsoft.com/office/drawing/2014/main" val="10000"/>
                  </a:ext>
                </a:extLst>
              </a:tr>
              <a:tr h="164700">
                <a:tc>
                  <a:txBody>
                    <a:bodyPr/>
                    <a:lstStyle/>
                    <a:p>
                      <a:pPr marL="0" marR="0" lvl="0" indent="0" algn="l" rtl="0">
                        <a:spcBef>
                          <a:spcPts val="0"/>
                        </a:spcBef>
                        <a:spcAft>
                          <a:spcPts val="0"/>
                        </a:spcAft>
                        <a:buNone/>
                      </a:pPr>
                      <a:r>
                        <a:rPr lang="en" sz="1100" b="0">
                          <a:solidFill>
                            <a:schemeClr val="dk1"/>
                          </a:solidFill>
                        </a:rPr>
                        <a:t>Comm01</a:t>
                      </a:r>
                      <a:endParaRPr sz="1100"/>
                    </a:p>
                  </a:txBody>
                  <a:tcPr marL="91450" marR="91450" marT="34300" marB="34300"/>
                </a:tc>
                <a:tc>
                  <a:txBody>
                    <a:bodyPr/>
                    <a:lstStyle/>
                    <a:p>
                      <a:pPr marL="0" marR="0" lvl="0" indent="0" algn="l" rtl="0">
                        <a:spcBef>
                          <a:spcPts val="0"/>
                        </a:spcBef>
                        <a:spcAft>
                          <a:spcPts val="0"/>
                        </a:spcAft>
                        <a:buNone/>
                      </a:pPr>
                      <a:r>
                        <a:rPr lang="en" sz="1100" u="none" strike="noStrike"/>
                        <a:t>Applications &amp; Industry           (A&amp;I)</a:t>
                      </a:r>
                      <a:endParaRPr sz="1100" b="0">
                        <a:solidFill>
                          <a:schemeClr val="dk1"/>
                        </a:solidFill>
                      </a:endParaRPr>
                    </a:p>
                  </a:txBody>
                  <a:tcPr marL="91450" marR="91450" marT="34300" marB="34300"/>
                </a:tc>
                <a:tc>
                  <a:txBody>
                    <a:bodyPr/>
                    <a:lstStyle/>
                    <a:p>
                      <a:pPr marL="0" marR="0" lvl="0" indent="0" algn="l" rtl="0">
                        <a:spcBef>
                          <a:spcPts val="0"/>
                        </a:spcBef>
                        <a:spcAft>
                          <a:spcPts val="0"/>
                        </a:spcAft>
                        <a:buNone/>
                      </a:pPr>
                      <a:r>
                        <a:rPr lang="en" sz="1100" b="0">
                          <a:solidFill>
                            <a:schemeClr val="dk1"/>
                          </a:solidFill>
                        </a:rPr>
                        <a:t>Farah Fahim (FNAL)</a:t>
                      </a:r>
                      <a:endParaRPr sz="1100"/>
                    </a:p>
                  </a:txBody>
                  <a:tcPr marL="91450" marR="91450" marT="34300" marB="34300"/>
                </a:tc>
                <a:tc>
                  <a:txBody>
                    <a:bodyPr/>
                    <a:lstStyle/>
                    <a:p>
                      <a:pPr marL="0" marR="0" lvl="0" indent="0" algn="l" rtl="0">
                        <a:spcBef>
                          <a:spcPts val="0"/>
                        </a:spcBef>
                        <a:spcAft>
                          <a:spcPts val="0"/>
                        </a:spcAft>
                        <a:buNone/>
                      </a:pPr>
                      <a:r>
                        <a:rPr lang="en" sz="1100"/>
                        <a:t>Alex Murokh (RadiaBeam)</a:t>
                      </a:r>
                      <a:endParaRPr sz="1100"/>
                    </a:p>
                  </a:txBody>
                  <a:tcPr marL="91450" marR="91450" marT="34300" marB="34300"/>
                </a:tc>
                <a:tc>
                  <a:txBody>
                    <a:bodyPr/>
                    <a:lstStyle/>
                    <a:p>
                      <a:pPr marL="0" marR="0" lvl="0" indent="0" algn="l" rtl="0">
                        <a:spcBef>
                          <a:spcPts val="0"/>
                        </a:spcBef>
                        <a:spcAft>
                          <a:spcPts val="0"/>
                        </a:spcAft>
                        <a:buNone/>
                      </a:pPr>
                      <a:r>
                        <a:rPr lang="en" sz="1100" u="none" strike="noStrike"/>
                        <a:t>Koji Yoshimura (Okayama)</a:t>
                      </a:r>
                      <a:endParaRPr sz="1100" b="0">
                        <a:solidFill>
                          <a:schemeClr val="dk1"/>
                        </a:solidFill>
                      </a:endParaRPr>
                    </a:p>
                  </a:txBody>
                  <a:tcPr marL="91450" marR="91450" marT="34300" marB="34300"/>
                </a:tc>
                <a:tc>
                  <a:txBody>
                    <a:bodyPr/>
                    <a:lstStyle/>
                    <a:p>
                      <a:pPr marL="0" marR="0" lvl="0" indent="0" algn="l" rtl="0">
                        <a:spcBef>
                          <a:spcPts val="0"/>
                        </a:spcBef>
                        <a:spcAft>
                          <a:spcPts val="0"/>
                        </a:spcAft>
                        <a:buNone/>
                      </a:pPr>
                      <a:endParaRPr sz="1100" b="0">
                        <a:solidFill>
                          <a:schemeClr val="dk1"/>
                        </a:solidFill>
                      </a:endParaRPr>
                    </a:p>
                  </a:txBody>
                  <a:tcPr marL="91450" marR="91450" marT="34300" marB="34300"/>
                </a:tc>
                <a:tc>
                  <a:txBody>
                    <a:bodyPr/>
                    <a:lstStyle/>
                    <a:p>
                      <a:pPr marL="0" marR="0" lvl="0" indent="0" algn="l" rtl="0">
                        <a:spcBef>
                          <a:spcPts val="0"/>
                        </a:spcBef>
                        <a:spcAft>
                          <a:spcPts val="0"/>
                        </a:spcAft>
                        <a:buNone/>
                      </a:pPr>
                      <a:r>
                        <a:rPr lang="en" sz="1100" b="0">
                          <a:solidFill>
                            <a:schemeClr val="dk1"/>
                          </a:solidFill>
                        </a:rPr>
                        <a:t>B. Quinn</a:t>
                      </a:r>
                      <a:endParaRPr sz="1100"/>
                    </a:p>
                  </a:txBody>
                  <a:tcPr marL="91450" marR="91450" marT="34300" marB="34300"/>
                </a:tc>
                <a:extLst>
                  <a:ext uri="{0D108BD9-81ED-4DB2-BD59-A6C34878D82A}">
                    <a16:rowId xmlns:a16="http://schemas.microsoft.com/office/drawing/2014/main" val="10001"/>
                  </a:ext>
                </a:extLst>
              </a:tr>
              <a:tr h="164700">
                <a:tc>
                  <a:txBody>
                    <a:bodyPr/>
                    <a:lstStyle/>
                    <a:p>
                      <a:pPr marL="0" marR="0" lvl="0" indent="0" algn="l" rtl="0">
                        <a:lnSpc>
                          <a:spcPct val="100000"/>
                        </a:lnSpc>
                        <a:spcBef>
                          <a:spcPts val="0"/>
                        </a:spcBef>
                        <a:spcAft>
                          <a:spcPts val="0"/>
                        </a:spcAft>
                        <a:buClr>
                          <a:schemeClr val="dk1"/>
                        </a:buClr>
                        <a:buSzPts val="1100"/>
                        <a:buFont typeface="Calibri"/>
                        <a:buNone/>
                      </a:pPr>
                      <a:r>
                        <a:rPr lang="en" sz="1100" b="0">
                          <a:solidFill>
                            <a:schemeClr val="dk1"/>
                          </a:solidFill>
                        </a:rPr>
                        <a:t>Comm02</a:t>
                      </a:r>
                      <a:endParaRPr sz="1100"/>
                    </a:p>
                  </a:txBody>
                  <a:tcPr marL="91450" marR="91450" marT="34300" marB="34300"/>
                </a:tc>
                <a:tc>
                  <a:txBody>
                    <a:bodyPr/>
                    <a:lstStyle/>
                    <a:p>
                      <a:pPr marL="0" marR="0" lvl="0" indent="0" algn="l" rtl="0">
                        <a:spcBef>
                          <a:spcPts val="0"/>
                        </a:spcBef>
                        <a:spcAft>
                          <a:spcPts val="0"/>
                        </a:spcAft>
                        <a:buNone/>
                      </a:pPr>
                      <a:r>
                        <a:rPr lang="en" sz="1100" u="none" strike="noStrike"/>
                        <a:t>Career Pipeline &amp; Development (CP&amp;D)</a:t>
                      </a:r>
                      <a:endParaRPr sz="1100" b="0">
                        <a:solidFill>
                          <a:schemeClr val="dk1"/>
                        </a:solidFill>
                      </a:endParaRPr>
                    </a:p>
                  </a:txBody>
                  <a:tcPr marL="91450" marR="91450" marT="34300" marB="34300"/>
                </a:tc>
                <a:tc>
                  <a:txBody>
                    <a:bodyPr/>
                    <a:lstStyle/>
                    <a:p>
                      <a:pPr marL="0" marR="0" lvl="0" indent="0" algn="l" rtl="0">
                        <a:lnSpc>
                          <a:spcPct val="100000"/>
                        </a:lnSpc>
                        <a:spcBef>
                          <a:spcPts val="0"/>
                        </a:spcBef>
                        <a:spcAft>
                          <a:spcPts val="0"/>
                        </a:spcAft>
                        <a:buClr>
                          <a:schemeClr val="dk1"/>
                        </a:buClr>
                        <a:buSzPts val="1100"/>
                        <a:buFont typeface="Calibri"/>
                        <a:buNone/>
                      </a:pPr>
                      <a:r>
                        <a:rPr lang="en" sz="1100" b="0">
                          <a:solidFill>
                            <a:schemeClr val="dk1"/>
                          </a:solidFill>
                        </a:rPr>
                        <a:t>Sudhir Malik (UPRM)</a:t>
                      </a:r>
                      <a:endParaRPr sz="1100"/>
                    </a:p>
                  </a:txBody>
                  <a:tcPr marL="91450" marR="91450" marT="34300" marB="34300"/>
                </a:tc>
                <a:tc>
                  <a:txBody>
                    <a:bodyPr/>
                    <a:lstStyle/>
                    <a:p>
                      <a:pPr marL="0" marR="0" lvl="0" indent="0" algn="l" rtl="0">
                        <a:lnSpc>
                          <a:spcPct val="100000"/>
                        </a:lnSpc>
                        <a:spcBef>
                          <a:spcPts val="0"/>
                        </a:spcBef>
                        <a:spcAft>
                          <a:spcPts val="0"/>
                        </a:spcAft>
                        <a:buClr>
                          <a:schemeClr val="dk1"/>
                        </a:buClr>
                        <a:buSzPts val="1100"/>
                        <a:buFont typeface="Calibri"/>
                        <a:buNone/>
                      </a:pPr>
                      <a:r>
                        <a:rPr lang="en" sz="1100" u="none" strike="noStrike"/>
                        <a:t>Yangyang Chen (Cornell)</a:t>
                      </a:r>
                      <a:endParaRPr sz="1100" b="0">
                        <a:solidFill>
                          <a:schemeClr val="dk1"/>
                        </a:solidFill>
                      </a:endParaRPr>
                    </a:p>
                  </a:txBody>
                  <a:tcPr marL="91450" marR="91450" marT="34300" marB="34300"/>
                </a:tc>
                <a:tc>
                  <a:txBody>
                    <a:bodyPr/>
                    <a:lstStyle/>
                    <a:p>
                      <a:pPr marL="0" marR="0" lvl="0" indent="0" algn="l" rtl="0">
                        <a:spcBef>
                          <a:spcPts val="0"/>
                        </a:spcBef>
                        <a:spcAft>
                          <a:spcPts val="0"/>
                        </a:spcAft>
                        <a:buNone/>
                      </a:pPr>
                      <a:r>
                        <a:rPr lang="en" sz="1100" u="none" strike="noStrike"/>
                        <a:t>Amr El Zant              (BUE)</a:t>
                      </a:r>
                      <a:endParaRPr sz="1100" b="0">
                        <a:solidFill>
                          <a:schemeClr val="dk1"/>
                        </a:solidFill>
                      </a:endParaRPr>
                    </a:p>
                  </a:txBody>
                  <a:tcPr marL="91450" marR="91450" marT="34300" marB="34300"/>
                </a:tc>
                <a:tc>
                  <a:txBody>
                    <a:bodyPr/>
                    <a:lstStyle/>
                    <a:p>
                      <a:pPr marL="0" marR="0" lvl="0" indent="0" algn="l" rtl="0">
                        <a:spcBef>
                          <a:spcPts val="0"/>
                        </a:spcBef>
                        <a:spcAft>
                          <a:spcPts val="0"/>
                        </a:spcAft>
                        <a:buNone/>
                      </a:pPr>
                      <a:r>
                        <a:rPr lang="en" sz="1100"/>
                        <a:t>Julie Hogan (Bethel)</a:t>
                      </a:r>
                      <a:endParaRPr sz="1100" b="0">
                        <a:solidFill>
                          <a:schemeClr val="dk1"/>
                        </a:solidFill>
                      </a:endParaRPr>
                    </a:p>
                  </a:txBody>
                  <a:tcPr marL="91450" marR="91450" marT="34300" marB="34300"/>
                </a:tc>
                <a:tc>
                  <a:txBody>
                    <a:bodyPr/>
                    <a:lstStyle/>
                    <a:p>
                      <a:pPr marL="0" marR="0" lvl="0" indent="0" algn="l" rtl="0">
                        <a:spcBef>
                          <a:spcPts val="0"/>
                        </a:spcBef>
                        <a:spcAft>
                          <a:spcPts val="0"/>
                        </a:spcAft>
                        <a:buNone/>
                      </a:pPr>
                      <a:r>
                        <a:rPr lang="en" sz="1100" b="0">
                          <a:solidFill>
                            <a:schemeClr val="dk1"/>
                          </a:solidFill>
                        </a:rPr>
                        <a:t>K. Assamagan</a:t>
                      </a:r>
                      <a:endParaRPr sz="1100"/>
                    </a:p>
                  </a:txBody>
                  <a:tcPr marL="91450" marR="91450" marT="34300" marB="34300"/>
                </a:tc>
                <a:extLst>
                  <a:ext uri="{0D108BD9-81ED-4DB2-BD59-A6C34878D82A}">
                    <a16:rowId xmlns:a16="http://schemas.microsoft.com/office/drawing/2014/main" val="10002"/>
                  </a:ext>
                </a:extLst>
              </a:tr>
              <a:tr h="133350">
                <a:tc>
                  <a:txBody>
                    <a:bodyPr/>
                    <a:lstStyle/>
                    <a:p>
                      <a:pPr marL="0" marR="0" lvl="0" indent="0" algn="l" rtl="0">
                        <a:lnSpc>
                          <a:spcPct val="100000"/>
                        </a:lnSpc>
                        <a:spcBef>
                          <a:spcPts val="0"/>
                        </a:spcBef>
                        <a:spcAft>
                          <a:spcPts val="0"/>
                        </a:spcAft>
                        <a:buClr>
                          <a:schemeClr val="dk1"/>
                        </a:buClr>
                        <a:buSzPts val="1100"/>
                        <a:buFont typeface="Calibri"/>
                        <a:buNone/>
                      </a:pPr>
                      <a:r>
                        <a:rPr lang="en" sz="1100" b="0">
                          <a:solidFill>
                            <a:schemeClr val="dk1"/>
                          </a:solidFill>
                        </a:rPr>
                        <a:t>Comm03</a:t>
                      </a:r>
                      <a:endParaRPr sz="1100"/>
                    </a:p>
                  </a:txBody>
                  <a:tcPr marL="91450" marR="91450" marT="34300" marB="34300"/>
                </a:tc>
                <a:tc>
                  <a:txBody>
                    <a:bodyPr/>
                    <a:lstStyle/>
                    <a:p>
                      <a:pPr marL="0" marR="0" lvl="0" indent="0" algn="l" rtl="0">
                        <a:spcBef>
                          <a:spcPts val="0"/>
                        </a:spcBef>
                        <a:spcAft>
                          <a:spcPts val="0"/>
                        </a:spcAft>
                        <a:buNone/>
                      </a:pPr>
                      <a:r>
                        <a:rPr lang="en" sz="1100" u="none" strike="noStrike"/>
                        <a:t>Diversity &amp; Inclusion                     (D&amp;I)</a:t>
                      </a:r>
                      <a:endParaRPr sz="1100" b="0">
                        <a:solidFill>
                          <a:schemeClr val="dk1"/>
                        </a:solidFill>
                      </a:endParaRPr>
                    </a:p>
                  </a:txBody>
                  <a:tcPr marL="91450" marR="91450" marT="34300" marB="34300"/>
                </a:tc>
                <a:tc>
                  <a:txBody>
                    <a:bodyPr/>
                    <a:lstStyle/>
                    <a:p>
                      <a:pPr marL="0" marR="0" lvl="0" indent="0" algn="l" rtl="0">
                        <a:spcBef>
                          <a:spcPts val="0"/>
                        </a:spcBef>
                        <a:spcAft>
                          <a:spcPts val="0"/>
                        </a:spcAft>
                        <a:buNone/>
                      </a:pPr>
                      <a:r>
                        <a:rPr lang="en" sz="1100" u="none" strike="noStrike"/>
                        <a:t>Mu-Chun Chen (UCI)</a:t>
                      </a:r>
                      <a:endParaRPr sz="1100" b="0">
                        <a:solidFill>
                          <a:schemeClr val="dk1"/>
                        </a:solidFill>
                      </a:endParaRPr>
                    </a:p>
                  </a:txBody>
                  <a:tcPr marL="91450" marR="91450" marT="34300" marB="34300"/>
                </a:tc>
                <a:tc>
                  <a:txBody>
                    <a:bodyPr/>
                    <a:lstStyle/>
                    <a:p>
                      <a:pPr marL="0" marR="0" lvl="0" indent="0" algn="l" rtl="0">
                        <a:spcBef>
                          <a:spcPts val="0"/>
                        </a:spcBef>
                        <a:spcAft>
                          <a:spcPts val="0"/>
                        </a:spcAft>
                        <a:buNone/>
                      </a:pPr>
                      <a:r>
                        <a:rPr lang="en" sz="1100" u="none" strike="noStrike"/>
                        <a:t>Sam Meehan (CERN)</a:t>
                      </a:r>
                      <a:endParaRPr sz="1100" b="0">
                        <a:solidFill>
                          <a:schemeClr val="dk1"/>
                        </a:solidFill>
                      </a:endParaRPr>
                    </a:p>
                  </a:txBody>
                  <a:tcPr marL="91450" marR="91450" marT="34300" marB="34300"/>
                </a:tc>
                <a:tc>
                  <a:txBody>
                    <a:bodyPr/>
                    <a:lstStyle/>
                    <a:p>
                      <a:pPr marL="0" marR="0" lvl="0" indent="0" algn="l" rtl="0">
                        <a:spcBef>
                          <a:spcPts val="0"/>
                        </a:spcBef>
                        <a:spcAft>
                          <a:spcPts val="0"/>
                        </a:spcAft>
                        <a:buNone/>
                      </a:pPr>
                      <a:r>
                        <a:rPr lang="en" sz="1100" b="0">
                          <a:solidFill>
                            <a:schemeClr val="dk1"/>
                          </a:solidFill>
                        </a:rPr>
                        <a:t>Carla Bonifazi   (UFRJ)</a:t>
                      </a:r>
                      <a:endParaRPr sz="1100"/>
                    </a:p>
                  </a:txBody>
                  <a:tcPr marL="91450" marR="91450" marT="34300" marB="34300"/>
                </a:tc>
                <a:tc>
                  <a:txBody>
                    <a:bodyPr/>
                    <a:lstStyle/>
                    <a:p>
                      <a:pPr marL="0" marR="0" lvl="0" indent="0" algn="l" rtl="0">
                        <a:spcBef>
                          <a:spcPts val="0"/>
                        </a:spcBef>
                        <a:spcAft>
                          <a:spcPts val="0"/>
                        </a:spcAft>
                        <a:buNone/>
                      </a:pPr>
                      <a:endParaRPr sz="1100" b="0">
                        <a:solidFill>
                          <a:schemeClr val="dk1"/>
                        </a:solidFill>
                      </a:endParaRPr>
                    </a:p>
                  </a:txBody>
                  <a:tcPr marL="91450" marR="91450" marT="34300" marB="34300"/>
                </a:tc>
                <a:tc>
                  <a:txBody>
                    <a:bodyPr/>
                    <a:lstStyle/>
                    <a:p>
                      <a:pPr marL="0" marR="0" lvl="0" indent="0" algn="l" rtl="0">
                        <a:spcBef>
                          <a:spcPts val="0"/>
                        </a:spcBef>
                        <a:spcAft>
                          <a:spcPts val="0"/>
                        </a:spcAft>
                        <a:buNone/>
                      </a:pPr>
                      <a:r>
                        <a:rPr lang="en" sz="1100" b="0">
                          <a:solidFill>
                            <a:schemeClr val="dk1"/>
                          </a:solidFill>
                        </a:rPr>
                        <a:t>K. Assamagan</a:t>
                      </a:r>
                      <a:endParaRPr sz="1100"/>
                    </a:p>
                  </a:txBody>
                  <a:tcPr marL="91450" marR="91450" marT="34300" marB="34300"/>
                </a:tc>
                <a:extLst>
                  <a:ext uri="{0D108BD9-81ED-4DB2-BD59-A6C34878D82A}">
                    <a16:rowId xmlns:a16="http://schemas.microsoft.com/office/drawing/2014/main" val="10003"/>
                  </a:ext>
                </a:extLst>
              </a:tr>
              <a:tr h="164700">
                <a:tc>
                  <a:txBody>
                    <a:bodyPr/>
                    <a:lstStyle/>
                    <a:p>
                      <a:pPr marL="0" marR="0" lvl="0" indent="0" algn="l" rtl="0">
                        <a:lnSpc>
                          <a:spcPct val="100000"/>
                        </a:lnSpc>
                        <a:spcBef>
                          <a:spcPts val="0"/>
                        </a:spcBef>
                        <a:spcAft>
                          <a:spcPts val="0"/>
                        </a:spcAft>
                        <a:buClr>
                          <a:schemeClr val="dk1"/>
                        </a:buClr>
                        <a:buSzPts val="1100"/>
                        <a:buFont typeface="Calibri"/>
                        <a:buNone/>
                      </a:pPr>
                      <a:r>
                        <a:rPr lang="en" sz="1100" b="0">
                          <a:solidFill>
                            <a:schemeClr val="dk1"/>
                          </a:solidFill>
                        </a:rPr>
                        <a:t>Comm04</a:t>
                      </a:r>
                      <a:endParaRPr sz="1100"/>
                    </a:p>
                  </a:txBody>
                  <a:tcPr marL="91450" marR="91450" marT="34300" marB="34300"/>
                </a:tc>
                <a:tc>
                  <a:txBody>
                    <a:bodyPr/>
                    <a:lstStyle/>
                    <a:p>
                      <a:pPr marL="0" marR="0" lvl="0" indent="0" algn="l" rtl="0">
                        <a:spcBef>
                          <a:spcPts val="0"/>
                        </a:spcBef>
                        <a:spcAft>
                          <a:spcPts val="0"/>
                        </a:spcAft>
                        <a:buNone/>
                      </a:pPr>
                      <a:r>
                        <a:rPr lang="en" sz="1100" u="none" strike="noStrike"/>
                        <a:t>Physics Education                        (PE)</a:t>
                      </a:r>
                      <a:endParaRPr sz="1100" b="0">
                        <a:solidFill>
                          <a:schemeClr val="dk1"/>
                        </a:solidFill>
                      </a:endParaRPr>
                    </a:p>
                  </a:txBody>
                  <a:tcPr marL="91450" marR="91450" marT="34300" marB="34300"/>
                </a:tc>
                <a:tc>
                  <a:txBody>
                    <a:bodyPr/>
                    <a:lstStyle/>
                    <a:p>
                      <a:pPr marL="0" marR="0" lvl="0" indent="0" algn="l" rtl="0">
                        <a:lnSpc>
                          <a:spcPct val="100000"/>
                        </a:lnSpc>
                        <a:spcBef>
                          <a:spcPts val="0"/>
                        </a:spcBef>
                        <a:spcAft>
                          <a:spcPts val="0"/>
                        </a:spcAft>
                        <a:buClr>
                          <a:schemeClr val="dk1"/>
                        </a:buClr>
                        <a:buSzPts val="1100"/>
                        <a:buFont typeface="Calibri"/>
                        <a:buNone/>
                      </a:pPr>
                      <a:r>
                        <a:rPr lang="en" sz="1100" u="none" strike="noStrike"/>
                        <a:t>Randy Ruchti (Notre Dame)</a:t>
                      </a:r>
                      <a:endParaRPr sz="1100" b="0">
                        <a:solidFill>
                          <a:schemeClr val="dk1"/>
                        </a:solidFill>
                      </a:endParaRPr>
                    </a:p>
                  </a:txBody>
                  <a:tcPr marL="91450" marR="91450" marT="34300" marB="34300"/>
                </a:tc>
                <a:tc>
                  <a:txBody>
                    <a:bodyPr/>
                    <a:lstStyle/>
                    <a:p>
                      <a:pPr marL="0" marR="0" lvl="0" indent="0" algn="l" rtl="0">
                        <a:spcBef>
                          <a:spcPts val="0"/>
                        </a:spcBef>
                        <a:spcAft>
                          <a:spcPts val="0"/>
                        </a:spcAft>
                        <a:buNone/>
                      </a:pPr>
                      <a:r>
                        <a:rPr lang="en" sz="1100" dirty="0">
                          <a:solidFill>
                            <a:schemeClr val="dk1"/>
                          </a:solidFill>
                          <a:latin typeface="Calibri"/>
                          <a:cs typeface="Calibri"/>
                          <a:sym typeface="Calibri"/>
                        </a:rPr>
                        <a:t>Sudhir </a:t>
                      </a:r>
                      <a:r>
                        <a:rPr lang="en" sz="1100">
                          <a:solidFill>
                            <a:schemeClr val="dk1"/>
                          </a:solidFill>
                          <a:latin typeface="Calibri"/>
                          <a:cs typeface="Calibri"/>
                          <a:sym typeface="Calibri"/>
                        </a:rPr>
                        <a:t>Malik Prabhakar (UPRM)</a:t>
                      </a:r>
                      <a:endParaRPr sz="1100"/>
                    </a:p>
                  </a:txBody>
                  <a:tcPr marL="91450" marR="91450" marT="34300" marB="34300"/>
                </a:tc>
                <a:tc>
                  <a:txBody>
                    <a:bodyPr/>
                    <a:lstStyle/>
                    <a:p>
                      <a:pPr marL="0" marR="0" lvl="0" indent="0" algn="l" rtl="0">
                        <a:spcBef>
                          <a:spcPts val="0"/>
                        </a:spcBef>
                        <a:spcAft>
                          <a:spcPts val="0"/>
                        </a:spcAft>
                        <a:buNone/>
                      </a:pPr>
                      <a:r>
                        <a:rPr lang="en" sz="1100" u="none" strike="noStrike"/>
                        <a:t>Sijbrand de Jong (Radboud)</a:t>
                      </a:r>
                      <a:endParaRPr sz="1100" b="0">
                        <a:solidFill>
                          <a:schemeClr val="dk1"/>
                        </a:solidFill>
                      </a:endParaRPr>
                    </a:p>
                  </a:txBody>
                  <a:tcPr marL="91450" marR="91450" marT="34300" marB="34300"/>
                </a:tc>
                <a:tc>
                  <a:txBody>
                    <a:bodyPr/>
                    <a:lstStyle/>
                    <a:p>
                      <a:pPr marL="0" marR="0" lvl="0" indent="0" algn="l" rtl="0">
                        <a:spcBef>
                          <a:spcPts val="0"/>
                        </a:spcBef>
                        <a:spcAft>
                          <a:spcPts val="0"/>
                        </a:spcAft>
                        <a:buNone/>
                      </a:pPr>
                      <a:endParaRPr sz="1100" b="0">
                        <a:solidFill>
                          <a:schemeClr val="dk1"/>
                        </a:solidFill>
                      </a:endParaRPr>
                    </a:p>
                  </a:txBody>
                  <a:tcPr marL="91450" marR="91450" marT="34300" marB="34300"/>
                </a:tc>
                <a:tc>
                  <a:txBody>
                    <a:bodyPr/>
                    <a:lstStyle/>
                    <a:p>
                      <a:pPr marL="0" marR="0" lvl="0" indent="0" algn="l" rtl="0">
                        <a:spcBef>
                          <a:spcPts val="0"/>
                        </a:spcBef>
                        <a:spcAft>
                          <a:spcPts val="0"/>
                        </a:spcAft>
                        <a:buNone/>
                      </a:pPr>
                      <a:r>
                        <a:rPr lang="en" sz="1100" b="0">
                          <a:solidFill>
                            <a:schemeClr val="dk1"/>
                          </a:solidFill>
                        </a:rPr>
                        <a:t>B. Quinn</a:t>
                      </a:r>
                      <a:endParaRPr sz="1100"/>
                    </a:p>
                  </a:txBody>
                  <a:tcPr marL="91450" marR="91450" marT="34300" marB="34300"/>
                </a:tc>
                <a:extLst>
                  <a:ext uri="{0D108BD9-81ED-4DB2-BD59-A6C34878D82A}">
                    <a16:rowId xmlns:a16="http://schemas.microsoft.com/office/drawing/2014/main" val="10004"/>
                  </a:ext>
                </a:extLst>
              </a:tr>
              <a:tr h="164700">
                <a:tc>
                  <a:txBody>
                    <a:bodyPr/>
                    <a:lstStyle/>
                    <a:p>
                      <a:pPr marL="0" marR="0" lvl="0" indent="0" algn="l" rtl="0">
                        <a:lnSpc>
                          <a:spcPct val="100000"/>
                        </a:lnSpc>
                        <a:spcBef>
                          <a:spcPts val="0"/>
                        </a:spcBef>
                        <a:spcAft>
                          <a:spcPts val="0"/>
                        </a:spcAft>
                        <a:buClr>
                          <a:schemeClr val="dk1"/>
                        </a:buClr>
                        <a:buSzPts val="1100"/>
                        <a:buFont typeface="Calibri"/>
                        <a:buNone/>
                      </a:pPr>
                      <a:r>
                        <a:rPr lang="en" sz="1100" b="0">
                          <a:solidFill>
                            <a:schemeClr val="dk1"/>
                          </a:solidFill>
                        </a:rPr>
                        <a:t>Comm05</a:t>
                      </a:r>
                      <a:endParaRPr sz="1100"/>
                    </a:p>
                  </a:txBody>
                  <a:tcPr marL="91450" marR="91450" marT="34300" marB="34300"/>
                </a:tc>
                <a:tc>
                  <a:txBody>
                    <a:bodyPr/>
                    <a:lstStyle/>
                    <a:p>
                      <a:pPr marL="0" marR="0" lvl="0" indent="0" algn="l" rtl="0">
                        <a:spcBef>
                          <a:spcPts val="0"/>
                        </a:spcBef>
                        <a:spcAft>
                          <a:spcPts val="0"/>
                        </a:spcAft>
                        <a:buNone/>
                      </a:pPr>
                      <a:r>
                        <a:rPr lang="en" sz="1100" u="none" strike="noStrike"/>
                        <a:t>Public Education &amp; Outreach (PE&amp;O)</a:t>
                      </a:r>
                      <a:endParaRPr sz="1100" b="0">
                        <a:solidFill>
                          <a:schemeClr val="dk1"/>
                        </a:solidFill>
                      </a:endParaRPr>
                    </a:p>
                  </a:txBody>
                  <a:tcPr marL="91450" marR="91450" marT="34300" marB="34300"/>
                </a:tc>
                <a:tc>
                  <a:txBody>
                    <a:bodyPr/>
                    <a:lstStyle/>
                    <a:p>
                      <a:pPr marL="0" marR="0" lvl="0" indent="0" algn="l" rtl="0">
                        <a:lnSpc>
                          <a:spcPct val="100000"/>
                        </a:lnSpc>
                        <a:spcBef>
                          <a:spcPts val="0"/>
                        </a:spcBef>
                        <a:spcAft>
                          <a:spcPts val="0"/>
                        </a:spcAft>
                        <a:buClr>
                          <a:schemeClr val="dk1"/>
                        </a:buClr>
                        <a:buSzPts val="1100"/>
                        <a:buFont typeface="Calibri"/>
                        <a:buNone/>
                      </a:pPr>
                      <a:r>
                        <a:rPr lang="en" sz="1100" u="none" strike="noStrike"/>
                        <a:t>Sarah Demers (Yale)</a:t>
                      </a:r>
                      <a:endParaRPr sz="1100" b="0">
                        <a:solidFill>
                          <a:schemeClr val="dk1"/>
                        </a:solidFill>
                      </a:endParaRPr>
                    </a:p>
                  </a:txBody>
                  <a:tcPr marL="91450" marR="91450" marT="34300" marB="34300"/>
                </a:tc>
                <a:tc>
                  <a:txBody>
                    <a:bodyPr/>
                    <a:lstStyle/>
                    <a:p>
                      <a:pPr marL="0" marR="0" lvl="0" indent="0" algn="l" rtl="0">
                        <a:lnSpc>
                          <a:spcPct val="100000"/>
                        </a:lnSpc>
                        <a:spcBef>
                          <a:spcPts val="0"/>
                        </a:spcBef>
                        <a:spcAft>
                          <a:spcPts val="0"/>
                        </a:spcAft>
                        <a:buClr>
                          <a:schemeClr val="dk1"/>
                        </a:buClr>
                        <a:buSzPts val="1100"/>
                        <a:buFont typeface="Calibri"/>
                        <a:buNone/>
                      </a:pPr>
                      <a:r>
                        <a:rPr lang="en" sz="1100" u="none" strike="noStrike"/>
                        <a:t>Kathryn Jepsen (SLAC)</a:t>
                      </a:r>
                      <a:endParaRPr sz="1100" b="0">
                        <a:solidFill>
                          <a:schemeClr val="dk1"/>
                        </a:solidFill>
                      </a:endParaRPr>
                    </a:p>
                  </a:txBody>
                  <a:tcPr marL="91450" marR="91450" marT="34300" marB="34300"/>
                </a:tc>
                <a:tc>
                  <a:txBody>
                    <a:bodyPr/>
                    <a:lstStyle/>
                    <a:p>
                      <a:pPr marL="0" marR="0" lvl="0" indent="0" algn="l" rtl="0">
                        <a:spcBef>
                          <a:spcPts val="0"/>
                        </a:spcBef>
                        <a:spcAft>
                          <a:spcPts val="0"/>
                        </a:spcAft>
                        <a:buNone/>
                      </a:pPr>
                      <a:r>
                        <a:rPr lang="en" sz="1100" b="0">
                          <a:solidFill>
                            <a:schemeClr val="dk1"/>
                          </a:solidFill>
                        </a:rPr>
                        <a:t>Don Lincoln (FNAL/Notre Dame)</a:t>
                      </a:r>
                      <a:endParaRPr sz="1100"/>
                    </a:p>
                  </a:txBody>
                  <a:tcPr marL="91450" marR="91450" marT="34300" marB="34300"/>
                </a:tc>
                <a:tc>
                  <a:txBody>
                    <a:bodyPr/>
                    <a:lstStyle/>
                    <a:p>
                      <a:pPr marL="0" marR="0" lvl="0" indent="0" algn="l" rtl="0">
                        <a:lnSpc>
                          <a:spcPct val="100000"/>
                        </a:lnSpc>
                        <a:spcBef>
                          <a:spcPts val="0"/>
                        </a:spcBef>
                        <a:spcAft>
                          <a:spcPts val="0"/>
                        </a:spcAft>
                        <a:buClr>
                          <a:schemeClr val="dk1"/>
                        </a:buClr>
                        <a:buSzPts val="1100"/>
                        <a:buFont typeface="Calibri"/>
                        <a:buNone/>
                      </a:pPr>
                      <a:r>
                        <a:rPr lang="en" sz="1100" u="none" strike="noStrike"/>
                        <a:t>A. Muronga (Nelson Mandela)</a:t>
                      </a:r>
                      <a:endParaRPr sz="1100" b="0">
                        <a:solidFill>
                          <a:schemeClr val="dk1"/>
                        </a:solidFill>
                      </a:endParaRPr>
                    </a:p>
                  </a:txBody>
                  <a:tcPr marL="91450" marR="91450" marT="34300" marB="34300"/>
                </a:tc>
                <a:tc>
                  <a:txBody>
                    <a:bodyPr/>
                    <a:lstStyle/>
                    <a:p>
                      <a:pPr marL="0" marR="0" lvl="0" indent="0" algn="l" rtl="0">
                        <a:lnSpc>
                          <a:spcPct val="100000"/>
                        </a:lnSpc>
                        <a:spcBef>
                          <a:spcPts val="0"/>
                        </a:spcBef>
                        <a:spcAft>
                          <a:spcPts val="0"/>
                        </a:spcAft>
                        <a:buClr>
                          <a:schemeClr val="dk1"/>
                        </a:buClr>
                        <a:buSzPts val="1100"/>
                        <a:buFont typeface="Calibri"/>
                        <a:buNone/>
                      </a:pPr>
                      <a:r>
                        <a:rPr lang="en" sz="1100" b="0">
                          <a:solidFill>
                            <a:schemeClr val="dk1"/>
                          </a:solidFill>
                        </a:rPr>
                        <a:t>K. Assamagan</a:t>
                      </a:r>
                      <a:endParaRPr sz="1100"/>
                    </a:p>
                  </a:txBody>
                  <a:tcPr marL="91450" marR="91450" marT="34300" marB="34300"/>
                </a:tc>
                <a:extLst>
                  <a:ext uri="{0D108BD9-81ED-4DB2-BD59-A6C34878D82A}">
                    <a16:rowId xmlns:a16="http://schemas.microsoft.com/office/drawing/2014/main" val="10005"/>
                  </a:ext>
                </a:extLst>
              </a:tr>
              <a:tr h="164700">
                <a:tc>
                  <a:txBody>
                    <a:bodyPr/>
                    <a:lstStyle/>
                    <a:p>
                      <a:pPr marL="0" marR="0" lvl="0" indent="0" algn="l" rtl="0">
                        <a:lnSpc>
                          <a:spcPct val="100000"/>
                        </a:lnSpc>
                        <a:spcBef>
                          <a:spcPts val="0"/>
                        </a:spcBef>
                        <a:spcAft>
                          <a:spcPts val="0"/>
                        </a:spcAft>
                        <a:buClr>
                          <a:schemeClr val="dk1"/>
                        </a:buClr>
                        <a:buSzPts val="1100"/>
                        <a:buFont typeface="Calibri"/>
                        <a:buNone/>
                      </a:pPr>
                      <a:r>
                        <a:rPr lang="en" sz="1100" b="0">
                          <a:solidFill>
                            <a:schemeClr val="dk1"/>
                          </a:solidFill>
                        </a:rPr>
                        <a:t>Comm06</a:t>
                      </a:r>
                      <a:endParaRPr sz="1100"/>
                    </a:p>
                  </a:txBody>
                  <a:tcPr marL="91450" marR="91450" marT="34300" marB="34300"/>
                </a:tc>
                <a:tc>
                  <a:txBody>
                    <a:bodyPr/>
                    <a:lstStyle/>
                    <a:p>
                      <a:pPr marL="0" marR="0" lvl="0" indent="0" algn="l" rtl="0">
                        <a:spcBef>
                          <a:spcPts val="0"/>
                        </a:spcBef>
                        <a:spcAft>
                          <a:spcPts val="0"/>
                        </a:spcAft>
                        <a:buNone/>
                      </a:pPr>
                      <a:r>
                        <a:rPr lang="en" sz="1100" u="none" strike="noStrike"/>
                        <a:t>Public Policy and Government Engagement (PP&amp;GE)</a:t>
                      </a:r>
                      <a:endParaRPr sz="1100" b="0">
                        <a:solidFill>
                          <a:schemeClr val="dk1"/>
                        </a:solidFill>
                      </a:endParaRPr>
                    </a:p>
                  </a:txBody>
                  <a:tcPr marL="91450" marR="91450" marT="34300" marB="34300"/>
                </a:tc>
                <a:tc>
                  <a:txBody>
                    <a:bodyPr/>
                    <a:lstStyle/>
                    <a:p>
                      <a:pPr marL="0" marR="0" lvl="0" indent="0" algn="l" rtl="0">
                        <a:spcBef>
                          <a:spcPts val="0"/>
                        </a:spcBef>
                        <a:spcAft>
                          <a:spcPts val="0"/>
                        </a:spcAft>
                        <a:buNone/>
                      </a:pPr>
                      <a:r>
                        <a:rPr lang="en" sz="1100" u="none" strike="noStrike"/>
                        <a:t>Rob Fine (Rochester)</a:t>
                      </a:r>
                      <a:endParaRPr sz="1100" b="0">
                        <a:solidFill>
                          <a:schemeClr val="dk1"/>
                        </a:solidFill>
                      </a:endParaRPr>
                    </a:p>
                  </a:txBody>
                  <a:tcPr marL="91450" marR="91450" marT="34300" marB="34300"/>
                </a:tc>
                <a:tc>
                  <a:txBody>
                    <a:bodyPr/>
                    <a:lstStyle/>
                    <a:p>
                      <a:pPr marL="0" marR="0" lvl="0" indent="0" algn="l" rtl="0">
                        <a:spcBef>
                          <a:spcPts val="0"/>
                        </a:spcBef>
                        <a:spcAft>
                          <a:spcPts val="0"/>
                        </a:spcAft>
                        <a:buNone/>
                      </a:pPr>
                      <a:r>
                        <a:rPr lang="en" sz="1100" u="none" strike="noStrike"/>
                        <a:t>Louise Suter (FNAL)</a:t>
                      </a:r>
                      <a:endParaRPr sz="1100" b="0">
                        <a:solidFill>
                          <a:schemeClr val="dk1"/>
                        </a:solidFill>
                      </a:endParaRPr>
                    </a:p>
                  </a:txBody>
                  <a:tcPr marL="91450" marR="91450" marT="34300" marB="34300"/>
                </a:tc>
                <a:tc>
                  <a:txBody>
                    <a:bodyPr/>
                    <a:lstStyle/>
                    <a:p>
                      <a:pPr marL="0" marR="0" lvl="0" indent="0" algn="l" rtl="0">
                        <a:spcBef>
                          <a:spcPts val="0"/>
                        </a:spcBef>
                        <a:spcAft>
                          <a:spcPts val="0"/>
                        </a:spcAft>
                        <a:buNone/>
                      </a:pPr>
                      <a:r>
                        <a:rPr lang="en" sz="1100" u="none" strike="noStrike"/>
                        <a:t>Brajesh Choudhary (Delhi)</a:t>
                      </a:r>
                      <a:endParaRPr sz="1100" b="0">
                        <a:solidFill>
                          <a:schemeClr val="dk1"/>
                        </a:solidFill>
                      </a:endParaRPr>
                    </a:p>
                  </a:txBody>
                  <a:tcPr marL="91450" marR="91450" marT="34300" marB="34300"/>
                </a:tc>
                <a:tc>
                  <a:txBody>
                    <a:bodyPr/>
                    <a:lstStyle/>
                    <a:p>
                      <a:pPr marL="0" marR="0" lvl="0" indent="0" algn="l" rtl="0">
                        <a:spcBef>
                          <a:spcPts val="0"/>
                        </a:spcBef>
                        <a:spcAft>
                          <a:spcPts val="0"/>
                        </a:spcAft>
                        <a:buNone/>
                      </a:pPr>
                      <a:endParaRPr sz="1100" b="0">
                        <a:solidFill>
                          <a:schemeClr val="dk1"/>
                        </a:solidFill>
                      </a:endParaRPr>
                    </a:p>
                  </a:txBody>
                  <a:tcPr marL="91450" marR="91450" marT="34300" marB="34300"/>
                </a:tc>
                <a:tc>
                  <a:txBody>
                    <a:bodyPr/>
                    <a:lstStyle/>
                    <a:p>
                      <a:pPr marL="0" marR="0" lvl="0" indent="0" algn="l" rtl="0">
                        <a:spcBef>
                          <a:spcPts val="0"/>
                        </a:spcBef>
                        <a:spcAft>
                          <a:spcPts val="0"/>
                        </a:spcAft>
                        <a:buNone/>
                      </a:pPr>
                      <a:r>
                        <a:rPr lang="en" sz="1100" b="0" dirty="0">
                          <a:solidFill>
                            <a:schemeClr val="dk1"/>
                          </a:solidFill>
                        </a:rPr>
                        <a:t>B. Quinn</a:t>
                      </a:r>
                      <a:endParaRPr sz="1100" dirty="0"/>
                    </a:p>
                  </a:txBody>
                  <a:tcPr marL="91450" marR="91450" marT="34300" marB="34300"/>
                </a:tc>
                <a:extLst>
                  <a:ext uri="{0D108BD9-81ED-4DB2-BD59-A6C34878D82A}">
                    <a16:rowId xmlns:a16="http://schemas.microsoft.com/office/drawing/2014/main" val="10006"/>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6"/>
          <p:cNvSpPr txBox="1">
            <a:spLocks noGrp="1"/>
          </p:cNvSpPr>
          <p:nvPr>
            <p:ph type="title"/>
          </p:nvPr>
        </p:nvSpPr>
        <p:spPr>
          <a:xfrm>
            <a:off x="0" y="126600"/>
            <a:ext cx="6620700" cy="624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938953"/>
              </a:buClr>
              <a:buSzPts val="3400"/>
              <a:buFont typeface="Calibri"/>
              <a:buNone/>
            </a:pPr>
            <a:r>
              <a:rPr lang="en"/>
              <a:t>CEF Liaisons with other Frontiers</a:t>
            </a:r>
            <a:endParaRPr/>
          </a:p>
        </p:txBody>
      </p:sp>
      <p:sp>
        <p:nvSpPr>
          <p:cNvPr id="205" name="Google Shape;205;p36"/>
          <p:cNvSpPr txBox="1">
            <a:spLocks noGrp="1"/>
          </p:cNvSpPr>
          <p:nvPr>
            <p:ph type="sldNum" idx="12"/>
          </p:nvPr>
        </p:nvSpPr>
        <p:spPr>
          <a:xfrm>
            <a:off x="6826332" y="4870802"/>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206" name="Google Shape;206;p36"/>
          <p:cNvSpPr txBox="1"/>
          <p:nvPr/>
        </p:nvSpPr>
        <p:spPr>
          <a:xfrm>
            <a:off x="5462649" y="-151411"/>
            <a:ext cx="184731"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07" name="Google Shape;207;p36"/>
          <p:cNvPicPr preferRelativeResize="0"/>
          <p:nvPr/>
        </p:nvPicPr>
        <p:blipFill rotWithShape="1">
          <a:blip r:embed="rId3">
            <a:alphaModFix/>
          </a:blip>
          <a:srcRect/>
          <a:stretch/>
        </p:blipFill>
        <p:spPr>
          <a:xfrm>
            <a:off x="253250" y="1163150"/>
            <a:ext cx="8567073" cy="3095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7"/>
          <p:cNvSpPr txBox="1">
            <a:spLocks noGrp="1"/>
          </p:cNvSpPr>
          <p:nvPr>
            <p:ph type="title"/>
          </p:nvPr>
        </p:nvSpPr>
        <p:spPr>
          <a:xfrm>
            <a:off x="0" y="126594"/>
            <a:ext cx="9144000" cy="624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Today’s Town Hall</a:t>
            </a:r>
            <a:endParaRPr/>
          </a:p>
        </p:txBody>
      </p:sp>
      <p:sp>
        <p:nvSpPr>
          <p:cNvPr id="213" name="Google Shape;213;p37"/>
          <p:cNvSpPr txBox="1"/>
          <p:nvPr/>
        </p:nvSpPr>
        <p:spPr>
          <a:xfrm>
            <a:off x="504650" y="750600"/>
            <a:ext cx="8498100" cy="30000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Calibri"/>
              <a:buChar char="●"/>
            </a:pPr>
            <a:r>
              <a:rPr lang="en" sz="1800">
                <a:solidFill>
                  <a:schemeClr val="dk1"/>
                </a:solidFill>
                <a:highlight>
                  <a:srgbClr val="FFFFFF"/>
                </a:highlight>
                <a:latin typeface="Calibri"/>
                <a:ea typeface="Calibri"/>
                <a:cs typeface="Calibri"/>
                <a:sym typeface="Calibri"/>
              </a:rPr>
              <a:t>The mission and scope of the CEF</a:t>
            </a:r>
            <a:endParaRPr sz="1800">
              <a:solidFill>
                <a:schemeClr val="dk1"/>
              </a:solidFill>
              <a:highlight>
                <a:srgbClr val="FFFFFF"/>
              </a:highlight>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 sz="1800">
                <a:solidFill>
                  <a:schemeClr val="dk1"/>
                </a:solidFill>
                <a:highlight>
                  <a:srgbClr val="FFFFFF"/>
                </a:highlight>
                <a:latin typeface="Calibri"/>
                <a:ea typeface="Calibri"/>
                <a:cs typeface="Calibri"/>
                <a:sym typeface="Calibri"/>
              </a:rPr>
              <a:t>How you can participate in the work to be done in its 6 Topical Groups:</a:t>
            </a:r>
            <a:endParaRPr sz="1800">
              <a:solidFill>
                <a:schemeClr val="dk1"/>
              </a:solidFill>
              <a:highlight>
                <a:srgbClr val="FFFFFF"/>
              </a:highlight>
              <a:latin typeface="Calibri"/>
              <a:ea typeface="Calibri"/>
              <a:cs typeface="Calibri"/>
              <a:sym typeface="Calibri"/>
            </a:endParaRPr>
          </a:p>
          <a:p>
            <a:pPr marL="914400" lvl="0" indent="-342900" algn="l" rtl="0">
              <a:lnSpc>
                <a:spcPct val="115000"/>
              </a:lnSpc>
              <a:spcBef>
                <a:spcPts val="0"/>
              </a:spcBef>
              <a:spcAft>
                <a:spcPts val="0"/>
              </a:spcAft>
              <a:buClr>
                <a:schemeClr val="dk1"/>
              </a:buClr>
              <a:buSzPts val="1800"/>
              <a:buFont typeface="Calibri"/>
              <a:buChar char="●"/>
            </a:pPr>
            <a:r>
              <a:rPr lang="en" sz="1800" u="sng">
                <a:solidFill>
                  <a:schemeClr val="folHlink"/>
                </a:solidFill>
                <a:latin typeface="Calibri"/>
                <a:ea typeface="Calibri"/>
                <a:cs typeface="Calibri"/>
                <a:sym typeface="Calibri"/>
                <a:hlinkClick r:id="rId3"/>
              </a:rPr>
              <a:t>CommF1: Applications &amp; Industry</a:t>
            </a:r>
            <a:endParaRPr sz="1800" u="sng">
              <a:solidFill>
                <a:schemeClr val="folHlink"/>
              </a:solidFill>
              <a:latin typeface="Calibri"/>
              <a:ea typeface="Calibri"/>
              <a:cs typeface="Calibri"/>
              <a:sym typeface="Calibri"/>
            </a:endParaRPr>
          </a:p>
          <a:p>
            <a:pPr marL="914400" lvl="0" indent="-342900" algn="l" rtl="0">
              <a:lnSpc>
                <a:spcPct val="115000"/>
              </a:lnSpc>
              <a:spcBef>
                <a:spcPts val="0"/>
              </a:spcBef>
              <a:spcAft>
                <a:spcPts val="0"/>
              </a:spcAft>
              <a:buClr>
                <a:schemeClr val="dk1"/>
              </a:buClr>
              <a:buSzPts val="1800"/>
              <a:buFont typeface="Calibri"/>
              <a:buChar char="●"/>
            </a:pPr>
            <a:r>
              <a:rPr lang="en" sz="1800" u="sng">
                <a:solidFill>
                  <a:schemeClr val="folHlink"/>
                </a:solidFill>
                <a:latin typeface="Calibri"/>
                <a:ea typeface="Calibri"/>
                <a:cs typeface="Calibri"/>
                <a:sym typeface="Calibri"/>
                <a:hlinkClick r:id="rId4"/>
              </a:rPr>
              <a:t>CommF2: Career Pipeline &amp; Development</a:t>
            </a:r>
            <a:endParaRPr sz="1800" u="sng">
              <a:solidFill>
                <a:schemeClr val="folHlink"/>
              </a:solidFill>
              <a:latin typeface="Calibri"/>
              <a:ea typeface="Calibri"/>
              <a:cs typeface="Calibri"/>
              <a:sym typeface="Calibri"/>
            </a:endParaRPr>
          </a:p>
          <a:p>
            <a:pPr marL="914400" lvl="0" indent="-342900" algn="l" rtl="0">
              <a:lnSpc>
                <a:spcPct val="115000"/>
              </a:lnSpc>
              <a:spcBef>
                <a:spcPts val="0"/>
              </a:spcBef>
              <a:spcAft>
                <a:spcPts val="0"/>
              </a:spcAft>
              <a:buClr>
                <a:schemeClr val="dk1"/>
              </a:buClr>
              <a:buSzPts val="1800"/>
              <a:buFont typeface="Calibri"/>
              <a:buChar char="●"/>
            </a:pPr>
            <a:r>
              <a:rPr lang="en" sz="1800" u="sng">
                <a:solidFill>
                  <a:schemeClr val="folHlink"/>
                </a:solidFill>
                <a:latin typeface="Calibri"/>
                <a:ea typeface="Calibri"/>
                <a:cs typeface="Calibri"/>
                <a:sym typeface="Calibri"/>
                <a:hlinkClick r:id="rId5"/>
              </a:rPr>
              <a:t>CommF3: Diversity &amp; Inclusion</a:t>
            </a:r>
            <a:endParaRPr sz="1800" u="sng">
              <a:solidFill>
                <a:schemeClr val="folHlink"/>
              </a:solidFill>
              <a:latin typeface="Calibri"/>
              <a:ea typeface="Calibri"/>
              <a:cs typeface="Calibri"/>
              <a:sym typeface="Calibri"/>
            </a:endParaRPr>
          </a:p>
          <a:p>
            <a:pPr marL="914400" lvl="0" indent="-342900" algn="l" rtl="0">
              <a:lnSpc>
                <a:spcPct val="115000"/>
              </a:lnSpc>
              <a:spcBef>
                <a:spcPts val="0"/>
              </a:spcBef>
              <a:spcAft>
                <a:spcPts val="0"/>
              </a:spcAft>
              <a:buClr>
                <a:schemeClr val="dk1"/>
              </a:buClr>
              <a:buSzPts val="1800"/>
              <a:buFont typeface="Calibri"/>
              <a:buChar char="●"/>
            </a:pPr>
            <a:r>
              <a:rPr lang="en" sz="1800" u="sng">
                <a:solidFill>
                  <a:schemeClr val="folHlink"/>
                </a:solidFill>
                <a:latin typeface="Calibri"/>
                <a:ea typeface="Calibri"/>
                <a:cs typeface="Calibri"/>
                <a:sym typeface="Calibri"/>
                <a:hlinkClick r:id="rId6"/>
              </a:rPr>
              <a:t>CommF4: Physics Education</a:t>
            </a:r>
            <a:endParaRPr sz="1800" u="sng">
              <a:solidFill>
                <a:schemeClr val="folHlink"/>
              </a:solidFill>
              <a:latin typeface="Calibri"/>
              <a:ea typeface="Calibri"/>
              <a:cs typeface="Calibri"/>
              <a:sym typeface="Calibri"/>
            </a:endParaRPr>
          </a:p>
          <a:p>
            <a:pPr marL="914400" lvl="0" indent="-342900" algn="l" rtl="0">
              <a:lnSpc>
                <a:spcPct val="115000"/>
              </a:lnSpc>
              <a:spcBef>
                <a:spcPts val="0"/>
              </a:spcBef>
              <a:spcAft>
                <a:spcPts val="0"/>
              </a:spcAft>
              <a:buClr>
                <a:schemeClr val="dk1"/>
              </a:buClr>
              <a:buSzPts val="1800"/>
              <a:buFont typeface="Calibri"/>
              <a:buChar char="●"/>
            </a:pPr>
            <a:r>
              <a:rPr lang="en" sz="1800" u="sng">
                <a:solidFill>
                  <a:schemeClr val="folHlink"/>
                </a:solidFill>
                <a:latin typeface="Calibri"/>
                <a:ea typeface="Calibri"/>
                <a:cs typeface="Calibri"/>
                <a:sym typeface="Calibri"/>
                <a:hlinkClick r:id="rId7"/>
              </a:rPr>
              <a:t>CommF5: Public Education &amp; Outreach</a:t>
            </a:r>
            <a:endParaRPr sz="1800" u="sng">
              <a:solidFill>
                <a:schemeClr val="folHlink"/>
              </a:solidFill>
              <a:latin typeface="Calibri"/>
              <a:ea typeface="Calibri"/>
              <a:cs typeface="Calibri"/>
              <a:sym typeface="Calibri"/>
            </a:endParaRPr>
          </a:p>
          <a:p>
            <a:pPr marL="914400" lvl="0" indent="-342900" algn="l" rtl="0">
              <a:lnSpc>
                <a:spcPct val="115000"/>
              </a:lnSpc>
              <a:spcBef>
                <a:spcPts val="0"/>
              </a:spcBef>
              <a:spcAft>
                <a:spcPts val="0"/>
              </a:spcAft>
              <a:buClr>
                <a:schemeClr val="dk1"/>
              </a:buClr>
              <a:buSzPts val="1800"/>
              <a:buFont typeface="Calibri"/>
              <a:buChar char="●"/>
            </a:pPr>
            <a:r>
              <a:rPr lang="en" sz="1800" u="sng">
                <a:solidFill>
                  <a:schemeClr val="folHlink"/>
                </a:solidFill>
                <a:latin typeface="Calibri"/>
                <a:ea typeface="Calibri"/>
                <a:cs typeface="Calibri"/>
                <a:sym typeface="Calibri"/>
                <a:hlinkClick r:id="rId8"/>
              </a:rPr>
              <a:t>CommF6: Public Policy and Government Engagement</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Char char="●"/>
            </a:pPr>
            <a:r>
              <a:rPr lang="en" sz="1800">
                <a:solidFill>
                  <a:schemeClr val="dk1"/>
                </a:solidFill>
                <a:latin typeface="Calibri"/>
                <a:ea typeface="Calibri"/>
                <a:cs typeface="Calibri"/>
                <a:sym typeface="Calibri"/>
              </a:rPr>
              <a:t>Preliminary list of </a:t>
            </a:r>
            <a:r>
              <a:rPr lang="en" sz="1800" u="sng">
                <a:solidFill>
                  <a:schemeClr val="folHlink"/>
                </a:solidFill>
                <a:latin typeface="Calibri"/>
                <a:ea typeface="Calibri"/>
                <a:cs typeface="Calibri"/>
                <a:sym typeface="Calibri"/>
                <a:hlinkClick r:id="rId9"/>
              </a:rPr>
              <a:t>Working Topics</a:t>
            </a:r>
            <a:r>
              <a:rPr lang="en" sz="1800">
                <a:solidFill>
                  <a:schemeClr val="dk1"/>
                </a:solidFill>
                <a:latin typeface="Calibri"/>
                <a:ea typeface="Calibri"/>
                <a:cs typeface="Calibri"/>
                <a:sym typeface="Calibri"/>
              </a:rPr>
              <a:t> in all the Topical Groups </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Char char="●"/>
            </a:pPr>
            <a:r>
              <a:rPr lang="en" sz="1800">
                <a:solidFill>
                  <a:schemeClr val="dk1"/>
                </a:solidFill>
                <a:latin typeface="Calibri"/>
                <a:ea typeface="Calibri"/>
                <a:cs typeface="Calibri"/>
                <a:sym typeface="Calibri"/>
              </a:rPr>
              <a:t>From today’s discussion,  see where you might want to contribute, or to suggest additional areas of investigation that CEF should pursue. </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Char char="●"/>
            </a:pPr>
            <a:r>
              <a:rPr lang="en" sz="1800">
                <a:solidFill>
                  <a:schemeClr val="dk1"/>
                </a:solidFill>
                <a:latin typeface="Calibri"/>
                <a:ea typeface="Calibri"/>
                <a:cs typeface="Calibri"/>
                <a:sym typeface="Calibri"/>
              </a:rPr>
              <a:t>We look forward to working with you on these important issues during the Snowmass process.</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8"/>
          <p:cNvSpPr txBox="1">
            <a:spLocks noGrp="1"/>
          </p:cNvSpPr>
          <p:nvPr>
            <p:ph type="title"/>
          </p:nvPr>
        </p:nvSpPr>
        <p:spPr>
          <a:xfrm>
            <a:off x="0" y="126594"/>
            <a:ext cx="9144000" cy="624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The agenda for Today</a:t>
            </a:r>
            <a:endParaRPr/>
          </a:p>
        </p:txBody>
      </p:sp>
      <p:sp>
        <p:nvSpPr>
          <p:cNvPr id="219" name="Google Shape;219;p38"/>
          <p:cNvSpPr txBox="1"/>
          <p:nvPr/>
        </p:nvSpPr>
        <p:spPr>
          <a:xfrm>
            <a:off x="534900" y="977050"/>
            <a:ext cx="7054800" cy="38373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alibri"/>
              <a:buChar char="●"/>
            </a:pPr>
            <a:r>
              <a:rPr lang="en" sz="1800" b="1">
                <a:latin typeface="Calibri"/>
                <a:ea typeface="Calibri"/>
                <a:cs typeface="Calibri"/>
                <a:sym typeface="Calibri"/>
              </a:rPr>
              <a:t>Introduction</a:t>
            </a:r>
            <a:endParaRPr sz="1800" b="1">
              <a:latin typeface="Calibri"/>
              <a:ea typeface="Calibri"/>
              <a:cs typeface="Calibri"/>
              <a:sym typeface="Calibri"/>
            </a:endParaRPr>
          </a:p>
          <a:p>
            <a:pPr marL="914400" lvl="0" indent="-317500" algn="l" rtl="0">
              <a:spcBef>
                <a:spcPts val="0"/>
              </a:spcBef>
              <a:spcAft>
                <a:spcPts val="0"/>
              </a:spcAft>
              <a:buSzPts val="1400"/>
              <a:buFont typeface="Calibri"/>
              <a:buChar char="●"/>
            </a:pPr>
            <a:r>
              <a:rPr lang="en">
                <a:latin typeface="Calibri"/>
                <a:ea typeface="Calibri"/>
                <a:cs typeface="Calibri"/>
                <a:sym typeface="Calibri"/>
              </a:rPr>
              <a:t>CEF</a:t>
            </a:r>
            <a:endParaRPr>
              <a:latin typeface="Calibri"/>
              <a:ea typeface="Calibri"/>
              <a:cs typeface="Calibri"/>
              <a:sym typeface="Calibri"/>
            </a:endParaRPr>
          </a:p>
          <a:p>
            <a:pPr marL="914400" lvl="0" indent="-317500" algn="l" rtl="0">
              <a:spcBef>
                <a:spcPts val="0"/>
              </a:spcBef>
              <a:spcAft>
                <a:spcPts val="0"/>
              </a:spcAft>
              <a:buSzPts val="1400"/>
              <a:buFont typeface="Calibri"/>
              <a:buChar char="●"/>
            </a:pPr>
            <a:r>
              <a:rPr lang="en">
                <a:latin typeface="Calibri"/>
                <a:ea typeface="Calibri"/>
                <a:cs typeface="Calibri"/>
                <a:sym typeface="Calibri"/>
              </a:rPr>
              <a:t>Topical Groups</a:t>
            </a:r>
            <a:endParaRPr>
              <a:latin typeface="Calibri"/>
              <a:ea typeface="Calibri"/>
              <a:cs typeface="Calibri"/>
              <a:sym typeface="Calibri"/>
            </a:endParaRPr>
          </a:p>
          <a:p>
            <a:pPr marL="914400" lvl="0" indent="-317500" algn="l" rtl="0">
              <a:spcBef>
                <a:spcPts val="0"/>
              </a:spcBef>
              <a:spcAft>
                <a:spcPts val="0"/>
              </a:spcAft>
              <a:buClr>
                <a:srgbClr val="00FF00"/>
              </a:buClr>
              <a:buSzPts val="1400"/>
              <a:buFont typeface="Calibri"/>
              <a:buChar char="●"/>
            </a:pPr>
            <a:r>
              <a:rPr lang="en">
                <a:solidFill>
                  <a:srgbClr val="00FF00"/>
                </a:solidFill>
                <a:latin typeface="Calibri"/>
                <a:ea typeface="Calibri"/>
                <a:cs typeface="Calibri"/>
                <a:sym typeface="Calibri"/>
              </a:rPr>
              <a:t>Break</a:t>
            </a:r>
            <a:endParaRPr>
              <a:solidFill>
                <a:srgbClr val="00FF00"/>
              </a:solidFill>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b="1">
                <a:latin typeface="Calibri"/>
                <a:ea typeface="Calibri"/>
                <a:cs typeface="Calibri"/>
                <a:sym typeface="Calibri"/>
              </a:rPr>
              <a:t>Topical group discussions</a:t>
            </a:r>
            <a:endParaRPr sz="1800" b="1">
              <a:latin typeface="Calibri"/>
              <a:ea typeface="Calibri"/>
              <a:cs typeface="Calibri"/>
              <a:sym typeface="Calibri"/>
            </a:endParaRPr>
          </a:p>
          <a:p>
            <a:pPr marL="914400" lvl="0" indent="-317500" algn="l" rtl="0">
              <a:spcBef>
                <a:spcPts val="0"/>
              </a:spcBef>
              <a:spcAft>
                <a:spcPts val="0"/>
              </a:spcAft>
              <a:buSzPts val="1400"/>
              <a:buFont typeface="Calibri"/>
              <a:buChar char="●"/>
            </a:pPr>
            <a:r>
              <a:rPr lang="en">
                <a:latin typeface="Calibri"/>
                <a:ea typeface="Calibri"/>
                <a:cs typeface="Calibri"/>
                <a:sym typeface="Calibri"/>
              </a:rPr>
              <a:t>CP&amp;D + AI</a:t>
            </a:r>
            <a:endParaRPr>
              <a:latin typeface="Calibri"/>
              <a:ea typeface="Calibri"/>
              <a:cs typeface="Calibri"/>
              <a:sym typeface="Calibri"/>
            </a:endParaRPr>
          </a:p>
          <a:p>
            <a:pPr marL="914400" lvl="0" indent="-317500" algn="l" rtl="0">
              <a:spcBef>
                <a:spcPts val="0"/>
              </a:spcBef>
              <a:spcAft>
                <a:spcPts val="0"/>
              </a:spcAft>
              <a:buSzPts val="1400"/>
              <a:buFont typeface="Calibri"/>
              <a:buChar char="●"/>
            </a:pPr>
            <a:r>
              <a:rPr lang="en">
                <a:latin typeface="Calibri"/>
                <a:ea typeface="Calibri"/>
                <a:cs typeface="Calibri"/>
                <a:sym typeface="Calibri"/>
              </a:rPr>
              <a:t>PE + PE&amp;O</a:t>
            </a:r>
            <a:endParaRPr>
              <a:latin typeface="Calibri"/>
              <a:ea typeface="Calibri"/>
              <a:cs typeface="Calibri"/>
              <a:sym typeface="Calibri"/>
            </a:endParaRPr>
          </a:p>
          <a:p>
            <a:pPr marL="914400" lvl="0" indent="-317500" algn="l" rtl="0">
              <a:spcBef>
                <a:spcPts val="0"/>
              </a:spcBef>
              <a:spcAft>
                <a:spcPts val="0"/>
              </a:spcAft>
              <a:buClr>
                <a:srgbClr val="00FF00"/>
              </a:buClr>
              <a:buSzPts val="1400"/>
              <a:buFont typeface="Calibri"/>
              <a:buChar char="●"/>
            </a:pPr>
            <a:r>
              <a:rPr lang="en">
                <a:solidFill>
                  <a:srgbClr val="00FF00"/>
                </a:solidFill>
                <a:latin typeface="Calibri"/>
                <a:ea typeface="Calibri"/>
                <a:cs typeface="Calibri"/>
                <a:sym typeface="Calibri"/>
              </a:rPr>
              <a:t>Break</a:t>
            </a:r>
            <a:endParaRPr>
              <a:solidFill>
                <a:srgbClr val="00FF00"/>
              </a:solidFill>
              <a:latin typeface="Calibri"/>
              <a:ea typeface="Calibri"/>
              <a:cs typeface="Calibri"/>
              <a:sym typeface="Calibri"/>
            </a:endParaRPr>
          </a:p>
          <a:p>
            <a:pPr marL="914400" lvl="0" indent="-317500" algn="l" rtl="0">
              <a:spcBef>
                <a:spcPts val="0"/>
              </a:spcBef>
              <a:spcAft>
                <a:spcPts val="0"/>
              </a:spcAft>
              <a:buSzPts val="1400"/>
              <a:buFont typeface="Calibri"/>
              <a:buChar char="●"/>
            </a:pPr>
            <a:r>
              <a:rPr lang="en">
                <a:latin typeface="Calibri"/>
                <a:ea typeface="Calibri"/>
                <a:cs typeface="Calibri"/>
                <a:sym typeface="Calibri"/>
              </a:rPr>
              <a:t>D&amp;I + PP&amp;GE</a:t>
            </a:r>
            <a:endParaRPr>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b="1">
                <a:latin typeface="Calibri"/>
                <a:ea typeface="Calibri"/>
                <a:cs typeface="Calibri"/>
                <a:sym typeface="Calibri"/>
              </a:rPr>
              <a:t>Cross cutting &amp; Conclusions</a:t>
            </a:r>
            <a:endParaRPr sz="1800" b="1">
              <a:latin typeface="Calibri"/>
              <a:ea typeface="Calibri"/>
              <a:cs typeface="Calibri"/>
              <a:sym typeface="Calibri"/>
            </a:endParaRPr>
          </a:p>
          <a:p>
            <a:pPr marL="914400" lvl="0" indent="-317500" algn="l" rtl="0">
              <a:spcBef>
                <a:spcPts val="0"/>
              </a:spcBef>
              <a:spcAft>
                <a:spcPts val="0"/>
              </a:spcAft>
              <a:buSzPts val="1400"/>
              <a:buFont typeface="Calibri"/>
              <a:buChar char="●"/>
            </a:pPr>
            <a:r>
              <a:rPr lang="en">
                <a:latin typeface="Calibri"/>
                <a:ea typeface="Calibri"/>
                <a:cs typeface="Calibri"/>
                <a:sym typeface="Calibri"/>
              </a:rPr>
              <a:t>Recruitment, Evaluation and Recognition (D&amp;I)</a:t>
            </a:r>
            <a:endParaRPr>
              <a:latin typeface="Calibri"/>
              <a:ea typeface="Calibri"/>
              <a:cs typeface="Calibri"/>
              <a:sym typeface="Calibri"/>
            </a:endParaRPr>
          </a:p>
          <a:p>
            <a:pPr marL="914400" lvl="0" indent="-317500" algn="l" rtl="0">
              <a:spcBef>
                <a:spcPts val="0"/>
              </a:spcBef>
              <a:spcAft>
                <a:spcPts val="0"/>
              </a:spcAft>
              <a:buSzPts val="1400"/>
              <a:buFont typeface="Calibri"/>
              <a:buChar char="●"/>
            </a:pPr>
            <a:r>
              <a:rPr lang="en">
                <a:latin typeface="Calibri"/>
                <a:ea typeface="Calibri"/>
                <a:cs typeface="Calibri"/>
                <a:sym typeface="Calibri"/>
              </a:rPr>
              <a:t>Master in Applied Physics (PE)</a:t>
            </a:r>
            <a:endParaRPr>
              <a:latin typeface="Calibri"/>
              <a:ea typeface="Calibri"/>
              <a:cs typeface="Calibri"/>
              <a:sym typeface="Calibri"/>
            </a:endParaRPr>
          </a:p>
          <a:p>
            <a:pPr marL="914400" lvl="0" indent="-317500" algn="l" rtl="0">
              <a:spcBef>
                <a:spcPts val="0"/>
              </a:spcBef>
              <a:spcAft>
                <a:spcPts val="0"/>
              </a:spcAft>
              <a:buSzPts val="1400"/>
              <a:buFont typeface="Calibri"/>
              <a:buChar char="●"/>
            </a:pPr>
            <a:r>
              <a:rPr lang="en">
                <a:latin typeface="Calibri"/>
                <a:ea typeface="Calibri"/>
                <a:cs typeface="Calibri"/>
                <a:sym typeface="Calibri"/>
              </a:rPr>
              <a:t>Next Steps</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2253</Words>
  <Application>Microsoft Macintosh PowerPoint</Application>
  <PresentationFormat>On-screen Show (16:9)</PresentationFormat>
  <Paragraphs>286</Paragraphs>
  <Slides>25</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Proxima Nova</vt:lpstr>
      <vt:lpstr>Roboto</vt:lpstr>
      <vt:lpstr>Calibri</vt:lpstr>
      <vt:lpstr>Arial</vt:lpstr>
      <vt:lpstr>Helvetica Neue</vt:lpstr>
      <vt:lpstr>Simple Light</vt:lpstr>
      <vt:lpstr>Office Theme</vt:lpstr>
      <vt:lpstr>Community Engagement Frontier</vt:lpstr>
      <vt:lpstr>Who/what/where/when/why?</vt:lpstr>
      <vt:lpstr>Guidelines for the discussion</vt:lpstr>
      <vt:lpstr>Community Engagement Frontier</vt:lpstr>
      <vt:lpstr>Community Engagement Topical Groups</vt:lpstr>
      <vt:lpstr>Community Engagement Frontier Topical Groups and Conveners</vt:lpstr>
      <vt:lpstr>CEF Liaisons with other Frontiers</vt:lpstr>
      <vt:lpstr>Today’s Town Hall</vt:lpstr>
      <vt:lpstr>The agenda for Today</vt:lpstr>
      <vt:lpstr>CommF1: Applications &amp; Industry https://snowmass21.org/community/applications Farah Fahim, Alex Murokh, Koji Yoshimura</vt:lpstr>
      <vt:lpstr>Who are we?</vt:lpstr>
      <vt:lpstr>PowerPoint Presentation</vt:lpstr>
      <vt:lpstr>CommF2: Career Pipeline &amp; Development https://snowmass21.org/community/career Sudhir Malik, Yangyang Chen, Julie Hogan, Amr El Zant  </vt:lpstr>
      <vt:lpstr>PowerPoint Presentation</vt:lpstr>
      <vt:lpstr>CommF3: Diversity &amp; Inclusion https://snowmass21.org/community/diversity  Mu-Chun Chen, Samuel Meehan, Carla Bonifazi</vt:lpstr>
      <vt:lpstr>Who are we?</vt:lpstr>
      <vt:lpstr>Who/what/how … by analogy</vt:lpstr>
      <vt:lpstr>CommF4: Physics Education https://snowmass21.org/community/education Randal Ruchti, Sijbrand de Jong, Sudhir Malik </vt:lpstr>
      <vt:lpstr>Who are we?</vt:lpstr>
      <vt:lpstr>PE Pyramid </vt:lpstr>
      <vt:lpstr>CEF5: Public Education &amp; Outreach https://snowmass21.org/community/outreach Sarah Demers, Kathryn Jepsen, Don Lincoln, Azwinndini Muronga</vt:lpstr>
      <vt:lpstr>Who are we?</vt:lpstr>
      <vt:lpstr>CEF5: Who are we and what we do? </vt:lpstr>
      <vt:lpstr>CommF6: Public Policy and Government Engagement https://snowmass21.org/community/policy Rob Fine, Louise Suter, Brajesh C. Choudhary</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Engagement Frontier</dc:title>
  <cp:lastModifiedBy>Ketevi Adikle Assamagan</cp:lastModifiedBy>
  <cp:revision>3</cp:revision>
  <dcterms:modified xsi:type="dcterms:W3CDTF">2020-07-15T15:04:55Z</dcterms:modified>
</cp:coreProperties>
</file>