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1"/>
  </p:notesMasterIdLst>
  <p:handoutMasterIdLst>
    <p:handoutMasterId r:id="rId12"/>
  </p:handoutMasterIdLst>
  <p:sldIdLst>
    <p:sldId id="265" r:id="rId3"/>
    <p:sldId id="278" r:id="rId4"/>
    <p:sldId id="287" r:id="rId5"/>
    <p:sldId id="290" r:id="rId6"/>
    <p:sldId id="288" r:id="rId7"/>
    <p:sldId id="289" r:id="rId8"/>
    <p:sldId id="291" r:id="rId9"/>
    <p:sldId id="267" r:id="rId1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713" autoAdjust="0"/>
  </p:normalViewPr>
  <p:slideViewPr>
    <p:cSldViewPr snapToGrid="0" snapToObjects="1">
      <p:cViewPr>
        <p:scale>
          <a:sx n="100" d="100"/>
          <a:sy n="100" d="100"/>
        </p:scale>
        <p:origin x="-648" y="-22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7/12/2020</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xmlns=""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7/12/2020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xmlns=""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xmlns=""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7/12/2020</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xmlns=""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7/12/2020</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xmlns=""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7/12/2020</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xmlns=""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7/12/2020</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xmlns=""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7/12/2020</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xmlns=""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7/12/2020</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xmlns=""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7/12/2020</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xmlns=""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7/12/2020</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xmlns=""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7/12/2020</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7/12/2020</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140015"/>
            <a:ext cx="7526338" cy="15589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numCol="1" anchorCtr="0" compatLnSpc="1">
            <a:prstTxWarp prst="textNoShape">
              <a:avLst/>
            </a:prstTxWarp>
          </a:bodyPr>
          <a:lstStyle/>
          <a:p>
            <a:r>
              <a:rPr lang="en-US" altLang="en-US" dirty="0" smtClean="0">
                <a:latin typeface="Helvetica" panose="020B0604020202020204" pitchFamily="34" charset="0"/>
                <a:ea typeface="Geneva" pitchFamily="121" charset="-128"/>
              </a:rPr>
              <a:t>Compensation of linear space charge forces in the IOTA ring</a:t>
            </a:r>
            <a:endParaRPr lang="en-US" altLang="en-US" dirty="0">
              <a:latin typeface="Helvetica" panose="020B0604020202020204" pitchFamily="34" charset="0"/>
              <a:ea typeface="Geneva" pitchFamily="121" charset="-128"/>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Aleksandr Romanov</a:t>
            </a:r>
          </a:p>
          <a:p>
            <a:r>
              <a:rPr lang="en-US" dirty="0" smtClean="0"/>
              <a:t>IOTA Physics </a:t>
            </a:r>
            <a:r>
              <a:rPr lang="en-US" dirty="0" smtClean="0"/>
              <a:t>Meeting</a:t>
            </a:r>
          </a:p>
          <a:p>
            <a:pPr eaLnBrk="1" hangingPunct="1"/>
            <a:r>
              <a:rPr lang="en-US" altLang="en-US" dirty="0" smtClean="0">
                <a:latin typeface="Helvetica" panose="020B0604020202020204" pitchFamily="34" charset="0"/>
                <a:ea typeface="Geneva" pitchFamily="121" charset="-128"/>
              </a:rPr>
              <a:t>13 July </a:t>
            </a:r>
            <a:r>
              <a:rPr lang="en-US" altLang="en-US" dirty="0" smtClean="0">
                <a:latin typeface="Helvetica" panose="020B0604020202020204" pitchFamily="34" charset="0"/>
                <a:ea typeface="Geneva" pitchFamily="121" charset="-128"/>
              </a:rPr>
              <a:t>2020</a:t>
            </a:r>
            <a:endParaRPr lang="en-US" altLang="en-US" dirty="0">
              <a:latin typeface="Helvetica" panose="020B0604020202020204" pitchFamily="34" charset="0"/>
              <a:ea typeface="Geneva" pitchFamily="121" charset="-128"/>
            </a:endParaRPr>
          </a:p>
          <a:p>
            <a:pPr eaLnBrk="1" hangingPunct="1"/>
            <a:endParaRPr lang="en-US" altLang="en-US" dirty="0">
              <a:latin typeface="Helvetica" panose="020B0604020202020204" pitchFamily="34" charset="0"/>
              <a:ea typeface="Geneva" pitchFamily="12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part of space charge forces</a:t>
            </a:r>
            <a:endParaRPr lang="ru-RU" dirty="0"/>
          </a:p>
        </p:txBody>
      </p:sp>
      <p:sp>
        <p:nvSpPr>
          <p:cNvPr id="3" name="Content Placeholder 2"/>
          <p:cNvSpPr>
            <a:spLocks noGrp="1"/>
          </p:cNvSpPr>
          <p:nvPr>
            <p:ph idx="1"/>
          </p:nvPr>
        </p:nvSpPr>
        <p:spPr/>
        <p:txBody>
          <a:bodyPr>
            <a:normAutofit fontScale="92500" lnSpcReduction="20000"/>
          </a:bodyPr>
          <a:lstStyle/>
          <a:p>
            <a:r>
              <a:rPr lang="en-US" dirty="0" smtClean="0"/>
              <a:t>On each step a thin-lens matrix is added to account for linear space charge effect </a:t>
            </a:r>
            <a:endParaRPr lang="en-US" dirty="0" smtClean="0"/>
          </a:p>
          <a:p>
            <a:r>
              <a:rPr lang="en-US" dirty="0" smtClean="0"/>
              <a:t>Calibration </a:t>
            </a:r>
            <a:r>
              <a:rPr lang="en-US" dirty="0" smtClean="0"/>
              <a:t>convention (KV beam), thin matrix element (2,1):</a:t>
            </a:r>
          </a:p>
          <a:p>
            <a:pPr lvl="1"/>
            <a:endParaRPr lang="en-US" dirty="0" smtClean="0"/>
          </a:p>
          <a:p>
            <a:pPr lvl="1"/>
            <a:endParaRPr lang="en-US" dirty="0" smtClean="0"/>
          </a:p>
          <a:p>
            <a:pPr lvl="1"/>
            <a:endParaRPr lang="en-US" dirty="0" smtClean="0"/>
          </a:p>
          <a:p>
            <a:pPr lvl="1"/>
            <a:endParaRPr lang="en-US" dirty="0" smtClean="0"/>
          </a:p>
          <a:p>
            <a:pPr lvl="1"/>
            <a:r>
              <a:rPr lang="en-US" dirty="0" err="1" smtClean="0"/>
              <a:t>n</a:t>
            </a:r>
            <a:r>
              <a:rPr lang="en-US" baseline="-25000" dirty="0" err="1" smtClean="0"/>
              <a:t>q</a:t>
            </a:r>
            <a:r>
              <a:rPr lang="en-US" dirty="0" smtClean="0"/>
              <a:t> is linear charge density normalized to charge of electron</a:t>
            </a:r>
          </a:p>
          <a:p>
            <a:pPr lvl="1"/>
            <a:r>
              <a:rPr lang="en-US" dirty="0" err="1" smtClean="0"/>
              <a:t>r</a:t>
            </a:r>
            <a:r>
              <a:rPr lang="en-US" baseline="-25000" dirty="0" err="1" smtClean="0"/>
              <a:t>q</a:t>
            </a:r>
            <a:r>
              <a:rPr lang="en-US" dirty="0" smtClean="0"/>
              <a:t> is classical radius of interacting particles</a:t>
            </a:r>
          </a:p>
          <a:p>
            <a:pPr lvl="1"/>
            <a:r>
              <a:rPr lang="en-US" dirty="0" smtClean="0"/>
              <a:t>If coupling is present, transformation in and out of a coordinate frame where new second moment &lt;x</a:t>
            </a:r>
            <a:r>
              <a:rPr lang="en-US" baseline="30000" dirty="0" smtClean="0"/>
              <a:t>*</a:t>
            </a:r>
            <a:r>
              <a:rPr lang="en-US" dirty="0" smtClean="0"/>
              <a:t>y</a:t>
            </a:r>
            <a:r>
              <a:rPr lang="en-US" baseline="30000" dirty="0" smtClean="0"/>
              <a:t>*</a:t>
            </a:r>
            <a:r>
              <a:rPr lang="en-US" dirty="0" smtClean="0"/>
              <a:t>&gt; becomes zero is necessary before and after application of SC kick matrix.</a:t>
            </a:r>
          </a:p>
          <a:p>
            <a:r>
              <a:rPr lang="en-US" dirty="0" smtClean="0"/>
              <a:t>IOTA is relatively short ring therefore a constant step was used</a:t>
            </a:r>
          </a:p>
          <a:p>
            <a:pPr lvl="1"/>
            <a:r>
              <a:rPr lang="en-US" dirty="0" smtClean="0"/>
              <a:t>Optimally, integration step should be defined basing on minimum of </a:t>
            </a:r>
            <a:r>
              <a:rPr lang="en-US" dirty="0" err="1" smtClean="0"/>
              <a:t>betaX</a:t>
            </a:r>
            <a:r>
              <a:rPr lang="en-US" dirty="0" smtClean="0"/>
              <a:t> and </a:t>
            </a:r>
            <a:r>
              <a:rPr lang="en-US" dirty="0" err="1" smtClean="0"/>
              <a:t>betaY</a:t>
            </a:r>
            <a:endParaRPr lang="en-US" dirty="0" smtClean="0"/>
          </a:p>
          <a:p>
            <a:pPr lvl="1"/>
            <a:r>
              <a:rPr lang="en-US" dirty="0" smtClean="0"/>
              <a:t>Convergence was verified by reducing step size by x10 with no significant changes to lattice properties</a:t>
            </a:r>
            <a:endParaRPr lang="en-US" dirty="0" smtClean="0"/>
          </a:p>
          <a:p>
            <a:pPr lvl="1"/>
            <a:endParaRPr lang="ru-RU" dirty="0"/>
          </a:p>
        </p:txBody>
      </p:sp>
      <p:sp>
        <p:nvSpPr>
          <p:cNvPr id="4" name="Date Placeholder 3"/>
          <p:cNvSpPr>
            <a:spLocks noGrp="1"/>
          </p:cNvSpPr>
          <p:nvPr>
            <p:ph type="dt" sz="half" idx="10"/>
          </p:nvPr>
        </p:nvSpPr>
        <p:spPr/>
        <p:txBody>
          <a:bodyPr/>
          <a:lstStyle/>
          <a:p>
            <a:r>
              <a:rPr lang="en-US" altLang="en-US" dirty="0" smtClean="0"/>
              <a:t>6/15/2020</a:t>
            </a:r>
            <a:endParaRPr lang="en-US" altLang="en-US" dirty="0"/>
          </a:p>
        </p:txBody>
      </p:sp>
      <p:sp>
        <p:nvSpPr>
          <p:cNvPr id="5" name="Footer Placeholder 4"/>
          <p:cNvSpPr>
            <a:spLocks noGrp="1"/>
          </p:cNvSpPr>
          <p:nvPr>
            <p:ph type="ftr" sz="quarter" idx="11"/>
          </p:nvPr>
        </p:nvSpPr>
        <p:spPr/>
        <p:txBody>
          <a:bodyPr/>
          <a:lstStyle/>
          <a:p>
            <a:pPr>
              <a:defRPr/>
            </a:pPr>
            <a:r>
              <a:rPr lang="en-US" dirty="0" err="1" smtClean="0"/>
              <a:t>Aleksandr</a:t>
            </a:r>
            <a:r>
              <a:rPr lang="en-US" dirty="0" smtClean="0"/>
              <a:t> Romanov| </a:t>
            </a:r>
            <a:r>
              <a:rPr lang="en-US" altLang="en-US" dirty="0">
                <a:latin typeface="Helvetica" panose="020B0604020202020204" pitchFamily="34" charset="0"/>
                <a:ea typeface="Geneva" pitchFamily="121" charset="-128"/>
              </a:rPr>
              <a:t>Single electron tracking in the IOTA ring</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a:t>
            </a:fld>
            <a:endParaRPr lang="en-US" altLang="en-US"/>
          </a:p>
        </p:txBody>
      </p:sp>
      <p:pic>
        <p:nvPicPr>
          <p:cNvPr id="2053" name="Picture 5" descr="P:\Dropbox\Screenshots\Screenshot 2020-07-13 10.44.06.png"/>
          <p:cNvPicPr>
            <a:picLocks noChangeAspect="1" noChangeArrowheads="1"/>
          </p:cNvPicPr>
          <p:nvPr/>
        </p:nvPicPr>
        <p:blipFill>
          <a:blip r:embed="rId2"/>
          <a:srcRect/>
          <a:stretch>
            <a:fillRect/>
          </a:stretch>
        </p:blipFill>
        <p:spPr bwMode="auto">
          <a:xfrm>
            <a:off x="1628775" y="2066925"/>
            <a:ext cx="6300788" cy="9217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algorithm</a:t>
            </a:r>
            <a:endParaRPr lang="ru-RU" dirty="0"/>
          </a:p>
        </p:txBody>
      </p:sp>
      <p:sp>
        <p:nvSpPr>
          <p:cNvPr id="3" name="Content Placeholder 2"/>
          <p:cNvSpPr>
            <a:spLocks noGrp="1"/>
          </p:cNvSpPr>
          <p:nvPr>
            <p:ph idx="1"/>
          </p:nvPr>
        </p:nvSpPr>
        <p:spPr>
          <a:xfrm>
            <a:off x="228600" y="1043046"/>
            <a:ext cx="8672513" cy="4024253"/>
          </a:xfrm>
        </p:spPr>
        <p:txBody>
          <a:bodyPr>
            <a:normAutofit fontScale="92500" lnSpcReduction="10000"/>
          </a:bodyPr>
          <a:lstStyle/>
          <a:p>
            <a:r>
              <a:rPr lang="en-US" dirty="0" smtClean="0"/>
              <a:t>Strong space charge effects can make </a:t>
            </a:r>
            <a:r>
              <a:rPr lang="en-US" dirty="0" err="1" smtClean="0"/>
              <a:t>intrabeam</a:t>
            </a:r>
            <a:r>
              <a:rPr lang="en-US" dirty="0" smtClean="0"/>
              <a:t> dynamics unstable in a ring tuned for a beam with negligible space charge forces. Therefore, many traditional fitting software fail at the first step of calculation of initial closed solution. There are several workarounds, for example one can gradually increase beam current while fitting necessary parameters at each step, but such approaches require a lot of manual manipulations. To overcome initial stability issues, the algorithm was developed to treat the ring lattice as a channel with some initial guess on the beam's second moments at the beginning </a:t>
            </a:r>
            <a:r>
              <a:rPr lang="en-US" i="1" dirty="0" err="1" smtClean="0"/>
              <a:t>M</a:t>
            </a:r>
            <a:r>
              <a:rPr lang="en-US" i="1" baseline="-25000" dirty="0" err="1" smtClean="0"/>
              <a:t>start</a:t>
            </a:r>
            <a:r>
              <a:rPr lang="en-US" dirty="0" smtClean="0"/>
              <a:t>. In order to have a closed solution, the set of goal parameters necessary for proper ring operation is expanded with requirement to have the same second moments at the beginning of the lattice and at the end:</a:t>
            </a:r>
            <a:endParaRPr lang="ru-RU"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7/13/2020</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a:t>
            </a:fld>
            <a:endParaRPr lang="en-US" altLang="en-US"/>
          </a:p>
        </p:txBody>
      </p:sp>
      <p:graphicFrame>
        <p:nvGraphicFramePr>
          <p:cNvPr id="1027" name="Object 3"/>
          <p:cNvGraphicFramePr>
            <a:graphicFrameLocks noChangeAspect="1"/>
          </p:cNvGraphicFramePr>
          <p:nvPr/>
        </p:nvGraphicFramePr>
        <p:xfrm>
          <a:off x="676275" y="5067299"/>
          <a:ext cx="7866062" cy="815884"/>
        </p:xfrm>
        <a:graphic>
          <a:graphicData uri="http://schemas.openxmlformats.org/presentationml/2006/ole">
            <p:oleObj spid="_x0000_s1027" name="Equation" r:id="rId3" imgW="2400120" imgH="2412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parameters	</a:t>
            </a:r>
            <a:endParaRPr lang="ru-RU" dirty="0"/>
          </a:p>
        </p:txBody>
      </p:sp>
      <p:sp>
        <p:nvSpPr>
          <p:cNvPr id="3" name="Content Placeholder 2"/>
          <p:cNvSpPr>
            <a:spLocks noGrp="1"/>
          </p:cNvSpPr>
          <p:nvPr>
            <p:ph idx="1"/>
          </p:nvPr>
        </p:nvSpPr>
        <p:spPr/>
        <p:txBody>
          <a:bodyPr/>
          <a:lstStyle/>
          <a:p>
            <a:r>
              <a:rPr lang="en-US" dirty="0" smtClean="0"/>
              <a:t>Initial SM matrix may need to be defined through set of free to vary parameters</a:t>
            </a:r>
          </a:p>
          <a:p>
            <a:pPr lvl="1"/>
            <a:r>
              <a:rPr lang="en-US" dirty="0" err="1" smtClean="0"/>
              <a:t>Emittances</a:t>
            </a:r>
            <a:r>
              <a:rPr lang="en-US" dirty="0" smtClean="0"/>
              <a:t> has to be fixed, otherwise fit process tend to converge to a solution with very big </a:t>
            </a:r>
            <a:r>
              <a:rPr lang="en-US" dirty="0" err="1" smtClean="0"/>
              <a:t>emittances</a:t>
            </a:r>
            <a:r>
              <a:rPr lang="en-US" dirty="0" smtClean="0"/>
              <a:t>.</a:t>
            </a:r>
          </a:p>
          <a:p>
            <a:pPr lvl="1"/>
            <a:r>
              <a:rPr lang="en-US" dirty="0" smtClean="0"/>
              <a:t>If there are enough fit knobs (e.g. quads), SM may be fixed but in general it is not necessary.</a:t>
            </a:r>
            <a:endParaRPr lang="en-US" dirty="0" smtClean="0"/>
          </a:p>
          <a:p>
            <a:r>
              <a:rPr lang="en-US" dirty="0" smtClean="0"/>
              <a:t>In case of IOTA, SM matrix for a given NL strength is known in the middle of the NL insertion, which make it optimal starting point</a:t>
            </a:r>
          </a:p>
          <a:p>
            <a:r>
              <a:rPr lang="en-US" dirty="0" smtClean="0"/>
              <a:t>Envelopes outside of NL depend on its set point, therefore SC compensation scheme depends on NL strength.</a:t>
            </a:r>
          </a:p>
        </p:txBody>
      </p:sp>
      <p:sp>
        <p:nvSpPr>
          <p:cNvPr id="4" name="Date Placeholder 3"/>
          <p:cNvSpPr>
            <a:spLocks noGrp="1"/>
          </p:cNvSpPr>
          <p:nvPr>
            <p:ph type="dt" sz="half" idx="10"/>
          </p:nvPr>
        </p:nvSpPr>
        <p:spPr/>
        <p:txBody>
          <a:bodyPr/>
          <a:lstStyle/>
          <a:p>
            <a:fld id="{50889BEA-2B91-403F-ADA4-053DEE04721E}" type="datetime1">
              <a:rPr lang="en-US" altLang="en-US" smtClean="0"/>
              <a:pPr/>
              <a:t>7/13/2020</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charger tune depression -0.03, NL at t=0.3</a:t>
            </a:r>
            <a:endParaRPr lang="ru-RU"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7/13/2020</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a:p>
        </p:txBody>
      </p:sp>
      <p:sp>
        <p:nvSpPr>
          <p:cNvPr id="7" name="Text Placeholder 13"/>
          <p:cNvSpPr txBox="1">
            <a:spLocks/>
          </p:cNvSpPr>
          <p:nvPr/>
        </p:nvSpPr>
        <p:spPr>
          <a:xfrm>
            <a:off x="4131009" y="2123252"/>
            <a:ext cx="3829387" cy="439795"/>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Horizontal beta functions </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pic>
        <p:nvPicPr>
          <p:cNvPr id="8" name="Picture 2" descr="H:\Dropbox\Al6ka\writing\2016 NAPAC\IOTA_spaceCharge(THPOA23)\pics\iota_v8.2_1NL_70_nlT0p3_SC0p03_bx.png"/>
          <p:cNvPicPr>
            <a:picLocks noChangeAspect="1" noChangeArrowheads="1"/>
          </p:cNvPicPr>
          <p:nvPr/>
        </p:nvPicPr>
        <p:blipFill>
          <a:blip r:embed="rId2"/>
          <a:srcRect/>
          <a:stretch>
            <a:fillRect/>
          </a:stretch>
        </p:blipFill>
        <p:spPr bwMode="auto">
          <a:xfrm>
            <a:off x="228601" y="1008005"/>
            <a:ext cx="3692858" cy="1697686"/>
          </a:xfrm>
          <a:prstGeom prst="rect">
            <a:avLst/>
          </a:prstGeom>
          <a:noFill/>
        </p:spPr>
      </p:pic>
      <p:pic>
        <p:nvPicPr>
          <p:cNvPr id="9" name="Picture 3" descr="H:\Dropbox\Al6ka\writing\2016 NAPAC\IOTA_spaceCharge(THPOA23)\pics\iota_v8.2_1NL_70_nlT0p3_SC0p03_by.png"/>
          <p:cNvPicPr>
            <a:picLocks noChangeAspect="1" noChangeArrowheads="1"/>
          </p:cNvPicPr>
          <p:nvPr/>
        </p:nvPicPr>
        <p:blipFill>
          <a:blip r:embed="rId3"/>
          <a:srcRect/>
          <a:stretch>
            <a:fillRect/>
          </a:stretch>
        </p:blipFill>
        <p:spPr bwMode="auto">
          <a:xfrm>
            <a:off x="228601" y="2798706"/>
            <a:ext cx="3692858" cy="1697686"/>
          </a:xfrm>
          <a:prstGeom prst="rect">
            <a:avLst/>
          </a:prstGeom>
          <a:noFill/>
        </p:spPr>
      </p:pic>
      <p:pic>
        <p:nvPicPr>
          <p:cNvPr id="10" name="Picture 4" descr="H:\Dropbox\Al6ka\writing\2016 NAPAC\IOTA_spaceCharge(THPOA23)\pics\iota_v8.2_1NL_70_nlT0p3_SC0p03_Dx.png"/>
          <p:cNvPicPr>
            <a:picLocks noChangeAspect="1" noChangeArrowheads="1"/>
          </p:cNvPicPr>
          <p:nvPr/>
        </p:nvPicPr>
        <p:blipFill>
          <a:blip r:embed="rId4"/>
          <a:srcRect/>
          <a:stretch>
            <a:fillRect/>
          </a:stretch>
        </p:blipFill>
        <p:spPr bwMode="auto">
          <a:xfrm>
            <a:off x="228601" y="4552302"/>
            <a:ext cx="3692858" cy="1697686"/>
          </a:xfrm>
          <a:prstGeom prst="rect">
            <a:avLst/>
          </a:prstGeom>
          <a:noFill/>
        </p:spPr>
      </p:pic>
      <p:sp>
        <p:nvSpPr>
          <p:cNvPr id="11" name="Text Placeholder 13"/>
          <p:cNvSpPr txBox="1">
            <a:spLocks/>
          </p:cNvSpPr>
          <p:nvPr/>
        </p:nvSpPr>
        <p:spPr>
          <a:xfrm>
            <a:off x="4131009" y="3952875"/>
            <a:ext cx="3829387" cy="411219"/>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Vertical beta functions</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2" name="Text Placeholder 13"/>
          <p:cNvSpPr txBox="1">
            <a:spLocks/>
          </p:cNvSpPr>
          <p:nvPr/>
        </p:nvSpPr>
        <p:spPr>
          <a:xfrm>
            <a:off x="4131009" y="5705475"/>
            <a:ext cx="3829387" cy="389933"/>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Dispersions</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3" name="Text Placeholder 13"/>
          <p:cNvSpPr txBox="1">
            <a:spLocks/>
          </p:cNvSpPr>
          <p:nvPr/>
        </p:nvSpPr>
        <p:spPr>
          <a:xfrm>
            <a:off x="6030913" y="5235099"/>
            <a:ext cx="2990850" cy="860309"/>
          </a:xfrm>
          <a:prstGeom prst="rect">
            <a:avLst/>
          </a:prstGeom>
        </p:spPr>
        <p:txBody>
          <a:bodyPr lIns="0"/>
          <a:lstStyle/>
          <a:p>
            <a:pPr marL="342900" indent="-342900" algn="just">
              <a:spcBef>
                <a:spcPct val="20000"/>
              </a:spcBef>
              <a:buFont typeface="Arial" panose="020B0604020202020204" pitchFamily="34" charset="0"/>
              <a:buChar char="•"/>
            </a:pPr>
            <a:r>
              <a:rPr kumimoji="0" lang="en-US" sz="20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Black – without SC</a:t>
            </a:r>
          </a:p>
          <a:p>
            <a:pPr marL="342900" marR="0" lvl="0" indent="-342900" algn="just"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000" dirty="0" smtClean="0">
                <a:solidFill>
                  <a:srgbClr val="00B050"/>
                </a:solidFill>
                <a:latin typeface="Helvetica"/>
                <a:ea typeface="Geneva" charset="0"/>
                <a:cs typeface="ＭＳ Ｐゴシック" charset="0"/>
              </a:rPr>
              <a:t>Green</a:t>
            </a:r>
            <a:r>
              <a:rPr lang="en-US" sz="2000" dirty="0" smtClean="0">
                <a:solidFill>
                  <a:srgbClr val="595959"/>
                </a:solidFill>
                <a:latin typeface="Helvetica"/>
                <a:ea typeface="Geneva" charset="0"/>
                <a:cs typeface="ＭＳ Ｐゴシック" charset="0"/>
              </a:rPr>
              <a:t> – with SC</a:t>
            </a:r>
          </a:p>
          <a:p>
            <a:pPr marL="342900" marR="0" lvl="0" indent="-342900" algn="just"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4" name="TextBox 13"/>
          <p:cNvSpPr txBox="1"/>
          <p:nvPr/>
        </p:nvSpPr>
        <p:spPr>
          <a:xfrm>
            <a:off x="6967414" y="3076575"/>
            <a:ext cx="1985963" cy="461665"/>
          </a:xfrm>
          <a:prstGeom prst="rect">
            <a:avLst/>
          </a:prstGeom>
          <a:noFill/>
        </p:spPr>
        <p:txBody>
          <a:bodyPr wrap="square" rtlCol="0">
            <a:spAutoFit/>
          </a:bodyPr>
          <a:lstStyle/>
          <a:p>
            <a:r>
              <a:rPr lang="en-US" b="1" dirty="0" smtClean="0"/>
              <a:t>IOTA NL v8.3</a:t>
            </a:r>
            <a:endParaRPr lang="ru-RU" b="1" dirty="0"/>
          </a:p>
        </p:txBody>
      </p:sp>
      <p:sp>
        <p:nvSpPr>
          <p:cNvPr id="15" name="Text Placeholder 13"/>
          <p:cNvSpPr txBox="1">
            <a:spLocks/>
          </p:cNvSpPr>
          <p:nvPr/>
        </p:nvSpPr>
        <p:spPr>
          <a:xfrm>
            <a:off x="4131009" y="876300"/>
            <a:ext cx="4822369" cy="981075"/>
          </a:xfrm>
          <a:prstGeom prst="rect">
            <a:avLst/>
          </a:prstGeom>
        </p:spPr>
        <p:txBody>
          <a:bodyPr lIns="0"/>
          <a:lstStyle/>
          <a:p>
            <a:pPr indent="542925" algn="just">
              <a:spcBef>
                <a:spcPct val="20000"/>
              </a:spcBef>
            </a:pPr>
            <a:r>
              <a:rPr lang="en-US" sz="2000" i="1" dirty="0" smtClean="0">
                <a:solidFill>
                  <a:srgbClr val="595959"/>
                </a:solidFill>
                <a:latin typeface="Helvetica"/>
                <a:ea typeface="Geneva" charset="0"/>
                <a:cs typeface="ＭＳ Ｐゴシック" charset="0"/>
              </a:rPr>
              <a:t>Periodic solution with linear space charge forces and all NL-specific lattice requirements satisfied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charger tune depression -</a:t>
            </a:r>
            <a:r>
              <a:rPr lang="en-US" dirty="0" smtClean="0"/>
              <a:t>0.45, </a:t>
            </a:r>
            <a:r>
              <a:rPr lang="en-US" dirty="0" smtClean="0"/>
              <a:t>NL at t=0.3</a:t>
            </a:r>
            <a:endParaRPr lang="ru-RU"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7/13/2020</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6</a:t>
            </a:fld>
            <a:endParaRPr lang="en-US" altLang="en-US"/>
          </a:p>
        </p:txBody>
      </p:sp>
      <p:pic>
        <p:nvPicPr>
          <p:cNvPr id="8" name="Picture 5" descr="H:\Dropbox\Al6ka\writing\2016 NAPAC\IOTA_spaceCharge(THPOA23)\pics\iota_v8.2_1NL_70_nlT0p3_SC0p5_bx.png"/>
          <p:cNvPicPr>
            <a:picLocks noChangeAspect="1" noChangeArrowheads="1"/>
          </p:cNvPicPr>
          <p:nvPr/>
        </p:nvPicPr>
        <p:blipFill>
          <a:blip r:embed="rId2"/>
          <a:srcRect/>
          <a:stretch>
            <a:fillRect/>
          </a:stretch>
        </p:blipFill>
        <p:spPr bwMode="auto">
          <a:xfrm>
            <a:off x="317750" y="904073"/>
            <a:ext cx="3130299" cy="1776228"/>
          </a:xfrm>
          <a:prstGeom prst="rect">
            <a:avLst/>
          </a:prstGeom>
          <a:noFill/>
        </p:spPr>
      </p:pic>
      <p:pic>
        <p:nvPicPr>
          <p:cNvPr id="9" name="Picture 6" descr="H:\Dropbox\Al6ka\writing\2016 NAPAC\IOTA_spaceCharge(THPOA23)\pics\iota_v8.2_1NL_70_nlT0p3_SC0p5_by.png"/>
          <p:cNvPicPr>
            <a:picLocks noChangeAspect="1" noChangeArrowheads="1"/>
          </p:cNvPicPr>
          <p:nvPr/>
        </p:nvPicPr>
        <p:blipFill>
          <a:blip r:embed="rId3"/>
          <a:srcRect/>
          <a:stretch>
            <a:fillRect/>
          </a:stretch>
        </p:blipFill>
        <p:spPr bwMode="auto">
          <a:xfrm>
            <a:off x="317750" y="2696487"/>
            <a:ext cx="3130299" cy="1776228"/>
          </a:xfrm>
          <a:prstGeom prst="rect">
            <a:avLst/>
          </a:prstGeom>
          <a:noFill/>
        </p:spPr>
      </p:pic>
      <p:pic>
        <p:nvPicPr>
          <p:cNvPr id="10" name="Picture 7" descr="H:\Dropbox\Al6ka\writing\2016 NAPAC\IOTA_spaceCharge(THPOA23)\pics\iota_v8.2_1NL_70_nlT0p3_SC0p5_Dx.png"/>
          <p:cNvPicPr>
            <a:picLocks noChangeAspect="1" noChangeArrowheads="1"/>
          </p:cNvPicPr>
          <p:nvPr/>
        </p:nvPicPr>
        <p:blipFill>
          <a:blip r:embed="rId4"/>
          <a:srcRect/>
          <a:stretch>
            <a:fillRect/>
          </a:stretch>
        </p:blipFill>
        <p:spPr bwMode="auto">
          <a:xfrm>
            <a:off x="317750" y="4491765"/>
            <a:ext cx="3130299" cy="1776228"/>
          </a:xfrm>
          <a:prstGeom prst="rect">
            <a:avLst/>
          </a:prstGeom>
          <a:noFill/>
        </p:spPr>
      </p:pic>
      <p:sp>
        <p:nvSpPr>
          <p:cNvPr id="11" name="Text Placeholder 13"/>
          <p:cNvSpPr txBox="1">
            <a:spLocks/>
          </p:cNvSpPr>
          <p:nvPr/>
        </p:nvSpPr>
        <p:spPr>
          <a:xfrm>
            <a:off x="3594602" y="2123252"/>
            <a:ext cx="3829387" cy="439795"/>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Horizontal beta functions </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2" name="Text Placeholder 13"/>
          <p:cNvSpPr txBox="1">
            <a:spLocks/>
          </p:cNvSpPr>
          <p:nvPr/>
        </p:nvSpPr>
        <p:spPr>
          <a:xfrm>
            <a:off x="3594602" y="3952875"/>
            <a:ext cx="3829387" cy="411219"/>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Vertical beta functions</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3" name="Text Placeholder 13"/>
          <p:cNvSpPr txBox="1">
            <a:spLocks/>
          </p:cNvSpPr>
          <p:nvPr/>
        </p:nvSpPr>
        <p:spPr>
          <a:xfrm>
            <a:off x="3594602" y="5705475"/>
            <a:ext cx="3829387" cy="389933"/>
          </a:xfrm>
          <a:prstGeom prst="rect">
            <a:avLst/>
          </a:prstGeom>
        </p:spPr>
        <p:txBody>
          <a:bodyPr lIns="0"/>
          <a:lstStyle/>
          <a:p>
            <a:pPr marL="342900" marR="0" lvl="0" indent="-342900" algn="just" defTabSz="457200" rtl="0" eaLnBrk="1" fontAlgn="base" latinLnBrk="0" hangingPunct="1">
              <a:lnSpc>
                <a:spcPct val="100000"/>
              </a:lnSpc>
              <a:spcBef>
                <a:spcPct val="20000"/>
              </a:spcBef>
              <a:spcAft>
                <a:spcPct val="0"/>
              </a:spcAft>
              <a:buClrTx/>
              <a:buSzTx/>
              <a:tabLst/>
              <a:defRPr/>
            </a:pPr>
            <a:r>
              <a:rPr kumimoji="0" lang="en-US" sz="18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Dispersions</a:t>
            </a: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5" name="TextBox 14"/>
          <p:cNvSpPr txBox="1"/>
          <p:nvPr/>
        </p:nvSpPr>
        <p:spPr>
          <a:xfrm>
            <a:off x="6967414" y="3076575"/>
            <a:ext cx="1985963" cy="461665"/>
          </a:xfrm>
          <a:prstGeom prst="rect">
            <a:avLst/>
          </a:prstGeom>
          <a:noFill/>
        </p:spPr>
        <p:txBody>
          <a:bodyPr wrap="square" rtlCol="0">
            <a:spAutoFit/>
          </a:bodyPr>
          <a:lstStyle/>
          <a:p>
            <a:r>
              <a:rPr lang="en-US" b="1" dirty="0" smtClean="0"/>
              <a:t>IOTA NL v8.3</a:t>
            </a:r>
            <a:endParaRPr lang="ru-RU" b="1" dirty="0"/>
          </a:p>
        </p:txBody>
      </p:sp>
      <p:sp>
        <p:nvSpPr>
          <p:cNvPr id="16" name="Text Placeholder 13"/>
          <p:cNvSpPr txBox="1">
            <a:spLocks/>
          </p:cNvSpPr>
          <p:nvPr/>
        </p:nvSpPr>
        <p:spPr>
          <a:xfrm>
            <a:off x="6030913" y="5235099"/>
            <a:ext cx="2990850" cy="860309"/>
          </a:xfrm>
          <a:prstGeom prst="rect">
            <a:avLst/>
          </a:prstGeom>
        </p:spPr>
        <p:txBody>
          <a:bodyPr lIns="0"/>
          <a:lstStyle/>
          <a:p>
            <a:pPr marL="342900" indent="-342900" algn="just">
              <a:spcBef>
                <a:spcPct val="20000"/>
              </a:spcBef>
              <a:buFont typeface="Arial" panose="020B0604020202020204" pitchFamily="34" charset="0"/>
              <a:buChar char="•"/>
            </a:pPr>
            <a:r>
              <a:rPr kumimoji="0" lang="en-US" sz="2000" b="0" i="0" u="none" strike="noStrike" kern="1200" cap="none" spc="0" normalizeH="0" baseline="0" noProof="0" dirty="0" smtClean="0">
                <a:ln>
                  <a:noFill/>
                </a:ln>
                <a:solidFill>
                  <a:srgbClr val="595959"/>
                </a:solidFill>
                <a:effectLst/>
                <a:uLnTx/>
                <a:uFillTx/>
                <a:latin typeface="Helvetica"/>
                <a:ea typeface="Geneva" charset="0"/>
                <a:cs typeface="ＭＳ Ｐゴシック" charset="0"/>
              </a:rPr>
              <a:t>Black – without SC</a:t>
            </a:r>
          </a:p>
          <a:p>
            <a:pPr marL="342900" marR="0" lvl="0" indent="-342900" algn="just"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000" dirty="0" smtClean="0">
                <a:solidFill>
                  <a:srgbClr val="00B050"/>
                </a:solidFill>
                <a:latin typeface="Helvetica"/>
                <a:ea typeface="Geneva" charset="0"/>
                <a:cs typeface="ＭＳ Ｐゴシック" charset="0"/>
              </a:rPr>
              <a:t>Green</a:t>
            </a:r>
            <a:r>
              <a:rPr lang="en-US" sz="2000" dirty="0" smtClean="0">
                <a:solidFill>
                  <a:srgbClr val="595959"/>
                </a:solidFill>
                <a:latin typeface="Helvetica"/>
                <a:ea typeface="Geneva" charset="0"/>
                <a:cs typeface="ＭＳ Ｐゴシック" charset="0"/>
              </a:rPr>
              <a:t> – with SC</a:t>
            </a:r>
          </a:p>
          <a:p>
            <a:pPr marL="342900" marR="0" lvl="0" indent="-342900" algn="just"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95959"/>
              </a:solidFill>
              <a:effectLst/>
              <a:uLnTx/>
              <a:uFillTx/>
              <a:latin typeface="Helvetica"/>
              <a:ea typeface="Geneva" charset="0"/>
              <a:cs typeface="ＭＳ Ｐゴシック" charset="0"/>
            </a:endParaRPr>
          </a:p>
        </p:txBody>
      </p:sp>
      <p:sp>
        <p:nvSpPr>
          <p:cNvPr id="17" name="Text Placeholder 13"/>
          <p:cNvSpPr txBox="1">
            <a:spLocks/>
          </p:cNvSpPr>
          <p:nvPr/>
        </p:nvSpPr>
        <p:spPr>
          <a:xfrm>
            <a:off x="4131009" y="876300"/>
            <a:ext cx="4822369" cy="981075"/>
          </a:xfrm>
          <a:prstGeom prst="rect">
            <a:avLst/>
          </a:prstGeom>
        </p:spPr>
        <p:txBody>
          <a:bodyPr lIns="0"/>
          <a:lstStyle/>
          <a:p>
            <a:pPr indent="542925" algn="just">
              <a:spcBef>
                <a:spcPct val="20000"/>
              </a:spcBef>
            </a:pPr>
            <a:r>
              <a:rPr lang="en-US" sz="2000" i="1" dirty="0" smtClean="0">
                <a:solidFill>
                  <a:srgbClr val="595959"/>
                </a:solidFill>
                <a:latin typeface="Helvetica"/>
                <a:ea typeface="Geneva" charset="0"/>
                <a:cs typeface="ＭＳ Ｐゴシック" charset="0"/>
              </a:rPr>
              <a:t>Periodic solution with linear space charge forces and all NL-specific lattice requirements satisfied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effects with e-?	</a:t>
            </a:r>
            <a:endParaRPr lang="ru-RU" dirty="0"/>
          </a:p>
        </p:txBody>
      </p:sp>
      <p:sp>
        <p:nvSpPr>
          <p:cNvPr id="3" name="Content Placeholder 2"/>
          <p:cNvSpPr>
            <a:spLocks noGrp="1"/>
          </p:cNvSpPr>
          <p:nvPr>
            <p:ph idx="1"/>
          </p:nvPr>
        </p:nvSpPr>
        <p:spPr/>
        <p:txBody>
          <a:bodyPr/>
          <a:lstStyle/>
          <a:p>
            <a:r>
              <a:rPr lang="en-US" dirty="0" smtClean="0"/>
              <a:t>Bunches out of FAST are short enough to have strong SC forces</a:t>
            </a:r>
          </a:p>
          <a:p>
            <a:r>
              <a:rPr lang="en-US" dirty="0" smtClean="0"/>
              <a:t>For IOTA at 100MeV, at 1mA </a:t>
            </a:r>
            <a:r>
              <a:rPr lang="en-US" dirty="0" err="1" smtClean="0"/>
              <a:t>emittances</a:t>
            </a:r>
            <a:r>
              <a:rPr lang="en-US" dirty="0" smtClean="0"/>
              <a:t> are determined by </a:t>
            </a:r>
            <a:r>
              <a:rPr lang="en-US" dirty="0" err="1" smtClean="0"/>
              <a:t>intrabeam</a:t>
            </a:r>
            <a:r>
              <a:rPr lang="en-US" dirty="0" smtClean="0"/>
              <a:t> scattering and for fully coupled case are about 5um for both planes, momentum spread is 3E-3. That corresponds to tune shift of -0.002 for central particles of 10cm bunch. </a:t>
            </a:r>
          </a:p>
          <a:p>
            <a:pPr lvl="1"/>
            <a:r>
              <a:rPr lang="en-US" dirty="0" smtClean="0"/>
              <a:t>It is about the same scale for higher currents, because </a:t>
            </a:r>
            <a:r>
              <a:rPr lang="en-US" dirty="0" err="1" smtClean="0"/>
              <a:t>emittances</a:t>
            </a:r>
            <a:r>
              <a:rPr lang="en-US" dirty="0" smtClean="0"/>
              <a:t> and momentum spread get bigger.</a:t>
            </a:r>
          </a:p>
          <a:p>
            <a:endParaRPr lang="ru-RU"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7/13/2020</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ru-RU" dirty="0"/>
          </a:p>
        </p:txBody>
      </p:sp>
      <p:sp>
        <p:nvSpPr>
          <p:cNvPr id="3" name="Content Placeholder 2"/>
          <p:cNvSpPr>
            <a:spLocks noGrp="1"/>
          </p:cNvSpPr>
          <p:nvPr>
            <p:ph idx="1"/>
          </p:nvPr>
        </p:nvSpPr>
        <p:spPr/>
        <p:txBody>
          <a:bodyPr/>
          <a:lstStyle/>
          <a:p>
            <a:r>
              <a:rPr lang="en-US" dirty="0" smtClean="0"/>
              <a:t>It would be interesting to do realistic tracking with and without linear SC compensation to see if it benefits stability if nonlinear forces are taken into account.</a:t>
            </a:r>
            <a:endParaRPr lang="ru-RU" dirty="0"/>
          </a:p>
        </p:txBody>
      </p:sp>
      <p:sp>
        <p:nvSpPr>
          <p:cNvPr id="4" name="Date Placeholder 3"/>
          <p:cNvSpPr>
            <a:spLocks noGrp="1"/>
          </p:cNvSpPr>
          <p:nvPr>
            <p:ph type="dt" sz="half" idx="10"/>
          </p:nvPr>
        </p:nvSpPr>
        <p:spPr/>
        <p:txBody>
          <a:bodyPr/>
          <a:lstStyle/>
          <a:p>
            <a:r>
              <a:rPr lang="en-US" altLang="en-US" dirty="0" smtClean="0"/>
              <a:t>6/15/2020</a:t>
            </a:r>
            <a:endParaRPr lang="en-US" altLang="en-US" dirty="0"/>
          </a:p>
        </p:txBody>
      </p:sp>
      <p:sp>
        <p:nvSpPr>
          <p:cNvPr id="5" name="Footer Placeholder 4"/>
          <p:cNvSpPr>
            <a:spLocks noGrp="1"/>
          </p:cNvSpPr>
          <p:nvPr>
            <p:ph type="ftr" sz="quarter" idx="11"/>
          </p:nvPr>
        </p:nvSpPr>
        <p:spPr/>
        <p:txBody>
          <a:bodyPr/>
          <a:lstStyle/>
          <a:p>
            <a:pPr>
              <a:defRPr/>
            </a:pPr>
            <a:r>
              <a:rPr lang="en-US" dirty="0" err="1"/>
              <a:t>Aleksandr</a:t>
            </a:r>
            <a:r>
              <a:rPr lang="en-US" dirty="0"/>
              <a:t> Romanov| </a:t>
            </a:r>
            <a:r>
              <a:rPr lang="en-US" altLang="en-US" dirty="0">
                <a:latin typeface="Helvetica" panose="020B0604020202020204" pitchFamily="34" charset="0"/>
                <a:ea typeface="Geneva" pitchFamily="121" charset="-128"/>
              </a:rPr>
              <a:t>Single electron tracking in the IOTA ring</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14694</TotalTime>
  <Words>638</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FNAL_TemplateMac_060514</vt:lpstr>
      <vt:lpstr>Fermilab: Footer Only</vt:lpstr>
      <vt:lpstr>Equation</vt:lpstr>
      <vt:lpstr>Compensation of linear space charge forces in the IOTA ring</vt:lpstr>
      <vt:lpstr>Linear part of space charge forces</vt:lpstr>
      <vt:lpstr>Fit algorithm</vt:lpstr>
      <vt:lpstr>Fit parameters </vt:lpstr>
      <vt:lpstr>Space charger tune depression -0.03, NL at t=0.3</vt:lpstr>
      <vt:lpstr>Space charger tune depression -0.45, NL at t=0.3</vt:lpstr>
      <vt:lpstr>SC effects with e-? </vt:lpstr>
      <vt:lpstr>Summary</vt:lpstr>
    </vt:vector>
  </TitlesOfParts>
  <Company>Sandbox Studio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parameters after extraction from Recycler for mu2e experiment</dc:title>
  <dc:creator>Alexander L. Romanov x 13883N</dc:creator>
  <cp:lastModifiedBy>Al6ka</cp:lastModifiedBy>
  <cp:revision>32</cp:revision>
  <cp:lastPrinted>2014-01-20T19:40:21Z</cp:lastPrinted>
  <dcterms:created xsi:type="dcterms:W3CDTF">2020-02-04T16:36:50Z</dcterms:created>
  <dcterms:modified xsi:type="dcterms:W3CDTF">2020-07-14T04:25:50Z</dcterms:modified>
</cp:coreProperties>
</file>