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3" r:id="rId5"/>
    <p:sldId id="356" r:id="rId6"/>
    <p:sldId id="348" r:id="rId7"/>
    <p:sldId id="358" r:id="rId8"/>
    <p:sldId id="354" r:id="rId9"/>
    <p:sldId id="346" r:id="rId10"/>
    <p:sldId id="357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4D81"/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27" autoAdjust="0"/>
    <p:restoredTop sz="96407" autoAdjust="0"/>
  </p:normalViewPr>
  <p:slideViewPr>
    <p:cSldViewPr snapToObjects="1" showGuides="1">
      <p:cViewPr varScale="1">
        <p:scale>
          <a:sx n="73" d="100"/>
          <a:sy n="73" d="100"/>
        </p:scale>
        <p:origin x="284" y="4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13/07/2020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13/07/2020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10549-985F-4707-9EA3-23C0B43085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7664" y="6316165"/>
            <a:ext cx="1872208" cy="400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5252-DB2A-4337-9B3B-33B7ABDD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8F78-8452-465E-A733-77487D9CA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0C16C-89D1-4C85-82A3-7763D824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6079-E9EE-4281-99B4-E2273AC68CB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5C2FB-B4AD-41C6-9AEC-70C51581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5636-A1C1-4BFB-84D0-7C0E416CB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10549-985F-4707-9EA3-23C0B430853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47664" y="6316165"/>
            <a:ext cx="1872208" cy="400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4" y="2634656"/>
            <a:ext cx="7405533" cy="1658439"/>
          </a:xfrm>
        </p:spPr>
        <p:txBody>
          <a:bodyPr/>
          <a:lstStyle/>
          <a:p>
            <a:r>
              <a:rPr lang="en-GB" dirty="0"/>
              <a:t>302.4.04 – Cryo-assemblies Horizontal Test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Weekly status report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Guram Chlachidze</a:t>
            </a:r>
          </a:p>
          <a:p>
            <a:r>
              <a:rPr lang="en-GB" dirty="0"/>
              <a:t>July 13, 2020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8DBA-6FEA-4665-A998-AD4B21A3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4 Upgrades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DC572-AECF-4A1E-BB6C-4700618B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7F06-A1BB-4D29-8410-3B38E9282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836712"/>
            <a:ext cx="7920000" cy="5519638"/>
          </a:xfrm>
        </p:spPr>
        <p:txBody>
          <a:bodyPr>
            <a:normAutofit/>
          </a:bodyPr>
          <a:lstStyle/>
          <a:p>
            <a:r>
              <a:rPr lang="en-US" sz="2000" dirty="0"/>
              <a:t>External piping installations resumed at Test Stand 4</a:t>
            </a:r>
          </a:p>
          <a:p>
            <a:pPr lvl="1"/>
            <a:r>
              <a:rPr lang="en-US" sz="1800" dirty="0"/>
              <a:t>Total of 14 installation steps</a:t>
            </a:r>
          </a:p>
          <a:p>
            <a:pPr lvl="1"/>
            <a:r>
              <a:rPr lang="en-US" sz="1800" dirty="0"/>
              <a:t>Step 12 - Rupture disk line is complete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Step 13 - Fit-up of U-tubes in progress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Step 14 - Cool-down return/leads bypass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     piping in progress</a:t>
            </a:r>
          </a:p>
          <a:p>
            <a:pPr marL="457200" lvl="1" indent="0">
              <a:buNone/>
            </a:pPr>
            <a:endParaRPr lang="en-US" sz="1000" dirty="0">
              <a:solidFill>
                <a:srgbClr val="0000FF"/>
              </a:solidFill>
            </a:endParaRPr>
          </a:p>
          <a:p>
            <a:r>
              <a:rPr lang="en-US" sz="2000" dirty="0"/>
              <a:t>Stand 4 Pressure tests</a:t>
            </a:r>
          </a:p>
          <a:p>
            <a:pPr lvl="1"/>
            <a:r>
              <a:rPr lang="en-US" sz="1800" dirty="0"/>
              <a:t>Relief valve spool test in MW9 - Done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CA relief vent line – Done, Jul. 9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LN2 bath vent line – Done, Jul. 9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FB/AB thermal shield piping – this week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Return end thermal shield piping – this week</a:t>
            </a:r>
          </a:p>
          <a:p>
            <a:pPr lvl="1"/>
            <a:endParaRPr lang="en-US" sz="1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None of the Fermi trailers are good for Q1/Q3 CA transportation between the ICBA and IB1 buildings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Rental trailer is the only option (1000-1500$ per use)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 descr="A picture containing engine&#10;&#10;Description automatically generated">
            <a:extLst>
              <a:ext uri="{FF2B5EF4-FFF2-40B4-BE49-F238E27FC236}">
                <a16:creationId xmlns:a16="http://schemas.microsoft.com/office/drawing/2014/main" id="{5CE258BC-C0B6-4400-A942-1C34A94B6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48520" y="1704273"/>
            <a:ext cx="3356992" cy="251774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3B9711-39DF-4D8E-95D0-6E86BD4597D8}"/>
              </a:ext>
            </a:extLst>
          </p:cNvPr>
          <p:cNvCxnSpPr>
            <a:cxnSpLocks/>
          </p:cNvCxnSpPr>
          <p:nvPr/>
        </p:nvCxnSpPr>
        <p:spPr>
          <a:xfrm>
            <a:off x="5436096" y="1700808"/>
            <a:ext cx="1656184" cy="504056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5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8DBA-6FEA-4665-A998-AD4B21A3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extended pipes in Q1/Q3 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7F06-A1BB-4D29-8410-3B38E9282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8720"/>
            <a:ext cx="7920000" cy="5472608"/>
          </a:xfrm>
        </p:spPr>
        <p:txBody>
          <a:bodyPr>
            <a:normAutofit/>
          </a:bodyPr>
          <a:lstStyle/>
          <a:p>
            <a:r>
              <a:rPr lang="en-US" sz="2000" dirty="0"/>
              <a:t>Q1/Q3 cryo-assemblies with extended piping does not fit the shipping crate</a:t>
            </a:r>
          </a:p>
          <a:p>
            <a:pPr lvl="1"/>
            <a:r>
              <a:rPr lang="en-US" sz="1800" dirty="0"/>
              <a:t>Current plan is to cut pipes with split-frame cutters </a:t>
            </a:r>
          </a:p>
          <a:p>
            <a:r>
              <a:rPr lang="en-US" sz="2000" dirty="0"/>
              <a:t>Before purchasing cutters, we would like to make sure that the portable cutters are working. 3D printed template was prepared for cutting demonstration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WACHS 5” SDSF cutter is in our possession</a:t>
            </a:r>
          </a:p>
          <a:p>
            <a:pPr marL="0" indent="0">
              <a:buNone/>
            </a:pPr>
            <a:r>
              <a:rPr lang="en-US" sz="2000" dirty="0"/>
              <a:t>     for two weeks</a:t>
            </a:r>
          </a:p>
          <a:p>
            <a:pPr lvl="1"/>
            <a:r>
              <a:rPr lang="en-US" sz="1800" dirty="0"/>
              <a:t>First will be tested with the 3D printed</a:t>
            </a:r>
          </a:p>
          <a:p>
            <a:pPr marL="457200" lvl="1" indent="0">
              <a:buNone/>
            </a:pPr>
            <a:r>
              <a:rPr lang="en-US" sz="1800" dirty="0"/>
              <a:t>     template</a:t>
            </a:r>
          </a:p>
          <a:p>
            <a:pPr lvl="1"/>
            <a:r>
              <a:rPr lang="en-US" sz="1800" dirty="0"/>
              <a:t>Next will be real size pipe cutting in ICBA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DC572-AECF-4A1E-BB6C-4700618B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3B8C2F-90D1-4137-B601-256C908F3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31" y="2996953"/>
            <a:ext cx="5040121" cy="1175688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694D0B30-968A-4933-8B9C-0775AE880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996952"/>
            <a:ext cx="2190391" cy="1175689"/>
          </a:xfrm>
          <a:prstGeom prst="rect">
            <a:avLst/>
          </a:prstGeom>
        </p:spPr>
      </p:pic>
      <p:pic>
        <p:nvPicPr>
          <p:cNvPr id="9" name="Picture 8" descr="A bunch of items that are sitting on a table&#10;&#10;Description automatically generated">
            <a:extLst>
              <a:ext uri="{FF2B5EF4-FFF2-40B4-BE49-F238E27FC236}">
                <a16:creationId xmlns:a16="http://schemas.microsoft.com/office/drawing/2014/main" id="{A90887BD-8664-4975-AF1F-2DC14AE1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467" y="4338278"/>
            <a:ext cx="1746412" cy="19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6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73D4-018C-4658-8DDF-01966F70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4 PLC progress (Off-project)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B6642-E53F-4875-A681-24C167028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844824"/>
            <a:ext cx="3960000" cy="439248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Analog Inputs</a:t>
            </a:r>
          </a:p>
          <a:p>
            <a:pPr lvl="1"/>
            <a:r>
              <a:rPr lang="en-US" sz="1800" dirty="0"/>
              <a:t>40/40 cables pulled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31/40 terminated on both ends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7/40 terminated, cabinet end only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8/40 tested</a:t>
            </a:r>
          </a:p>
          <a:p>
            <a:r>
              <a:rPr lang="en-US" sz="2000" dirty="0"/>
              <a:t>Digital Inputs</a:t>
            </a:r>
          </a:p>
          <a:p>
            <a:pPr lvl="1"/>
            <a:r>
              <a:rPr lang="en-US" sz="1800" dirty="0"/>
              <a:t>19/19 cables pulled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10/19 terminated on both ends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1/19 terminated, cabinet end only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0/19 tested</a:t>
            </a:r>
          </a:p>
          <a:p>
            <a:r>
              <a:rPr lang="en-US" sz="2000" dirty="0"/>
              <a:t>Analog Outputs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10/12 cables pulled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4/12 terminated on both ends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8/14 terminated, cabinet end only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0/14 tested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ADA9-06BD-43CF-A77D-B2522CC8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5636-A1C1-4BFB-84D0-7C0E416CB717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B2D227-B16E-45CC-868E-A693BB1775F8}"/>
              </a:ext>
            </a:extLst>
          </p:cNvPr>
          <p:cNvSpPr txBox="1">
            <a:spLocks/>
          </p:cNvSpPr>
          <p:nvPr/>
        </p:nvSpPr>
        <p:spPr>
          <a:xfrm>
            <a:off x="4644008" y="1844824"/>
            <a:ext cx="4104016" cy="4392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Digital Outputs</a:t>
            </a:r>
          </a:p>
          <a:p>
            <a:pPr lvl="1"/>
            <a:r>
              <a:rPr lang="en-US" sz="1700" dirty="0">
                <a:solidFill>
                  <a:srgbClr val="0000FF"/>
                </a:solidFill>
              </a:rPr>
              <a:t>14/18 cables pulled</a:t>
            </a:r>
          </a:p>
          <a:p>
            <a:pPr lvl="1"/>
            <a:r>
              <a:rPr lang="en-US" sz="1700" dirty="0">
                <a:solidFill>
                  <a:srgbClr val="0000FF"/>
                </a:solidFill>
              </a:rPr>
              <a:t>0/18 terminated on both ends</a:t>
            </a:r>
          </a:p>
          <a:p>
            <a:pPr lvl="1"/>
            <a:r>
              <a:rPr lang="en-US" sz="1700" dirty="0">
                <a:solidFill>
                  <a:srgbClr val="0000FF"/>
                </a:solidFill>
              </a:rPr>
              <a:t>11/18 terminated, cabinet end only</a:t>
            </a:r>
          </a:p>
          <a:p>
            <a:pPr lvl="1"/>
            <a:r>
              <a:rPr lang="en-US" sz="1700" dirty="0">
                <a:solidFill>
                  <a:srgbClr val="0000FF"/>
                </a:solidFill>
              </a:rPr>
              <a:t>0/18 tested</a:t>
            </a:r>
          </a:p>
          <a:p>
            <a:r>
              <a:rPr lang="en-US" sz="1900" dirty="0"/>
              <a:t>Lakeshore modules</a:t>
            </a:r>
          </a:p>
          <a:p>
            <a:pPr lvl="1"/>
            <a:r>
              <a:rPr lang="en-US" sz="1700" dirty="0"/>
              <a:t>31/31 cables pulled</a:t>
            </a:r>
          </a:p>
          <a:p>
            <a:pPr lvl="1"/>
            <a:r>
              <a:rPr lang="en-US" sz="1700" dirty="0">
                <a:solidFill>
                  <a:srgbClr val="0000FF"/>
                </a:solidFill>
              </a:rPr>
              <a:t>9/31 terminated, one end only</a:t>
            </a:r>
          </a:p>
          <a:p>
            <a:pPr lvl="1"/>
            <a:r>
              <a:rPr lang="en-US" sz="1700" dirty="0">
                <a:solidFill>
                  <a:srgbClr val="0000FF"/>
                </a:solidFill>
              </a:rPr>
              <a:t>0/31 tested</a:t>
            </a:r>
          </a:p>
          <a:p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D78455-32B8-4A27-8B3A-D0B7999BB784}"/>
              </a:ext>
            </a:extLst>
          </p:cNvPr>
          <p:cNvSpPr txBox="1">
            <a:spLocks/>
          </p:cNvSpPr>
          <p:nvPr/>
        </p:nvSpPr>
        <p:spPr>
          <a:xfrm>
            <a:off x="610471" y="930832"/>
            <a:ext cx="7931184" cy="913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Work on PLC cables in progress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UPS will be installed during the July shutdown (July 18)</a:t>
            </a:r>
          </a:p>
        </p:txBody>
      </p:sp>
    </p:spTree>
    <p:extLst>
      <p:ext uri="{BB962C8B-B14F-4D97-AF65-F5344CB8AC3E}">
        <p14:creationId xmlns:p14="http://schemas.microsoft.com/office/powerpoint/2010/main" val="313402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73D4-018C-4658-8DDF-01966F70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4 Preparations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B6642-E53F-4875-A681-24C167028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52736"/>
            <a:ext cx="7920000" cy="5184576"/>
          </a:xfrm>
        </p:spPr>
        <p:txBody>
          <a:bodyPr>
            <a:normAutofit/>
          </a:bodyPr>
          <a:lstStyle/>
          <a:p>
            <a:r>
              <a:rPr lang="en-US" sz="2000" dirty="0"/>
              <a:t>UPS installed in two QPM racks</a:t>
            </a:r>
          </a:p>
          <a:p>
            <a:endParaRPr lang="en-US" sz="2000" dirty="0"/>
          </a:p>
          <a:p>
            <a:r>
              <a:rPr lang="en-US" sz="2000" dirty="0"/>
              <a:t>CERN HFU upgrade for ZMT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All 4 HFUs are modified 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1 unit is fully tested, 3 units will be tested Mon-Tue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Two power transformers (one unit per two HFU racks) are mounted at Stand 4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FESS will do all wiring work this week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AQD, DQD, QLM and Tier-III integration tests (off-project)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In preparation to move QPM components to the test stand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Zero-magnet test ORC review in progress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ADA9-06BD-43CF-A77D-B2522CC8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5636-A1C1-4BFB-84D0-7C0E416CB7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0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4 ORC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074800" cy="555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ORC for Zero-magnet test only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ORC 1731 created</a:t>
            </a:r>
            <a:endParaRPr lang="en-US" sz="1800" dirty="0"/>
          </a:p>
          <a:p>
            <a:r>
              <a:rPr lang="en-US" sz="1800" dirty="0"/>
              <a:t>Electrical ORC: First comments and suggestions are received </a:t>
            </a:r>
          </a:p>
          <a:p>
            <a:r>
              <a:rPr lang="en-US" sz="1800" dirty="0"/>
              <a:t>Darryl’s group is in touch with D. Mertz to address some of his questions</a:t>
            </a:r>
          </a:p>
          <a:p>
            <a:r>
              <a:rPr lang="en-US" sz="1800" dirty="0"/>
              <a:t>Document with answers to the review findings and recommendations has been updated last Week</a:t>
            </a:r>
          </a:p>
          <a:p>
            <a:r>
              <a:rPr lang="en-US" sz="1800" dirty="0"/>
              <a:t>Next step is walkthrough at Test Stand 4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1F018-F88A-44EC-B0EB-017D7FF2B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20" y="3711024"/>
            <a:ext cx="7992887" cy="18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1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B457-AC34-46FD-814C-E6B6A52E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4 ORC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7D266-058B-456D-A164-AD637AF9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C545-EEA7-41BA-9676-CB4E7EB7D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Director’s Review – June 2017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153BE5-73AB-47A3-AB4B-BC9E02E61CB1}"/>
              </a:ext>
            </a:extLst>
          </p:cNvPr>
          <p:cNvSpPr txBox="1">
            <a:spLocks/>
          </p:cNvSpPr>
          <p:nvPr/>
        </p:nvSpPr>
        <p:spPr>
          <a:xfrm>
            <a:off x="539552" y="908720"/>
            <a:ext cx="8074800" cy="52298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Cryogenic ORC status</a:t>
            </a:r>
          </a:p>
          <a:p>
            <a:pPr marL="0" indent="0">
              <a:buFont typeface="Wingdings" charset="2"/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Font typeface="Wingdings" charset="2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Font typeface="Wingdings" charset="2"/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buFont typeface="Wingdings" charset="2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Font typeface="Wingdings" charset="2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Font typeface="Wingdings" charset="2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Font typeface="Wingdings" charset="2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Font typeface="Wingdings" charset="2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Font typeface="Wingdings" charset="2"/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0425BE33-6108-4B91-9D8D-15F34F6D4785}"/>
              </a:ext>
            </a:extLst>
          </p:cNvPr>
          <p:cNvSpPr/>
          <p:nvPr/>
        </p:nvSpPr>
        <p:spPr>
          <a:xfrm>
            <a:off x="8522096" y="4437112"/>
            <a:ext cx="226368" cy="19432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FE251D78-14F4-447C-A60B-52D589442FCE}"/>
              </a:ext>
            </a:extLst>
          </p:cNvPr>
          <p:cNvSpPr/>
          <p:nvPr/>
        </p:nvSpPr>
        <p:spPr>
          <a:xfrm>
            <a:off x="8522096" y="5085184"/>
            <a:ext cx="226368" cy="19432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D8D0FE6-E9DC-4F1C-BB0A-67C7AC65C9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775" y="1426536"/>
          <a:ext cx="7918450" cy="4492290"/>
        </p:xfrm>
        <a:graphic>
          <a:graphicData uri="http://schemas.openxmlformats.org/drawingml/2006/table">
            <a:tbl>
              <a:tblPr/>
              <a:tblGrid>
                <a:gridCol w="260422">
                  <a:extLst>
                    <a:ext uri="{9D8B030D-6E8A-4147-A177-3AD203B41FA5}">
                      <a16:colId xmlns:a16="http://schemas.microsoft.com/office/drawing/2014/main" val="1537349319"/>
                    </a:ext>
                  </a:extLst>
                </a:gridCol>
                <a:gridCol w="2425178">
                  <a:extLst>
                    <a:ext uri="{9D8B030D-6E8A-4147-A177-3AD203B41FA5}">
                      <a16:colId xmlns:a16="http://schemas.microsoft.com/office/drawing/2014/main" val="4047268219"/>
                    </a:ext>
                  </a:extLst>
                </a:gridCol>
                <a:gridCol w="642916">
                  <a:extLst>
                    <a:ext uri="{9D8B030D-6E8A-4147-A177-3AD203B41FA5}">
                      <a16:colId xmlns:a16="http://schemas.microsoft.com/office/drawing/2014/main" val="844209066"/>
                    </a:ext>
                  </a:extLst>
                </a:gridCol>
                <a:gridCol w="4589934">
                  <a:extLst>
                    <a:ext uri="{9D8B030D-6E8A-4147-A177-3AD203B41FA5}">
                      <a16:colId xmlns:a16="http://schemas.microsoft.com/office/drawing/2014/main" val="3848673060"/>
                    </a:ext>
                  </a:extLst>
                </a:gridCol>
              </a:tblGrid>
              <a:tr h="126142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 Notes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 number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Status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083854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P&amp;ID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F10121488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 - 95%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403031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Valve, Instrument, and Equipment (VIE) list 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ED0009958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 - 95%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569794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Mode Effects Analysis (FMEA)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ED0010083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 - 95%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81589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controls description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ED0011588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56605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description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ED0010620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23432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If Analysis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ED0011786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82453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procedures/checklists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366204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Leak check procedure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94041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Cryogenic operating procedure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62836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Pre-cooldown checklist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80456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Overnight shutdown checklist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88372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Pre-warmup checklist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66957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Warm &amp; secure checklist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475673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LOTO/configuration control description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ED0012043</a:t>
                      </a:r>
                    </a:p>
                  </a:txBody>
                  <a:tcPr marL="4069" marR="4069" marT="40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467907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LN2 supply to thermal shield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EN03232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review completed, walkthrough completd.  Ready for pressure test permit submittal for signature.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960637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LN2 supply to baffle shield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EN03216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test completed.  Awaiting final review/approval of note.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27954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LHe supply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EN03233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test completed.  Awaiting final review/approval of note.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434659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Box/Interconnect/Adapter Box thermal shields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EN03449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test permit approved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216059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TeV subcooler pressure vessel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EN01498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95651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Box LHe vessel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EN02043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81123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LN2 jumper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EN03323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test completed.  Awaiting final review/approval of note.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926574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LN2 supply to bath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EN03324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preliminary review prior to pressure test permit approval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588292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GHe jumper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EN03323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test completed.  Awaiting final review/approval of note.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833266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GHe to Feed Box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EN03391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preliminary review prior to pressure test permit approval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221054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Box relief piping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EN03531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review completed, walkthrough completd.  Ready for pressure test permit submittal for signature.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920829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LN2 bath vent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EN03530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review completed, walkthrough completd.  Pressure Test 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07126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vessel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EN02044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 - 90%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87133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Zero magnet turnaround piping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EN03897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review completed, walkthrough completd.  Ready for pressure test permit submittal for signature.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91124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Adapter Box and Feed Box-Adapter Box interconnect He piping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EN03454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review completed.  Ready for pressure test permit submittal for signature.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76971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Pumping line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EN03851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review completed, walkthrough completd.  Ready for pressure test permit submittal for signature.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25484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Cryo-Assembly relief spool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EN03755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39646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Cryo-Assembly relief vent line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EN03757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test permit approved, Pressure Test Complete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471536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High-pressure GHe supply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EN03800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test permit approved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49471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end thermal shield piping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EN03801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test permit approved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306592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Cool-down return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EN03838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test permit approved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188312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Leads bypass/suction return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EN03835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test permit approved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990817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 line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EN03898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test permit approved</a:t>
                      </a:r>
                    </a:p>
                  </a:txBody>
                  <a:tcPr marL="4069" marR="4069" marT="40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82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94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41738</TotalTime>
  <Words>951</Words>
  <Application>Microsoft Office PowerPoint</Application>
  <PresentationFormat>On-screen Show (4:3)</PresentationFormat>
  <Paragraphs>261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Thème Office</vt:lpstr>
      <vt:lpstr>302.4.04 – Cryo-assemblies Horizontal Test  Weekly status report</vt:lpstr>
      <vt:lpstr>Test Stand 4 Upgrades</vt:lpstr>
      <vt:lpstr>Cutting extended pipes in Q1/Q3 CA</vt:lpstr>
      <vt:lpstr>Test Stand 4 PLC progress (Off-project)</vt:lpstr>
      <vt:lpstr>Test Stand 4 Preparations</vt:lpstr>
      <vt:lpstr>Test Stand 4 ORC</vt:lpstr>
      <vt:lpstr>Test Stand 4 ORC (2)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Guram Chlachidze</cp:lastModifiedBy>
  <cp:revision>1625</cp:revision>
  <cp:lastPrinted>2018-06-20T18:25:58Z</cp:lastPrinted>
  <dcterms:created xsi:type="dcterms:W3CDTF">2016-03-23T12:58:39Z</dcterms:created>
  <dcterms:modified xsi:type="dcterms:W3CDTF">2020-07-13T15:01:45Z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