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0"/>
            <a:ext cx="8520600" cy="62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3000">
                <a:solidFill>
                  <a:srgbClr val="CC0000"/>
                </a:solidFill>
              </a:rPr>
              <a:t>SEC Questions</a:t>
            </a:r>
            <a:endParaRPr b="1" sz="3000">
              <a:solidFill>
                <a:srgbClr val="CC00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472675"/>
            <a:ext cx="8520600" cy="42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>
                <a:solidFill>
                  <a:srgbClr val="38761D"/>
                </a:solidFill>
              </a:rPr>
              <a:t>(from Diana Parno)</a:t>
            </a:r>
            <a:endParaRPr sz="2000">
              <a:solidFill>
                <a:srgbClr val="38761D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55550" y="859325"/>
            <a:ext cx="8232900" cy="42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900"/>
              <a:buChar char="➢"/>
            </a:pPr>
            <a:r>
              <a:rPr lang="it" sz="1900">
                <a:solidFill>
                  <a:srgbClr val="1155CC"/>
                </a:solidFill>
              </a:rPr>
              <a:t>Do you anticipate that you will still be involved in physics research 10 years from now?</a:t>
            </a:r>
            <a:endParaRPr sz="1900">
              <a:solidFill>
                <a:srgbClr val="1155CC"/>
              </a:solidFill>
            </a:endParaRPr>
          </a:p>
          <a:p>
            <a:pPr indent="-349250" lvl="0" marL="457200" rtl="0" algn="l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1900"/>
              <a:buChar char="➢"/>
            </a:pPr>
            <a:r>
              <a:rPr lang="it" sz="1900">
                <a:solidFill>
                  <a:srgbClr val="1155CC"/>
                </a:solidFill>
              </a:rPr>
              <a:t>What is the primary obstacle that might stop you from being involved in physics research 10 years from now?</a:t>
            </a:r>
            <a:r>
              <a:rPr lang="it" sz="1900">
                <a:solidFill>
                  <a:srgbClr val="0000FF"/>
                </a:solidFill>
              </a:rPr>
              <a:t> </a:t>
            </a:r>
            <a:r>
              <a:rPr lang="it" sz="1900">
                <a:solidFill>
                  <a:srgbClr val="A64D79"/>
                </a:solidFill>
              </a:rPr>
              <a:t>(Possible answer choices, with multiple possible selections): retirement; interested in something else; difficulty of finding positions; insufficient funding; not enjoying the work; hard to find/join collaborations; personal concerns; other _____)</a:t>
            </a:r>
            <a:endParaRPr sz="1900">
              <a:solidFill>
                <a:srgbClr val="A64D79"/>
              </a:solidFill>
            </a:endParaRPr>
          </a:p>
          <a:p>
            <a:pPr indent="-349250" lvl="0" marL="457200" rtl="0" algn="l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1900"/>
              <a:buChar char="➢"/>
            </a:pPr>
            <a:r>
              <a:rPr lang="it" sz="1900">
                <a:solidFill>
                  <a:srgbClr val="1155CC"/>
                </a:solidFill>
              </a:rPr>
              <a:t>What general skills have you been able to develop over your scientific training?</a:t>
            </a:r>
            <a:r>
              <a:rPr lang="it" sz="1900">
                <a:solidFill>
                  <a:srgbClr val="A64D79"/>
                </a:solidFill>
              </a:rPr>
              <a:t> (Select all that apply: computational, theory, hardware, data analysis,</a:t>
            </a:r>
            <a:r>
              <a:rPr lang="it" sz="1900">
                <a:solidFill>
                  <a:srgbClr val="A64D79"/>
                </a:solidFill>
              </a:rPr>
              <a:t> other _____</a:t>
            </a:r>
            <a:r>
              <a:rPr lang="it" sz="1900">
                <a:solidFill>
                  <a:srgbClr val="A64D79"/>
                </a:solidFill>
              </a:rPr>
              <a:t>)</a:t>
            </a:r>
            <a:endParaRPr sz="1900">
              <a:solidFill>
                <a:srgbClr val="A64D79"/>
              </a:solidFill>
            </a:endParaRPr>
          </a:p>
          <a:p>
            <a:pPr indent="-349250" lvl="0" marL="457200" rtl="0" algn="l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1900"/>
              <a:buChar char="➢"/>
            </a:pPr>
            <a:r>
              <a:rPr lang="it" sz="1900">
                <a:solidFill>
                  <a:srgbClr val="1155CC"/>
                </a:solidFill>
              </a:rPr>
              <a:t>Have you wanted to pursue one of the above, but you weren't able to find any opportunity?</a:t>
            </a:r>
            <a:endParaRPr sz="1900">
              <a:solidFill>
                <a:srgbClr val="1155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