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03" r:id="rId2"/>
    <p:sldId id="606" r:id="rId3"/>
    <p:sldId id="609" r:id="rId4"/>
    <p:sldId id="608" r:id="rId5"/>
    <p:sldId id="607" r:id="rId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CC00CC"/>
    <a:srgbClr val="660066"/>
    <a:srgbClr val="99FFCC"/>
    <a:srgbClr val="FFFFCC"/>
    <a:srgbClr val="CC6600"/>
    <a:srgbClr val="FF0066"/>
    <a:srgbClr val="00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4"/>
    <p:restoredTop sz="94660"/>
  </p:normalViewPr>
  <p:slideViewPr>
    <p:cSldViewPr>
      <p:cViewPr varScale="1">
        <p:scale>
          <a:sx n="128" d="100"/>
          <a:sy n="128" d="100"/>
        </p:scale>
        <p:origin x="13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1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E7A4D3-AAC7-EA41-B6EC-4080BAB1E1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B7EFF5-373C-D448-A71D-E07BB33ABCC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764" y="6248400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kf/7w56wv9j72sbd7w75hl0rb200000gn/T/com.microsoft.Powerpoint/converted_emf.em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kf/7w56wv9j72sbd7w75hl0rb200000gn/T/com.microsoft.Powerpoint/converted_emf.emf" TargetMode="External"/><Relationship Id="rId2" Type="http://schemas.openxmlformats.org/officeDocument/2006/relationships/hyperlink" Target="https://www.snowmass21.org/neutrino/bsm/star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NF03 BSM@nu update                  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23817-5806-2141-9717-FC2BAB7F5A0D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4617861" y="1102226"/>
            <a:ext cx="63500" cy="76200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58EF6AFF-AA00-F14D-814E-AC24A4E4B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11" y="1406146"/>
            <a:ext cx="7772400" cy="73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pPr eaLnBrk="1" hangingPunct="1"/>
            <a:r>
              <a:rPr lang="en-US" sz="6600" b="1" kern="0" dirty="0">
                <a:ea typeface="ＭＳ Ｐゴシック" pitchFamily="-84" charset="-128"/>
                <a:cs typeface="ＭＳ Ｐゴシック" pitchFamily="-84" charset="-128"/>
              </a:rPr>
              <a:t>NF03 – BSM Report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9340406C-C3A3-7C4B-BE69-463E61CFC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33" y="2672140"/>
            <a:ext cx="79191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Monotype Corsiva" pitchFamily="-84" charset="0"/>
              </a:rPr>
              <a:t>Nov. 12, 2020</a:t>
            </a:r>
            <a:endParaRPr lang="en-US" sz="2800" b="1" dirty="0">
              <a:solidFill>
                <a:srgbClr val="FF0066"/>
              </a:solidFill>
              <a:latin typeface="Monotype Corsiva" pitchFamily="-84" charset="0"/>
            </a:endParaRPr>
          </a:p>
          <a:p>
            <a:pPr algn="ctr"/>
            <a:r>
              <a:rPr lang="en-US" sz="2800" dirty="0">
                <a:solidFill>
                  <a:schemeClr val="accent2"/>
                </a:solidFill>
                <a:latin typeface="Monotype Corsiva" pitchFamily="-84" charset="0"/>
              </a:rPr>
              <a:t>Pilar Coloma, Lisa Koerner, Ian Shoemaker and </a:t>
            </a:r>
            <a:r>
              <a:rPr lang="en-US" sz="2800" b="1" dirty="0">
                <a:solidFill>
                  <a:schemeClr val="accent2"/>
                </a:solidFill>
                <a:latin typeface="Monotype Corsiva" pitchFamily="-84" charset="0"/>
              </a:rPr>
              <a:t>Jaehoon Yu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7053A3-54F7-954B-8AA4-0B8727595822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4617861" y="2368221"/>
            <a:ext cx="63500" cy="76200"/>
          </a:xfrm>
          <a:prstGeom prst="rect">
            <a:avLst/>
          </a:prstGeom>
        </p:spPr>
      </p:pic>
      <p:sp>
        <p:nvSpPr>
          <p:cNvPr id="11" name="Text Box 4">
            <a:extLst>
              <a:ext uri="{FF2B5EF4-FFF2-40B4-BE49-F238E27FC236}">
                <a16:creationId xmlns:a16="http://schemas.microsoft.com/office/drawing/2014/main" id="{D9DE3C6D-493A-384A-947B-F60B22A85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11" y="3853966"/>
            <a:ext cx="800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CC00CC"/>
                </a:solidFill>
                <a:latin typeface="Monotype Corsiva" pitchFamily="-84" charset="0"/>
              </a:rPr>
              <a:t>The scope: Focus on searches for signals from BSM physics involving neutrinos and accessible using neutrino facilities in both from a theoretical and experimental perspective</a:t>
            </a:r>
            <a:endParaRPr lang="en-US" sz="2800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61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NF03 Vision on Whitepapers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534400" cy="5867400"/>
          </a:xfrm>
        </p:spPr>
        <p:txBody>
          <a:bodyPr/>
          <a:lstStyle/>
          <a:p>
            <a:r>
              <a:rPr lang="en-US" sz="2400" dirty="0"/>
              <a:t>Each sub-topical group generates one whitepaper, supported by detailed studies</a:t>
            </a:r>
          </a:p>
          <a:p>
            <a:pPr lvl="1"/>
            <a:r>
              <a:rPr lang="en-US" sz="2000" dirty="0"/>
              <a:t>One whitepaper for each sub-topical group, that encompasses all relevant frontiers and in conjunction w/ other groups</a:t>
            </a:r>
          </a:p>
          <a:p>
            <a:pPr lvl="1"/>
            <a:r>
              <a:rPr lang="en-US" sz="2000" dirty="0"/>
              <a:t>Encourage synergy between similar topics</a:t>
            </a:r>
          </a:p>
          <a:p>
            <a:pPr lvl="1"/>
            <a:r>
              <a:rPr lang="en-US" sz="2000" dirty="0"/>
              <a:t>Promote new ideas out of the existing ones</a:t>
            </a:r>
          </a:p>
          <a:p>
            <a:pPr lvl="1"/>
            <a:r>
              <a:rPr lang="en-US" sz="2000" dirty="0"/>
              <a:t>Give input to facilities to prepare to meet the BSM needs in the next 10 – 15 </a:t>
            </a:r>
            <a:r>
              <a:rPr lang="en-US" sz="2000" dirty="0" err="1"/>
              <a:t>yrs</a:t>
            </a:r>
            <a:endParaRPr lang="en-US" sz="2000" dirty="0"/>
          </a:p>
          <a:p>
            <a:pPr lvl="1"/>
            <a:r>
              <a:rPr lang="en-US" sz="2000" dirty="0"/>
              <a:t>Provide strong physics justifications to the planning document, with associated timeline </a:t>
            </a:r>
            <a:r>
              <a:rPr lang="en-US" sz="2000" dirty="0">
                <a:sym typeface="Wingdings" pitchFamily="2" charset="2"/>
              </a:rPr>
              <a:t> Does not mean to be a self-contained paper</a:t>
            </a:r>
          </a:p>
          <a:p>
            <a:pPr lvl="2"/>
            <a:r>
              <a:rPr lang="en-US" sz="1600" dirty="0">
                <a:sym typeface="Wingdings" pitchFamily="2" charset="2"/>
              </a:rPr>
              <a:t>Good and coherent collection of references and physics justifications</a:t>
            </a:r>
          </a:p>
          <a:p>
            <a:pPr lvl="2"/>
            <a:r>
              <a:rPr lang="en-US" sz="1600" dirty="0">
                <a:sym typeface="Wingdings" pitchFamily="2" charset="2"/>
              </a:rPr>
              <a:t>Relevance to the planning for future</a:t>
            </a:r>
            <a:endParaRPr lang="en-US" sz="1600" dirty="0"/>
          </a:p>
          <a:p>
            <a:r>
              <a:rPr lang="en-US" sz="2400" dirty="0"/>
              <a:t>Parts of these whitepapers make up the NF03 contributions to the Snowmass planning document</a:t>
            </a:r>
          </a:p>
          <a:p>
            <a:r>
              <a:rPr lang="en-US" sz="2400" dirty="0"/>
              <a:t>Expect sub topical group whitepaper may be released to Archive and subsequent publication depends on the groups’ wishes</a:t>
            </a:r>
          </a:p>
          <a:p>
            <a:pPr lvl="1"/>
            <a:r>
              <a:rPr lang="en-US" sz="2000" dirty="0"/>
              <a:t>Whitepapers are not in place of individual’s publications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F89153-7AC1-CE49-80B9-02DF1BBB161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76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NF03 Sub-topical Groups and the Leads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40080"/>
            <a:ext cx="8534400" cy="5334000"/>
          </a:xfrm>
        </p:spPr>
        <p:txBody>
          <a:bodyPr/>
          <a:lstStyle/>
          <a:p>
            <a:r>
              <a:rPr lang="en-US" sz="2000" dirty="0"/>
              <a:t>Sub-topical groups formed based on submitted LOI’s @ </a:t>
            </a:r>
            <a:r>
              <a:rPr lang="en-US" sz="1800" dirty="0">
                <a:hlinkClick r:id="rId2"/>
              </a:rPr>
              <a:t>https://www.snowmass21.org/neutrino/bsm/start</a:t>
            </a:r>
            <a:r>
              <a:rPr lang="en-US" sz="1800" dirty="0"/>
              <a:t> </a:t>
            </a:r>
            <a:endParaRPr lang="en-US" sz="2000" dirty="0"/>
          </a:p>
          <a:p>
            <a:r>
              <a:rPr lang="en-US" sz="2000" dirty="0"/>
              <a:t>Heavy Neutral Leptons: I. Shoemaker, A. de </a:t>
            </a:r>
            <a:r>
              <a:rPr lang="en-US" sz="2000" dirty="0" err="1"/>
              <a:t>Roeck</a:t>
            </a:r>
            <a:endParaRPr lang="en-US" sz="2000" dirty="0"/>
          </a:p>
          <a:p>
            <a:pPr lvl="1"/>
            <a:r>
              <a:rPr lang="en-US" sz="1800" dirty="0"/>
              <a:t>Coordinate with NF02</a:t>
            </a:r>
          </a:p>
          <a:p>
            <a:r>
              <a:rPr lang="en-US" sz="2000" dirty="0"/>
              <a:t>Coherent Elastic Neutrino-Nucleus Scattering: L. </a:t>
            </a:r>
            <a:r>
              <a:rPr lang="en-US" sz="2000" dirty="0" err="1"/>
              <a:t>Strigari</a:t>
            </a:r>
            <a:r>
              <a:rPr lang="en-US" sz="2000" dirty="0"/>
              <a:t>, P. Barbeau, R. Strauss</a:t>
            </a:r>
          </a:p>
          <a:p>
            <a:r>
              <a:rPr lang="en-US" sz="2000" dirty="0"/>
              <a:t>BSM searches within neutrino oscillations: P. Coloma, D. </a:t>
            </a:r>
            <a:r>
              <a:rPr lang="en-US" sz="2000" dirty="0" err="1"/>
              <a:t>Forero</a:t>
            </a:r>
            <a:r>
              <a:rPr lang="en-US" sz="2000" dirty="0"/>
              <a:t>, T. </a:t>
            </a:r>
            <a:r>
              <a:rPr lang="en-US" sz="2000" dirty="0" err="1"/>
              <a:t>Katori</a:t>
            </a:r>
            <a:endParaRPr lang="en-US" sz="2000" dirty="0"/>
          </a:p>
          <a:p>
            <a:pPr lvl="1"/>
            <a:r>
              <a:rPr lang="en-US" sz="1800" dirty="0"/>
              <a:t>Covers Large Extra Dimension searches, Lorentz and CPT symmetry, Non-unitarity of the neutrino mixing matrix, Non-standard interactions, </a:t>
            </a:r>
            <a:r>
              <a:rPr lang="en-US" sz="1800" dirty="0" err="1"/>
              <a:t>etc</a:t>
            </a:r>
            <a:endParaRPr lang="en-US" sz="1800" dirty="0"/>
          </a:p>
          <a:p>
            <a:pPr lvl="1"/>
            <a:r>
              <a:rPr lang="en-US" sz="1800" dirty="0"/>
              <a:t>Coordinate with NF01 &amp; NF02</a:t>
            </a:r>
          </a:p>
          <a:p>
            <a:r>
              <a:rPr lang="en-US" sz="2000" dirty="0"/>
              <a:t>Baryon number violation: B. Dev, L. Koerner </a:t>
            </a:r>
          </a:p>
          <a:p>
            <a:pPr lvl="1"/>
            <a:r>
              <a:rPr lang="en-US" sz="1800" dirty="0"/>
              <a:t>Coordinate with RF04 and any related CPM groups</a:t>
            </a:r>
          </a:p>
          <a:p>
            <a:r>
              <a:rPr lang="en-US" sz="2000" dirty="0"/>
              <a:t>Cosmogenic dark matter and exotic particle searches: D. Kim, Y. Tsai</a:t>
            </a:r>
          </a:p>
          <a:p>
            <a:pPr lvl="1"/>
            <a:r>
              <a:rPr lang="en-US" sz="1800" dirty="0"/>
              <a:t>Coordinate with CPM97</a:t>
            </a:r>
          </a:p>
          <a:p>
            <a:r>
              <a:rPr lang="en-US" sz="2000" dirty="0"/>
              <a:t>Beam-originating dark matter candidate searches: B. </a:t>
            </a:r>
            <a:r>
              <a:rPr lang="en-US" sz="2000" dirty="0" err="1"/>
              <a:t>Batell</a:t>
            </a:r>
            <a:r>
              <a:rPr lang="en-US" sz="2000" dirty="0"/>
              <a:t>, J. Yu</a:t>
            </a:r>
          </a:p>
          <a:p>
            <a:pPr lvl="1"/>
            <a:r>
              <a:rPr lang="en-US" sz="1800" dirty="0"/>
              <a:t>Coordinate with CPM108</a:t>
            </a:r>
          </a:p>
          <a:p>
            <a:r>
              <a:rPr lang="en-US" sz="2200" dirty="0" err="1"/>
              <a:t>Subtopical</a:t>
            </a:r>
            <a:r>
              <a:rPr lang="en-US" sz="2200" dirty="0"/>
              <a:t> groups started their own organization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F89153-7AC1-CE49-80B9-02DF1BBB1617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4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NF03 Whitepaper Timeline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624" y="457200"/>
            <a:ext cx="8846976" cy="5410200"/>
          </a:xfrm>
        </p:spPr>
        <p:txBody>
          <a:bodyPr/>
          <a:lstStyle/>
          <a:p>
            <a:r>
              <a:rPr lang="en-US" sz="2400" b="1" u="sng" dirty="0"/>
              <a:t>NF Whitepaper kick off meeting: Nov/Dec, 2020 (?)</a:t>
            </a:r>
            <a:endParaRPr lang="en-US" sz="2400" dirty="0"/>
          </a:p>
          <a:p>
            <a:r>
              <a:rPr lang="en-US" sz="2400" b="1" u="sng" dirty="0"/>
              <a:t>2/24 – 2/27/2021: Mid-way check point joint workshop</a:t>
            </a:r>
            <a:endParaRPr lang="en-US" sz="2400" dirty="0"/>
          </a:p>
          <a:p>
            <a:pPr lvl="1"/>
            <a:r>
              <a:rPr lang="en-US" sz="2000" dirty="0"/>
              <a:t>Good draft sub-topical group whitepapers (=&lt;50pages)</a:t>
            </a:r>
            <a:endParaRPr lang="en-US" sz="1600" dirty="0"/>
          </a:p>
          <a:p>
            <a:pPr lvl="1"/>
            <a:r>
              <a:rPr lang="en-US" sz="2000" dirty="0"/>
              <a:t>Presentations of the status of sub-topical groups and remaining studies with timelines</a:t>
            </a:r>
          </a:p>
          <a:p>
            <a:pPr lvl="1"/>
            <a:r>
              <a:rPr lang="en-US" sz="2000" dirty="0"/>
              <a:t>Skeleton draft of NF03 whitepaper  </a:t>
            </a:r>
          </a:p>
          <a:p>
            <a:r>
              <a:rPr lang="en-US" sz="2400" b="1" u="sng" dirty="0"/>
              <a:t>3/15 – 3/27/2021: NF workshop</a:t>
            </a:r>
            <a:endParaRPr lang="en-US" sz="2400" dirty="0"/>
          </a:p>
          <a:p>
            <a:pPr lvl="1"/>
            <a:r>
              <a:rPr lang="en-US" sz="2000" dirty="0"/>
              <a:t>Outline of NF03 whitepaper to be included in the NF summary</a:t>
            </a:r>
          </a:p>
          <a:p>
            <a:pPr lvl="2"/>
            <a:r>
              <a:rPr lang="en-US" sz="1600" dirty="0"/>
              <a:t>Must contain key questions and opportunities in </a:t>
            </a:r>
            <a:r>
              <a:rPr lang="en-US" sz="1600" dirty="0" err="1"/>
              <a:t>BSM@nu</a:t>
            </a:r>
            <a:r>
              <a:rPr lang="en-US" sz="1600" dirty="0"/>
              <a:t> </a:t>
            </a:r>
          </a:p>
          <a:p>
            <a:r>
              <a:rPr lang="en-US" sz="2400" b="1" u="sng" dirty="0"/>
              <a:t>4/30/2021</a:t>
            </a:r>
            <a:endParaRPr lang="en-US" sz="2400" dirty="0"/>
          </a:p>
          <a:p>
            <a:pPr lvl="1"/>
            <a:r>
              <a:rPr lang="en-US" sz="2000" dirty="0"/>
              <a:t>Delivery of the final version of the sub-topical group white papers to NF03 conveners</a:t>
            </a:r>
          </a:p>
          <a:p>
            <a:r>
              <a:rPr lang="en-US" sz="2400" b="1" u="sng" dirty="0"/>
              <a:t>May – June, 2021: Preliminary Frontier Reports and community FB</a:t>
            </a:r>
          </a:p>
          <a:p>
            <a:r>
              <a:rPr lang="en-US" sz="2400" b="1" u="sng" dirty="0"/>
              <a:t>7/11 – 7/17/2021: Snowmass summer study</a:t>
            </a:r>
            <a:endParaRPr lang="en-US" sz="2000" dirty="0"/>
          </a:p>
          <a:p>
            <a:pPr lvl="1"/>
            <a:r>
              <a:rPr lang="en-US" sz="2000" dirty="0"/>
              <a:t>Build consensus on key opportunities and priorities</a:t>
            </a:r>
          </a:p>
          <a:p>
            <a:pPr lvl="1"/>
            <a:r>
              <a:rPr lang="en-US" sz="2000" dirty="0"/>
              <a:t>Reflect FB and finalize the NF03 Whitepaper (5 – 10 pages)</a:t>
            </a:r>
          </a:p>
          <a:p>
            <a:r>
              <a:rPr lang="en-US" sz="2400" b="1" u="sng" dirty="0"/>
              <a:t>Oct. 2021: Final Snowmass report</a:t>
            </a: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F89153-7AC1-CE49-80B9-02DF1BBB161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62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Nov. 12,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NF03 BSM@nu update                  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 “</a:t>
            </a:r>
            <a:r>
              <a:rPr lang="en-US" sz="4000" b="1" dirty="0">
                <a:solidFill>
                  <a:srgbClr val="E6E6E6"/>
                </a:solidFill>
                <a:ea typeface="ＭＳ Ｐゴシック" pitchFamily="-84" charset="-128"/>
                <a:cs typeface="ＭＳ Ｐゴシック" pitchFamily="-84" charset="-128"/>
              </a:rPr>
              <a:t>Potential</a:t>
            </a:r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4000" b="1" dirty="0">
                <a:solidFill>
                  <a:schemeClr val="bg2">
                    <a:lumMod val="20000"/>
                    <a:lumOff val="80000"/>
                  </a:schemeClr>
                </a:solidFill>
                <a:ea typeface="ＭＳ Ｐゴシック" pitchFamily="-84" charset="-128"/>
                <a:cs typeface="ＭＳ Ｐゴシック" pitchFamily="-84" charset="-128"/>
              </a:rPr>
              <a:t>F2F</a:t>
            </a:r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” Joint Workshop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763000" cy="5486400"/>
          </a:xfrm>
        </p:spPr>
        <p:txBody>
          <a:bodyPr/>
          <a:lstStyle/>
          <a:p>
            <a:r>
              <a:rPr lang="en-US" sz="2800" dirty="0"/>
              <a:t>A joint meeting with NF01, NF02, NF03, RF06, TF11 and any other interested groups</a:t>
            </a:r>
          </a:p>
          <a:p>
            <a:r>
              <a:rPr lang="en-US" sz="2800" dirty="0"/>
              <a:t>Workshop dates: Wed., Feb. 24 – Sat. Feb. 27, 2021</a:t>
            </a:r>
          </a:p>
          <a:p>
            <a:pPr lvl="1"/>
            <a:r>
              <a:rPr lang="en-US" sz="2400" dirty="0"/>
              <a:t>If fully online, Wednesday (2/24) – Friday (2/26)</a:t>
            </a:r>
          </a:p>
          <a:p>
            <a:r>
              <a:rPr lang="en-US" sz="2800" dirty="0"/>
              <a:t>Host: University of Pittsburg</a:t>
            </a:r>
          </a:p>
          <a:p>
            <a:r>
              <a:rPr lang="en-US" sz="2800" dirty="0"/>
              <a:t>Format of the workshop</a:t>
            </a:r>
          </a:p>
          <a:p>
            <a:pPr lvl="1"/>
            <a:r>
              <a:rPr lang="en-US" sz="2400" dirty="0"/>
              <a:t>Plan on hybrid in-person or fully online meeting</a:t>
            </a:r>
          </a:p>
          <a:p>
            <a:pPr lvl="1"/>
            <a:r>
              <a:rPr lang="en-US" sz="2400" dirty="0"/>
              <a:t>Monitor COVID – 19 situation through as late a stage as possible and make a decision – Likely to be mid Jan. 2021</a:t>
            </a:r>
          </a:p>
          <a:p>
            <a:r>
              <a:rPr lang="en-US" sz="2800" dirty="0"/>
              <a:t>Suggested scope: New Physics Opportunities at Neutrinos in Theoretical and Experimental Perspectives</a:t>
            </a:r>
          </a:p>
          <a:p>
            <a:r>
              <a:rPr lang="en-US" sz="2800" dirty="0"/>
              <a:t>Two organizing committees – LOC and POC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436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48107</TotalTime>
  <Words>677</Words>
  <Application>Microsoft Macintosh PowerPoint</Application>
  <PresentationFormat>On-screen Show (4:3)</PresentationFormat>
  <Paragraphs>73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Narrow</vt:lpstr>
      <vt:lpstr>Monotype Corsiva</vt:lpstr>
      <vt:lpstr>Times New Roman</vt:lpstr>
      <vt:lpstr>phys1443-spring02</vt:lpstr>
      <vt:lpstr>PowerPoint Presentation</vt:lpstr>
      <vt:lpstr>NF03 Vision on Whitepapers</vt:lpstr>
      <vt:lpstr>NF03 Sub-topical Groups and the Leads</vt:lpstr>
      <vt:lpstr>NF03 Whitepaper Timeline</vt:lpstr>
      <vt:lpstr> “Potential F2F” Joint Workshop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2275</cp:revision>
  <cp:lastPrinted>2019-04-13T15:32:05Z</cp:lastPrinted>
  <dcterms:created xsi:type="dcterms:W3CDTF">2012-10-21T19:53:40Z</dcterms:created>
  <dcterms:modified xsi:type="dcterms:W3CDTF">2020-11-12T23:21:45Z</dcterms:modified>
</cp:coreProperties>
</file>