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7" r:id="rId2"/>
    <p:sldId id="337" r:id="rId3"/>
    <p:sldId id="295" r:id="rId4"/>
    <p:sldId id="278" r:id="rId5"/>
    <p:sldId id="327" r:id="rId6"/>
    <p:sldId id="322" r:id="rId7"/>
    <p:sldId id="324" r:id="rId8"/>
    <p:sldId id="328" r:id="rId9"/>
    <p:sldId id="329" r:id="rId10"/>
    <p:sldId id="338" r:id="rId11"/>
    <p:sldId id="339" r:id="rId12"/>
    <p:sldId id="283" r:id="rId13"/>
    <p:sldId id="286" r:id="rId14"/>
    <p:sldId id="287" r:id="rId15"/>
    <p:sldId id="288" r:id="rId16"/>
    <p:sldId id="258" r:id="rId17"/>
    <p:sldId id="289" r:id="rId18"/>
    <p:sldId id="340" r:id="rId19"/>
    <p:sldId id="341"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00"/>
    <a:srgbClr val="F2EEE6"/>
    <a:srgbClr val="EDE7DB"/>
    <a:srgbClr val="E0D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p:cViewPr varScale="1">
        <p:scale>
          <a:sx n="37" d="100"/>
          <a:sy n="37" d="100"/>
        </p:scale>
        <p:origin x="908"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4F1EB-1FD9-472E-A29B-5442DD37D9C6}"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53A31-A7FD-4AE0-9340-A31D366B986E}" type="slidenum">
              <a:rPr lang="en-US" smtClean="0"/>
              <a:t>‹#›</a:t>
            </a:fld>
            <a:endParaRPr lang="en-US"/>
          </a:p>
        </p:txBody>
      </p:sp>
    </p:spTree>
    <p:extLst>
      <p:ext uri="{BB962C8B-B14F-4D97-AF65-F5344CB8AC3E}">
        <p14:creationId xmlns:p14="http://schemas.microsoft.com/office/powerpoint/2010/main" val="333081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2306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63B7DC62-9CEB-40DD-B2D0-DBE90597895C}" type="datetime1">
              <a:rPr lang="en-US" smtClean="0"/>
              <a:t>8/25/2020</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35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2"/>
            <a:ext cx="1371600" cy="55613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60B3F2-248A-43C2-A134-D8130A917D16}" type="datetime1">
              <a:rPr lang="en-US" smtClean="0"/>
              <a:t>8/25/2020</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68575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BB94886-FE3D-4DE8-8CD5-0CA2FB51C110}" type="datetime1">
              <a:rPr lang="en-US" smtClean="0"/>
              <a:t>8/25/2020</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5064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066801" y="5682345"/>
            <a:ext cx="5943600" cy="410547"/>
          </a:xfrm>
        </p:spPr>
        <p:txBody>
          <a:bodyPr>
            <a:normAutofit/>
          </a:bodyPr>
          <a:lstStyle>
            <a:lvl1pPr marL="0" indent="0">
              <a:spcBef>
                <a:spcPts val="0"/>
              </a:spcBef>
              <a:buNone/>
              <a:defRPr sz="2200" b="1" cap="all" baseline="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9" y="283"/>
            <a:ext cx="4427508" cy="6856286"/>
          </a:xfrm>
          <a:prstGeom prst="rect">
            <a:avLst/>
          </a:prstGeom>
        </p:spPr>
      </p:pic>
    </p:spTree>
    <p:extLst>
      <p:ext uri="{BB962C8B-B14F-4D97-AF65-F5344CB8AC3E}">
        <p14:creationId xmlns:p14="http://schemas.microsoft.com/office/powerpoint/2010/main" val="1110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1825627"/>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7"/>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F924ACB-BA86-439A-AA8E-BDA4312E326F}" type="datetime1">
              <a:rPr lang="en-US" smtClean="0"/>
              <a:t>8/25/2020</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65087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CD41101-76B6-4F50-BC7E-756D8DDF9104}" type="datetime1">
              <a:rPr lang="en-US" smtClean="0"/>
              <a:t>8/25/2020</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29337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2D7B0A80-CB14-4C08-A17D-0F8BD2AA8CCC}" type="datetime1">
              <a:rPr lang="en-US" smtClean="0"/>
              <a:t>8/25/2020</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2666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2E3F7B32-D247-4EBD-B205-4845EA318C20}" type="datetime1">
              <a:rPr lang="en-US" smtClean="0"/>
              <a:t>8/25/2020</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58787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6440" y="283"/>
            <a:ext cx="4435717" cy="6856286"/>
          </a:xfrm>
          <a:prstGeom prst="rect">
            <a:avLst/>
          </a:prstGeom>
        </p:spPr>
      </p:pic>
      <p:sp>
        <p:nvSpPr>
          <p:cNvPr id="2" name="Title 1"/>
          <p:cNvSpPr>
            <a:spLocks noGrp="1"/>
          </p:cNvSpPr>
          <p:nvPr>
            <p:ph type="title"/>
          </p:nvPr>
        </p:nvSpPr>
        <p:spPr>
          <a:xfrm>
            <a:off x="8229601"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790303"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Rectangle 9"/>
          <p:cNvSpPr/>
          <p:nvPr userDrawn="1"/>
        </p:nvSpPr>
        <p:spPr>
          <a:xfrm>
            <a:off x="7711703"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E801488-A1B5-4E31-BC4E-3C8AFAAA91B2}" type="datetime1">
              <a:rPr lang="en-US" smtClean="0"/>
              <a:t>8/25/2020</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13047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66440" y="283"/>
            <a:ext cx="4435717" cy="6856286"/>
          </a:xfrm>
          <a:prstGeom prst="rect">
            <a:avLst/>
          </a:prstGeom>
        </p:spPr>
      </p:pic>
      <p:sp>
        <p:nvSpPr>
          <p:cNvPr id="2" name="Title 1"/>
          <p:cNvSpPr>
            <a:spLocks noGrp="1"/>
          </p:cNvSpPr>
          <p:nvPr>
            <p:ph type="title"/>
          </p:nvPr>
        </p:nvSpPr>
        <p:spPr>
          <a:xfrm>
            <a:off x="8229600"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D797E22-DDE0-46AB-ACD7-236A4BCF9E78}" type="datetime1">
              <a:rPr lang="en-US" smtClean="0"/>
              <a:t>8/25/2020</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1" name="Rectangle 10"/>
          <p:cNvSpPr/>
          <p:nvPr userDrawn="1"/>
        </p:nvSpPr>
        <p:spPr>
          <a:xfrm>
            <a:off x="7711703"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596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556171" y="6419462"/>
            <a:ext cx="1351383" cy="238902"/>
          </a:xfrm>
          <a:prstGeom prst="rect">
            <a:avLst/>
          </a:prstGeom>
        </p:spPr>
        <p:txBody>
          <a:bodyPr vert="horz" lIns="91440" tIns="45720" rIns="91440" bIns="45720" rtlCol="0" anchor="ctr"/>
          <a:lstStyle>
            <a:lvl1pPr algn="r">
              <a:defRPr sz="1100">
                <a:solidFill>
                  <a:schemeClr val="tx1"/>
                </a:solidFill>
              </a:defRPr>
            </a:lvl1pPr>
          </a:lstStyle>
          <a:p>
            <a:fld id="{D35C2A39-C31D-4AEF-9BE9-31AC19CAD9B2}" type="datetime1">
              <a:rPr lang="en-US" smtClean="0"/>
              <a:t>8/25/2020</a:t>
            </a:fld>
            <a:endParaRPr lang="en-US" dirty="0"/>
          </a:p>
        </p:txBody>
      </p:sp>
      <p:sp>
        <p:nvSpPr>
          <p:cNvPr id="6" name="Slide Number Placeholder 5"/>
          <p:cNvSpPr>
            <a:spLocks noGrp="1"/>
          </p:cNvSpPr>
          <p:nvPr>
            <p:ph type="sldNum" sz="quarter" idx="4"/>
          </p:nvPr>
        </p:nvSpPr>
        <p:spPr>
          <a:xfrm>
            <a:off x="10198360" y="6419462"/>
            <a:ext cx="698241" cy="238902"/>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63200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5.png"/><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hyperlink" Target="https://en.wikipedia.org/wiki/CERN" TargetMode="External"/><Relationship Id="rId5" Type="http://schemas.openxmlformats.org/officeDocument/2006/relationships/hyperlink" Target="https://en.wikipedia.org/wiki/Particle_accelerator" TargetMode="External"/><Relationship Id="rId4" Type="http://schemas.openxmlformats.org/officeDocument/2006/relationships/hyperlink" Target="https://en.wikipedia.org/wiki/Large_Hadron_Collid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2.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0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62F7EA-D2D4-488A-8AA9-1748B02D5823}"/>
              </a:ext>
            </a:extLst>
          </p:cNvPr>
          <p:cNvSpPr txBox="1"/>
          <p:nvPr/>
        </p:nvSpPr>
        <p:spPr>
          <a:xfrm>
            <a:off x="1769024" y="1177571"/>
            <a:ext cx="10256038" cy="1323439"/>
          </a:xfrm>
          <a:prstGeom prst="rect">
            <a:avLst/>
          </a:prstGeom>
          <a:noFill/>
        </p:spPr>
        <p:txBody>
          <a:bodyPr wrap="square" rtlCol="0">
            <a:spAutoFit/>
          </a:bodyPr>
          <a:lstStyle/>
          <a:p>
            <a:pPr defTabSz="914377"/>
            <a:r>
              <a:rPr lang="en-US" sz="4000" b="1" dirty="0">
                <a:solidFill>
                  <a:srgbClr val="7A0000"/>
                </a:solidFill>
                <a:latin typeface="Cambria (Body)"/>
                <a:cs typeface="Times New Roman" panose="02020603050405020304" pitchFamily="18" charset="0"/>
              </a:rPr>
              <a:t>Monte Carlo Integration on GPUs 					– The </a:t>
            </a:r>
            <a:r>
              <a:rPr lang="en-US" sz="4000" b="1" dirty="0" err="1">
                <a:solidFill>
                  <a:srgbClr val="7A0000"/>
                </a:solidFill>
                <a:latin typeface="Cambria (Body)"/>
                <a:cs typeface="Times New Roman" panose="02020603050405020304" pitchFamily="18" charset="0"/>
              </a:rPr>
              <a:t>gVEGAS</a:t>
            </a:r>
            <a:r>
              <a:rPr lang="en-US" sz="4000" b="1" dirty="0">
                <a:solidFill>
                  <a:srgbClr val="7A0000"/>
                </a:solidFill>
                <a:latin typeface="Cambria (Body)"/>
                <a:cs typeface="Times New Roman" panose="02020603050405020304" pitchFamily="18" charset="0"/>
              </a:rPr>
              <a:t> Algorithm</a:t>
            </a:r>
          </a:p>
        </p:txBody>
      </p:sp>
      <p:sp>
        <p:nvSpPr>
          <p:cNvPr id="7" name="TextBox 6">
            <a:extLst>
              <a:ext uri="{FF2B5EF4-FFF2-40B4-BE49-F238E27FC236}">
                <a16:creationId xmlns:a16="http://schemas.microsoft.com/office/drawing/2014/main" id="{115F1DDE-F0DB-4D8D-8BCA-50BBD171C209}"/>
              </a:ext>
            </a:extLst>
          </p:cNvPr>
          <p:cNvSpPr txBox="1"/>
          <p:nvPr/>
        </p:nvSpPr>
        <p:spPr>
          <a:xfrm>
            <a:off x="3826723" y="3910559"/>
            <a:ext cx="5123582" cy="492443"/>
          </a:xfrm>
          <a:prstGeom prst="rect">
            <a:avLst/>
          </a:prstGeom>
          <a:noFill/>
        </p:spPr>
        <p:txBody>
          <a:bodyPr wrap="none" rtlCol="0">
            <a:spAutoFit/>
          </a:bodyPr>
          <a:lstStyle/>
          <a:p>
            <a:pPr lvl="0"/>
            <a:r>
              <a:rPr lang="en-US" sz="2600" b="1" u="sng" dirty="0">
                <a:solidFill>
                  <a:schemeClr val="tx2"/>
                </a:solidFill>
                <a:latin typeface="Cambria"/>
                <a:cs typeface="Times New Roman" panose="02020603050405020304" pitchFamily="18" charset="0"/>
              </a:rPr>
              <a:t>Smita Darmora</a:t>
            </a:r>
            <a:r>
              <a:rPr lang="en-US" sz="2600" b="1" dirty="0">
                <a:solidFill>
                  <a:schemeClr val="tx2"/>
                </a:solidFill>
                <a:latin typeface="Cambria"/>
                <a:cs typeface="Times New Roman" panose="02020603050405020304" pitchFamily="18" charset="0"/>
              </a:rPr>
              <a:t>, </a:t>
            </a:r>
            <a:r>
              <a:rPr lang="en-US" sz="2600" b="1" dirty="0">
                <a:solidFill>
                  <a:schemeClr val="tx2"/>
                </a:solidFill>
                <a:cs typeface="Times New Roman" panose="02020603050405020304" pitchFamily="18" charset="0"/>
              </a:rPr>
              <a:t>Walter Hopkins </a:t>
            </a:r>
            <a:endParaRPr lang="en-US" sz="2600" b="1" u="sng" dirty="0">
              <a:solidFill>
                <a:schemeClr val="tx2"/>
              </a:solidFill>
              <a:latin typeface="Cambria"/>
              <a:cs typeface="Times New Roman" panose="02020603050405020304" pitchFamily="18" charset="0"/>
            </a:endParaRPr>
          </a:p>
        </p:txBody>
      </p:sp>
      <p:pic>
        <p:nvPicPr>
          <p:cNvPr id="1028" name="Picture 4" descr="Argonne National Laboratory | Drupal.org">
            <a:extLst>
              <a:ext uri="{FF2B5EF4-FFF2-40B4-BE49-F238E27FC236}">
                <a16:creationId xmlns:a16="http://schemas.microsoft.com/office/drawing/2014/main" id="{0B63800E-750A-4848-8AAA-9660B196F5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2190" y="4482080"/>
            <a:ext cx="2372648" cy="8294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733A5B3-D404-473F-AEE6-9BD0DFD33B3C}"/>
              </a:ext>
            </a:extLst>
          </p:cNvPr>
          <p:cNvPicPr>
            <a:picLocks noChangeAspect="1"/>
          </p:cNvPicPr>
          <p:nvPr/>
        </p:nvPicPr>
        <p:blipFill>
          <a:blip r:embed="rId5"/>
          <a:stretch>
            <a:fillRect/>
          </a:stretch>
        </p:blipFill>
        <p:spPr>
          <a:xfrm>
            <a:off x="-8783" y="5993529"/>
            <a:ext cx="1448683" cy="879985"/>
          </a:xfrm>
          <a:prstGeom prst="rect">
            <a:avLst/>
          </a:prstGeom>
        </p:spPr>
      </p:pic>
      <p:sp>
        <p:nvSpPr>
          <p:cNvPr id="11" name="TextBox 10">
            <a:extLst>
              <a:ext uri="{FF2B5EF4-FFF2-40B4-BE49-F238E27FC236}">
                <a16:creationId xmlns:a16="http://schemas.microsoft.com/office/drawing/2014/main" id="{7F004A8A-FD0A-436E-A992-F52DF34DC4F0}"/>
              </a:ext>
            </a:extLst>
          </p:cNvPr>
          <p:cNvSpPr txBox="1"/>
          <p:nvPr/>
        </p:nvSpPr>
        <p:spPr>
          <a:xfrm>
            <a:off x="1521531" y="6220118"/>
            <a:ext cx="3262432" cy="369332"/>
          </a:xfrm>
          <a:prstGeom prst="rect">
            <a:avLst/>
          </a:prstGeom>
          <a:noFill/>
        </p:spPr>
        <p:txBody>
          <a:bodyPr wrap="none" rtlCol="0">
            <a:spAutoFit/>
          </a:bodyPr>
          <a:lstStyle/>
          <a:p>
            <a:pPr algn="ctr"/>
            <a:r>
              <a:rPr lang="en-US" b="1" dirty="0">
                <a:solidFill>
                  <a:schemeClr val="tx2"/>
                </a:solidFill>
                <a:latin typeface="Arial" panose="020B0604020202020204" pitchFamily="34" charset="0"/>
                <a:cs typeface="Arial" panose="020B0604020202020204" pitchFamily="34" charset="0"/>
              </a:rPr>
              <a:t>New Perspectives 2020 (2.0)</a:t>
            </a:r>
          </a:p>
        </p:txBody>
      </p:sp>
      <p:pic>
        <p:nvPicPr>
          <p:cNvPr id="1026" name="Picture 2" descr="ATLAS Visual Identity Design Guidelines | ATLAS Experiment at CERN">
            <a:extLst>
              <a:ext uri="{FF2B5EF4-FFF2-40B4-BE49-F238E27FC236}">
                <a16:creationId xmlns:a16="http://schemas.microsoft.com/office/drawing/2014/main" id="{1C4A570F-DA84-46A6-BD41-2BA12368D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4423" y="6018930"/>
            <a:ext cx="1850639" cy="7717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6332F2-6214-4E68-B9F7-256E234D5F65}"/>
              </a:ext>
            </a:extLst>
          </p:cNvPr>
          <p:cNvSpPr txBox="1"/>
          <p:nvPr/>
        </p:nvSpPr>
        <p:spPr>
          <a:xfrm>
            <a:off x="1932860" y="6455300"/>
            <a:ext cx="2202270" cy="369332"/>
          </a:xfrm>
          <a:prstGeom prst="rect">
            <a:avLst/>
          </a:prstGeom>
          <a:noFill/>
        </p:spPr>
        <p:txBody>
          <a:bodyPr wrap="none" rtlCol="0">
            <a:spAutoFit/>
          </a:bodyPr>
          <a:lstStyle/>
          <a:p>
            <a:pPr algn="ctr"/>
            <a:r>
              <a:rPr lang="en-US" b="1" dirty="0">
                <a:solidFill>
                  <a:schemeClr val="tx2"/>
                </a:solidFill>
                <a:latin typeface="Arial" panose="020B0604020202020204" pitchFamily="34" charset="0"/>
                <a:cs typeface="Arial" panose="020B0604020202020204" pitchFamily="34" charset="0"/>
              </a:rPr>
              <a:t>24-25 August 2020</a:t>
            </a:r>
          </a:p>
        </p:txBody>
      </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9EA099-4F7D-4D94-83EE-015EF6A692CE}"/>
              </a:ext>
            </a:extLst>
          </p:cNvPr>
          <p:cNvSpPr txBox="1"/>
          <p:nvPr/>
        </p:nvSpPr>
        <p:spPr>
          <a:xfrm>
            <a:off x="419100" y="1005679"/>
            <a:ext cx="11353800" cy="5632311"/>
          </a:xfrm>
          <a:prstGeom prst="rect">
            <a:avLst/>
          </a:prstGeom>
          <a:noFill/>
        </p:spPr>
        <p:txBody>
          <a:bodyPr wrap="square" rtlCol="0">
            <a:spAutoFit/>
          </a:bodyPr>
          <a:lstStyle/>
          <a:p>
            <a:pPr defTabSz="914377"/>
            <a:r>
              <a:rPr lang="en-US" sz="2000" b="1" dirty="0">
                <a:solidFill>
                  <a:schemeClr val="tx2"/>
                </a:solidFill>
                <a:latin typeface="Caladea" panose="02040503050406030204" pitchFamily="18" charset="0"/>
              </a:rPr>
              <a:t>Simplified view of event generation with </a:t>
            </a:r>
            <a:r>
              <a:rPr lang="en-US" sz="2000" b="1" dirty="0" err="1">
                <a:solidFill>
                  <a:schemeClr val="tx2"/>
                </a:solidFill>
                <a:latin typeface="Caladea" panose="02040503050406030204" pitchFamily="18" charset="0"/>
              </a:rPr>
              <a:t>MadGraph</a:t>
            </a:r>
            <a:r>
              <a:rPr lang="en-US" sz="2000" b="1" dirty="0">
                <a:solidFill>
                  <a:schemeClr val="tx2"/>
                </a:solidFill>
                <a:latin typeface="Caladea" panose="02040503050406030204" pitchFamily="18" charset="0"/>
              </a:rPr>
              <a:t>: </a:t>
            </a:r>
          </a:p>
          <a:p>
            <a:pPr defTabSz="914377"/>
            <a:endParaRPr lang="en-US" sz="2000" b="1" dirty="0">
              <a:solidFill>
                <a:schemeClr val="tx2"/>
              </a:solidFill>
              <a:latin typeface="Caladea" panose="02040503050406030204" pitchFamily="18" charset="0"/>
              <a:cs typeface="Times New Roman" panose="02020603050405020304" pitchFamily="18" charset="0"/>
            </a:endParaRPr>
          </a:p>
          <a:p>
            <a:pPr marL="342891" indent="-342891" defTabSz="914377">
              <a:buFont typeface="Arial" panose="020B0604020202020204" pitchFamily="34" charset="0"/>
              <a:buChar char="•"/>
            </a:pPr>
            <a:r>
              <a:rPr lang="en-US" sz="2000" dirty="0">
                <a:solidFill>
                  <a:schemeClr val="tx2"/>
                </a:solidFill>
                <a:latin typeface="Caladea" panose="02040503050406030204" pitchFamily="18" charset="0"/>
              </a:rPr>
              <a:t>Generation of </a:t>
            </a:r>
            <a:r>
              <a:rPr lang="en-US" sz="2000" b="1" dirty="0">
                <a:solidFill>
                  <a:schemeClr val="tx2"/>
                </a:solidFill>
                <a:latin typeface="Caladea" panose="02040503050406030204" pitchFamily="18" charset="0"/>
              </a:rPr>
              <a:t>amplitude program </a:t>
            </a:r>
            <a:r>
              <a:rPr lang="en-US" sz="2000" dirty="0">
                <a:solidFill>
                  <a:schemeClr val="tx2"/>
                </a:solidFill>
                <a:latin typeface="Caladea" panose="02040503050406030204" pitchFamily="18" charset="0"/>
              </a:rPr>
              <a:t>of various physics processes:</a:t>
            </a:r>
          </a:p>
          <a:p>
            <a:pPr marL="342891" indent="-342891" defTabSz="914377">
              <a:buFont typeface="Arial" panose="020B0604020202020204" pitchFamily="34" charset="0"/>
              <a:buChar char="•"/>
            </a:pPr>
            <a:r>
              <a:rPr lang="en-US" sz="2000" b="1" dirty="0">
                <a:solidFill>
                  <a:schemeClr val="tx2"/>
                </a:solidFill>
                <a:latin typeface="Caladea" panose="02040503050406030204" pitchFamily="18" charset="0"/>
              </a:rPr>
              <a:t>Multi-channel integration </a:t>
            </a:r>
            <a:r>
              <a:rPr lang="en-US" sz="2000" dirty="0">
                <a:solidFill>
                  <a:schemeClr val="tx2"/>
                </a:solidFill>
                <a:latin typeface="Caladea" panose="02040503050406030204" pitchFamily="18" charset="0"/>
              </a:rPr>
              <a:t>of multi-physics processes </a:t>
            </a:r>
          </a:p>
          <a:p>
            <a:pPr marL="342891" indent="-342891" defTabSz="914377">
              <a:buFont typeface="Arial" panose="020B0604020202020204" pitchFamily="34" charset="0"/>
              <a:buChar char="•"/>
            </a:pPr>
            <a:r>
              <a:rPr lang="en-US" sz="2000" b="1" dirty="0">
                <a:solidFill>
                  <a:schemeClr val="tx2"/>
                </a:solidFill>
                <a:latin typeface="Caladea" panose="02040503050406030204" pitchFamily="18" charset="0"/>
              </a:rPr>
              <a:t>Event generation </a:t>
            </a:r>
            <a:r>
              <a:rPr lang="en-US" sz="2000" dirty="0">
                <a:solidFill>
                  <a:schemeClr val="tx2"/>
                </a:solidFill>
                <a:latin typeface="Caladea" panose="02040503050406030204" pitchFamily="18" charset="0"/>
              </a:rPr>
              <a:t>based on the integrated results with multi physics processes. </a:t>
            </a:r>
          </a:p>
          <a:p>
            <a:pPr marL="285744" indent="-285744" defTabSz="914377">
              <a:buFont typeface="Wingdings" panose="05000000000000000000" pitchFamily="2" charset="2"/>
              <a:buChar char="Ø"/>
            </a:pPr>
            <a:endParaRPr lang="en-US" sz="2000" dirty="0">
              <a:solidFill>
                <a:schemeClr val="tx2"/>
              </a:solidFill>
              <a:latin typeface="Caladea" panose="02040503050406030204" pitchFamily="18" charset="0"/>
            </a:endParaRPr>
          </a:p>
          <a:p>
            <a:pPr defTabSz="914377"/>
            <a:r>
              <a:rPr lang="en-US" sz="2000" b="1" dirty="0">
                <a:solidFill>
                  <a:schemeClr val="tx2"/>
                </a:solidFill>
                <a:latin typeface="Caladea" panose="02040503050406030204" pitchFamily="18" charset="0"/>
              </a:rPr>
              <a:t>For improvement of performance:</a:t>
            </a:r>
          </a:p>
          <a:p>
            <a:pPr defTabSz="914377"/>
            <a:endParaRPr lang="en-US" sz="2000" b="1" dirty="0">
              <a:solidFill>
                <a:schemeClr val="tx2"/>
              </a:solidFill>
              <a:latin typeface="Caladea" panose="02040503050406030204" pitchFamily="18" charset="0"/>
            </a:endParaRPr>
          </a:p>
          <a:p>
            <a:pPr marL="342891" indent="-342891" defTabSz="914377">
              <a:buFont typeface="Arial" panose="020B0604020202020204" pitchFamily="34" charset="0"/>
              <a:buChar char="•"/>
            </a:pPr>
            <a:r>
              <a:rPr lang="en-US" sz="2000" dirty="0">
                <a:solidFill>
                  <a:schemeClr val="tx2"/>
                </a:solidFill>
                <a:latin typeface="Caladea" panose="02040503050406030204" pitchFamily="18" charset="0"/>
              </a:rPr>
              <a:t>Do in parallel as much as possible: the gain of performance depends on the fraction of parallelizable part. </a:t>
            </a:r>
          </a:p>
          <a:p>
            <a:pPr marL="342891" indent="-342891" defTabSz="914377">
              <a:buFont typeface="Arial" panose="020B0604020202020204" pitchFamily="34" charset="0"/>
              <a:buChar char="•"/>
            </a:pPr>
            <a:endParaRPr lang="en-US" sz="2000" dirty="0">
              <a:solidFill>
                <a:schemeClr val="tx2"/>
              </a:solidFill>
              <a:latin typeface="Caladea" panose="02040503050406030204" pitchFamily="18" charset="0"/>
            </a:endParaRPr>
          </a:p>
          <a:p>
            <a:pPr defTabSz="914377"/>
            <a:r>
              <a:rPr lang="en-US" sz="2000" b="1" dirty="0">
                <a:solidFill>
                  <a:schemeClr val="tx2"/>
                </a:solidFill>
                <a:latin typeface="Caladea" panose="02040503050406030204" pitchFamily="18" charset="0"/>
              </a:rPr>
              <a:t>3 parts of MC generation separately </a:t>
            </a:r>
            <a:r>
              <a:rPr lang="en-US" sz="2000" b="1" dirty="0" err="1">
                <a:solidFill>
                  <a:schemeClr val="tx2"/>
                </a:solidFill>
                <a:latin typeface="Caladea" panose="02040503050406030204" pitchFamily="18" charset="0"/>
              </a:rPr>
              <a:t>CUDAfied</a:t>
            </a:r>
            <a:r>
              <a:rPr lang="en-US" sz="2000" b="1" dirty="0">
                <a:solidFill>
                  <a:schemeClr val="tx2"/>
                </a:solidFill>
                <a:latin typeface="Caladea" panose="02040503050406030204" pitchFamily="18" charset="0"/>
              </a:rPr>
              <a:t>:</a:t>
            </a:r>
          </a:p>
          <a:p>
            <a:pPr defTabSz="914377"/>
            <a:endParaRPr lang="en-US" sz="2000" b="1" dirty="0">
              <a:solidFill>
                <a:schemeClr val="tx2"/>
              </a:solidFill>
              <a:latin typeface="Caladea" panose="02040503050406030204" pitchFamily="18" charset="0"/>
            </a:endParaRPr>
          </a:p>
          <a:p>
            <a:pPr marL="342891" indent="-342891" defTabSz="914377">
              <a:buFont typeface="Wingdings" panose="05000000000000000000" pitchFamily="2" charset="2"/>
              <a:buChar char="Ø"/>
            </a:pPr>
            <a:r>
              <a:rPr lang="en-US" sz="2000" dirty="0">
                <a:solidFill>
                  <a:schemeClr val="tx2"/>
                </a:solidFill>
                <a:latin typeface="Caladea" panose="02040503050406030204" pitchFamily="18" charset="0"/>
              </a:rPr>
              <a:t>Helicity amplitude (matrix element) evaluation (HELAS) into HEGET.</a:t>
            </a:r>
          </a:p>
          <a:p>
            <a:pPr marL="342891" indent="-342891" defTabSz="914377">
              <a:buFont typeface="Wingdings" panose="05000000000000000000" pitchFamily="2" charset="2"/>
              <a:buChar char="Ø"/>
            </a:pPr>
            <a:r>
              <a:rPr lang="en-US" sz="2000" dirty="0">
                <a:solidFill>
                  <a:schemeClr val="tx2"/>
                </a:solidFill>
                <a:latin typeface="Caladea" panose="02040503050406030204" pitchFamily="18" charset="0"/>
              </a:rPr>
              <a:t>Phase-space Integration: </a:t>
            </a:r>
            <a:r>
              <a:rPr lang="en-US" sz="2000" b="1" dirty="0">
                <a:solidFill>
                  <a:schemeClr val="tx2"/>
                </a:solidFill>
                <a:latin typeface="Caladea" panose="02040503050406030204" pitchFamily="18" charset="0"/>
              </a:rPr>
              <a:t>(g)VEGAS/(g)BASES.</a:t>
            </a:r>
          </a:p>
          <a:p>
            <a:pPr marL="342891" indent="-342891" defTabSz="914377">
              <a:buFont typeface="Wingdings" panose="05000000000000000000" pitchFamily="2" charset="2"/>
              <a:buChar char="Ø"/>
            </a:pPr>
            <a:r>
              <a:rPr lang="en-US" sz="2000" dirty="0">
                <a:solidFill>
                  <a:schemeClr val="tx2"/>
                </a:solidFill>
                <a:latin typeface="Caladea" panose="02040503050406030204" pitchFamily="18" charset="0"/>
              </a:rPr>
              <a:t>Event generation: (g)SPRING</a:t>
            </a:r>
            <a:endParaRPr lang="en-US" sz="2000" dirty="0">
              <a:solidFill>
                <a:schemeClr val="tx2"/>
              </a:solidFill>
              <a:latin typeface="Caladea" panose="02040503050406030204" pitchFamily="18" charset="0"/>
              <a:cs typeface="Times New Roman" panose="02020603050405020304" pitchFamily="18" charset="0"/>
            </a:endParaRPr>
          </a:p>
          <a:p>
            <a:pPr defTabSz="914377"/>
            <a:endParaRPr lang="en-US" sz="2000" b="1" dirty="0">
              <a:solidFill>
                <a:srgbClr val="000000"/>
              </a:solidFill>
              <a:latin typeface="Caladea" panose="02040503050406030204" pitchFamily="18" charset="0"/>
            </a:endParaRPr>
          </a:p>
          <a:p>
            <a:pPr defTabSz="914377"/>
            <a:endParaRPr lang="en-US" sz="2000" dirty="0">
              <a:solidFill>
                <a:srgbClr val="514A40"/>
              </a:solidFill>
              <a:latin typeface="Cambria (Body)"/>
              <a:cs typeface="Times New Roman" panose="02020603050405020304" pitchFamily="18" charset="0"/>
            </a:endParaRPr>
          </a:p>
        </p:txBody>
      </p:sp>
      <p:sp>
        <p:nvSpPr>
          <p:cNvPr id="3" name="Slide Number Placeholder 2">
            <a:extLst>
              <a:ext uri="{FF2B5EF4-FFF2-40B4-BE49-F238E27FC236}">
                <a16:creationId xmlns:a16="http://schemas.microsoft.com/office/drawing/2014/main" id="{38C3B24C-D28B-4D00-9B2F-5047934BC092}"/>
              </a:ext>
            </a:extLst>
          </p:cNvPr>
          <p:cNvSpPr>
            <a:spLocks noGrp="1"/>
          </p:cNvSpPr>
          <p:nvPr>
            <p:ph type="sldNum" sz="quarter" idx="12"/>
          </p:nvPr>
        </p:nvSpPr>
        <p:spPr/>
        <p:txBody>
          <a:bodyPr/>
          <a:lstStyle/>
          <a:p>
            <a:pPr defTabSz="914377"/>
            <a:fld id="{8F7C21EF-A497-4AE8-9CFD-D8EAE992514B}" type="slidenum">
              <a:rPr lang="en-US">
                <a:solidFill>
                  <a:srgbClr val="514A40"/>
                </a:solidFill>
                <a:latin typeface="Cambria"/>
              </a:rPr>
              <a:pPr defTabSz="914377"/>
              <a:t>10</a:t>
            </a:fld>
            <a:endParaRPr lang="en-US">
              <a:solidFill>
                <a:srgbClr val="514A40"/>
              </a:solidFill>
              <a:latin typeface="Cambria"/>
            </a:endParaRPr>
          </a:p>
        </p:txBody>
      </p:sp>
      <p:sp>
        <p:nvSpPr>
          <p:cNvPr id="5" name="TextBox 4">
            <a:extLst>
              <a:ext uri="{FF2B5EF4-FFF2-40B4-BE49-F238E27FC236}">
                <a16:creationId xmlns:a16="http://schemas.microsoft.com/office/drawing/2014/main" id="{61664512-DECB-4EB6-80F7-4C5B8346302D}"/>
              </a:ext>
            </a:extLst>
          </p:cNvPr>
          <p:cNvSpPr txBox="1"/>
          <p:nvPr/>
        </p:nvSpPr>
        <p:spPr>
          <a:xfrm>
            <a:off x="544269" y="337407"/>
            <a:ext cx="3188693" cy="523220"/>
          </a:xfrm>
          <a:prstGeom prst="rect">
            <a:avLst/>
          </a:prstGeom>
          <a:noFill/>
        </p:spPr>
        <p:txBody>
          <a:bodyPr wrap="none" rtlCol="0">
            <a:spAutoFit/>
          </a:bodyPr>
          <a:lstStyle/>
          <a:p>
            <a:pPr defTabSz="914377"/>
            <a:r>
              <a:rPr lang="en-US" sz="2800" b="1" dirty="0" err="1">
                <a:solidFill>
                  <a:srgbClr val="7A0000"/>
                </a:solidFill>
                <a:latin typeface="Caladea" panose="02040503050406030204" pitchFamily="18" charset="0"/>
              </a:rPr>
              <a:t>MadGraph</a:t>
            </a:r>
            <a:r>
              <a:rPr lang="en-US" sz="2800" b="1" dirty="0">
                <a:solidFill>
                  <a:srgbClr val="7A0000"/>
                </a:solidFill>
                <a:latin typeface="Caladea" panose="02040503050406030204" pitchFamily="18" charset="0"/>
              </a:rPr>
              <a:t> on GPU</a:t>
            </a:r>
          </a:p>
        </p:txBody>
      </p:sp>
      <p:pic>
        <p:nvPicPr>
          <p:cNvPr id="6" name="Picture 4" descr="Argonne National Laboratory | Drupal.org">
            <a:extLst>
              <a:ext uri="{FF2B5EF4-FFF2-40B4-BE49-F238E27FC236}">
                <a16:creationId xmlns:a16="http://schemas.microsoft.com/office/drawing/2014/main" id="{071A2A1A-8974-46CC-B420-C15DD967E6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5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9EA099-4F7D-4D94-83EE-015EF6A692CE}"/>
              </a:ext>
            </a:extLst>
          </p:cNvPr>
          <p:cNvSpPr txBox="1"/>
          <p:nvPr/>
        </p:nvSpPr>
        <p:spPr>
          <a:xfrm>
            <a:off x="268165" y="1322145"/>
            <a:ext cx="11249759" cy="1015663"/>
          </a:xfrm>
          <a:prstGeom prst="rect">
            <a:avLst/>
          </a:prstGeom>
          <a:noFill/>
        </p:spPr>
        <p:txBody>
          <a:bodyPr wrap="square" rtlCol="0">
            <a:spAutoFit/>
          </a:bodyPr>
          <a:lstStyle/>
          <a:p>
            <a:pPr marL="342900" indent="-342900" defTabSz="914377">
              <a:buFont typeface="Wingdings" panose="05000000000000000000" pitchFamily="2" charset="2"/>
              <a:buChar char="Ø"/>
            </a:pPr>
            <a:r>
              <a:rPr lang="en-US" sz="2000" dirty="0">
                <a:solidFill>
                  <a:srgbClr val="000000"/>
                </a:solidFill>
                <a:latin typeface="Caladea" panose="02040503050406030204" pitchFamily="18" charset="0"/>
                <a:cs typeface="Times New Roman" panose="02020603050405020304" pitchFamily="18" charset="0"/>
              </a:rPr>
              <a:t>Amplitude of physics processes at each phase space point is computed with library, HEGET (HELAS Evaluation with GPU Enhanced Technology).</a:t>
            </a:r>
          </a:p>
          <a:p>
            <a:pPr marL="342900" indent="-342900" defTabSz="914377">
              <a:buFont typeface="Wingdings" panose="05000000000000000000" pitchFamily="2" charset="2"/>
              <a:buChar char="Ø"/>
            </a:pPr>
            <a:r>
              <a:rPr lang="en-US" sz="2000" dirty="0">
                <a:solidFill>
                  <a:srgbClr val="000000"/>
                </a:solidFill>
                <a:latin typeface="Caladea" panose="02040503050406030204" pitchFamily="18" charset="0"/>
                <a:cs typeface="Times New Roman" panose="02020603050405020304" pitchFamily="18" charset="0"/>
              </a:rPr>
              <a:t>Converted from a FORTRAN library, HELAS to C functions for the use of GPU.</a:t>
            </a:r>
          </a:p>
        </p:txBody>
      </p:sp>
      <p:sp>
        <p:nvSpPr>
          <p:cNvPr id="7" name="TextBox 6">
            <a:extLst>
              <a:ext uri="{FF2B5EF4-FFF2-40B4-BE49-F238E27FC236}">
                <a16:creationId xmlns:a16="http://schemas.microsoft.com/office/drawing/2014/main" id="{49B91F6E-0DB4-415B-8A78-7171EEA2AC50}"/>
              </a:ext>
            </a:extLst>
          </p:cNvPr>
          <p:cNvSpPr txBox="1"/>
          <p:nvPr/>
        </p:nvSpPr>
        <p:spPr>
          <a:xfrm>
            <a:off x="268164" y="3357438"/>
            <a:ext cx="10985989" cy="707886"/>
          </a:xfrm>
          <a:prstGeom prst="rect">
            <a:avLst/>
          </a:prstGeom>
          <a:noFill/>
        </p:spPr>
        <p:txBody>
          <a:bodyPr wrap="square" rtlCol="0">
            <a:spAutoFit/>
          </a:bodyPr>
          <a:lstStyle/>
          <a:p>
            <a:pPr marL="342900" indent="-342900" defTabSz="914377">
              <a:buFont typeface="Wingdings" panose="05000000000000000000" pitchFamily="2" charset="2"/>
              <a:buChar char="Ø"/>
            </a:pPr>
            <a:r>
              <a:rPr lang="en-US" sz="2000" dirty="0">
                <a:solidFill>
                  <a:srgbClr val="000000"/>
                </a:solidFill>
                <a:latin typeface="Cambria (Body)"/>
                <a:cs typeface="Times New Roman" panose="02020603050405020304" pitchFamily="18" charset="0"/>
              </a:rPr>
              <a:t>Two widely used MC Integration programs, parallelized for running on a GPU.</a:t>
            </a:r>
          </a:p>
          <a:p>
            <a:pPr marL="342900" indent="-342900" defTabSz="914377">
              <a:buFont typeface="Wingdings" panose="05000000000000000000" pitchFamily="2" charset="2"/>
              <a:buChar char="Ø"/>
            </a:pPr>
            <a:r>
              <a:rPr lang="en-US" sz="2000" dirty="0">
                <a:solidFill>
                  <a:srgbClr val="000000"/>
                </a:solidFill>
                <a:latin typeface="Cambria (Body)"/>
                <a:cs typeface="Times New Roman" panose="02020603050405020304" pitchFamily="18" charset="0"/>
              </a:rPr>
              <a:t>M</a:t>
            </a:r>
            <a:r>
              <a:rPr lang="en-US" sz="2000" dirty="0">
                <a:solidFill>
                  <a:srgbClr val="000000"/>
                </a:solidFill>
                <a:latin typeface="Cambria (Body)"/>
              </a:rPr>
              <a:t>ost time-consuming part of integration is already available on GPU: </a:t>
            </a:r>
            <a:r>
              <a:rPr lang="en-US" sz="2000" dirty="0" err="1">
                <a:solidFill>
                  <a:srgbClr val="000000"/>
                </a:solidFill>
                <a:latin typeface="Cambria (Body)"/>
              </a:rPr>
              <a:t>gVEGAS</a:t>
            </a:r>
            <a:r>
              <a:rPr lang="en-US" sz="2000" dirty="0">
                <a:solidFill>
                  <a:srgbClr val="000000"/>
                </a:solidFill>
                <a:latin typeface="Cambria (Body)"/>
              </a:rPr>
              <a:t>/</a:t>
            </a:r>
            <a:r>
              <a:rPr lang="en-US" sz="2000" dirty="0" err="1">
                <a:solidFill>
                  <a:srgbClr val="000000"/>
                </a:solidFill>
                <a:latin typeface="Cambria (Body)"/>
              </a:rPr>
              <a:t>gBASES</a:t>
            </a:r>
            <a:r>
              <a:rPr lang="en-US" sz="2000" dirty="0">
                <a:solidFill>
                  <a:srgbClr val="000000"/>
                </a:solidFill>
                <a:latin typeface="Cambria (Body)"/>
              </a:rPr>
              <a:t> </a:t>
            </a:r>
            <a:endParaRPr lang="en-US" sz="2000" dirty="0">
              <a:solidFill>
                <a:srgbClr val="000000"/>
              </a:solidFill>
              <a:latin typeface="Cambria (Body)"/>
              <a:cs typeface="Times New Roman" panose="02020603050405020304" pitchFamily="18" charset="0"/>
            </a:endParaRPr>
          </a:p>
        </p:txBody>
      </p:sp>
      <p:sp>
        <p:nvSpPr>
          <p:cNvPr id="10" name="TextBox 9">
            <a:extLst>
              <a:ext uri="{FF2B5EF4-FFF2-40B4-BE49-F238E27FC236}">
                <a16:creationId xmlns:a16="http://schemas.microsoft.com/office/drawing/2014/main" id="{7EA37AC3-5952-4F01-9C1B-2F1E7984378A}"/>
              </a:ext>
            </a:extLst>
          </p:cNvPr>
          <p:cNvSpPr txBox="1"/>
          <p:nvPr/>
        </p:nvSpPr>
        <p:spPr>
          <a:xfrm>
            <a:off x="326540" y="5044845"/>
            <a:ext cx="10985989" cy="707886"/>
          </a:xfrm>
          <a:prstGeom prst="rect">
            <a:avLst/>
          </a:prstGeom>
          <a:noFill/>
        </p:spPr>
        <p:txBody>
          <a:bodyPr wrap="square" rtlCol="0">
            <a:spAutoFit/>
          </a:bodyPr>
          <a:lstStyle/>
          <a:p>
            <a:pPr marL="342900" indent="-342900" defTabSz="914377">
              <a:buFont typeface="Wingdings" panose="05000000000000000000" pitchFamily="2" charset="2"/>
              <a:buChar char="Ø"/>
            </a:pPr>
            <a:r>
              <a:rPr lang="en-US" sz="2000" dirty="0">
                <a:solidFill>
                  <a:srgbClr val="000000"/>
                </a:solidFill>
                <a:latin typeface="Cambria (Body)"/>
              </a:rPr>
              <a:t>Event generation of multi-physics processes.</a:t>
            </a:r>
            <a:endParaRPr lang="en-US" sz="2000" dirty="0">
              <a:solidFill>
                <a:srgbClr val="000000"/>
              </a:solidFill>
              <a:latin typeface="Cambria (Body)"/>
              <a:cs typeface="Times New Roman" panose="02020603050405020304" pitchFamily="18" charset="0"/>
            </a:endParaRPr>
          </a:p>
          <a:p>
            <a:pPr marL="342900" indent="-342900" defTabSz="914377">
              <a:buFont typeface="Wingdings" panose="05000000000000000000" pitchFamily="2" charset="2"/>
              <a:buChar char="Ø"/>
            </a:pPr>
            <a:r>
              <a:rPr lang="en-US" sz="2000" dirty="0">
                <a:solidFill>
                  <a:srgbClr val="000000"/>
                </a:solidFill>
                <a:latin typeface="Cambria (Body)"/>
              </a:rPr>
              <a:t>SPRING generates unweighted events based on BASES integration results.</a:t>
            </a:r>
            <a:endParaRPr lang="en-US" sz="2000" dirty="0">
              <a:solidFill>
                <a:srgbClr val="000000"/>
              </a:solidFill>
              <a:latin typeface="Cambria (Body)"/>
              <a:cs typeface="Times New Roman" panose="02020603050405020304" pitchFamily="18" charset="0"/>
            </a:endParaRPr>
          </a:p>
        </p:txBody>
      </p:sp>
      <p:sp>
        <p:nvSpPr>
          <p:cNvPr id="2" name="Slide Number Placeholder 1">
            <a:extLst>
              <a:ext uri="{FF2B5EF4-FFF2-40B4-BE49-F238E27FC236}">
                <a16:creationId xmlns:a16="http://schemas.microsoft.com/office/drawing/2014/main" id="{22BE7DFB-DA3A-45C5-9866-06DA7B47EB66}"/>
              </a:ext>
            </a:extLst>
          </p:cNvPr>
          <p:cNvSpPr>
            <a:spLocks noGrp="1"/>
          </p:cNvSpPr>
          <p:nvPr>
            <p:ph type="sldNum" sz="quarter" idx="12"/>
          </p:nvPr>
        </p:nvSpPr>
        <p:spPr/>
        <p:txBody>
          <a:bodyPr/>
          <a:lstStyle/>
          <a:p>
            <a:pPr defTabSz="914377"/>
            <a:fld id="{8F7C21EF-A497-4AE8-9CFD-D8EAE992514B}" type="slidenum">
              <a:rPr lang="en-US">
                <a:solidFill>
                  <a:srgbClr val="514A40"/>
                </a:solidFill>
                <a:latin typeface="Cambria"/>
              </a:rPr>
              <a:pPr defTabSz="914377"/>
              <a:t>11</a:t>
            </a:fld>
            <a:endParaRPr lang="en-US">
              <a:solidFill>
                <a:srgbClr val="514A40"/>
              </a:solidFill>
              <a:latin typeface="Cambria"/>
            </a:endParaRPr>
          </a:p>
        </p:txBody>
      </p:sp>
      <p:sp>
        <p:nvSpPr>
          <p:cNvPr id="11" name="TextBox 10">
            <a:extLst>
              <a:ext uri="{FF2B5EF4-FFF2-40B4-BE49-F238E27FC236}">
                <a16:creationId xmlns:a16="http://schemas.microsoft.com/office/drawing/2014/main" id="{589BF737-0178-49D6-95D3-B614324B3589}"/>
              </a:ext>
            </a:extLst>
          </p:cNvPr>
          <p:cNvSpPr txBox="1"/>
          <p:nvPr/>
        </p:nvSpPr>
        <p:spPr>
          <a:xfrm>
            <a:off x="474801" y="690810"/>
            <a:ext cx="2984984" cy="461665"/>
          </a:xfrm>
          <a:prstGeom prst="rect">
            <a:avLst/>
          </a:prstGeom>
          <a:noFill/>
        </p:spPr>
        <p:txBody>
          <a:bodyPr wrap="none" rtlCol="0">
            <a:spAutoFit/>
          </a:bodyPr>
          <a:lstStyle/>
          <a:p>
            <a:pPr defTabSz="914377"/>
            <a:r>
              <a:rPr lang="en-US" sz="2400" b="1" dirty="0">
                <a:solidFill>
                  <a:srgbClr val="7A0000"/>
                </a:solidFill>
                <a:latin typeface="Caladea" panose="02040503050406030204" pitchFamily="18" charset="0"/>
              </a:rPr>
              <a:t>Amplitude Program</a:t>
            </a:r>
          </a:p>
        </p:txBody>
      </p:sp>
      <p:sp>
        <p:nvSpPr>
          <p:cNvPr id="12" name="TextBox 11">
            <a:extLst>
              <a:ext uri="{FF2B5EF4-FFF2-40B4-BE49-F238E27FC236}">
                <a16:creationId xmlns:a16="http://schemas.microsoft.com/office/drawing/2014/main" id="{C431E969-5AD8-48B2-A6BD-C3F55A213317}"/>
              </a:ext>
            </a:extLst>
          </p:cNvPr>
          <p:cNvSpPr txBox="1"/>
          <p:nvPr/>
        </p:nvSpPr>
        <p:spPr>
          <a:xfrm>
            <a:off x="474802" y="2582984"/>
            <a:ext cx="7315785" cy="461665"/>
          </a:xfrm>
          <a:prstGeom prst="rect">
            <a:avLst/>
          </a:prstGeom>
          <a:noFill/>
        </p:spPr>
        <p:txBody>
          <a:bodyPr wrap="none" rtlCol="0">
            <a:spAutoFit/>
          </a:bodyPr>
          <a:lstStyle/>
          <a:p>
            <a:pPr defTabSz="914377"/>
            <a:r>
              <a:rPr lang="en-US" sz="2400" b="1" dirty="0">
                <a:solidFill>
                  <a:srgbClr val="7A0000"/>
                </a:solidFill>
                <a:latin typeface="Caladea" panose="02040503050406030204" pitchFamily="18" charset="0"/>
              </a:rPr>
              <a:t>Monte  Carlo integration on GPU (</a:t>
            </a:r>
            <a:r>
              <a:rPr lang="en-US" sz="2400" b="1" dirty="0" err="1">
                <a:solidFill>
                  <a:srgbClr val="7A0000"/>
                </a:solidFill>
                <a:latin typeface="Caladea" panose="02040503050406030204" pitchFamily="18" charset="0"/>
              </a:rPr>
              <a:t>gVEGAS</a:t>
            </a:r>
            <a:r>
              <a:rPr lang="en-US" sz="2400" b="1" dirty="0">
                <a:solidFill>
                  <a:srgbClr val="7A0000"/>
                </a:solidFill>
                <a:latin typeface="Caladea" panose="02040503050406030204" pitchFamily="18" charset="0"/>
              </a:rPr>
              <a:t>/</a:t>
            </a:r>
            <a:r>
              <a:rPr lang="en-US" sz="2400" b="1" dirty="0" err="1">
                <a:solidFill>
                  <a:srgbClr val="7A0000"/>
                </a:solidFill>
                <a:latin typeface="Caladea" panose="02040503050406030204" pitchFamily="18" charset="0"/>
              </a:rPr>
              <a:t>gBASES</a:t>
            </a:r>
            <a:r>
              <a:rPr lang="en-US" sz="2400" b="1" dirty="0">
                <a:solidFill>
                  <a:srgbClr val="7A0000"/>
                </a:solidFill>
                <a:latin typeface="Caladea" panose="02040503050406030204" pitchFamily="18" charset="0"/>
              </a:rPr>
              <a:t>)</a:t>
            </a:r>
          </a:p>
        </p:txBody>
      </p:sp>
      <p:sp>
        <p:nvSpPr>
          <p:cNvPr id="13" name="TextBox 12">
            <a:extLst>
              <a:ext uri="{FF2B5EF4-FFF2-40B4-BE49-F238E27FC236}">
                <a16:creationId xmlns:a16="http://schemas.microsoft.com/office/drawing/2014/main" id="{1389D6C1-6F22-43AF-B4DF-60A11F65DBA2}"/>
              </a:ext>
            </a:extLst>
          </p:cNvPr>
          <p:cNvSpPr txBox="1"/>
          <p:nvPr/>
        </p:nvSpPr>
        <p:spPr>
          <a:xfrm>
            <a:off x="474802" y="4378113"/>
            <a:ext cx="5330818" cy="461665"/>
          </a:xfrm>
          <a:prstGeom prst="rect">
            <a:avLst/>
          </a:prstGeom>
          <a:noFill/>
        </p:spPr>
        <p:txBody>
          <a:bodyPr wrap="none" rtlCol="0">
            <a:spAutoFit/>
          </a:bodyPr>
          <a:lstStyle/>
          <a:p>
            <a:pPr defTabSz="914377"/>
            <a:r>
              <a:rPr lang="en-US" sz="2400" b="1" dirty="0">
                <a:solidFill>
                  <a:srgbClr val="7A0000"/>
                </a:solidFill>
                <a:latin typeface="Cambria (Body)"/>
              </a:rPr>
              <a:t>Event Generation on GPU (</a:t>
            </a:r>
            <a:r>
              <a:rPr lang="en-US" sz="2400" b="1" dirty="0" err="1">
                <a:solidFill>
                  <a:srgbClr val="7A0000"/>
                </a:solidFill>
                <a:latin typeface="Cambria (Body)"/>
              </a:rPr>
              <a:t>gSPRING</a:t>
            </a:r>
            <a:r>
              <a:rPr lang="en-US" sz="2400" b="1" dirty="0">
                <a:solidFill>
                  <a:srgbClr val="7A0000"/>
                </a:solidFill>
                <a:latin typeface="Cambria (Body)"/>
              </a:rPr>
              <a:t>) </a:t>
            </a:r>
          </a:p>
        </p:txBody>
      </p:sp>
      <p:pic>
        <p:nvPicPr>
          <p:cNvPr id="9" name="Picture 4" descr="Argonne National Laboratory | Drupal.org">
            <a:extLst>
              <a:ext uri="{FF2B5EF4-FFF2-40B4-BE49-F238E27FC236}">
                <a16:creationId xmlns:a16="http://schemas.microsoft.com/office/drawing/2014/main" id="{11AF5E03-C382-4460-B28D-E6F13C3CA2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046" y="1575391"/>
            <a:ext cx="7380532" cy="5082973"/>
          </a:xfrm>
        </p:spPr>
        <p:txBody>
          <a:bodyPr>
            <a:normAutofit/>
          </a:bodyPr>
          <a:lstStyle/>
          <a:p>
            <a:pPr>
              <a:buFont typeface="Wingdings" panose="05000000000000000000" pitchFamily="2" charset="2"/>
              <a:buChar char="Ø"/>
            </a:pPr>
            <a:r>
              <a:rPr lang="en-US" dirty="0">
                <a:solidFill>
                  <a:schemeClr val="tx2"/>
                </a:solidFill>
              </a:rPr>
              <a:t>A variance reduction technique that hastens convergence of a Monte-Carlo integration .</a:t>
            </a:r>
          </a:p>
          <a:p>
            <a:pPr>
              <a:buFont typeface="Wingdings" panose="05000000000000000000" pitchFamily="2" charset="2"/>
              <a:buChar char="Ø"/>
            </a:pPr>
            <a:r>
              <a:rPr lang="en-US" dirty="0">
                <a:solidFill>
                  <a:schemeClr val="tx2"/>
                </a:solidFill>
              </a:rPr>
              <a:t>VEGAS: uses approximate importance sampling . </a:t>
            </a:r>
          </a:p>
          <a:p>
            <a:pPr>
              <a:buFont typeface="Wingdings" panose="05000000000000000000" pitchFamily="2" charset="2"/>
              <a:buChar char="Ø"/>
            </a:pPr>
            <a:r>
              <a:rPr lang="en-US" dirty="0">
                <a:solidFill>
                  <a:schemeClr val="tx2"/>
                </a:solidFill>
              </a:rPr>
              <a:t>Function evaluations are concentrated where the integrand is largest in magnitude.</a:t>
            </a:r>
          </a:p>
          <a:p>
            <a:pPr>
              <a:buFont typeface="Wingdings" panose="05000000000000000000" pitchFamily="2" charset="2"/>
              <a:buChar char="Ø"/>
            </a:pPr>
            <a:r>
              <a:rPr lang="en-US" dirty="0">
                <a:solidFill>
                  <a:schemeClr val="tx2"/>
                </a:solidFill>
              </a:rPr>
              <a:t>Iterative and adaptive Monte Carlo algorithm</a:t>
            </a:r>
          </a:p>
          <a:p>
            <a:pPr>
              <a:buFont typeface="Wingdings" panose="05000000000000000000" pitchFamily="2" charset="2"/>
              <a:buChar char="Ø"/>
            </a:pPr>
            <a:r>
              <a:rPr lang="en-US" dirty="0">
                <a:solidFill>
                  <a:schemeClr val="tx2"/>
                </a:solidFill>
              </a:rPr>
              <a:t>It does several passes over the integral and uses the results of the previous passes to improve its estimate of the importance sampling function.</a:t>
            </a:r>
          </a:p>
          <a:p>
            <a:endParaRPr lang="en-US" dirty="0"/>
          </a:p>
        </p:txBody>
      </p:sp>
      <p:sp>
        <p:nvSpPr>
          <p:cNvPr id="2" name="Slide Number Placeholder 1">
            <a:extLst>
              <a:ext uri="{FF2B5EF4-FFF2-40B4-BE49-F238E27FC236}">
                <a16:creationId xmlns:a16="http://schemas.microsoft.com/office/drawing/2014/main" id="{510D058F-D1EA-4CB9-8498-C562ED2DC03E}"/>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12</a:t>
            </a:fld>
            <a:endParaRPr lang="en-US">
              <a:solidFill>
                <a:srgbClr val="514A40"/>
              </a:solidFill>
              <a:latin typeface="Cambria"/>
            </a:endParaRPr>
          </a:p>
        </p:txBody>
      </p:sp>
      <p:sp>
        <p:nvSpPr>
          <p:cNvPr id="6" name="TextBox 5">
            <a:extLst>
              <a:ext uri="{FF2B5EF4-FFF2-40B4-BE49-F238E27FC236}">
                <a16:creationId xmlns:a16="http://schemas.microsoft.com/office/drawing/2014/main" id="{AD56CA45-3A36-4E0D-A8AD-54DCE86C9F58}"/>
              </a:ext>
            </a:extLst>
          </p:cNvPr>
          <p:cNvSpPr txBox="1"/>
          <p:nvPr/>
        </p:nvSpPr>
        <p:spPr>
          <a:xfrm>
            <a:off x="491046" y="573227"/>
            <a:ext cx="6312947" cy="553998"/>
          </a:xfrm>
          <a:prstGeom prst="rect">
            <a:avLst/>
          </a:prstGeom>
          <a:noFill/>
        </p:spPr>
        <p:txBody>
          <a:bodyPr wrap="none" rtlCol="0">
            <a:spAutoFit/>
          </a:bodyPr>
          <a:lstStyle/>
          <a:p>
            <a:pPr defTabSz="914377"/>
            <a:r>
              <a:rPr lang="en-US" sz="3000" b="1" dirty="0">
                <a:solidFill>
                  <a:srgbClr val="7A0000"/>
                </a:solidFill>
                <a:latin typeface="Caladea" panose="02040503050406030204" pitchFamily="18" charset="0"/>
              </a:rPr>
              <a:t>VEGAS/BASES – Adaptive sampling</a:t>
            </a:r>
          </a:p>
        </p:txBody>
      </p:sp>
      <p:pic>
        <p:nvPicPr>
          <p:cNvPr id="5" name="Picture 4">
            <a:extLst>
              <a:ext uri="{FF2B5EF4-FFF2-40B4-BE49-F238E27FC236}">
                <a16:creationId xmlns:a16="http://schemas.microsoft.com/office/drawing/2014/main" id="{E45FE112-A91C-4FA8-8275-1243A0EE6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846" y="1196530"/>
            <a:ext cx="3125028" cy="31250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rgonne National Laboratory | Drupal.org">
            <a:extLst>
              <a:ext uri="{FF2B5EF4-FFF2-40B4-BE49-F238E27FC236}">
                <a16:creationId xmlns:a16="http://schemas.microsoft.com/office/drawing/2014/main" id="{D2CADF24-2D61-4826-A7A1-1C61775B47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1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269" y="1026629"/>
            <a:ext cx="6810688" cy="5137345"/>
          </a:xfrm>
        </p:spPr>
        <p:txBody>
          <a:bodyPr>
            <a:normAutofit fontScale="92500" lnSpcReduction="20000"/>
          </a:bodyPr>
          <a:lstStyle/>
          <a:p>
            <a:pPr marL="45719" indent="0">
              <a:buNone/>
            </a:pPr>
            <a:r>
              <a:rPr lang="en-US" sz="2400" dirty="0"/>
              <a:t> </a:t>
            </a:r>
            <a:r>
              <a:rPr lang="en-US" sz="2200" dirty="0">
                <a:solidFill>
                  <a:schemeClr val="tx2"/>
                </a:solidFill>
              </a:rPr>
              <a:t>The algorithm :</a:t>
            </a:r>
          </a:p>
          <a:p>
            <a:pPr marL="45719" indent="0">
              <a:buNone/>
            </a:pPr>
            <a:r>
              <a:rPr lang="en-US" sz="2200" dirty="0">
                <a:solidFill>
                  <a:schemeClr val="tx2"/>
                </a:solidFill>
              </a:rPr>
              <a:t>1) </a:t>
            </a:r>
            <a:r>
              <a:rPr lang="en-US" sz="2200" dirty="0">
                <a:solidFill>
                  <a:schemeClr val="tx2"/>
                </a:solidFill>
                <a:latin typeface="Caladea" panose="02040503050406030204" pitchFamily="18" charset="0"/>
              </a:rPr>
              <a:t>The area in the limits of the integration is subdivided into equal sized blocks called bins. </a:t>
            </a:r>
          </a:p>
          <a:p>
            <a:pPr marL="45719" indent="0">
              <a:buNone/>
            </a:pPr>
            <a:r>
              <a:rPr lang="en-US" sz="2200" dirty="0">
                <a:solidFill>
                  <a:schemeClr val="tx2"/>
                </a:solidFill>
                <a:latin typeface="Caladea" panose="02040503050406030204" pitchFamily="18" charset="0"/>
              </a:rPr>
              <a:t>2) A large number of random samples are generated such that there are equal number of samples in each bin.</a:t>
            </a:r>
          </a:p>
          <a:p>
            <a:pPr marL="45719" indent="0">
              <a:buNone/>
            </a:pPr>
            <a:r>
              <a:rPr lang="en-US" sz="2200" dirty="0">
                <a:solidFill>
                  <a:schemeClr val="tx2"/>
                </a:solidFill>
                <a:latin typeface="Caladea" panose="02040503050406030204" pitchFamily="18" charset="0"/>
              </a:rPr>
              <a:t>3) The integral is now evaluated for each bin of samples. Bins are now weighted by the contribution they make to the integral's value.</a:t>
            </a:r>
          </a:p>
          <a:p>
            <a:pPr marL="45719" indent="0">
              <a:buNone/>
            </a:pPr>
            <a:r>
              <a:rPr lang="en-US" sz="2200" dirty="0">
                <a:solidFill>
                  <a:schemeClr val="tx2"/>
                </a:solidFill>
                <a:latin typeface="Caladea" panose="02040503050406030204" pitchFamily="18" charset="0"/>
              </a:rPr>
              <a:t>4) Using the weights obtained in the previous step the grid is now resized to reflect those weights. The grid resize ensures that there are more number of bins in the area that forms the meat of the function.</a:t>
            </a:r>
          </a:p>
          <a:p>
            <a:pPr marL="45719" indent="0">
              <a:buNone/>
            </a:pPr>
            <a:r>
              <a:rPr lang="en-US" sz="2200" dirty="0">
                <a:solidFill>
                  <a:schemeClr val="tx2"/>
                </a:solidFill>
                <a:latin typeface="Caladea" panose="02040503050406030204" pitchFamily="18" charset="0"/>
              </a:rPr>
              <a:t>5) We go back to step 3.</a:t>
            </a:r>
          </a:p>
          <a:p>
            <a:pPr marL="45719" indent="0">
              <a:buNone/>
            </a:pPr>
            <a:r>
              <a:rPr lang="en-US" sz="2200" dirty="0">
                <a:solidFill>
                  <a:schemeClr val="tx2"/>
                </a:solidFill>
                <a:latin typeface="Caladea" panose="02040503050406030204" pitchFamily="18" charset="0"/>
              </a:rPr>
              <a:t>6) Steps 3,4 and 5 are repeated until the necessary confidence interval is achieved.</a:t>
            </a:r>
          </a:p>
          <a:p>
            <a:endParaRPr lang="en-US" sz="2200" dirty="0"/>
          </a:p>
          <a:p>
            <a:endParaRPr lang="en-US" dirty="0"/>
          </a:p>
        </p:txBody>
      </p:sp>
      <p:sp>
        <p:nvSpPr>
          <p:cNvPr id="7" name="Slide Number Placeholder 6">
            <a:extLst>
              <a:ext uri="{FF2B5EF4-FFF2-40B4-BE49-F238E27FC236}">
                <a16:creationId xmlns:a16="http://schemas.microsoft.com/office/drawing/2014/main" id="{65655B83-D0D9-48C1-B482-843BD9687B97}"/>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13</a:t>
            </a:fld>
            <a:endParaRPr lang="en-US">
              <a:solidFill>
                <a:srgbClr val="514A40"/>
              </a:solidFill>
              <a:latin typeface="Cambria"/>
            </a:endParaRPr>
          </a:p>
        </p:txBody>
      </p:sp>
      <p:sp>
        <p:nvSpPr>
          <p:cNvPr id="6" name="TextBox 5">
            <a:extLst>
              <a:ext uri="{FF2B5EF4-FFF2-40B4-BE49-F238E27FC236}">
                <a16:creationId xmlns:a16="http://schemas.microsoft.com/office/drawing/2014/main" id="{B051D845-0C45-4D74-9CAF-6346C4DEC0E9}"/>
              </a:ext>
            </a:extLst>
          </p:cNvPr>
          <p:cNvSpPr txBox="1"/>
          <p:nvPr/>
        </p:nvSpPr>
        <p:spPr>
          <a:xfrm>
            <a:off x="544268" y="337407"/>
            <a:ext cx="3522118" cy="584775"/>
          </a:xfrm>
          <a:prstGeom prst="rect">
            <a:avLst/>
          </a:prstGeom>
          <a:noFill/>
        </p:spPr>
        <p:txBody>
          <a:bodyPr wrap="none" rtlCol="0">
            <a:spAutoFit/>
          </a:bodyPr>
          <a:lstStyle/>
          <a:p>
            <a:pPr defTabSz="914377"/>
            <a:r>
              <a:rPr lang="en-US" sz="3200" b="1" dirty="0">
                <a:solidFill>
                  <a:srgbClr val="7A0000"/>
                </a:solidFill>
                <a:latin typeface="Caladea" panose="02040503050406030204" pitchFamily="18" charset="0"/>
              </a:rPr>
              <a:t>VEGAS Algorithm </a:t>
            </a:r>
          </a:p>
        </p:txBody>
      </p:sp>
      <p:pic>
        <p:nvPicPr>
          <p:cNvPr id="3074" name="Picture 2">
            <a:extLst>
              <a:ext uri="{FF2B5EF4-FFF2-40B4-BE49-F238E27FC236}">
                <a16:creationId xmlns:a16="http://schemas.microsoft.com/office/drawing/2014/main" id="{FE2DD23C-AC9F-4F4C-A6F7-78173AF1C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253" y="1388579"/>
            <a:ext cx="4633407" cy="18184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81EF05A-4C01-4806-A23F-CC946770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721" y="4040725"/>
            <a:ext cx="3599011" cy="1818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rgonne National Laboratory | Drupal.org">
            <a:extLst>
              <a:ext uri="{FF2B5EF4-FFF2-40B4-BE49-F238E27FC236}">
                <a16:creationId xmlns:a16="http://schemas.microsoft.com/office/drawing/2014/main" id="{882A8D19-1B04-4F40-BD88-4B864C3EFC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852" y="1654318"/>
            <a:ext cx="10857948" cy="4114800"/>
          </a:xfrm>
        </p:spPr>
        <p:txBody>
          <a:bodyPr>
            <a:noAutofit/>
          </a:bodyPr>
          <a:lstStyle/>
          <a:p>
            <a:endParaRPr lang="en-US" sz="2100" dirty="0"/>
          </a:p>
          <a:p>
            <a:endParaRPr lang="en-US" sz="2100" dirty="0"/>
          </a:p>
          <a:p>
            <a:pPr>
              <a:buFont typeface="Wingdings" panose="05000000000000000000" pitchFamily="2" charset="2"/>
              <a:buChar char="Ø"/>
            </a:pPr>
            <a:r>
              <a:rPr lang="en-US" sz="2100" dirty="0">
                <a:solidFill>
                  <a:schemeClr val="tx2"/>
                </a:solidFill>
                <a:latin typeface="Caladea" panose="02040503050406030204" pitchFamily="18" charset="0"/>
              </a:rPr>
              <a:t>If its Monte Carlo, think </a:t>
            </a:r>
            <a:r>
              <a:rPr lang="en-US" sz="2100" b="1" dirty="0">
                <a:solidFill>
                  <a:schemeClr val="tx2"/>
                </a:solidFill>
                <a:latin typeface="Caladea" panose="02040503050406030204" pitchFamily="18" charset="0"/>
              </a:rPr>
              <a:t>GPU</a:t>
            </a:r>
            <a:r>
              <a:rPr lang="en-US" sz="2100" dirty="0">
                <a:solidFill>
                  <a:schemeClr val="tx2"/>
                </a:solidFill>
                <a:latin typeface="Caladea" panose="02040503050406030204" pitchFamily="18" charset="0"/>
              </a:rPr>
              <a:t>! </a:t>
            </a:r>
          </a:p>
          <a:p>
            <a:pPr>
              <a:buFont typeface="Wingdings" panose="05000000000000000000" pitchFamily="2" charset="2"/>
              <a:buChar char="Ø"/>
            </a:pPr>
            <a:r>
              <a:rPr lang="en-US" sz="2100" dirty="0">
                <a:solidFill>
                  <a:schemeClr val="tx2"/>
                </a:solidFill>
                <a:latin typeface="Caladea" panose="02040503050406030204" pitchFamily="18" charset="0"/>
              </a:rPr>
              <a:t>VEGAS uses Monte Carlo method with sampling based on adaptive Importance Sampling technique </a:t>
            </a:r>
          </a:p>
          <a:p>
            <a:pPr>
              <a:buFont typeface="Wingdings" panose="05000000000000000000" pitchFamily="2" charset="2"/>
              <a:buChar char="Ø"/>
            </a:pPr>
            <a:r>
              <a:rPr lang="en-US" sz="2100" dirty="0">
                <a:solidFill>
                  <a:schemeClr val="tx2"/>
                </a:solidFill>
                <a:latin typeface="Caladea" panose="02040503050406030204" pitchFamily="18" charset="0"/>
              </a:rPr>
              <a:t>Parallelization</a:t>
            </a:r>
          </a:p>
          <a:p>
            <a:pPr lvl="1">
              <a:buFont typeface="Wingdings" panose="05000000000000000000" pitchFamily="2" charset="2"/>
              <a:buChar char="§"/>
            </a:pPr>
            <a:r>
              <a:rPr lang="en-US" sz="2100" dirty="0">
                <a:solidFill>
                  <a:schemeClr val="tx2"/>
                </a:solidFill>
                <a:latin typeface="Caladea" panose="02040503050406030204" pitchFamily="18" charset="0"/>
              </a:rPr>
              <a:t>Generating random samples in volume of integration </a:t>
            </a:r>
          </a:p>
          <a:p>
            <a:pPr lvl="1">
              <a:buFont typeface="Wingdings" panose="05000000000000000000" pitchFamily="2" charset="2"/>
              <a:buChar char="§"/>
            </a:pPr>
            <a:r>
              <a:rPr lang="en-US" sz="2100" dirty="0">
                <a:solidFill>
                  <a:schemeClr val="tx2"/>
                </a:solidFill>
                <a:latin typeface="Caladea" panose="02040503050406030204" pitchFamily="18" charset="0"/>
              </a:rPr>
              <a:t>Independent evaluation of integrals in each bin </a:t>
            </a:r>
          </a:p>
          <a:p>
            <a:pPr lvl="1">
              <a:buFont typeface="Wingdings" panose="05000000000000000000" pitchFamily="2" charset="2"/>
              <a:buChar char="§"/>
            </a:pPr>
            <a:r>
              <a:rPr lang="en-US" sz="2100" dirty="0">
                <a:solidFill>
                  <a:schemeClr val="tx2"/>
                </a:solidFill>
                <a:latin typeface="Caladea" panose="02040503050406030204" pitchFamily="18" charset="0"/>
              </a:rPr>
              <a:t>More the samples, better the accuracy </a:t>
            </a:r>
          </a:p>
          <a:p>
            <a:pPr lvl="1">
              <a:buFont typeface="Wingdings" panose="05000000000000000000" pitchFamily="2" charset="2"/>
              <a:buChar char="§"/>
            </a:pPr>
            <a:r>
              <a:rPr lang="en-US" sz="2100" dirty="0">
                <a:solidFill>
                  <a:schemeClr val="tx2"/>
                </a:solidFill>
                <a:latin typeface="Caladea" panose="02040503050406030204" pitchFamily="18" charset="0"/>
              </a:rPr>
              <a:t>GPUs make it faster </a:t>
            </a:r>
          </a:p>
          <a:p>
            <a:pPr marL="45719" indent="0">
              <a:buNone/>
            </a:pPr>
            <a:endParaRPr lang="en-US" sz="2100" dirty="0"/>
          </a:p>
        </p:txBody>
      </p:sp>
      <p:sp>
        <p:nvSpPr>
          <p:cNvPr id="2" name="Slide Number Placeholder 1">
            <a:extLst>
              <a:ext uri="{FF2B5EF4-FFF2-40B4-BE49-F238E27FC236}">
                <a16:creationId xmlns:a16="http://schemas.microsoft.com/office/drawing/2014/main" id="{9C7BF7AC-35E1-4B6C-9B77-E1AAAC961D7F}"/>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14</a:t>
            </a:fld>
            <a:endParaRPr lang="en-US">
              <a:solidFill>
                <a:srgbClr val="514A40"/>
              </a:solidFill>
              <a:latin typeface="Cambria"/>
            </a:endParaRPr>
          </a:p>
        </p:txBody>
      </p:sp>
      <p:sp>
        <p:nvSpPr>
          <p:cNvPr id="6" name="TextBox 5">
            <a:extLst>
              <a:ext uri="{FF2B5EF4-FFF2-40B4-BE49-F238E27FC236}">
                <a16:creationId xmlns:a16="http://schemas.microsoft.com/office/drawing/2014/main" id="{05CB7164-8F75-4A53-BD7D-397D4B735C7F}"/>
              </a:ext>
            </a:extLst>
          </p:cNvPr>
          <p:cNvSpPr txBox="1"/>
          <p:nvPr/>
        </p:nvSpPr>
        <p:spPr>
          <a:xfrm>
            <a:off x="711200" y="330201"/>
            <a:ext cx="4709944" cy="861774"/>
          </a:xfrm>
          <a:prstGeom prst="rect">
            <a:avLst/>
          </a:prstGeom>
          <a:noFill/>
        </p:spPr>
        <p:txBody>
          <a:bodyPr wrap="none" rtlCol="0">
            <a:spAutoFit/>
          </a:bodyPr>
          <a:lstStyle/>
          <a:p>
            <a:pPr defTabSz="914377"/>
            <a:endParaRPr lang="en-US" dirty="0">
              <a:solidFill>
                <a:srgbClr val="514A40"/>
              </a:solidFill>
              <a:latin typeface="Cambria"/>
            </a:endParaRPr>
          </a:p>
          <a:p>
            <a:pPr defTabSz="914377"/>
            <a:r>
              <a:rPr lang="en-US" sz="3200" b="1" dirty="0">
                <a:solidFill>
                  <a:srgbClr val="7A0000"/>
                </a:solidFill>
                <a:latin typeface="Caladea" panose="02040503050406030204" pitchFamily="18" charset="0"/>
              </a:rPr>
              <a:t>Opportunity to use GPU </a:t>
            </a:r>
          </a:p>
        </p:txBody>
      </p:sp>
      <p:pic>
        <p:nvPicPr>
          <p:cNvPr id="8" name="Picture 2" descr="The whole web at maximum FPS: How WebRender gets rid of jank ...">
            <a:extLst>
              <a:ext uri="{FF2B5EF4-FFF2-40B4-BE49-F238E27FC236}">
                <a16:creationId xmlns:a16="http://schemas.microsoft.com/office/drawing/2014/main" id="{D90C31E5-BD10-411C-BE42-F7CAE846F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389" y="351447"/>
            <a:ext cx="5737411" cy="2605741"/>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Unsure Thinking Sticker By Studios Sticker for iOS &amp; Android | GIPHY">
            <a:extLst>
              <a:ext uri="{FF2B5EF4-FFF2-40B4-BE49-F238E27FC236}">
                <a16:creationId xmlns:a16="http://schemas.microsoft.com/office/drawing/2014/main" id="{1C2FA2C0-CA27-41DD-8AE5-3709ABF634F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00366" y="1977003"/>
            <a:ext cx="980185" cy="9801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rgonne National Laboratory | Drupal.org">
            <a:extLst>
              <a:ext uri="{FF2B5EF4-FFF2-40B4-BE49-F238E27FC236}">
                <a16:creationId xmlns:a16="http://schemas.microsoft.com/office/drawing/2014/main" id="{4AE114BF-51A4-484C-A5EB-1D8A6440E5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8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528" y="1371600"/>
            <a:ext cx="11056731" cy="4114800"/>
          </a:xfrm>
        </p:spPr>
        <p:txBody>
          <a:bodyPr>
            <a:noAutofit/>
          </a:bodyPr>
          <a:lstStyle/>
          <a:p>
            <a:pPr>
              <a:buFont typeface="Wingdings" panose="05000000000000000000" pitchFamily="2" charset="2"/>
              <a:buChar char="Ø"/>
            </a:pPr>
            <a:r>
              <a:rPr lang="en-US" dirty="0">
                <a:solidFill>
                  <a:schemeClr val="tx2"/>
                </a:solidFill>
                <a:latin typeface="Caladea" panose="02040503050406030204" pitchFamily="18" charset="0"/>
              </a:rPr>
              <a:t>VEGAS and BASES, have the following common structure: </a:t>
            </a:r>
          </a:p>
          <a:p>
            <a:pPr marL="1097253" lvl="2" indent="-457189">
              <a:buAutoNum type="arabicPeriod"/>
            </a:pPr>
            <a:r>
              <a:rPr lang="en-US" sz="2000" dirty="0">
                <a:solidFill>
                  <a:schemeClr val="tx2"/>
                </a:solidFill>
                <a:latin typeface="Caladea" panose="02040503050406030204" pitchFamily="18" charset="0"/>
              </a:rPr>
              <a:t>initialize parameters, </a:t>
            </a:r>
          </a:p>
          <a:p>
            <a:pPr marL="1097253" lvl="2" indent="-457189">
              <a:buAutoNum type="arabicPeriod"/>
            </a:pPr>
            <a:r>
              <a:rPr lang="en-US" sz="2000" dirty="0">
                <a:solidFill>
                  <a:schemeClr val="tx2"/>
                </a:solidFill>
                <a:latin typeface="Caladea" panose="02040503050406030204" pitchFamily="18" charset="0"/>
              </a:rPr>
              <a:t>generate N points consisting of a set of k random numbers </a:t>
            </a:r>
          </a:p>
          <a:p>
            <a:pPr marL="1097253" lvl="2" indent="-457189">
              <a:buAutoNum type="arabicPeriod"/>
            </a:pPr>
            <a:r>
              <a:rPr lang="en-US" sz="2000" dirty="0">
                <a:solidFill>
                  <a:schemeClr val="tx2"/>
                </a:solidFill>
                <a:latin typeface="Caladea" panose="02040503050406030204" pitchFamily="18" charset="0"/>
              </a:rPr>
              <a:t>evaluate an integrand function at the generated space point,</a:t>
            </a:r>
          </a:p>
          <a:p>
            <a:pPr marL="1097253" lvl="2" indent="-457189">
              <a:buAutoNum type="arabicPeriod"/>
            </a:pPr>
            <a:r>
              <a:rPr lang="en-US" sz="2000" dirty="0">
                <a:solidFill>
                  <a:schemeClr val="tx2"/>
                </a:solidFill>
                <a:latin typeface="Caladea" panose="02040503050406030204" pitchFamily="18" charset="0"/>
              </a:rPr>
              <a:t>sum up values of the integrand function and their squares for all phase space points, and compute their averages and variances, </a:t>
            </a:r>
          </a:p>
          <a:p>
            <a:pPr marL="1097253" lvl="2" indent="-457189">
              <a:buAutoNum type="arabicPeriod"/>
            </a:pPr>
            <a:r>
              <a:rPr lang="en-US" sz="2000" dirty="0">
                <a:solidFill>
                  <a:schemeClr val="tx2"/>
                </a:solidFill>
                <a:latin typeface="Caladea" panose="02040503050406030204" pitchFamily="18" charset="0"/>
              </a:rPr>
              <a:t>Repeat steps 2–5 up to M iterations or until the desired accuracy is reached. </a:t>
            </a:r>
          </a:p>
          <a:p>
            <a:pPr>
              <a:buFont typeface="Wingdings" panose="05000000000000000000" pitchFamily="2" charset="2"/>
              <a:buChar char="Ø"/>
            </a:pPr>
            <a:r>
              <a:rPr lang="en-US" dirty="0">
                <a:solidFill>
                  <a:schemeClr val="tx2"/>
                </a:solidFill>
                <a:latin typeface="Caladea" panose="02040503050406030204" pitchFamily="18" charset="0"/>
              </a:rPr>
              <a:t>In BASES, after M iterations (grid optimization phase) are done, further iteration steps are executed in order to  improve accuracy of the integration (Integration phase). </a:t>
            </a:r>
          </a:p>
          <a:p>
            <a:pPr>
              <a:buFont typeface="Wingdings" panose="05000000000000000000" pitchFamily="2" charset="2"/>
              <a:buChar char="Ø"/>
            </a:pPr>
            <a:r>
              <a:rPr lang="en-US" dirty="0">
                <a:solidFill>
                  <a:schemeClr val="tx2"/>
                </a:solidFill>
                <a:latin typeface="Caladea" panose="02040503050406030204" pitchFamily="18" charset="0"/>
              </a:rPr>
              <a:t>The results of this integration phase are used for event generation by the program </a:t>
            </a:r>
            <a:r>
              <a:rPr lang="en-US" dirty="0" err="1">
                <a:solidFill>
                  <a:schemeClr val="tx2"/>
                </a:solidFill>
                <a:latin typeface="Caladea" panose="02040503050406030204" pitchFamily="18" charset="0"/>
              </a:rPr>
              <a:t>gSPRING</a:t>
            </a:r>
            <a:r>
              <a:rPr lang="en-US" dirty="0">
                <a:solidFill>
                  <a:schemeClr val="tx2"/>
                </a:solidFill>
                <a:latin typeface="Caladea" panose="02040503050406030204" pitchFamily="18" charset="0"/>
              </a:rPr>
              <a:t>.</a:t>
            </a:r>
          </a:p>
        </p:txBody>
      </p:sp>
      <p:sp>
        <p:nvSpPr>
          <p:cNvPr id="2" name="Slide Number Placeholder 1">
            <a:extLst>
              <a:ext uri="{FF2B5EF4-FFF2-40B4-BE49-F238E27FC236}">
                <a16:creationId xmlns:a16="http://schemas.microsoft.com/office/drawing/2014/main" id="{576709B5-564F-4C09-86BE-8D1559082ABC}"/>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15</a:t>
            </a:fld>
            <a:endParaRPr lang="en-US">
              <a:solidFill>
                <a:srgbClr val="514A40"/>
              </a:solidFill>
              <a:latin typeface="Cambria"/>
            </a:endParaRPr>
          </a:p>
        </p:txBody>
      </p:sp>
      <p:sp>
        <p:nvSpPr>
          <p:cNvPr id="6" name="TextBox 5">
            <a:extLst>
              <a:ext uri="{FF2B5EF4-FFF2-40B4-BE49-F238E27FC236}">
                <a16:creationId xmlns:a16="http://schemas.microsoft.com/office/drawing/2014/main" id="{05CB7164-8F75-4A53-BD7D-397D4B735C7F}"/>
              </a:ext>
            </a:extLst>
          </p:cNvPr>
          <p:cNvSpPr txBox="1"/>
          <p:nvPr/>
        </p:nvSpPr>
        <p:spPr>
          <a:xfrm>
            <a:off x="711202" y="330201"/>
            <a:ext cx="1625510" cy="584775"/>
          </a:xfrm>
          <a:prstGeom prst="rect">
            <a:avLst/>
          </a:prstGeom>
          <a:noFill/>
        </p:spPr>
        <p:txBody>
          <a:bodyPr wrap="none" rtlCol="0">
            <a:spAutoFit/>
          </a:bodyPr>
          <a:lstStyle/>
          <a:p>
            <a:pPr defTabSz="914377"/>
            <a:r>
              <a:rPr lang="en-US" sz="3200" b="1" dirty="0" err="1">
                <a:solidFill>
                  <a:srgbClr val="993300"/>
                </a:solidFill>
                <a:latin typeface="Caladea" panose="02040503050406030204" pitchFamily="18" charset="0"/>
              </a:rPr>
              <a:t>gVEGAS</a:t>
            </a:r>
            <a:endParaRPr lang="en-US" sz="3200" b="1" dirty="0">
              <a:solidFill>
                <a:srgbClr val="993300"/>
              </a:solidFill>
              <a:latin typeface="Caladea" panose="02040503050406030204" pitchFamily="18" charset="0"/>
            </a:endParaRPr>
          </a:p>
        </p:txBody>
      </p:sp>
      <p:pic>
        <p:nvPicPr>
          <p:cNvPr id="5" name="Picture 4" descr="Argonne National Laboratory | Drupal.org">
            <a:extLst>
              <a:ext uri="{FF2B5EF4-FFF2-40B4-BE49-F238E27FC236}">
                <a16:creationId xmlns:a16="http://schemas.microsoft.com/office/drawing/2014/main" id="{A3089D5E-5C9A-4B97-8C48-D29D8B56F1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3F9325-6088-4010-833D-7568B2489887}"/>
              </a:ext>
            </a:extLst>
          </p:cNvPr>
          <p:cNvSpPr/>
          <p:nvPr/>
        </p:nvSpPr>
        <p:spPr>
          <a:xfrm>
            <a:off x="3258772" y="632303"/>
            <a:ext cx="3952239" cy="1477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D1B510-D42E-400C-9A1D-83EBF8E6EE94}"/>
              </a:ext>
            </a:extLst>
          </p:cNvPr>
          <p:cNvSpPr txBox="1"/>
          <p:nvPr/>
        </p:nvSpPr>
        <p:spPr>
          <a:xfrm>
            <a:off x="3258771" y="651456"/>
            <a:ext cx="3952240" cy="1138773"/>
          </a:xfrm>
          <a:prstGeom prst="rect">
            <a:avLst/>
          </a:prstGeom>
          <a:noFill/>
        </p:spPr>
        <p:txBody>
          <a:bodyPr wrap="square" rtlCol="0">
            <a:spAutoFit/>
          </a:bodyPr>
          <a:lstStyle/>
          <a:p>
            <a:pPr algn="ctr"/>
            <a:r>
              <a:rPr lang="en-US" sz="3000" b="1" dirty="0">
                <a:solidFill>
                  <a:srgbClr val="7A0000"/>
                </a:solidFill>
                <a:latin typeface="Times New Roman" panose="02020603050405020304" pitchFamily="18" charset="0"/>
                <a:cs typeface="Times New Roman" panose="02020603050405020304" pitchFamily="18" charset="0"/>
              </a:rPr>
              <a:t>HEGET</a:t>
            </a:r>
          </a:p>
          <a:p>
            <a:pPr algn="ctr"/>
            <a:r>
              <a:rPr lang="en-US" sz="2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Compute helicity amplitude at a many phase space points simultaneously.)</a:t>
            </a:r>
          </a:p>
        </p:txBody>
      </p:sp>
      <p:cxnSp>
        <p:nvCxnSpPr>
          <p:cNvPr id="9" name="Straight Arrow Connector 8">
            <a:extLst>
              <a:ext uri="{FF2B5EF4-FFF2-40B4-BE49-F238E27FC236}">
                <a16:creationId xmlns:a16="http://schemas.microsoft.com/office/drawing/2014/main" id="{7F1AB5AC-6A48-4AA8-AC99-FFC4246EFBA0}"/>
              </a:ext>
            </a:extLst>
          </p:cNvPr>
          <p:cNvCxnSpPr>
            <a:cxnSpLocks/>
          </p:cNvCxnSpPr>
          <p:nvPr/>
        </p:nvCxnSpPr>
        <p:spPr>
          <a:xfrm>
            <a:off x="5516632" y="2116019"/>
            <a:ext cx="0" cy="901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144EE4-11CE-4256-B98E-440168DF493C}"/>
              </a:ext>
            </a:extLst>
          </p:cNvPr>
          <p:cNvSpPr txBox="1"/>
          <p:nvPr/>
        </p:nvSpPr>
        <p:spPr>
          <a:xfrm>
            <a:off x="3771845" y="3149282"/>
            <a:ext cx="3287196" cy="1354217"/>
          </a:xfrm>
          <a:prstGeom prst="rect">
            <a:avLst/>
          </a:prstGeom>
          <a:noFill/>
        </p:spPr>
        <p:txBody>
          <a:bodyPr wrap="square" rtlCol="0">
            <a:spAutoFit/>
          </a:bodyPr>
          <a:lstStyle/>
          <a:p>
            <a:pPr algn="ctr"/>
            <a:r>
              <a:rPr lang="en-US" sz="2800" b="1" dirty="0" err="1">
                <a:solidFill>
                  <a:srgbClr val="7A0000"/>
                </a:solidFill>
                <a:latin typeface="Times New Roman" panose="02020603050405020304" pitchFamily="18" charset="0"/>
                <a:cs typeface="Times New Roman" panose="02020603050405020304" pitchFamily="18" charset="0"/>
              </a:rPr>
              <a:t>gVEGAS</a:t>
            </a:r>
            <a:r>
              <a:rPr lang="en-US" sz="2800" b="1" dirty="0">
                <a:solidFill>
                  <a:srgbClr val="7A0000"/>
                </a:solidFill>
                <a:latin typeface="Times New Roman" panose="02020603050405020304" pitchFamily="18" charset="0"/>
                <a:cs typeface="Times New Roman" panose="02020603050405020304" pitchFamily="18" charset="0"/>
              </a:rPr>
              <a:t> (</a:t>
            </a:r>
            <a:r>
              <a:rPr lang="en-US" sz="2800" b="1" dirty="0" err="1">
                <a:solidFill>
                  <a:srgbClr val="7A0000"/>
                </a:solidFill>
                <a:latin typeface="Times New Roman" panose="02020603050405020304" pitchFamily="18" charset="0"/>
                <a:cs typeface="Times New Roman" panose="02020603050405020304" pitchFamily="18" charset="0"/>
              </a:rPr>
              <a:t>gBASES</a:t>
            </a:r>
            <a:r>
              <a:rPr lang="en-US" sz="2800" b="1" dirty="0">
                <a:solidFill>
                  <a:srgbClr val="7A0000"/>
                </a:solidFill>
                <a:latin typeface="Times New Roman" panose="02020603050405020304" pitchFamily="18" charset="0"/>
                <a:cs typeface="Times New Roman" panose="02020603050405020304" pitchFamily="18" charset="0"/>
              </a:rPr>
              <a:t>) </a:t>
            </a:r>
          </a:p>
          <a:p>
            <a:pPr algn="ctr"/>
            <a:r>
              <a:rPr lang="en-US" dirty="0">
                <a:latin typeface="Caladea" panose="02040503050406030204" pitchFamily="18" charset="0"/>
                <a:cs typeface="Times New Roman" panose="02020603050405020304" pitchFamily="18" charset="0"/>
              </a:rPr>
              <a:t>(Monte Carlo integrator, based on an iterative and adaptive MC Scheme )</a:t>
            </a:r>
          </a:p>
        </p:txBody>
      </p:sp>
      <p:sp>
        <p:nvSpPr>
          <p:cNvPr id="11" name="Rectangle 10">
            <a:extLst>
              <a:ext uri="{FF2B5EF4-FFF2-40B4-BE49-F238E27FC236}">
                <a16:creationId xmlns:a16="http://schemas.microsoft.com/office/drawing/2014/main" id="{87CF3870-1E00-417A-9D21-37639F890AF3}"/>
              </a:ext>
            </a:extLst>
          </p:cNvPr>
          <p:cNvSpPr/>
          <p:nvPr/>
        </p:nvSpPr>
        <p:spPr>
          <a:xfrm>
            <a:off x="3664152" y="3017659"/>
            <a:ext cx="3446075" cy="1813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0BA42F82-15DF-4794-9413-3D93F15F006F}"/>
              </a:ext>
            </a:extLst>
          </p:cNvPr>
          <p:cNvCxnSpPr>
            <a:cxnSpLocks/>
            <a:stCxn id="19" idx="3"/>
          </p:cNvCxnSpPr>
          <p:nvPr/>
        </p:nvCxnSpPr>
        <p:spPr>
          <a:xfrm>
            <a:off x="5428709" y="1899417"/>
            <a:ext cx="3341715" cy="0"/>
          </a:xfrm>
          <a:prstGeom prst="line">
            <a:avLst/>
          </a:prstGeom>
          <a:ln w="444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6BF4B5-18D9-47EB-B188-972BB8BD5D41}"/>
              </a:ext>
            </a:extLst>
          </p:cNvPr>
          <p:cNvSpPr/>
          <p:nvPr/>
        </p:nvSpPr>
        <p:spPr>
          <a:xfrm>
            <a:off x="7698646" y="519029"/>
            <a:ext cx="4191000" cy="1477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A6440-4646-4A65-848F-343B62BBB11A}"/>
              </a:ext>
            </a:extLst>
          </p:cNvPr>
          <p:cNvSpPr txBox="1"/>
          <p:nvPr/>
        </p:nvSpPr>
        <p:spPr>
          <a:xfrm>
            <a:off x="7704507" y="522582"/>
            <a:ext cx="4167554" cy="1477328"/>
          </a:xfrm>
          <a:prstGeom prst="rect">
            <a:avLst/>
          </a:prstGeom>
          <a:blipFill>
            <a:blip r:embed="rId2"/>
            <a:tile tx="0" ty="0" sx="100000" sy="100000" flip="none" algn="tl"/>
          </a:blipFill>
        </p:spPr>
        <p:txBody>
          <a:bodyPr wrap="square" rtlCol="0">
            <a:spAutoFit/>
          </a:bodyPr>
          <a:lstStyle/>
          <a:p>
            <a:pPr marL="285750" indent="-285750">
              <a:buFont typeface="Wingdings" panose="05000000000000000000" pitchFamily="2" charset="2"/>
              <a:buChar char="Ø"/>
            </a:pPr>
            <a:r>
              <a:rPr lang="en-US" dirty="0">
                <a:solidFill>
                  <a:schemeClr val="bg1"/>
                </a:solidFill>
                <a:latin typeface="Caladea" panose="02040503050406030204" pitchFamily="18" charset="0"/>
              </a:rPr>
              <a:t>Random number generation on GPU</a:t>
            </a:r>
          </a:p>
          <a:p>
            <a:pPr marL="285750" indent="-285750">
              <a:buFont typeface="Wingdings" panose="05000000000000000000" pitchFamily="2" charset="2"/>
              <a:buChar char="Ø"/>
            </a:pPr>
            <a:r>
              <a:rPr lang="en-US" dirty="0">
                <a:solidFill>
                  <a:schemeClr val="bg1"/>
                </a:solidFill>
                <a:latin typeface="Caladea" panose="02040503050406030204" pitchFamily="18" charset="0"/>
              </a:rPr>
              <a:t>Generate amplitude on GPU for the phase space points</a:t>
            </a:r>
          </a:p>
          <a:p>
            <a:pPr marL="285750" indent="-285750">
              <a:buFont typeface="Wingdings" panose="05000000000000000000" pitchFamily="2" charset="2"/>
              <a:buChar char="Ø"/>
            </a:pPr>
            <a:r>
              <a:rPr lang="en-US" dirty="0">
                <a:solidFill>
                  <a:schemeClr val="bg1"/>
                </a:solidFill>
                <a:latin typeface="Caladea" panose="02040503050406030204" pitchFamily="18" charset="0"/>
              </a:rPr>
              <a:t>Sum up all the values to obtain cross section on the CPU</a:t>
            </a:r>
          </a:p>
        </p:txBody>
      </p:sp>
      <p:sp>
        <p:nvSpPr>
          <p:cNvPr id="19" name="Rectangle: Rounded Corners 18">
            <a:extLst>
              <a:ext uri="{FF2B5EF4-FFF2-40B4-BE49-F238E27FC236}">
                <a16:creationId xmlns:a16="http://schemas.microsoft.com/office/drawing/2014/main" id="{E30CC7B7-85D5-4B80-9503-4D9C1165EB5E}"/>
              </a:ext>
            </a:extLst>
          </p:cNvPr>
          <p:cNvSpPr/>
          <p:nvPr/>
        </p:nvSpPr>
        <p:spPr>
          <a:xfrm>
            <a:off x="5041847" y="1763753"/>
            <a:ext cx="386862" cy="271327"/>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BA7D4DF-0FDA-4DB9-B27B-49B8F77FC04C}"/>
              </a:ext>
            </a:extLst>
          </p:cNvPr>
          <p:cNvSpPr/>
          <p:nvPr/>
        </p:nvSpPr>
        <p:spPr>
          <a:xfrm>
            <a:off x="5040570" y="4502198"/>
            <a:ext cx="386862" cy="271327"/>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41C1596-C639-41B6-8451-E20DCEA426AF}"/>
              </a:ext>
            </a:extLst>
          </p:cNvPr>
          <p:cNvCxnSpPr>
            <a:cxnSpLocks/>
          </p:cNvCxnSpPr>
          <p:nvPr/>
        </p:nvCxnSpPr>
        <p:spPr>
          <a:xfrm>
            <a:off x="5441838" y="4642236"/>
            <a:ext cx="2537122" cy="0"/>
          </a:xfrm>
          <a:prstGeom prst="line">
            <a:avLst/>
          </a:prstGeom>
          <a:ln w="444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75ACB1-FA9A-4356-8329-6478C705AF4E}"/>
              </a:ext>
            </a:extLst>
          </p:cNvPr>
          <p:cNvSpPr txBox="1"/>
          <p:nvPr/>
        </p:nvSpPr>
        <p:spPr>
          <a:xfrm>
            <a:off x="7698646" y="3178283"/>
            <a:ext cx="4191000" cy="2031325"/>
          </a:xfrm>
          <a:prstGeom prst="rect">
            <a:avLst/>
          </a:prstGeom>
          <a:blipFill>
            <a:blip r:embed="rId2"/>
            <a:tile tx="0" ty="0" sx="100000" sy="100000" flip="none" algn="tl"/>
          </a:blipFill>
        </p:spPr>
        <p:txBody>
          <a:bodyPr wrap="square" rtlCol="0">
            <a:spAutoFit/>
          </a:bodyPr>
          <a:lstStyle/>
          <a:p>
            <a:pPr marL="285750" indent="-285750">
              <a:buFont typeface="Wingdings" panose="05000000000000000000" pitchFamily="2" charset="2"/>
              <a:buChar char="Ø"/>
            </a:pPr>
            <a:r>
              <a:rPr lang="en-US" dirty="0">
                <a:solidFill>
                  <a:schemeClr val="bg1"/>
                </a:solidFill>
                <a:latin typeface="Caladea" panose="02040503050406030204" pitchFamily="18" charset="0"/>
              </a:rPr>
              <a:t>Random number generation on GPU</a:t>
            </a:r>
          </a:p>
          <a:p>
            <a:pPr marL="285750" indent="-285750">
              <a:buFont typeface="Wingdings" panose="05000000000000000000" pitchFamily="2" charset="2"/>
              <a:buChar char="Ø"/>
            </a:pPr>
            <a:r>
              <a:rPr lang="en-US" dirty="0">
                <a:solidFill>
                  <a:schemeClr val="bg1"/>
                </a:solidFill>
                <a:latin typeface="Caladea" panose="02040503050406030204" pitchFamily="18" charset="0"/>
              </a:rPr>
              <a:t>Generation of phase space points and evaluate integrand function at the generated phase space , parallelized on GPU</a:t>
            </a:r>
          </a:p>
          <a:p>
            <a:pPr marL="285750" indent="-285750">
              <a:buFont typeface="Wingdings" panose="05000000000000000000" pitchFamily="2" charset="2"/>
              <a:buChar char="Ø"/>
            </a:pPr>
            <a:r>
              <a:rPr lang="en-US" dirty="0">
                <a:solidFill>
                  <a:schemeClr val="bg1"/>
                </a:solidFill>
                <a:latin typeface="Caladea" panose="02040503050406030204" pitchFamily="18" charset="0"/>
              </a:rPr>
              <a:t>Values transferred to CPU and compute their average and variances</a:t>
            </a:r>
          </a:p>
        </p:txBody>
      </p:sp>
      <p:sp>
        <p:nvSpPr>
          <p:cNvPr id="26" name="TextBox 25">
            <a:extLst>
              <a:ext uri="{FF2B5EF4-FFF2-40B4-BE49-F238E27FC236}">
                <a16:creationId xmlns:a16="http://schemas.microsoft.com/office/drawing/2014/main" id="{2FA7F2FD-90ED-4AE1-BFE2-CA495420ECE5}"/>
              </a:ext>
            </a:extLst>
          </p:cNvPr>
          <p:cNvSpPr txBox="1"/>
          <p:nvPr/>
        </p:nvSpPr>
        <p:spPr>
          <a:xfrm>
            <a:off x="124727" y="3229825"/>
            <a:ext cx="2844013" cy="1785104"/>
          </a:xfrm>
          <a:prstGeom prst="rect">
            <a:avLst/>
          </a:prstGeom>
          <a:noFill/>
        </p:spPr>
        <p:txBody>
          <a:bodyPr wrap="square" rtlCol="0">
            <a:spAutoFit/>
          </a:bodyPr>
          <a:lstStyle/>
          <a:p>
            <a:pPr algn="ctr"/>
            <a:r>
              <a:rPr lang="en-US" sz="3000" b="1" dirty="0" err="1">
                <a:solidFill>
                  <a:srgbClr val="7A0000"/>
                </a:solidFill>
                <a:latin typeface="Times New Roman" panose="02020603050405020304" pitchFamily="18" charset="0"/>
                <a:cs typeface="Times New Roman" panose="02020603050405020304" pitchFamily="18" charset="0"/>
              </a:rPr>
              <a:t>gSPRING</a:t>
            </a:r>
            <a:endParaRPr lang="en-US" sz="3000" b="1" dirty="0">
              <a:solidFill>
                <a:srgbClr val="7A0000"/>
              </a:solidFill>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(integration phase are used for event generation and each GPU thread generate one event.) </a:t>
            </a:r>
            <a:endParaRPr lang="en-US"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EA9F97D8-5350-431D-AA93-BE06C7219D5F}"/>
              </a:ext>
            </a:extLst>
          </p:cNvPr>
          <p:cNvSpPr/>
          <p:nvPr/>
        </p:nvSpPr>
        <p:spPr>
          <a:xfrm>
            <a:off x="176995" y="3178283"/>
            <a:ext cx="2703427" cy="18366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4476089-F5B3-41F3-87AA-735B28FA2F79}"/>
              </a:ext>
            </a:extLst>
          </p:cNvPr>
          <p:cNvSpPr txBox="1"/>
          <p:nvPr/>
        </p:nvSpPr>
        <p:spPr>
          <a:xfrm>
            <a:off x="416660" y="5521513"/>
            <a:ext cx="11741473"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solidFill>
                  <a:srgbClr val="7A0000"/>
                </a:solidFill>
                <a:latin typeface="Caladea" panose="02040503050406030204" pitchFamily="18" charset="0"/>
              </a:rPr>
              <a:t>For leading order process, event generation and cross-section computation is simultaneous. </a:t>
            </a:r>
          </a:p>
        </p:txBody>
      </p:sp>
      <p:sp>
        <p:nvSpPr>
          <p:cNvPr id="33" name="Slide Number Placeholder 32">
            <a:extLst>
              <a:ext uri="{FF2B5EF4-FFF2-40B4-BE49-F238E27FC236}">
                <a16:creationId xmlns:a16="http://schemas.microsoft.com/office/drawing/2014/main" id="{8677C88B-A834-4D8F-8B6E-6FB975BA3D16}"/>
              </a:ext>
            </a:extLst>
          </p:cNvPr>
          <p:cNvSpPr>
            <a:spLocks noGrp="1"/>
          </p:cNvSpPr>
          <p:nvPr>
            <p:ph type="sldNum" sz="quarter" idx="12"/>
          </p:nvPr>
        </p:nvSpPr>
        <p:spPr/>
        <p:txBody>
          <a:bodyPr/>
          <a:lstStyle/>
          <a:p>
            <a:fld id="{8F7C21EF-A497-4AE8-9CFD-D8EAE992514B}" type="slidenum">
              <a:rPr lang="en-US" smtClean="0"/>
              <a:t>16</a:t>
            </a:fld>
            <a:endParaRPr lang="en-US"/>
          </a:p>
        </p:txBody>
      </p:sp>
      <p:cxnSp>
        <p:nvCxnSpPr>
          <p:cNvPr id="35" name="Straight Arrow Connector 34">
            <a:extLst>
              <a:ext uri="{FF2B5EF4-FFF2-40B4-BE49-F238E27FC236}">
                <a16:creationId xmlns:a16="http://schemas.microsoft.com/office/drawing/2014/main" id="{0D7F8A28-9C7C-4E80-AB6E-077B255D5C7B}"/>
              </a:ext>
            </a:extLst>
          </p:cNvPr>
          <p:cNvCxnSpPr>
            <a:stCxn id="11" idx="1"/>
          </p:cNvCxnSpPr>
          <p:nvPr/>
        </p:nvCxnSpPr>
        <p:spPr>
          <a:xfrm flipH="1" flipV="1">
            <a:off x="2880422" y="3924353"/>
            <a:ext cx="783730" cy="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20" name="Picture 4" descr="Argonne National Laboratory | Drupal.org">
            <a:extLst>
              <a:ext uri="{FF2B5EF4-FFF2-40B4-BE49-F238E27FC236}">
                <a16:creationId xmlns:a16="http://schemas.microsoft.com/office/drawing/2014/main" id="{D34A3DD9-9D4B-4F52-AD64-E1A5EF0C88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14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8CEAF1-8AD6-4EBC-8098-78F14A57B3EB}"/>
              </a:ext>
            </a:extLst>
          </p:cNvPr>
          <p:cNvSpPr txBox="1"/>
          <p:nvPr/>
        </p:nvSpPr>
        <p:spPr>
          <a:xfrm>
            <a:off x="711201" y="330200"/>
            <a:ext cx="3696846" cy="584775"/>
          </a:xfrm>
          <a:prstGeom prst="rect">
            <a:avLst/>
          </a:prstGeom>
          <a:noFill/>
        </p:spPr>
        <p:txBody>
          <a:bodyPr wrap="none" rtlCol="0">
            <a:spAutoFit/>
          </a:bodyPr>
          <a:lstStyle/>
          <a:p>
            <a:pPr defTabSz="914377"/>
            <a:r>
              <a:rPr lang="en-US" sz="3200" b="1" dirty="0">
                <a:solidFill>
                  <a:srgbClr val="7A0000"/>
                </a:solidFill>
                <a:latin typeface="Caladea" panose="02040503050406030204" pitchFamily="18" charset="0"/>
              </a:rPr>
              <a:t>VEGAS using CUDA</a:t>
            </a:r>
          </a:p>
        </p:txBody>
      </p:sp>
      <p:sp>
        <p:nvSpPr>
          <p:cNvPr id="10" name="Slide Number Placeholder 9">
            <a:extLst>
              <a:ext uri="{FF2B5EF4-FFF2-40B4-BE49-F238E27FC236}">
                <a16:creationId xmlns:a16="http://schemas.microsoft.com/office/drawing/2014/main" id="{3AF5CBEA-140A-4FB7-A339-DBE960E5E52E}"/>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17</a:t>
            </a:fld>
            <a:endParaRPr lang="en-US">
              <a:solidFill>
                <a:srgbClr val="514A40"/>
              </a:solidFill>
              <a:latin typeface="Cambria"/>
            </a:endParaRPr>
          </a:p>
        </p:txBody>
      </p:sp>
      <p:pic>
        <p:nvPicPr>
          <p:cNvPr id="2" name="Picture 1">
            <a:extLst>
              <a:ext uri="{FF2B5EF4-FFF2-40B4-BE49-F238E27FC236}">
                <a16:creationId xmlns:a16="http://schemas.microsoft.com/office/drawing/2014/main" id="{57F1A33A-E31B-4380-8CE9-3A087E9E3516}"/>
              </a:ext>
            </a:extLst>
          </p:cNvPr>
          <p:cNvPicPr>
            <a:picLocks noChangeAspect="1"/>
          </p:cNvPicPr>
          <p:nvPr/>
        </p:nvPicPr>
        <p:blipFill>
          <a:blip r:embed="rId2"/>
          <a:stretch>
            <a:fillRect/>
          </a:stretch>
        </p:blipFill>
        <p:spPr>
          <a:xfrm>
            <a:off x="1764507" y="1308910"/>
            <a:ext cx="9142603" cy="4554008"/>
          </a:xfrm>
          <a:prstGeom prst="rect">
            <a:avLst/>
          </a:prstGeom>
        </p:spPr>
      </p:pic>
      <p:pic>
        <p:nvPicPr>
          <p:cNvPr id="8" name="Picture 4" descr="Argonne National Laboratory | Drupal.org">
            <a:extLst>
              <a:ext uri="{FF2B5EF4-FFF2-40B4-BE49-F238E27FC236}">
                <a16:creationId xmlns:a16="http://schemas.microsoft.com/office/drawing/2014/main" id="{5C3C5E4D-A342-465A-825A-4DC40C8B9F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85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A47A525-9DC0-477B-9FC0-8A4BD71D2DBD}"/>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18</a:t>
            </a:fld>
            <a:endParaRPr lang="en-US">
              <a:solidFill>
                <a:srgbClr val="514A40"/>
              </a:solidFill>
              <a:latin typeface="Cambria"/>
            </a:endParaRPr>
          </a:p>
        </p:txBody>
      </p:sp>
      <p:sp>
        <p:nvSpPr>
          <p:cNvPr id="11" name="TextBox 10">
            <a:extLst>
              <a:ext uri="{FF2B5EF4-FFF2-40B4-BE49-F238E27FC236}">
                <a16:creationId xmlns:a16="http://schemas.microsoft.com/office/drawing/2014/main" id="{67DC3C8C-E0DB-4D33-8063-5D5213FFFCCA}"/>
              </a:ext>
            </a:extLst>
          </p:cNvPr>
          <p:cNvSpPr txBox="1"/>
          <p:nvPr/>
        </p:nvSpPr>
        <p:spPr>
          <a:xfrm>
            <a:off x="1198413" y="940322"/>
            <a:ext cx="1555234" cy="584775"/>
          </a:xfrm>
          <a:prstGeom prst="rect">
            <a:avLst/>
          </a:prstGeom>
          <a:noFill/>
        </p:spPr>
        <p:txBody>
          <a:bodyPr wrap="none" rtlCol="0">
            <a:spAutoFit/>
          </a:bodyPr>
          <a:lstStyle/>
          <a:p>
            <a:pPr defTabSz="914377"/>
            <a:r>
              <a:rPr lang="en-US" sz="3200" b="1" dirty="0">
                <a:solidFill>
                  <a:srgbClr val="7A0000"/>
                </a:solidFill>
                <a:latin typeface="Caladea" panose="02040503050406030204" pitchFamily="18" charset="0"/>
              </a:rPr>
              <a:t>Status: </a:t>
            </a:r>
          </a:p>
        </p:txBody>
      </p:sp>
      <p:sp>
        <p:nvSpPr>
          <p:cNvPr id="12" name="Rectangle 11">
            <a:extLst>
              <a:ext uri="{FF2B5EF4-FFF2-40B4-BE49-F238E27FC236}">
                <a16:creationId xmlns:a16="http://schemas.microsoft.com/office/drawing/2014/main" id="{6D8D4C79-0724-4173-8C66-69795DCA065B}"/>
              </a:ext>
            </a:extLst>
          </p:cNvPr>
          <p:cNvSpPr/>
          <p:nvPr/>
        </p:nvSpPr>
        <p:spPr>
          <a:xfrm>
            <a:off x="984281" y="1880868"/>
            <a:ext cx="10223437" cy="3751604"/>
          </a:xfrm>
          <a:prstGeom prst="rect">
            <a:avLst/>
          </a:prstGeom>
        </p:spPr>
        <p:txBody>
          <a:bodyPr wrap="square">
            <a:spAutoFit/>
          </a:bodyPr>
          <a:lstStyle/>
          <a:p>
            <a:pPr marL="800100" lvl="1" indent="-342900">
              <a:lnSpc>
                <a:spcPct val="120000"/>
              </a:lnSpc>
              <a:buFont typeface="Wingdings" panose="05000000000000000000" pitchFamily="2" charset="2"/>
              <a:buChar char="Ø"/>
            </a:pPr>
            <a:r>
              <a:rPr lang="en-US" sz="2000" dirty="0">
                <a:solidFill>
                  <a:schemeClr val="tx2"/>
                </a:solidFill>
                <a:latin typeface="Caladea" panose="02040503050406030204" pitchFamily="18" charset="0"/>
                <a:cs typeface="Times New Roman" panose="02020603050405020304" pitchFamily="18" charset="0"/>
              </a:rPr>
              <a:t>Staring with the example: </a:t>
            </a:r>
            <a:r>
              <a:rPr lang="de-DE" sz="2000" dirty="0">
                <a:solidFill>
                  <a:schemeClr val="tx2"/>
                </a:solidFill>
                <a:latin typeface="Caladea" panose="02040503050406030204" pitchFamily="18" charset="0"/>
              </a:rPr>
              <a:t>g g &gt; t t~ g g</a:t>
            </a:r>
          </a:p>
          <a:p>
            <a:pPr marL="800100" lvl="1" indent="-342900">
              <a:lnSpc>
                <a:spcPct val="120000"/>
              </a:lnSpc>
              <a:buFont typeface="Wingdings" panose="05000000000000000000" pitchFamily="2" charset="2"/>
              <a:buChar char="Ø"/>
            </a:pPr>
            <a:r>
              <a:rPr lang="de-DE" sz="2000" dirty="0">
                <a:solidFill>
                  <a:schemeClr val="tx2"/>
                </a:solidFill>
                <a:latin typeface="Caladea" panose="02040503050406030204" pitchFamily="18" charset="0"/>
                <a:cs typeface="Times New Roman" panose="02020603050405020304" pitchFamily="18" charset="0"/>
              </a:rPr>
              <a:t>Profiling using VTune </a:t>
            </a:r>
          </a:p>
          <a:p>
            <a:pPr marL="1257300" lvl="2" indent="-342900">
              <a:lnSpc>
                <a:spcPct val="120000"/>
              </a:lnSpc>
              <a:buFont typeface="Wingdings" panose="05000000000000000000" pitchFamily="2" charset="2"/>
              <a:buChar char="§"/>
            </a:pPr>
            <a:r>
              <a:rPr lang="de-DE" sz="2000" dirty="0">
                <a:solidFill>
                  <a:schemeClr val="tx2"/>
                </a:solidFill>
                <a:latin typeface="Caladea" panose="02040503050406030204" pitchFamily="18" charset="0"/>
                <a:cs typeface="Times New Roman" panose="02020603050405020304" pitchFamily="18" charset="0"/>
              </a:rPr>
              <a:t>Profiling Measures the </a:t>
            </a:r>
            <a:r>
              <a:rPr lang="en-US" sz="2000" dirty="0">
                <a:solidFill>
                  <a:schemeClr val="tx2"/>
                </a:solidFill>
                <a:latin typeface="Caladea" panose="02040503050406030204" pitchFamily="18" charset="0"/>
              </a:rPr>
              <a:t>execution time of the program and everything that compose</a:t>
            </a:r>
          </a:p>
          <a:p>
            <a:pPr marL="1257300" lvl="2" indent="-342900">
              <a:lnSpc>
                <a:spcPct val="120000"/>
              </a:lnSpc>
              <a:buFont typeface="Wingdings" panose="05000000000000000000" pitchFamily="2" charset="2"/>
              <a:buChar char="§"/>
            </a:pPr>
            <a:r>
              <a:rPr lang="en-US" sz="2000" dirty="0" err="1">
                <a:solidFill>
                  <a:schemeClr val="tx2"/>
                </a:solidFill>
                <a:latin typeface="Caladea" panose="02040503050406030204" pitchFamily="18" charset="0"/>
                <a:cs typeface="Times New Roman" panose="02020603050405020304" pitchFamily="18" charset="0"/>
              </a:rPr>
              <a:t>Vtune</a:t>
            </a:r>
            <a:r>
              <a:rPr lang="en-US" sz="2000" dirty="0">
                <a:solidFill>
                  <a:schemeClr val="tx2"/>
                </a:solidFill>
                <a:latin typeface="Caladea" panose="02040503050406030204" pitchFamily="18" charset="0"/>
                <a:cs typeface="Times New Roman" panose="02020603050405020304" pitchFamily="18" charset="0"/>
              </a:rPr>
              <a:t> d</a:t>
            </a:r>
            <a:r>
              <a:rPr lang="en-US" sz="2000" dirty="0">
                <a:solidFill>
                  <a:schemeClr val="tx2"/>
                </a:solidFill>
                <a:latin typeface="Caladea" panose="02040503050406030204" pitchFamily="18" charset="0"/>
              </a:rPr>
              <a:t>etects performance bottlenecks (hotspots) in an application and performs optimization for systems running on Intel processors</a:t>
            </a:r>
            <a:endParaRPr lang="de-DE" sz="2000" dirty="0">
              <a:solidFill>
                <a:schemeClr val="tx2"/>
              </a:solidFill>
              <a:latin typeface="Caladea" panose="02040503050406030204" pitchFamily="18" charset="0"/>
              <a:cs typeface="Times New Roman" panose="02020603050405020304" pitchFamily="18" charset="0"/>
            </a:endParaRPr>
          </a:p>
          <a:p>
            <a:pPr marL="800100" lvl="1" indent="-342900">
              <a:lnSpc>
                <a:spcPct val="120000"/>
              </a:lnSpc>
              <a:buFont typeface="Wingdings" panose="05000000000000000000" pitchFamily="2" charset="2"/>
              <a:buChar char="Ø"/>
            </a:pPr>
            <a:r>
              <a:rPr lang="de-DE" sz="2000" dirty="0">
                <a:solidFill>
                  <a:schemeClr val="tx2"/>
                </a:solidFill>
                <a:latin typeface="Caladea" panose="02040503050406030204" pitchFamily="18" charset="0"/>
                <a:cs typeface="Times New Roman" panose="02020603050405020304" pitchFamily="18" charset="0"/>
              </a:rPr>
              <a:t>Comparing CPU time for LO and NLO integration function for different number of events</a:t>
            </a:r>
            <a:endParaRPr lang="en-US" sz="2000" dirty="0">
              <a:solidFill>
                <a:schemeClr val="tx2"/>
              </a:solidFill>
              <a:latin typeface="Caladea" panose="02040503050406030204" pitchFamily="18" charset="0"/>
              <a:cs typeface="Times New Roman" panose="02020603050405020304" pitchFamily="18" charset="0"/>
            </a:endParaRPr>
          </a:p>
          <a:p>
            <a:pPr marL="800100" lvl="1" indent="-342900">
              <a:lnSpc>
                <a:spcPct val="120000"/>
              </a:lnSpc>
              <a:buFont typeface="Wingdings" panose="05000000000000000000" pitchFamily="2" charset="2"/>
              <a:buChar char="Ø"/>
            </a:pPr>
            <a:r>
              <a:rPr lang="en-US" sz="2000" b="1" dirty="0" err="1">
                <a:solidFill>
                  <a:schemeClr val="tx2"/>
                </a:solidFill>
                <a:latin typeface="Caladea" panose="02040503050406030204" pitchFamily="18" charset="0"/>
              </a:rPr>
              <a:t>gVEGAS</a:t>
            </a:r>
            <a:r>
              <a:rPr lang="en-US" sz="2000" b="1" dirty="0">
                <a:solidFill>
                  <a:schemeClr val="tx2"/>
                </a:solidFill>
                <a:latin typeface="Caladea" panose="02040503050406030204" pitchFamily="18" charset="0"/>
              </a:rPr>
              <a:t> works </a:t>
            </a:r>
            <a:r>
              <a:rPr lang="en-US" sz="2000" dirty="0">
                <a:solidFill>
                  <a:schemeClr val="tx2"/>
                </a:solidFill>
                <a:latin typeface="Caladea" panose="02040503050406030204" pitchFamily="18" charset="0"/>
              </a:rPr>
              <a:t>on test function in stand-alone mode</a:t>
            </a:r>
            <a:r>
              <a:rPr lang="en-US" sz="2000" b="1" dirty="0">
                <a:solidFill>
                  <a:schemeClr val="tx2"/>
                </a:solidFill>
                <a:latin typeface="Caladea" panose="02040503050406030204" pitchFamily="18" charset="0"/>
              </a:rPr>
              <a:t> </a:t>
            </a:r>
          </a:p>
          <a:p>
            <a:pPr marL="800100" lvl="1" indent="-342900">
              <a:lnSpc>
                <a:spcPct val="120000"/>
              </a:lnSpc>
              <a:buFont typeface="Wingdings" panose="05000000000000000000" pitchFamily="2" charset="2"/>
              <a:buChar char="Ø"/>
            </a:pPr>
            <a:r>
              <a:rPr lang="en-US" sz="2000" dirty="0">
                <a:solidFill>
                  <a:schemeClr val="tx2"/>
                </a:solidFill>
                <a:latin typeface="Caladea" panose="02040503050406030204" pitchFamily="18" charset="0"/>
              </a:rPr>
              <a:t>Understand what parts are actually done on the GPU and document findings.</a:t>
            </a:r>
          </a:p>
        </p:txBody>
      </p:sp>
      <p:pic>
        <p:nvPicPr>
          <p:cNvPr id="30724" name="Picture 4" descr="Abbeychart Wurlitzer Spare Parts Enquiry">
            <a:extLst>
              <a:ext uri="{FF2B5EF4-FFF2-40B4-BE49-F238E27FC236}">
                <a16:creationId xmlns:a16="http://schemas.microsoft.com/office/drawing/2014/main" id="{FD2FFB11-E165-496B-87E1-986EE5DAD5E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97835" y="0"/>
            <a:ext cx="2206438" cy="22064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rgonne National Laboratory | Drupal.org">
            <a:extLst>
              <a:ext uri="{FF2B5EF4-FFF2-40B4-BE49-F238E27FC236}">
                <a16:creationId xmlns:a16="http://schemas.microsoft.com/office/drawing/2014/main" id="{7CC31339-EBFD-41D1-948A-DA4F56E43A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5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A47A525-9DC0-477B-9FC0-8A4BD71D2DBD}"/>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19</a:t>
            </a:fld>
            <a:endParaRPr lang="en-US">
              <a:solidFill>
                <a:srgbClr val="514A40"/>
              </a:solidFill>
              <a:latin typeface="Cambria"/>
            </a:endParaRPr>
          </a:p>
        </p:txBody>
      </p:sp>
      <p:sp>
        <p:nvSpPr>
          <p:cNvPr id="11" name="TextBox 10">
            <a:extLst>
              <a:ext uri="{FF2B5EF4-FFF2-40B4-BE49-F238E27FC236}">
                <a16:creationId xmlns:a16="http://schemas.microsoft.com/office/drawing/2014/main" id="{67DC3C8C-E0DB-4D33-8063-5D5213FFFCCA}"/>
              </a:ext>
            </a:extLst>
          </p:cNvPr>
          <p:cNvSpPr txBox="1"/>
          <p:nvPr/>
        </p:nvSpPr>
        <p:spPr>
          <a:xfrm>
            <a:off x="786037" y="796887"/>
            <a:ext cx="4238661" cy="584775"/>
          </a:xfrm>
          <a:prstGeom prst="rect">
            <a:avLst/>
          </a:prstGeom>
          <a:noFill/>
        </p:spPr>
        <p:txBody>
          <a:bodyPr wrap="none" rtlCol="0">
            <a:spAutoFit/>
          </a:bodyPr>
          <a:lstStyle/>
          <a:p>
            <a:pPr defTabSz="914377"/>
            <a:r>
              <a:rPr lang="en-US" sz="3200" b="1" dirty="0">
                <a:solidFill>
                  <a:srgbClr val="7A0000"/>
                </a:solidFill>
                <a:latin typeface="Caladea" panose="02040503050406030204" pitchFamily="18" charset="0"/>
              </a:rPr>
              <a:t>Summary &amp; Prospect </a:t>
            </a:r>
          </a:p>
        </p:txBody>
      </p:sp>
      <p:sp>
        <p:nvSpPr>
          <p:cNvPr id="12" name="Rectangle 11">
            <a:extLst>
              <a:ext uri="{FF2B5EF4-FFF2-40B4-BE49-F238E27FC236}">
                <a16:creationId xmlns:a16="http://schemas.microsoft.com/office/drawing/2014/main" id="{6D8D4C79-0724-4173-8C66-69795DCA065B}"/>
              </a:ext>
            </a:extLst>
          </p:cNvPr>
          <p:cNvSpPr/>
          <p:nvPr/>
        </p:nvSpPr>
        <p:spPr>
          <a:xfrm>
            <a:off x="840511" y="1870863"/>
            <a:ext cx="10528237" cy="4190250"/>
          </a:xfrm>
          <a:prstGeom prst="rect">
            <a:avLst/>
          </a:prstGeom>
        </p:spPr>
        <p:txBody>
          <a:bodyPr wrap="square">
            <a:spAutoFit/>
          </a:bodyPr>
          <a:lstStyle/>
          <a:p>
            <a:pPr marL="800100" lvl="1" indent="-342900">
              <a:lnSpc>
                <a:spcPct val="150000"/>
              </a:lnSpc>
              <a:buFont typeface="Wingdings" panose="05000000000000000000" pitchFamily="2" charset="2"/>
              <a:buChar char="Ø"/>
            </a:pPr>
            <a:r>
              <a:rPr lang="en-US" sz="2000" dirty="0">
                <a:solidFill>
                  <a:schemeClr val="tx2"/>
                </a:solidFill>
                <a:latin typeface="Caladea" panose="02040503050406030204" pitchFamily="18" charset="0"/>
              </a:rPr>
              <a:t>Program components of cross section computation and event generation based on </a:t>
            </a:r>
            <a:r>
              <a:rPr lang="en-US" sz="2000" dirty="0" err="1">
                <a:solidFill>
                  <a:schemeClr val="tx2"/>
                </a:solidFill>
                <a:latin typeface="Caladea" panose="02040503050406030204" pitchFamily="18" charset="0"/>
              </a:rPr>
              <a:t>MadGraph</a:t>
            </a:r>
            <a:r>
              <a:rPr lang="en-US" sz="2000" dirty="0">
                <a:solidFill>
                  <a:schemeClr val="tx2"/>
                </a:solidFill>
                <a:latin typeface="Caladea" panose="02040503050406030204" pitchFamily="18" charset="0"/>
              </a:rPr>
              <a:t> system can be executed on GPU with high performance: </a:t>
            </a:r>
          </a:p>
          <a:p>
            <a:pPr lvl="1">
              <a:lnSpc>
                <a:spcPct val="150000"/>
              </a:lnSpc>
            </a:pPr>
            <a:r>
              <a:rPr lang="en-US" sz="2000" dirty="0">
                <a:solidFill>
                  <a:schemeClr val="tx2"/>
                </a:solidFill>
                <a:latin typeface="Caladea" panose="02040503050406030204" pitchFamily="18" charset="0"/>
              </a:rPr>
              <a:t>	- GPU version of VEGAS and BAES/SPRING</a:t>
            </a:r>
          </a:p>
          <a:p>
            <a:pPr marL="800100" lvl="1" indent="-342900">
              <a:lnSpc>
                <a:spcPct val="150000"/>
              </a:lnSpc>
              <a:buFont typeface="Wingdings" panose="05000000000000000000" pitchFamily="2" charset="2"/>
              <a:buChar char="Ø"/>
            </a:pPr>
            <a:endParaRPr lang="en-US" sz="2000" dirty="0">
              <a:solidFill>
                <a:schemeClr val="tx2"/>
              </a:solidFill>
              <a:latin typeface="Caladea" panose="02040503050406030204" pitchFamily="18" charset="0"/>
            </a:endParaRPr>
          </a:p>
          <a:p>
            <a:pPr marL="800100" lvl="1" indent="-342900">
              <a:lnSpc>
                <a:spcPct val="150000"/>
              </a:lnSpc>
              <a:buFont typeface="Wingdings" panose="05000000000000000000" pitchFamily="2" charset="2"/>
              <a:buChar char="Ø"/>
            </a:pPr>
            <a:r>
              <a:rPr lang="en-US" sz="2000" dirty="0">
                <a:solidFill>
                  <a:schemeClr val="tx2"/>
                </a:solidFill>
                <a:latin typeface="Caladea" panose="02040503050406030204" pitchFamily="18" charset="0"/>
              </a:rPr>
              <a:t>Improvement factor of performance can become between 10~100 for total execution time of BASES integration.</a:t>
            </a:r>
          </a:p>
          <a:p>
            <a:pPr marL="800100" lvl="1" indent="-342900">
              <a:lnSpc>
                <a:spcPct val="150000"/>
              </a:lnSpc>
              <a:buFont typeface="Wingdings" panose="05000000000000000000" pitchFamily="2" charset="2"/>
              <a:buChar char="Ø"/>
            </a:pPr>
            <a:endParaRPr lang="en-US" sz="2000" dirty="0">
              <a:solidFill>
                <a:schemeClr val="tx2"/>
              </a:solidFill>
              <a:latin typeface="Caladea" panose="02040503050406030204" pitchFamily="18" charset="0"/>
            </a:endParaRPr>
          </a:p>
          <a:p>
            <a:pPr marL="800100" lvl="1" indent="-342900">
              <a:lnSpc>
                <a:spcPct val="150000"/>
              </a:lnSpc>
              <a:buFont typeface="Wingdings" panose="05000000000000000000" pitchFamily="2" charset="2"/>
              <a:buChar char="Ø"/>
            </a:pPr>
            <a:r>
              <a:rPr lang="en-US" sz="2000" dirty="0">
                <a:solidFill>
                  <a:schemeClr val="tx2"/>
                </a:solidFill>
              </a:rPr>
              <a:t>Sample source codes of the </a:t>
            </a:r>
            <a:r>
              <a:rPr lang="en-US" sz="2000" dirty="0" err="1">
                <a:solidFill>
                  <a:schemeClr val="tx2"/>
                </a:solidFill>
              </a:rPr>
              <a:t>gVEGAS</a:t>
            </a:r>
            <a:r>
              <a:rPr lang="en-US" sz="2000" dirty="0">
                <a:solidFill>
                  <a:schemeClr val="tx2"/>
                </a:solidFill>
              </a:rPr>
              <a:t> program are available from the web page: </a:t>
            </a:r>
            <a:r>
              <a:rPr lang="en-US" sz="2000" b="1" u="sng" dirty="0">
                <a:solidFill>
                  <a:schemeClr val="tx2"/>
                </a:solidFill>
              </a:rPr>
              <a:t>http://madgraph.kek.jp/KEK/GPU/ </a:t>
            </a:r>
            <a:r>
              <a:rPr lang="en-US" sz="2000" b="1" u="sng" dirty="0" err="1">
                <a:solidFill>
                  <a:schemeClr val="tx2"/>
                </a:solidFill>
              </a:rPr>
              <a:t>gVEGAS</a:t>
            </a:r>
            <a:r>
              <a:rPr lang="en-US" sz="2000" b="1" u="sng" dirty="0">
                <a:solidFill>
                  <a:schemeClr val="tx2"/>
                </a:solidFill>
              </a:rPr>
              <a:t>/example/</a:t>
            </a:r>
            <a:endParaRPr lang="en-US" sz="2000" b="1" u="sng" dirty="0">
              <a:solidFill>
                <a:schemeClr val="tx2"/>
              </a:solidFill>
              <a:latin typeface="Caladea" panose="02040503050406030204" pitchFamily="18" charset="0"/>
            </a:endParaRPr>
          </a:p>
        </p:txBody>
      </p:sp>
      <p:pic>
        <p:nvPicPr>
          <p:cNvPr id="5" name="Picture 4" descr="Argonne National Laboratory | Drupal.org">
            <a:extLst>
              <a:ext uri="{FF2B5EF4-FFF2-40B4-BE49-F238E27FC236}">
                <a16:creationId xmlns:a16="http://schemas.microsoft.com/office/drawing/2014/main" id="{D70CC719-CB15-43A3-903F-F00758EA09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100" b="0" i="0" u="none" strike="noStrike" kern="1200" cap="none" spc="0" normalizeH="0" baseline="0" noProof="0">
                <a:ln>
                  <a:noFill/>
                </a:ln>
                <a:solidFill>
                  <a:srgbClr val="514A40"/>
                </a:solidFill>
                <a:effectLst/>
                <a:uLnTx/>
                <a:uFillTx/>
                <a:latin typeface="Cambria"/>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srgbClr val="514A40"/>
              </a:solidFill>
              <a:effectLst/>
              <a:uLnTx/>
              <a:uFillTx/>
              <a:latin typeface="Cambria"/>
              <a:ea typeface="+mn-ea"/>
              <a:cs typeface="+mn-cs"/>
            </a:endParaRPr>
          </a:p>
        </p:txBody>
      </p:sp>
      <p:sp>
        <p:nvSpPr>
          <p:cNvPr id="3" name="TextBox 2">
            <a:extLst>
              <a:ext uri="{FF2B5EF4-FFF2-40B4-BE49-F238E27FC236}">
                <a16:creationId xmlns:a16="http://schemas.microsoft.com/office/drawing/2014/main" id="{C12F5D5E-6BC1-48B4-BB05-230DBADA39D5}"/>
              </a:ext>
            </a:extLst>
          </p:cNvPr>
          <p:cNvSpPr txBox="1"/>
          <p:nvPr/>
        </p:nvSpPr>
        <p:spPr>
          <a:xfrm>
            <a:off x="400728" y="367957"/>
            <a:ext cx="284244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7A0000"/>
                </a:solidFill>
                <a:effectLst/>
                <a:uLnTx/>
                <a:uFillTx/>
                <a:latin typeface="Cambria"/>
                <a:ea typeface="+mn-ea"/>
                <a:cs typeface="+mn-cs"/>
              </a:rPr>
              <a:t>Introduction</a:t>
            </a:r>
            <a:r>
              <a:rPr kumimoji="0" lang="en-US" sz="3800" b="0" i="0" u="none" strike="noStrike" kern="1200" cap="none" spc="0" normalizeH="0" baseline="0" noProof="0" dirty="0">
                <a:ln>
                  <a:noFill/>
                </a:ln>
                <a:solidFill>
                  <a:srgbClr val="514A40"/>
                </a:solidFill>
                <a:effectLst/>
                <a:uLnTx/>
                <a:uFillTx/>
                <a:latin typeface="Cambria"/>
                <a:ea typeface="+mn-ea"/>
                <a:cs typeface="+mn-cs"/>
              </a:rPr>
              <a:t> </a:t>
            </a:r>
          </a:p>
        </p:txBody>
      </p:sp>
      <p:sp>
        <p:nvSpPr>
          <p:cNvPr id="2" name="Rectangle 1">
            <a:extLst>
              <a:ext uri="{FF2B5EF4-FFF2-40B4-BE49-F238E27FC236}">
                <a16:creationId xmlns:a16="http://schemas.microsoft.com/office/drawing/2014/main" id="{486991AA-7C03-43D4-AC6C-08EAB4BA24BE}"/>
              </a:ext>
            </a:extLst>
          </p:cNvPr>
          <p:cNvSpPr/>
          <p:nvPr/>
        </p:nvSpPr>
        <p:spPr>
          <a:xfrm>
            <a:off x="171993" y="1432026"/>
            <a:ext cx="8021750" cy="2165208"/>
          </a:xfrm>
          <a:prstGeom prst="rect">
            <a:avLst/>
          </a:prstGeom>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sz="1900" b="0" i="0" u="none" strike="noStrike" kern="1200" cap="none" spc="0" normalizeH="0" baseline="0" noProof="0" dirty="0">
                <a:ln>
                  <a:noFill/>
                </a:ln>
                <a:solidFill>
                  <a:srgbClr val="000000"/>
                </a:solidFill>
                <a:effectLst/>
                <a:uLnTx/>
                <a:uFillTx/>
                <a:latin typeface="Caladea" panose="02040503050406030204" pitchFamily="18" charset="0"/>
                <a:ea typeface="Times New Roman" panose="02020603050405020304" pitchFamily="18" charset="0"/>
              </a:rPr>
              <a:t>An effort to explore and revive a CUDA based GPU version </a:t>
            </a:r>
            <a:r>
              <a:rPr kumimoji="0" lang="en-US" sz="1900" b="1" i="0" u="none" strike="noStrike" kern="1200" cap="none" spc="0" normalizeH="0" baseline="0" noProof="0" dirty="0">
                <a:ln>
                  <a:noFill/>
                </a:ln>
                <a:solidFill>
                  <a:srgbClr val="000000"/>
                </a:solidFill>
                <a:effectLst/>
                <a:uLnTx/>
                <a:uFillTx/>
                <a:latin typeface="Caladea" panose="02040503050406030204" pitchFamily="18" charset="0"/>
                <a:ea typeface="Times New Roman" panose="02020603050405020304" pitchFamily="18" charset="0"/>
              </a:rPr>
              <a:t>of </a:t>
            </a:r>
            <a:r>
              <a:rPr kumimoji="0" lang="en-US" sz="1900" b="1" i="0" u="none" strike="noStrike" kern="1200" cap="none" spc="0" normalizeH="0" baseline="0" noProof="0" dirty="0" err="1">
                <a:ln>
                  <a:noFill/>
                </a:ln>
                <a:solidFill>
                  <a:srgbClr val="000000"/>
                </a:solidFill>
                <a:effectLst/>
                <a:uLnTx/>
                <a:uFillTx/>
                <a:latin typeface="Caladea" panose="02040503050406030204" pitchFamily="18" charset="0"/>
                <a:ea typeface="Times New Roman" panose="02020603050405020304" pitchFamily="18" charset="0"/>
              </a:rPr>
              <a:t>MadGraph</a:t>
            </a:r>
            <a:r>
              <a:rPr kumimoji="0" lang="en-US" sz="1900" b="1" i="0" u="none" strike="noStrike" kern="1200" cap="none" spc="0" normalizeH="0" baseline="0" noProof="0" dirty="0">
                <a:ln>
                  <a:noFill/>
                </a:ln>
                <a:solidFill>
                  <a:srgbClr val="000000"/>
                </a:solidFill>
                <a:effectLst/>
                <a:uLnTx/>
                <a:uFillTx/>
                <a:latin typeface="Caladea" panose="02040503050406030204" pitchFamily="18" charset="0"/>
                <a:ea typeface="Times New Roman" panose="02020603050405020304" pitchFamily="18" charset="0"/>
              </a:rPr>
              <a:t>. </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sz="1900" b="0" i="0" u="none" strike="noStrike" kern="1200" cap="none" spc="0" normalizeH="0" baseline="0" noProof="0" dirty="0">
                <a:ln>
                  <a:noFill/>
                </a:ln>
                <a:solidFill>
                  <a:srgbClr val="000000"/>
                </a:solidFill>
                <a:effectLst/>
                <a:uLnTx/>
                <a:uFillTx/>
                <a:latin typeface="Caladea" panose="02040503050406030204" pitchFamily="18" charset="0"/>
                <a:ea typeface="Times New Roman" panose="02020603050405020304" pitchFamily="18" charset="0"/>
              </a:rPr>
              <a:t>A </a:t>
            </a:r>
            <a:r>
              <a:rPr kumimoji="0" lang="en-US" sz="1900" b="1" i="0" u="none" strike="noStrike" kern="1200" cap="none" spc="0" normalizeH="0" baseline="0" noProof="0" dirty="0">
                <a:ln>
                  <a:noFill/>
                </a:ln>
                <a:solidFill>
                  <a:srgbClr val="000000"/>
                </a:solidFill>
                <a:effectLst/>
                <a:uLnTx/>
                <a:uFillTx/>
                <a:latin typeface="Caladea" panose="02040503050406030204" pitchFamily="18" charset="0"/>
                <a:ea typeface="Times New Roman" panose="02020603050405020304" pitchFamily="18" charset="0"/>
              </a:rPr>
              <a:t>Monte Carlo (MC) integration </a:t>
            </a:r>
            <a:r>
              <a:rPr kumimoji="0" lang="en-US" sz="1900" b="0" i="0" u="none" strike="noStrike" kern="1200" cap="none" spc="0" normalizeH="0" baseline="0" noProof="0" dirty="0">
                <a:ln>
                  <a:noFill/>
                </a:ln>
                <a:solidFill>
                  <a:srgbClr val="000000"/>
                </a:solidFill>
                <a:effectLst/>
                <a:uLnTx/>
                <a:uFillTx/>
                <a:latin typeface="Caladea" panose="02040503050406030204" pitchFamily="18" charset="0"/>
                <a:ea typeface="Times New Roman" panose="02020603050405020304" pitchFamily="18" charset="0"/>
              </a:rPr>
              <a:t>and event generation package</a:t>
            </a:r>
            <a:r>
              <a:rPr lang="en-US" sz="1900" dirty="0">
                <a:solidFill>
                  <a:srgbClr val="000000"/>
                </a:solidFill>
                <a:latin typeface="Caladea" panose="02040503050406030204" pitchFamily="18" charset="0"/>
              </a:rPr>
              <a:t>.</a:t>
            </a:r>
            <a:endParaRPr kumimoji="0" lang="en-US" sz="1900" b="0" i="0" u="none" strike="noStrike" kern="1200" cap="none" spc="0" normalizeH="0" baseline="0" noProof="0" dirty="0">
              <a:ln>
                <a:noFill/>
              </a:ln>
              <a:solidFill>
                <a:srgbClr val="000000"/>
              </a:solidFill>
              <a:effectLst/>
              <a:uLnTx/>
              <a:uFillTx/>
              <a:latin typeface="Caladea" panose="02040503050406030204" pitchFamily="18" charset="0"/>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sz="1900" b="0" i="0" u="none" strike="noStrike" kern="1200" cap="none" spc="0" normalizeH="0" baseline="0" noProof="0" dirty="0">
                <a:ln>
                  <a:noFill/>
                </a:ln>
                <a:solidFill>
                  <a:srgbClr val="000000"/>
                </a:solidFill>
                <a:effectLst/>
                <a:uLnTx/>
                <a:uFillTx/>
                <a:latin typeface="Caladea" panose="02040503050406030204" pitchFamily="18" charset="0"/>
              </a:rPr>
              <a:t>Widely used MC integration program, VEGAS/BASES is parallelized for running on a GPU. </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sz="1900" b="0" i="0" u="none" strike="noStrike" kern="1200" cap="none" spc="0" normalizeH="0" baseline="0" noProof="0" dirty="0">
                <a:ln>
                  <a:noFill/>
                </a:ln>
                <a:solidFill>
                  <a:srgbClr val="000000"/>
                </a:solidFill>
                <a:effectLst/>
                <a:uLnTx/>
                <a:uFillTx/>
                <a:latin typeface="Caladea" panose="02040503050406030204" pitchFamily="18" charset="0"/>
              </a:rPr>
              <a:t>CUDA version </a:t>
            </a:r>
            <a:r>
              <a:rPr lang="en-US" sz="1900" dirty="0">
                <a:solidFill>
                  <a:srgbClr val="000000"/>
                </a:solidFill>
                <a:latin typeface="Caladea" panose="02040503050406030204" pitchFamily="18" charset="0"/>
              </a:rPr>
              <a:t>is</a:t>
            </a:r>
            <a:r>
              <a:rPr kumimoji="0" lang="en-US" sz="1900" b="0" i="0" u="none" strike="noStrike" kern="1200" cap="none" spc="0" normalizeH="0" baseline="0" noProof="0" dirty="0">
                <a:ln>
                  <a:noFill/>
                </a:ln>
                <a:solidFill>
                  <a:srgbClr val="000000"/>
                </a:solidFill>
                <a:effectLst/>
                <a:uLnTx/>
                <a:uFillTx/>
                <a:latin typeface="Caladea" panose="02040503050406030204" pitchFamily="18" charset="0"/>
              </a:rPr>
              <a:t>  compared to the standard serial implementation which runs on a CPU.</a:t>
            </a:r>
          </a:p>
        </p:txBody>
      </p:sp>
      <p:sp>
        <p:nvSpPr>
          <p:cNvPr id="6" name="AutoShape 6" descr="About – Rhoxyz">
            <a:extLst>
              <a:ext uri="{FF2B5EF4-FFF2-40B4-BE49-F238E27FC236}">
                <a16:creationId xmlns:a16="http://schemas.microsoft.com/office/drawing/2014/main" id="{A6BF9DF6-7824-4C32-BA4E-7D72AF18C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4A40"/>
              </a:solidFill>
              <a:effectLst/>
              <a:uLnTx/>
              <a:uFillTx/>
              <a:latin typeface="Cambria"/>
              <a:ea typeface="+mn-ea"/>
              <a:cs typeface="+mn-cs"/>
            </a:endParaRPr>
          </a:p>
        </p:txBody>
      </p:sp>
      <p:sp>
        <p:nvSpPr>
          <p:cNvPr id="7" name="AutoShape 8">
            <a:extLst>
              <a:ext uri="{FF2B5EF4-FFF2-40B4-BE49-F238E27FC236}">
                <a16:creationId xmlns:a16="http://schemas.microsoft.com/office/drawing/2014/main" id="{F7F61CCB-0452-4157-A510-02AC8F0591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4A40"/>
              </a:solidFill>
              <a:effectLst/>
              <a:uLnTx/>
              <a:uFillTx/>
              <a:latin typeface="Cambria"/>
              <a:ea typeface="+mn-ea"/>
              <a:cs typeface="+mn-cs"/>
            </a:endParaRPr>
          </a:p>
        </p:txBody>
      </p:sp>
      <p:pic>
        <p:nvPicPr>
          <p:cNvPr id="12" name="Picture 11">
            <a:extLst>
              <a:ext uri="{FF2B5EF4-FFF2-40B4-BE49-F238E27FC236}">
                <a16:creationId xmlns:a16="http://schemas.microsoft.com/office/drawing/2014/main" id="{86261479-A653-4900-9AF2-1F6E9B5E68F7}"/>
              </a:ext>
            </a:extLst>
          </p:cNvPr>
          <p:cNvPicPr>
            <a:picLocks noChangeAspect="1"/>
          </p:cNvPicPr>
          <p:nvPr/>
        </p:nvPicPr>
        <p:blipFill>
          <a:blip r:embed="rId2"/>
          <a:stretch>
            <a:fillRect/>
          </a:stretch>
        </p:blipFill>
        <p:spPr>
          <a:xfrm>
            <a:off x="8116985" y="2214439"/>
            <a:ext cx="3903022" cy="910910"/>
          </a:xfrm>
          <a:prstGeom prst="rect">
            <a:avLst/>
          </a:prstGeom>
          <a:effectLst>
            <a:glow rad="63500">
              <a:schemeClr val="accent1">
                <a:satMod val="175000"/>
                <a:alpha val="40000"/>
              </a:schemeClr>
            </a:glow>
          </a:effectLst>
        </p:spPr>
      </p:pic>
      <p:pic>
        <p:nvPicPr>
          <p:cNvPr id="5" name="Picture 4">
            <a:extLst>
              <a:ext uri="{FF2B5EF4-FFF2-40B4-BE49-F238E27FC236}">
                <a16:creationId xmlns:a16="http://schemas.microsoft.com/office/drawing/2014/main" id="{88CACE80-CE90-47E1-8AF7-71DFE50A49BE}"/>
              </a:ext>
            </a:extLst>
          </p:cNvPr>
          <p:cNvPicPr>
            <a:picLocks noChangeAspect="1"/>
          </p:cNvPicPr>
          <p:nvPr/>
        </p:nvPicPr>
        <p:blipFill>
          <a:blip r:embed="rId3"/>
          <a:stretch>
            <a:fillRect/>
          </a:stretch>
        </p:blipFill>
        <p:spPr>
          <a:xfrm>
            <a:off x="8116985" y="3581400"/>
            <a:ext cx="3746240" cy="1747687"/>
          </a:xfrm>
          <a:prstGeom prst="rect">
            <a:avLst/>
          </a:prstGeom>
          <a:effectLst>
            <a:glow rad="63500">
              <a:schemeClr val="accent1">
                <a:satMod val="175000"/>
                <a:alpha val="40000"/>
              </a:schemeClr>
            </a:glow>
          </a:effectLst>
        </p:spPr>
      </p:pic>
      <p:pic>
        <p:nvPicPr>
          <p:cNvPr id="10" name="Picture 9">
            <a:extLst>
              <a:ext uri="{FF2B5EF4-FFF2-40B4-BE49-F238E27FC236}">
                <a16:creationId xmlns:a16="http://schemas.microsoft.com/office/drawing/2014/main" id="{CCC0E42E-EB84-4D58-82E9-8C242F2A020D}"/>
              </a:ext>
            </a:extLst>
          </p:cNvPr>
          <p:cNvPicPr>
            <a:picLocks noChangeAspect="1"/>
          </p:cNvPicPr>
          <p:nvPr/>
        </p:nvPicPr>
        <p:blipFill>
          <a:blip r:embed="rId4"/>
          <a:stretch>
            <a:fillRect/>
          </a:stretch>
        </p:blipFill>
        <p:spPr>
          <a:xfrm>
            <a:off x="5901934" y="3821029"/>
            <a:ext cx="1655362" cy="2223621"/>
          </a:xfrm>
          <a:prstGeom prst="rect">
            <a:avLst/>
          </a:prstGeom>
        </p:spPr>
      </p:pic>
      <p:pic>
        <p:nvPicPr>
          <p:cNvPr id="11" name="Picture 10">
            <a:extLst>
              <a:ext uri="{FF2B5EF4-FFF2-40B4-BE49-F238E27FC236}">
                <a16:creationId xmlns:a16="http://schemas.microsoft.com/office/drawing/2014/main" id="{9369F86F-044F-4A11-BC12-77333FBFEDF1}"/>
              </a:ext>
            </a:extLst>
          </p:cNvPr>
          <p:cNvPicPr>
            <a:picLocks noChangeAspect="1"/>
          </p:cNvPicPr>
          <p:nvPr/>
        </p:nvPicPr>
        <p:blipFill>
          <a:blip r:embed="rId5"/>
          <a:stretch>
            <a:fillRect/>
          </a:stretch>
        </p:blipFill>
        <p:spPr>
          <a:xfrm>
            <a:off x="1636890" y="3804166"/>
            <a:ext cx="1761844" cy="2293721"/>
          </a:xfrm>
          <a:prstGeom prst="rect">
            <a:avLst/>
          </a:prstGeom>
        </p:spPr>
      </p:pic>
      <p:pic>
        <p:nvPicPr>
          <p:cNvPr id="5124" name="Picture 4" descr="Comparison is the thief of joy. – SPR">
            <a:extLst>
              <a:ext uri="{FF2B5EF4-FFF2-40B4-BE49-F238E27FC236}">
                <a16:creationId xmlns:a16="http://schemas.microsoft.com/office/drawing/2014/main" id="{315B1A3E-7CBB-4D3B-9DAC-5F88EDCB88A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22066" y="4572968"/>
            <a:ext cx="1528684" cy="11465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8382481-0A50-4764-A201-318D98FA39BD}"/>
              </a:ext>
            </a:extLst>
          </p:cNvPr>
          <p:cNvPicPr>
            <a:picLocks noChangeAspect="1"/>
          </p:cNvPicPr>
          <p:nvPr/>
        </p:nvPicPr>
        <p:blipFill>
          <a:blip r:embed="rId7"/>
          <a:stretch>
            <a:fillRect/>
          </a:stretch>
        </p:blipFill>
        <p:spPr>
          <a:xfrm>
            <a:off x="7814326" y="1569308"/>
            <a:ext cx="4154694" cy="4855067"/>
          </a:xfrm>
          <a:prstGeom prst="rect">
            <a:avLst/>
          </a:prstGeom>
        </p:spPr>
      </p:pic>
      <p:pic>
        <p:nvPicPr>
          <p:cNvPr id="14" name="Picture 4" descr="Argonne National Laboratory | Drupal.org">
            <a:extLst>
              <a:ext uri="{FF2B5EF4-FFF2-40B4-BE49-F238E27FC236}">
                <a16:creationId xmlns:a16="http://schemas.microsoft.com/office/drawing/2014/main" id="{3DE0A6BE-76FE-4BAB-962A-2A0A346ABE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34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62F7EA-D2D4-488A-8AA9-1748B02D5823}"/>
              </a:ext>
            </a:extLst>
          </p:cNvPr>
          <p:cNvSpPr txBox="1"/>
          <p:nvPr/>
        </p:nvSpPr>
        <p:spPr>
          <a:xfrm>
            <a:off x="4634670" y="2659559"/>
            <a:ext cx="2922660" cy="769441"/>
          </a:xfrm>
          <a:prstGeom prst="rect">
            <a:avLst/>
          </a:prstGeom>
          <a:noFill/>
        </p:spPr>
        <p:txBody>
          <a:bodyPr wrap="none" rtlCol="0">
            <a:spAutoFit/>
          </a:bodyPr>
          <a:lstStyle/>
          <a:p>
            <a:pPr defTabSz="914377"/>
            <a:r>
              <a:rPr lang="en-US" sz="4400" b="1" dirty="0">
                <a:solidFill>
                  <a:srgbClr val="7A0000"/>
                </a:solidFill>
                <a:latin typeface="Cambria (Body)"/>
                <a:cs typeface="Times New Roman" panose="02020603050405020304" pitchFamily="18" charset="0"/>
              </a:rPr>
              <a:t>Thank you</a:t>
            </a:r>
          </a:p>
        </p:txBody>
      </p:sp>
      <p:pic>
        <p:nvPicPr>
          <p:cNvPr id="3" name="Picture 4" descr="Argonne National Laboratory | Drupal.org">
            <a:extLst>
              <a:ext uri="{FF2B5EF4-FFF2-40B4-BE49-F238E27FC236}">
                <a16:creationId xmlns:a16="http://schemas.microsoft.com/office/drawing/2014/main" id="{40FA531C-5370-47D4-8AFD-7B5C448FD1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84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3</a:t>
            </a:fld>
            <a:endParaRPr lang="en-US">
              <a:solidFill>
                <a:srgbClr val="514A40"/>
              </a:solidFill>
              <a:latin typeface="Cambria"/>
            </a:endParaRPr>
          </a:p>
        </p:txBody>
      </p:sp>
      <p:pic>
        <p:nvPicPr>
          <p:cNvPr id="1026" name="Picture 2" descr="Protons Accelerate In LHC And Collide In ATLAS GIF | Gfycat">
            <a:extLst>
              <a:ext uri="{FF2B5EF4-FFF2-40B4-BE49-F238E27FC236}">
                <a16:creationId xmlns:a16="http://schemas.microsoft.com/office/drawing/2014/main" id="{001F266B-7758-4EFD-8D34-22FAF257FDB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8294" y="2593084"/>
            <a:ext cx="4224078" cy="31339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tch What Happens in the LHC When Two Proton Beams Collide at ...">
            <a:extLst>
              <a:ext uri="{FF2B5EF4-FFF2-40B4-BE49-F238E27FC236}">
                <a16:creationId xmlns:a16="http://schemas.microsoft.com/office/drawing/2014/main" id="{BE691DF3-1F1B-4D7A-B599-523ED96BE5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54441" y="2986501"/>
            <a:ext cx="4983900" cy="259162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51926EE9-6992-4165-8445-1AC286DD3FA7}"/>
              </a:ext>
            </a:extLst>
          </p:cNvPr>
          <p:cNvCxnSpPr>
            <a:cxnSpLocks/>
          </p:cNvCxnSpPr>
          <p:nvPr/>
        </p:nvCxnSpPr>
        <p:spPr>
          <a:xfrm>
            <a:off x="4065267" y="4282315"/>
            <a:ext cx="3712777" cy="442499"/>
          </a:xfrm>
          <a:prstGeom prst="straightConnector1">
            <a:avLst/>
          </a:prstGeom>
          <a:ln w="50800">
            <a:solidFill>
              <a:srgbClr val="7A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5E619A7-D4DB-4440-9F34-FA44B3F33039}"/>
              </a:ext>
            </a:extLst>
          </p:cNvPr>
          <p:cNvSpPr txBox="1"/>
          <p:nvPr/>
        </p:nvSpPr>
        <p:spPr>
          <a:xfrm>
            <a:off x="373611" y="248930"/>
            <a:ext cx="2776722" cy="646331"/>
          </a:xfrm>
          <a:prstGeom prst="rect">
            <a:avLst/>
          </a:prstGeom>
          <a:noFill/>
        </p:spPr>
        <p:txBody>
          <a:bodyPr wrap="none" rtlCol="0">
            <a:spAutoFit/>
          </a:bodyPr>
          <a:lstStyle/>
          <a:p>
            <a:r>
              <a:rPr lang="en-US" sz="3600" b="1" dirty="0">
                <a:solidFill>
                  <a:srgbClr val="7A0000"/>
                </a:solidFill>
              </a:rPr>
              <a:t>Experiment</a:t>
            </a:r>
            <a:r>
              <a:rPr lang="en-US" sz="3600" dirty="0"/>
              <a:t> </a:t>
            </a:r>
          </a:p>
        </p:txBody>
      </p:sp>
      <p:sp>
        <p:nvSpPr>
          <p:cNvPr id="10" name="TextBox 9">
            <a:extLst>
              <a:ext uri="{FF2B5EF4-FFF2-40B4-BE49-F238E27FC236}">
                <a16:creationId xmlns:a16="http://schemas.microsoft.com/office/drawing/2014/main" id="{C8015B52-8458-4333-B09A-D033FB115D51}"/>
              </a:ext>
            </a:extLst>
          </p:cNvPr>
          <p:cNvSpPr txBox="1"/>
          <p:nvPr/>
        </p:nvSpPr>
        <p:spPr>
          <a:xfrm>
            <a:off x="484990" y="1130923"/>
            <a:ext cx="11627988" cy="738664"/>
          </a:xfrm>
          <a:prstGeom prst="rect">
            <a:avLst/>
          </a:prstGeom>
          <a:noFill/>
        </p:spPr>
        <p:txBody>
          <a:bodyPr wrap="square" rtlCol="0">
            <a:spAutoFit/>
          </a:bodyPr>
          <a:lstStyle/>
          <a:p>
            <a:r>
              <a:rPr lang="en-US" sz="2200" b="1" dirty="0"/>
              <a:t>ATLAS</a:t>
            </a:r>
            <a:r>
              <a:rPr lang="en-US" sz="2200" dirty="0"/>
              <a:t> </a:t>
            </a:r>
            <a:r>
              <a:rPr lang="en-US" sz="2000" dirty="0"/>
              <a:t>experiment at the </a:t>
            </a:r>
            <a:r>
              <a:rPr lang="en-US" sz="2000" dirty="0">
                <a:hlinkClick r:id="rId4" tooltip="Large Hadron Collider"/>
              </a:rPr>
              <a:t>Large Hadron Collider</a:t>
            </a:r>
            <a:r>
              <a:rPr lang="en-US" sz="2000" dirty="0"/>
              <a:t> (LHC), a </a:t>
            </a:r>
            <a:r>
              <a:rPr lang="en-US" sz="2000" dirty="0">
                <a:hlinkClick r:id="rId5" tooltip="Particle accelerator"/>
              </a:rPr>
              <a:t>particle accelerator</a:t>
            </a:r>
            <a:r>
              <a:rPr lang="en-US" sz="2000" dirty="0"/>
              <a:t> at </a:t>
            </a:r>
            <a:r>
              <a:rPr lang="en-US" sz="2000" dirty="0">
                <a:hlinkClick r:id="rId6" tooltip="CERN"/>
              </a:rPr>
              <a:t>CERN</a:t>
            </a:r>
            <a:r>
              <a:rPr lang="en-US" sz="2000" dirty="0"/>
              <a:t> (the European Organization for Nuclear Research)</a:t>
            </a:r>
          </a:p>
        </p:txBody>
      </p:sp>
      <p:pic>
        <p:nvPicPr>
          <p:cNvPr id="16" name="Picture 4" descr="Argonne National Laboratory | Drupal.org">
            <a:extLst>
              <a:ext uri="{FF2B5EF4-FFF2-40B4-BE49-F238E27FC236}">
                <a16:creationId xmlns:a16="http://schemas.microsoft.com/office/drawing/2014/main" id="{C2B7CE7D-BDDC-44A7-B801-751DBEEC54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0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63356" y="1875209"/>
                <a:ext cx="8287193" cy="4114800"/>
              </a:xfrm>
            </p:spPr>
            <p:txBody>
              <a:bodyPr>
                <a:normAutofit/>
              </a:bodyPr>
              <a:lstStyle/>
              <a:p>
                <a:pPr marL="342900" indent="-342900">
                  <a:buFont typeface="Wingdings" panose="05000000000000000000" pitchFamily="2" charset="2"/>
                  <a:buChar char="Ø"/>
                </a:pPr>
                <a:r>
                  <a:rPr lang="en-US" dirty="0">
                    <a:solidFill>
                      <a:schemeClr val="tx2"/>
                    </a:solidFill>
                    <a:latin typeface="Caladea" panose="02040503050406030204" pitchFamily="18" charset="0"/>
                    <a:cs typeface="Times New Roman" panose="02020603050405020304" pitchFamily="18" charset="0"/>
                  </a:rPr>
                  <a:t>Need for speed</a:t>
                </a:r>
              </a:p>
              <a:p>
                <a:pPr marL="800100" lvl="1" indent="-342900">
                  <a:buFont typeface="Wingdings" panose="05000000000000000000" pitchFamily="2" charset="2"/>
                  <a:buChar char="q"/>
                </a:pPr>
                <a:r>
                  <a:rPr lang="en-US" sz="2000" dirty="0">
                    <a:solidFill>
                      <a:schemeClr val="tx2"/>
                    </a:solidFill>
                    <a:latin typeface="Caladea" panose="02040503050406030204" pitchFamily="18" charset="0"/>
                    <a:cs typeface="Times New Roman" panose="02020603050405020304" pitchFamily="18" charset="0"/>
                  </a:rPr>
                  <a:t>Run2: ~ 150 </a:t>
                </a:r>
                <a14:m>
                  <m:oMath xmlns:m="http://schemas.openxmlformats.org/officeDocument/2006/math">
                    <m:sSup>
                      <m:sSupPr>
                        <m:ctrlPr>
                          <a:rPr lang="en-US" sz="2000" i="1">
                            <a:solidFill>
                              <a:schemeClr val="tx2"/>
                            </a:solidFill>
                            <a:latin typeface="Cambria Math" panose="02040503050406030204" pitchFamily="18" charset="0"/>
                            <a:cs typeface="Times New Roman" panose="02020603050405020304" pitchFamily="18" charset="0"/>
                          </a:rPr>
                        </m:ctrlPr>
                      </m:sSupPr>
                      <m:e>
                        <m:r>
                          <a:rPr lang="en-US" sz="2000" i="1">
                            <a:solidFill>
                              <a:schemeClr val="tx2"/>
                            </a:solidFill>
                            <a:latin typeface="Cambria Math" panose="02040503050406030204" pitchFamily="18" charset="0"/>
                            <a:cs typeface="Times New Roman" panose="02020603050405020304" pitchFamily="18" charset="0"/>
                          </a:rPr>
                          <m:t>𝑓𝑏</m:t>
                        </m:r>
                      </m:e>
                      <m:sup>
                        <m:r>
                          <a:rPr lang="en-US" sz="2000" i="1">
                            <a:solidFill>
                              <a:schemeClr val="tx2"/>
                            </a:solidFill>
                            <a:latin typeface="Cambria Math" panose="02040503050406030204" pitchFamily="18" charset="0"/>
                            <a:cs typeface="Times New Roman" panose="02020603050405020304" pitchFamily="18" charset="0"/>
                          </a:rPr>
                          <m:t>−1</m:t>
                        </m:r>
                      </m:sup>
                    </m:sSup>
                  </m:oMath>
                </a14:m>
                <a:endParaRPr lang="en-US" sz="2000" dirty="0">
                  <a:solidFill>
                    <a:schemeClr val="tx2"/>
                  </a:solidFill>
                  <a:latin typeface="Caladea" panose="02040503050406030204" pitchFamily="18" charset="0"/>
                  <a:cs typeface="Times New Roman" panose="02020603050405020304" pitchFamily="18" charset="0"/>
                </a:endParaRPr>
              </a:p>
              <a:p>
                <a:pPr marL="800100" lvl="1" indent="-342900">
                  <a:buFont typeface="Wingdings" panose="05000000000000000000" pitchFamily="2" charset="2"/>
                  <a:buChar char="q"/>
                </a:pPr>
                <a:r>
                  <a:rPr lang="en-US" sz="2000" dirty="0">
                    <a:solidFill>
                      <a:schemeClr val="tx2"/>
                    </a:solidFill>
                    <a:latin typeface="Caladea" panose="02040503050406030204" pitchFamily="18" charset="0"/>
                    <a:cs typeface="Times New Roman" panose="02020603050405020304" pitchFamily="18" charset="0"/>
                  </a:rPr>
                  <a:t>More 300 </a:t>
                </a:r>
                <a14:m>
                  <m:oMath xmlns:m="http://schemas.openxmlformats.org/officeDocument/2006/math">
                    <m:sSup>
                      <m:sSupPr>
                        <m:ctrlPr>
                          <a:rPr lang="en-US" sz="2000" i="1">
                            <a:solidFill>
                              <a:schemeClr val="tx2"/>
                            </a:solidFill>
                            <a:latin typeface="Cambria Math" panose="02040503050406030204" pitchFamily="18" charset="0"/>
                            <a:cs typeface="Times New Roman" panose="02020603050405020304" pitchFamily="18" charset="0"/>
                          </a:rPr>
                        </m:ctrlPr>
                      </m:sSupPr>
                      <m:e>
                        <m:r>
                          <a:rPr lang="en-US" sz="2000" i="1">
                            <a:solidFill>
                              <a:schemeClr val="tx2"/>
                            </a:solidFill>
                            <a:latin typeface="Cambria Math" panose="02040503050406030204" pitchFamily="18" charset="0"/>
                            <a:cs typeface="Times New Roman" panose="02020603050405020304" pitchFamily="18" charset="0"/>
                          </a:rPr>
                          <m:t>𝑓𝑏</m:t>
                        </m:r>
                      </m:e>
                      <m:sup>
                        <m:r>
                          <a:rPr lang="en-US" sz="2000" i="1">
                            <a:solidFill>
                              <a:schemeClr val="tx2"/>
                            </a:solidFill>
                            <a:latin typeface="Cambria Math" panose="02040503050406030204" pitchFamily="18" charset="0"/>
                            <a:cs typeface="Times New Roman" panose="02020603050405020304" pitchFamily="18" charset="0"/>
                          </a:rPr>
                          <m:t>−1</m:t>
                        </m:r>
                      </m:sup>
                    </m:sSup>
                  </m:oMath>
                </a14:m>
                <a:r>
                  <a:rPr lang="en-US" sz="2000" dirty="0">
                    <a:solidFill>
                      <a:schemeClr val="tx2"/>
                    </a:solidFill>
                    <a:latin typeface="Caladea" panose="02040503050406030204" pitchFamily="18" charset="0"/>
                    <a:cs typeface="Times New Roman" panose="02020603050405020304" pitchFamily="18" charset="0"/>
                  </a:rPr>
                  <a:t> until 2022, 3000 </a:t>
                </a:r>
                <a14:m>
                  <m:oMath xmlns:m="http://schemas.openxmlformats.org/officeDocument/2006/math">
                    <m:sSup>
                      <m:sSupPr>
                        <m:ctrlPr>
                          <a:rPr lang="en-US" sz="2000" i="1">
                            <a:solidFill>
                              <a:schemeClr val="tx2"/>
                            </a:solidFill>
                            <a:latin typeface="Cambria Math" panose="02040503050406030204" pitchFamily="18" charset="0"/>
                            <a:cs typeface="Times New Roman" panose="02020603050405020304" pitchFamily="18" charset="0"/>
                          </a:rPr>
                        </m:ctrlPr>
                      </m:sSupPr>
                      <m:e>
                        <m:r>
                          <a:rPr lang="en-US" sz="2000" i="1">
                            <a:solidFill>
                              <a:schemeClr val="tx2"/>
                            </a:solidFill>
                            <a:latin typeface="Cambria Math" panose="02040503050406030204" pitchFamily="18" charset="0"/>
                            <a:cs typeface="Times New Roman" panose="02020603050405020304" pitchFamily="18" charset="0"/>
                          </a:rPr>
                          <m:t>𝑓𝑏</m:t>
                        </m:r>
                      </m:e>
                      <m:sup>
                        <m:r>
                          <a:rPr lang="en-US" sz="2000" i="1">
                            <a:solidFill>
                              <a:schemeClr val="tx2"/>
                            </a:solidFill>
                            <a:latin typeface="Cambria Math" panose="02040503050406030204" pitchFamily="18" charset="0"/>
                            <a:cs typeface="Times New Roman" panose="02020603050405020304" pitchFamily="18" charset="0"/>
                          </a:rPr>
                          <m:t>−1</m:t>
                        </m:r>
                      </m:sup>
                    </m:sSup>
                  </m:oMath>
                </a14:m>
                <a:r>
                  <a:rPr lang="en-US" sz="2000" dirty="0">
                    <a:solidFill>
                      <a:schemeClr val="tx2"/>
                    </a:solidFill>
                    <a:latin typeface="Caladea" panose="02040503050406030204" pitchFamily="18" charset="0"/>
                    <a:cs typeface="Times New Roman" panose="02020603050405020304" pitchFamily="18" charset="0"/>
                  </a:rPr>
                  <a:t> until 2035</a:t>
                </a:r>
              </a:p>
              <a:p>
                <a:pPr marL="285750" indent="-285750">
                  <a:buFont typeface="Wingdings" panose="05000000000000000000" pitchFamily="2" charset="2"/>
                  <a:buChar char="Ø"/>
                </a:pPr>
                <a:r>
                  <a:rPr lang="en-US" dirty="0">
                    <a:solidFill>
                      <a:schemeClr val="tx2"/>
                    </a:solidFill>
                    <a:latin typeface="Caladea" panose="02040503050406030204" pitchFamily="18" charset="0"/>
                    <a:cs typeface="Times New Roman" panose="02020603050405020304" pitchFamily="18" charset="0"/>
                  </a:rPr>
                  <a:t>Improvement of its performance by High Performance Computing (HPC). </a:t>
                </a:r>
              </a:p>
              <a:p>
                <a:pPr marL="285750" indent="-285750">
                  <a:buFont typeface="Wingdings" panose="05000000000000000000" pitchFamily="2" charset="2"/>
                  <a:buChar char="Ø"/>
                </a:pPr>
                <a:r>
                  <a:rPr lang="en-US" dirty="0">
                    <a:solidFill>
                      <a:schemeClr val="tx2"/>
                    </a:solidFill>
                    <a:latin typeface="Caladea" panose="02040503050406030204" pitchFamily="18" charset="0"/>
                    <a:cs typeface="Times New Roman" panose="02020603050405020304" pitchFamily="18" charset="0"/>
                  </a:rPr>
                  <a:t>Future HPCs will  include Graphics Processing Unit (GPU) like processors.</a:t>
                </a:r>
              </a:p>
              <a:p>
                <a:pPr marL="285750" indent="-285750">
                  <a:buFont typeface="Wingdings" panose="05000000000000000000" pitchFamily="2" charset="2"/>
                  <a:buChar char="Ø"/>
                </a:pPr>
                <a:r>
                  <a:rPr lang="en-US" dirty="0">
                    <a:solidFill>
                      <a:schemeClr val="tx2"/>
                    </a:solidFill>
                    <a:latin typeface="Caladea" panose="02040503050406030204" pitchFamily="18" charset="0"/>
                  </a:rPr>
                  <a:t>Use of GPU is imperative to getting significant computing time allocations and to maximize the performance of ATLAS software.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63356" y="1875209"/>
                <a:ext cx="8287193" cy="4114800"/>
              </a:xfrm>
              <a:blipFill>
                <a:blip r:embed="rId2"/>
                <a:stretch>
                  <a:fillRect l="-662" t="-1630"/>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4</a:t>
            </a:fld>
            <a:endParaRPr lang="en-US">
              <a:solidFill>
                <a:srgbClr val="514A40"/>
              </a:solidFill>
              <a:latin typeface="Cambria"/>
            </a:endParaRPr>
          </a:p>
        </p:txBody>
      </p:sp>
      <p:pic>
        <p:nvPicPr>
          <p:cNvPr id="2052" name="Picture 4">
            <a:extLst>
              <a:ext uri="{FF2B5EF4-FFF2-40B4-BE49-F238E27FC236}">
                <a16:creationId xmlns:a16="http://schemas.microsoft.com/office/drawing/2014/main" id="{BDEF6A3C-D104-4F24-8D07-967A195597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90357" y="3322767"/>
            <a:ext cx="3460569" cy="25954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C893E0A-A11E-4349-9A10-9715BF925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357" y="553731"/>
            <a:ext cx="3470161" cy="24936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56053E-9FAB-426D-8083-BF317344BB14}"/>
              </a:ext>
            </a:extLst>
          </p:cNvPr>
          <p:cNvSpPr txBox="1"/>
          <p:nvPr/>
        </p:nvSpPr>
        <p:spPr>
          <a:xfrm>
            <a:off x="466933" y="553731"/>
            <a:ext cx="2711768" cy="677108"/>
          </a:xfrm>
          <a:prstGeom prst="rect">
            <a:avLst/>
          </a:prstGeom>
          <a:noFill/>
        </p:spPr>
        <p:txBody>
          <a:bodyPr wrap="none" rtlCol="0">
            <a:spAutoFit/>
          </a:bodyPr>
          <a:lstStyle/>
          <a:p>
            <a:r>
              <a:rPr lang="en-US" sz="3800" b="1" dirty="0">
                <a:solidFill>
                  <a:srgbClr val="7A0000"/>
                </a:solidFill>
              </a:rPr>
              <a:t>Motivation</a:t>
            </a:r>
            <a:r>
              <a:rPr lang="en-US" sz="3800" dirty="0"/>
              <a:t> </a:t>
            </a:r>
          </a:p>
        </p:txBody>
      </p:sp>
      <p:pic>
        <p:nvPicPr>
          <p:cNvPr id="10" name="Picture 4">
            <a:extLst>
              <a:ext uri="{FF2B5EF4-FFF2-40B4-BE49-F238E27FC236}">
                <a16:creationId xmlns:a16="http://schemas.microsoft.com/office/drawing/2014/main" id="{33913BD6-86C8-4AB4-B653-1DFF39BE4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800" y="54085"/>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gonne National Laboratory | Drupal.org">
            <a:extLst>
              <a:ext uri="{FF2B5EF4-FFF2-40B4-BE49-F238E27FC236}">
                <a16:creationId xmlns:a16="http://schemas.microsoft.com/office/drawing/2014/main" id="{28E13E4E-7CCE-48CB-8680-914B17CB5D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1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651" y="1617714"/>
            <a:ext cx="5259037" cy="4114800"/>
          </a:xfrm>
        </p:spPr>
        <p:txBody>
          <a:bodyPr>
            <a:noAutofit/>
          </a:bodyPr>
          <a:lstStyle/>
          <a:p>
            <a:pPr marL="342900" indent="-342900">
              <a:buFont typeface="Wingdings" panose="05000000000000000000" pitchFamily="2" charset="2"/>
              <a:buChar char="Ø"/>
            </a:pPr>
            <a:r>
              <a:rPr lang="en-US" dirty="0">
                <a:latin typeface="Caladea" panose="02040503050406030204" pitchFamily="18" charset="0"/>
              </a:rPr>
              <a:t>HEP Phenomenology framework </a:t>
            </a:r>
          </a:p>
          <a:p>
            <a:pPr marL="662932" lvl="1" indent="-342900">
              <a:buFont typeface="Wingdings" panose="05000000000000000000" pitchFamily="2" charset="2"/>
              <a:buChar char="q"/>
            </a:pPr>
            <a:r>
              <a:rPr lang="en-US" sz="2000" dirty="0">
                <a:latin typeface="Caladea" panose="02040503050406030204" pitchFamily="18" charset="0"/>
              </a:rPr>
              <a:t> Feynman Diagrams </a:t>
            </a:r>
          </a:p>
          <a:p>
            <a:pPr marL="662932" lvl="1" indent="-342900">
              <a:buFont typeface="Wingdings" panose="05000000000000000000" pitchFamily="2" charset="2"/>
              <a:buChar char="q"/>
            </a:pPr>
            <a:r>
              <a:rPr lang="en-US" sz="2000" dirty="0">
                <a:latin typeface="Caladea" panose="02040503050406030204" pitchFamily="18" charset="0"/>
              </a:rPr>
              <a:t> Cross Sections </a:t>
            </a:r>
          </a:p>
          <a:p>
            <a:pPr marL="662932" lvl="1" indent="-342900">
              <a:buFont typeface="Wingdings" panose="05000000000000000000" pitchFamily="2" charset="2"/>
              <a:buChar char="q"/>
            </a:pPr>
            <a:r>
              <a:rPr lang="en-US" sz="2000" dirty="0">
                <a:latin typeface="Caladea" panose="02040503050406030204" pitchFamily="18" charset="0"/>
              </a:rPr>
              <a:t>Event Generation</a:t>
            </a:r>
          </a:p>
        </p:txBody>
      </p:sp>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5</a:t>
            </a:fld>
            <a:endParaRPr lang="en-US">
              <a:solidFill>
                <a:srgbClr val="514A40"/>
              </a:solidFill>
              <a:latin typeface="Cambria"/>
            </a:endParaRPr>
          </a:p>
        </p:txBody>
      </p:sp>
      <p:sp>
        <p:nvSpPr>
          <p:cNvPr id="2" name="TextBox 1">
            <a:extLst>
              <a:ext uri="{FF2B5EF4-FFF2-40B4-BE49-F238E27FC236}">
                <a16:creationId xmlns:a16="http://schemas.microsoft.com/office/drawing/2014/main" id="{D2287394-F0DD-4B1A-A1FD-6F4B20585165}"/>
              </a:ext>
            </a:extLst>
          </p:cNvPr>
          <p:cNvSpPr txBox="1"/>
          <p:nvPr/>
        </p:nvSpPr>
        <p:spPr>
          <a:xfrm>
            <a:off x="364612" y="302102"/>
            <a:ext cx="2632131" cy="677108"/>
          </a:xfrm>
          <a:prstGeom prst="rect">
            <a:avLst/>
          </a:prstGeom>
          <a:noFill/>
        </p:spPr>
        <p:txBody>
          <a:bodyPr wrap="none" rtlCol="0">
            <a:spAutoFit/>
          </a:bodyPr>
          <a:lstStyle/>
          <a:p>
            <a:r>
              <a:rPr lang="en-US" sz="3800" b="1" dirty="0" err="1">
                <a:solidFill>
                  <a:srgbClr val="7A0000"/>
                </a:solidFill>
              </a:rPr>
              <a:t>MadGraph</a:t>
            </a:r>
            <a:r>
              <a:rPr lang="en-US" sz="3800" dirty="0"/>
              <a:t> </a:t>
            </a:r>
          </a:p>
        </p:txBody>
      </p:sp>
      <p:pic>
        <p:nvPicPr>
          <p:cNvPr id="4" name="Picture 3">
            <a:extLst>
              <a:ext uri="{FF2B5EF4-FFF2-40B4-BE49-F238E27FC236}">
                <a16:creationId xmlns:a16="http://schemas.microsoft.com/office/drawing/2014/main" id="{0379BC79-8A41-46B4-A8BC-04A82BF077EE}"/>
              </a:ext>
            </a:extLst>
          </p:cNvPr>
          <p:cNvPicPr>
            <a:picLocks noChangeAspect="1"/>
          </p:cNvPicPr>
          <p:nvPr/>
        </p:nvPicPr>
        <p:blipFill>
          <a:blip r:embed="rId2"/>
          <a:stretch>
            <a:fillRect/>
          </a:stretch>
        </p:blipFill>
        <p:spPr>
          <a:xfrm>
            <a:off x="2906635" y="235493"/>
            <a:ext cx="850585" cy="964991"/>
          </a:xfrm>
          <a:prstGeom prst="rect">
            <a:avLst/>
          </a:prstGeom>
        </p:spPr>
      </p:pic>
      <p:pic>
        <p:nvPicPr>
          <p:cNvPr id="5" name="Picture 4">
            <a:extLst>
              <a:ext uri="{FF2B5EF4-FFF2-40B4-BE49-F238E27FC236}">
                <a16:creationId xmlns:a16="http://schemas.microsoft.com/office/drawing/2014/main" id="{CD1BAFDF-5542-4BD1-BC85-D03B66B8E886}"/>
              </a:ext>
            </a:extLst>
          </p:cNvPr>
          <p:cNvPicPr>
            <a:picLocks noChangeAspect="1"/>
          </p:cNvPicPr>
          <p:nvPr/>
        </p:nvPicPr>
        <p:blipFill>
          <a:blip r:embed="rId3"/>
          <a:stretch>
            <a:fillRect/>
          </a:stretch>
        </p:blipFill>
        <p:spPr>
          <a:xfrm>
            <a:off x="840511" y="3762670"/>
            <a:ext cx="3086592" cy="1933734"/>
          </a:xfrm>
          <a:prstGeom prst="rect">
            <a:avLst/>
          </a:prstGeom>
        </p:spPr>
      </p:pic>
      <p:pic>
        <p:nvPicPr>
          <p:cNvPr id="7" name="Picture 6">
            <a:extLst>
              <a:ext uri="{FF2B5EF4-FFF2-40B4-BE49-F238E27FC236}">
                <a16:creationId xmlns:a16="http://schemas.microsoft.com/office/drawing/2014/main" id="{541011F7-5C55-43D9-BA2A-705FC4489EA6}"/>
              </a:ext>
            </a:extLst>
          </p:cNvPr>
          <p:cNvPicPr>
            <a:picLocks noChangeAspect="1"/>
          </p:cNvPicPr>
          <p:nvPr/>
        </p:nvPicPr>
        <p:blipFill>
          <a:blip r:embed="rId4"/>
          <a:stretch>
            <a:fillRect/>
          </a:stretch>
        </p:blipFill>
        <p:spPr>
          <a:xfrm>
            <a:off x="4802241" y="1287129"/>
            <a:ext cx="2160128" cy="4445385"/>
          </a:xfrm>
          <a:prstGeom prst="rect">
            <a:avLst/>
          </a:prstGeom>
        </p:spPr>
      </p:pic>
      <p:pic>
        <p:nvPicPr>
          <p:cNvPr id="9" name="Picture 5">
            <a:extLst>
              <a:ext uri="{FF2B5EF4-FFF2-40B4-BE49-F238E27FC236}">
                <a16:creationId xmlns:a16="http://schemas.microsoft.com/office/drawing/2014/main" id="{BFC8091C-2320-4658-B944-16E086655E6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09270" y="2781219"/>
            <a:ext cx="1590863" cy="145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Right 9">
            <a:extLst>
              <a:ext uri="{FF2B5EF4-FFF2-40B4-BE49-F238E27FC236}">
                <a16:creationId xmlns:a16="http://schemas.microsoft.com/office/drawing/2014/main" id="{3660BF98-DAB0-4C6A-97EE-0C81637B10AC}"/>
              </a:ext>
            </a:extLst>
          </p:cNvPr>
          <p:cNvSpPr/>
          <p:nvPr/>
        </p:nvSpPr>
        <p:spPr>
          <a:xfrm>
            <a:off x="7672107" y="4543654"/>
            <a:ext cx="965539" cy="100815"/>
          </a:xfrm>
          <a:prstGeom prst="rightArrow">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A90A68-B9F1-439D-B466-EC41385145BB}"/>
              </a:ext>
            </a:extLst>
          </p:cNvPr>
          <p:cNvSpPr txBox="1"/>
          <p:nvPr/>
        </p:nvSpPr>
        <p:spPr>
          <a:xfrm>
            <a:off x="7791229" y="4729537"/>
            <a:ext cx="665888" cy="369332"/>
          </a:xfrm>
          <a:prstGeom prst="rect">
            <a:avLst/>
          </a:prstGeom>
          <a:noFill/>
        </p:spPr>
        <p:txBody>
          <a:bodyPr wrap="none" rtlCol="0">
            <a:spAutoFit/>
          </a:bodyPr>
          <a:lstStyle/>
          <a:p>
            <a:r>
              <a:rPr lang="en-US" b="1" dirty="0"/>
              <a:t>Next</a:t>
            </a:r>
          </a:p>
        </p:txBody>
      </p:sp>
      <p:sp>
        <p:nvSpPr>
          <p:cNvPr id="12" name="TextBox 11">
            <a:extLst>
              <a:ext uri="{FF2B5EF4-FFF2-40B4-BE49-F238E27FC236}">
                <a16:creationId xmlns:a16="http://schemas.microsoft.com/office/drawing/2014/main" id="{44BAEF06-C761-44F9-B233-09A21C05AF51}"/>
              </a:ext>
            </a:extLst>
          </p:cNvPr>
          <p:cNvSpPr txBox="1"/>
          <p:nvPr/>
        </p:nvSpPr>
        <p:spPr>
          <a:xfrm>
            <a:off x="9321965" y="3198167"/>
            <a:ext cx="2870035" cy="461665"/>
          </a:xfrm>
          <a:prstGeom prst="rect">
            <a:avLst/>
          </a:prstGeom>
          <a:noFill/>
          <a:ln>
            <a:solidFill>
              <a:srgbClr val="7A0000"/>
            </a:solidFill>
          </a:ln>
          <a:effectLst>
            <a:glow rad="63500">
              <a:schemeClr val="accent1">
                <a:satMod val="175000"/>
                <a:alpha val="40000"/>
              </a:schemeClr>
            </a:glow>
            <a:innerShdw blurRad="63500" dist="50800" dir="8100000">
              <a:prstClr val="black">
                <a:alpha val="50000"/>
              </a:prstClr>
            </a:innerShdw>
            <a:softEdge rad="12700"/>
          </a:effectLst>
          <a:scene3d>
            <a:camera prst="orthographicFront"/>
            <a:lightRig rig="threePt" dir="t"/>
          </a:scene3d>
          <a:sp3d prstMaterial="matte"/>
        </p:spPr>
        <p:txBody>
          <a:bodyPr wrap="square" rtlCol="0">
            <a:spAutoFit/>
          </a:bodyPr>
          <a:lstStyle/>
          <a:p>
            <a:r>
              <a:rPr lang="en-US" sz="2400" b="1" dirty="0" err="1">
                <a:solidFill>
                  <a:srgbClr val="7A0000"/>
                </a:solidFill>
              </a:rPr>
              <a:t>MadGraph</a:t>
            </a:r>
            <a:r>
              <a:rPr lang="en-US" sz="2400" b="1" dirty="0">
                <a:solidFill>
                  <a:srgbClr val="7A0000"/>
                </a:solidFill>
              </a:rPr>
              <a:t> on GPU</a:t>
            </a:r>
          </a:p>
        </p:txBody>
      </p:sp>
      <p:cxnSp>
        <p:nvCxnSpPr>
          <p:cNvPr id="15" name="Straight Connector 14">
            <a:extLst>
              <a:ext uri="{FF2B5EF4-FFF2-40B4-BE49-F238E27FC236}">
                <a16:creationId xmlns:a16="http://schemas.microsoft.com/office/drawing/2014/main" id="{0DF605C0-0F6A-46BB-86CC-83A7D65A4C09}"/>
              </a:ext>
            </a:extLst>
          </p:cNvPr>
          <p:cNvCxnSpPr/>
          <p:nvPr/>
        </p:nvCxnSpPr>
        <p:spPr>
          <a:xfrm>
            <a:off x="9448800" y="3659832"/>
            <a:ext cx="24609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0A5D379-06B6-4798-82AC-96C2380B2C62}"/>
              </a:ext>
            </a:extLst>
          </p:cNvPr>
          <p:cNvCxnSpPr>
            <a:cxnSpLocks/>
          </p:cNvCxnSpPr>
          <p:nvPr/>
        </p:nvCxnSpPr>
        <p:spPr>
          <a:xfrm>
            <a:off x="9395260" y="3628197"/>
            <a:ext cx="251451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20" name="Picture 4" descr="Argonne National Laboratory | Drupal.org">
            <a:extLst>
              <a:ext uri="{FF2B5EF4-FFF2-40B4-BE49-F238E27FC236}">
                <a16:creationId xmlns:a16="http://schemas.microsoft.com/office/drawing/2014/main" id="{676B62FF-8214-4CAD-99BA-B75882366D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0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6</a:t>
            </a:fld>
            <a:endParaRPr lang="en-US">
              <a:solidFill>
                <a:srgbClr val="514A40"/>
              </a:solidFill>
              <a:latin typeface="Cambria"/>
            </a:endParaRPr>
          </a:p>
        </p:txBody>
      </p:sp>
      <p:sp>
        <p:nvSpPr>
          <p:cNvPr id="3" name="TextBox 2">
            <a:extLst>
              <a:ext uri="{FF2B5EF4-FFF2-40B4-BE49-F238E27FC236}">
                <a16:creationId xmlns:a16="http://schemas.microsoft.com/office/drawing/2014/main" id="{A77B6326-D0A0-4306-A922-43387DAFA64F}"/>
              </a:ext>
            </a:extLst>
          </p:cNvPr>
          <p:cNvSpPr txBox="1"/>
          <p:nvPr/>
        </p:nvSpPr>
        <p:spPr>
          <a:xfrm>
            <a:off x="173422" y="305375"/>
            <a:ext cx="5070106" cy="615553"/>
          </a:xfrm>
          <a:prstGeom prst="rect">
            <a:avLst/>
          </a:prstGeom>
          <a:noFill/>
        </p:spPr>
        <p:txBody>
          <a:bodyPr wrap="none" rtlCol="0">
            <a:spAutoFit/>
          </a:bodyPr>
          <a:lstStyle/>
          <a:p>
            <a:r>
              <a:rPr lang="en-US" sz="3400" b="1" dirty="0">
                <a:solidFill>
                  <a:srgbClr val="7A0000"/>
                </a:solidFill>
              </a:rPr>
              <a:t>Improving Performance</a:t>
            </a:r>
            <a:r>
              <a:rPr lang="en-US" sz="3400" dirty="0"/>
              <a:t> </a:t>
            </a:r>
          </a:p>
        </p:txBody>
      </p:sp>
      <p:sp>
        <p:nvSpPr>
          <p:cNvPr id="4" name="TextBox 3">
            <a:extLst>
              <a:ext uri="{FF2B5EF4-FFF2-40B4-BE49-F238E27FC236}">
                <a16:creationId xmlns:a16="http://schemas.microsoft.com/office/drawing/2014/main" id="{367C1192-67F9-49DA-8B25-BB58BCE65AB0}"/>
              </a:ext>
            </a:extLst>
          </p:cNvPr>
          <p:cNvSpPr txBox="1"/>
          <p:nvPr/>
        </p:nvSpPr>
        <p:spPr>
          <a:xfrm>
            <a:off x="173422" y="1474618"/>
            <a:ext cx="10730279" cy="1446550"/>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solidFill>
                  <a:schemeClr val="tx2"/>
                </a:solidFill>
                <a:latin typeface="Caladea" panose="02040503050406030204" pitchFamily="18" charset="0"/>
                <a:cs typeface="Times New Roman" panose="02020603050405020304" pitchFamily="18" charset="0"/>
              </a:rPr>
              <a:t>Graphics Processing Units (GPUs)</a:t>
            </a:r>
          </a:p>
          <a:p>
            <a:pPr marL="914400" lvl="1" indent="-457200">
              <a:buFont typeface="Wingdings" panose="05000000000000000000" pitchFamily="2" charset="2"/>
              <a:buChar char="q"/>
            </a:pPr>
            <a:r>
              <a:rPr lang="en-US" sz="2200" dirty="0">
                <a:solidFill>
                  <a:schemeClr val="tx2"/>
                </a:solidFill>
                <a:latin typeface="Caladea" panose="02040503050406030204" pitchFamily="18" charset="0"/>
                <a:cs typeface="Times New Roman" panose="02020603050405020304" pitchFamily="18" charset="0"/>
              </a:rPr>
              <a:t>Made for accelerated image production</a:t>
            </a:r>
          </a:p>
          <a:p>
            <a:pPr marL="914400" lvl="1" indent="-457200">
              <a:buFont typeface="Wingdings" panose="05000000000000000000" pitchFamily="2" charset="2"/>
              <a:buChar char="q"/>
            </a:pPr>
            <a:r>
              <a:rPr lang="en-US" sz="2200" dirty="0">
                <a:solidFill>
                  <a:schemeClr val="tx2"/>
                </a:solidFill>
                <a:latin typeface="Caladea" panose="02040503050406030204" pitchFamily="18" charset="0"/>
                <a:cs typeface="Times New Roman" panose="02020603050405020304" pitchFamily="18" charset="0"/>
              </a:rPr>
              <a:t>Highly parallelized</a:t>
            </a:r>
          </a:p>
          <a:p>
            <a:pPr marL="914400" lvl="1" indent="-457200">
              <a:buFont typeface="Wingdings" panose="05000000000000000000" pitchFamily="2" charset="2"/>
              <a:buChar char="q"/>
            </a:pPr>
            <a:r>
              <a:rPr lang="en-US" sz="2200" dirty="0">
                <a:solidFill>
                  <a:schemeClr val="tx2"/>
                </a:solidFill>
                <a:latin typeface="Caladea" panose="02040503050406030204" pitchFamily="18" charset="0"/>
                <a:cs typeface="Times New Roman" panose="02020603050405020304" pitchFamily="18" charset="0"/>
              </a:rPr>
              <a:t>Established development platform with CUDA</a:t>
            </a:r>
          </a:p>
        </p:txBody>
      </p:sp>
      <p:pic>
        <p:nvPicPr>
          <p:cNvPr id="4102" name="Picture 6" descr="CPU vs GPU Architecture | Download Scientific Diagram">
            <a:extLst>
              <a:ext uri="{FF2B5EF4-FFF2-40B4-BE49-F238E27FC236}">
                <a16:creationId xmlns:a16="http://schemas.microsoft.com/office/drawing/2014/main" id="{310E87D4-39EA-4D2F-8B21-E67A88462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934" y="1123785"/>
            <a:ext cx="48577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astest Free Video Converter with NVIDIA CUDA Support">
            <a:extLst>
              <a:ext uri="{FF2B5EF4-FFF2-40B4-BE49-F238E27FC236}">
                <a16:creationId xmlns:a16="http://schemas.microsoft.com/office/drawing/2014/main" id="{CA9E6C4B-08E4-4BBE-A7DD-3AE980B2D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154" y="3825465"/>
            <a:ext cx="3143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1F4CF6A-E514-4E0D-9A70-C13ACC233F6B}"/>
              </a:ext>
            </a:extLst>
          </p:cNvPr>
          <p:cNvPicPr>
            <a:picLocks noChangeAspect="1"/>
          </p:cNvPicPr>
          <p:nvPr/>
        </p:nvPicPr>
        <p:blipFill>
          <a:blip r:embed="rId4"/>
          <a:stretch>
            <a:fillRect/>
          </a:stretch>
        </p:blipFill>
        <p:spPr>
          <a:xfrm>
            <a:off x="6530861" y="4043138"/>
            <a:ext cx="1819275" cy="1838325"/>
          </a:xfrm>
          <a:prstGeom prst="rect">
            <a:avLst/>
          </a:prstGeom>
        </p:spPr>
      </p:pic>
      <p:pic>
        <p:nvPicPr>
          <p:cNvPr id="13" name="Picture 12">
            <a:extLst>
              <a:ext uri="{FF2B5EF4-FFF2-40B4-BE49-F238E27FC236}">
                <a16:creationId xmlns:a16="http://schemas.microsoft.com/office/drawing/2014/main" id="{DBB76EB0-F14C-41CE-86E2-78C2930D2B6F}"/>
              </a:ext>
            </a:extLst>
          </p:cNvPr>
          <p:cNvPicPr>
            <a:picLocks noChangeAspect="1"/>
          </p:cNvPicPr>
          <p:nvPr/>
        </p:nvPicPr>
        <p:blipFill>
          <a:blip r:embed="rId5"/>
          <a:stretch>
            <a:fillRect/>
          </a:stretch>
        </p:blipFill>
        <p:spPr>
          <a:xfrm>
            <a:off x="9091797" y="3987103"/>
            <a:ext cx="669824" cy="520067"/>
          </a:xfrm>
          <a:prstGeom prst="rect">
            <a:avLst/>
          </a:prstGeom>
        </p:spPr>
      </p:pic>
      <p:pic>
        <p:nvPicPr>
          <p:cNvPr id="16" name="Picture 15">
            <a:extLst>
              <a:ext uri="{FF2B5EF4-FFF2-40B4-BE49-F238E27FC236}">
                <a16:creationId xmlns:a16="http://schemas.microsoft.com/office/drawing/2014/main" id="{568C6460-72F9-453F-AA31-74C7C0973F66}"/>
              </a:ext>
            </a:extLst>
          </p:cNvPr>
          <p:cNvPicPr>
            <a:picLocks noChangeAspect="1"/>
          </p:cNvPicPr>
          <p:nvPr/>
        </p:nvPicPr>
        <p:blipFill>
          <a:blip r:embed="rId5"/>
          <a:stretch>
            <a:fillRect/>
          </a:stretch>
        </p:blipFill>
        <p:spPr>
          <a:xfrm>
            <a:off x="9804795" y="3962672"/>
            <a:ext cx="669824" cy="520067"/>
          </a:xfrm>
          <a:prstGeom prst="rect">
            <a:avLst/>
          </a:prstGeom>
        </p:spPr>
      </p:pic>
      <p:pic>
        <p:nvPicPr>
          <p:cNvPr id="17" name="Picture 16">
            <a:extLst>
              <a:ext uri="{FF2B5EF4-FFF2-40B4-BE49-F238E27FC236}">
                <a16:creationId xmlns:a16="http://schemas.microsoft.com/office/drawing/2014/main" id="{3A9DEDB8-1782-409F-9F01-981FDB95326B}"/>
              </a:ext>
            </a:extLst>
          </p:cNvPr>
          <p:cNvPicPr>
            <a:picLocks noChangeAspect="1"/>
          </p:cNvPicPr>
          <p:nvPr/>
        </p:nvPicPr>
        <p:blipFill>
          <a:blip r:embed="rId5"/>
          <a:stretch>
            <a:fillRect/>
          </a:stretch>
        </p:blipFill>
        <p:spPr>
          <a:xfrm>
            <a:off x="10558108" y="3983635"/>
            <a:ext cx="669824" cy="520067"/>
          </a:xfrm>
          <a:prstGeom prst="rect">
            <a:avLst/>
          </a:prstGeom>
        </p:spPr>
      </p:pic>
      <p:pic>
        <p:nvPicPr>
          <p:cNvPr id="18" name="Picture 17">
            <a:extLst>
              <a:ext uri="{FF2B5EF4-FFF2-40B4-BE49-F238E27FC236}">
                <a16:creationId xmlns:a16="http://schemas.microsoft.com/office/drawing/2014/main" id="{027E3DAA-3046-4457-A82A-A6F2ABE9F634}"/>
              </a:ext>
            </a:extLst>
          </p:cNvPr>
          <p:cNvPicPr>
            <a:picLocks noChangeAspect="1"/>
          </p:cNvPicPr>
          <p:nvPr/>
        </p:nvPicPr>
        <p:blipFill>
          <a:blip r:embed="rId5"/>
          <a:stretch>
            <a:fillRect/>
          </a:stretch>
        </p:blipFill>
        <p:spPr>
          <a:xfrm>
            <a:off x="9073868" y="4517931"/>
            <a:ext cx="669824" cy="520067"/>
          </a:xfrm>
          <a:prstGeom prst="rect">
            <a:avLst/>
          </a:prstGeom>
        </p:spPr>
      </p:pic>
      <p:pic>
        <p:nvPicPr>
          <p:cNvPr id="19" name="Picture 18">
            <a:extLst>
              <a:ext uri="{FF2B5EF4-FFF2-40B4-BE49-F238E27FC236}">
                <a16:creationId xmlns:a16="http://schemas.microsoft.com/office/drawing/2014/main" id="{819E6AA3-60F3-407C-A65F-6769B685FB0C}"/>
              </a:ext>
            </a:extLst>
          </p:cNvPr>
          <p:cNvPicPr>
            <a:picLocks noChangeAspect="1"/>
          </p:cNvPicPr>
          <p:nvPr/>
        </p:nvPicPr>
        <p:blipFill>
          <a:blip r:embed="rId5"/>
          <a:stretch>
            <a:fillRect/>
          </a:stretch>
        </p:blipFill>
        <p:spPr>
          <a:xfrm>
            <a:off x="9804795" y="4535835"/>
            <a:ext cx="669824" cy="520067"/>
          </a:xfrm>
          <a:prstGeom prst="rect">
            <a:avLst/>
          </a:prstGeom>
        </p:spPr>
      </p:pic>
      <p:pic>
        <p:nvPicPr>
          <p:cNvPr id="20" name="Picture 19">
            <a:extLst>
              <a:ext uri="{FF2B5EF4-FFF2-40B4-BE49-F238E27FC236}">
                <a16:creationId xmlns:a16="http://schemas.microsoft.com/office/drawing/2014/main" id="{296B03B4-AD9E-4FBF-B17A-AE725D04163C}"/>
              </a:ext>
            </a:extLst>
          </p:cNvPr>
          <p:cNvPicPr>
            <a:picLocks noChangeAspect="1"/>
          </p:cNvPicPr>
          <p:nvPr/>
        </p:nvPicPr>
        <p:blipFill>
          <a:blip r:embed="rId5"/>
          <a:stretch>
            <a:fillRect/>
          </a:stretch>
        </p:blipFill>
        <p:spPr>
          <a:xfrm>
            <a:off x="10553651" y="4558965"/>
            <a:ext cx="669824" cy="520067"/>
          </a:xfrm>
          <a:prstGeom prst="rect">
            <a:avLst/>
          </a:prstGeom>
        </p:spPr>
      </p:pic>
      <p:pic>
        <p:nvPicPr>
          <p:cNvPr id="21" name="Picture 20">
            <a:extLst>
              <a:ext uri="{FF2B5EF4-FFF2-40B4-BE49-F238E27FC236}">
                <a16:creationId xmlns:a16="http://schemas.microsoft.com/office/drawing/2014/main" id="{4E6EA04C-8406-4829-BEC6-3FF3A679A429}"/>
              </a:ext>
            </a:extLst>
          </p:cNvPr>
          <p:cNvPicPr>
            <a:picLocks noChangeAspect="1"/>
          </p:cNvPicPr>
          <p:nvPr/>
        </p:nvPicPr>
        <p:blipFill>
          <a:blip r:embed="rId5"/>
          <a:stretch>
            <a:fillRect/>
          </a:stretch>
        </p:blipFill>
        <p:spPr>
          <a:xfrm>
            <a:off x="9081184" y="5108998"/>
            <a:ext cx="669824" cy="520067"/>
          </a:xfrm>
          <a:prstGeom prst="rect">
            <a:avLst/>
          </a:prstGeom>
        </p:spPr>
      </p:pic>
      <p:pic>
        <p:nvPicPr>
          <p:cNvPr id="22" name="Picture 21">
            <a:extLst>
              <a:ext uri="{FF2B5EF4-FFF2-40B4-BE49-F238E27FC236}">
                <a16:creationId xmlns:a16="http://schemas.microsoft.com/office/drawing/2014/main" id="{E0B749B8-BACA-40EC-A4A8-E5561E79D5BF}"/>
              </a:ext>
            </a:extLst>
          </p:cNvPr>
          <p:cNvPicPr>
            <a:picLocks noChangeAspect="1"/>
          </p:cNvPicPr>
          <p:nvPr/>
        </p:nvPicPr>
        <p:blipFill>
          <a:blip r:embed="rId5"/>
          <a:stretch>
            <a:fillRect/>
          </a:stretch>
        </p:blipFill>
        <p:spPr>
          <a:xfrm>
            <a:off x="10547950" y="5106683"/>
            <a:ext cx="669824" cy="520067"/>
          </a:xfrm>
          <a:prstGeom prst="rect">
            <a:avLst/>
          </a:prstGeom>
        </p:spPr>
      </p:pic>
      <p:pic>
        <p:nvPicPr>
          <p:cNvPr id="23" name="Picture 22">
            <a:extLst>
              <a:ext uri="{FF2B5EF4-FFF2-40B4-BE49-F238E27FC236}">
                <a16:creationId xmlns:a16="http://schemas.microsoft.com/office/drawing/2014/main" id="{138D93F5-D072-41E6-B723-6B94EE6E2446}"/>
              </a:ext>
            </a:extLst>
          </p:cNvPr>
          <p:cNvPicPr>
            <a:picLocks noChangeAspect="1"/>
          </p:cNvPicPr>
          <p:nvPr/>
        </p:nvPicPr>
        <p:blipFill>
          <a:blip r:embed="rId5"/>
          <a:stretch>
            <a:fillRect/>
          </a:stretch>
        </p:blipFill>
        <p:spPr>
          <a:xfrm>
            <a:off x="9801894" y="5108998"/>
            <a:ext cx="669824" cy="520067"/>
          </a:xfrm>
          <a:prstGeom prst="rect">
            <a:avLst/>
          </a:prstGeom>
        </p:spPr>
      </p:pic>
      <p:pic>
        <p:nvPicPr>
          <p:cNvPr id="24" name="Picture 4" descr="Argonne National Laboratory | Drupal.org">
            <a:extLst>
              <a:ext uri="{FF2B5EF4-FFF2-40B4-BE49-F238E27FC236}">
                <a16:creationId xmlns:a16="http://schemas.microsoft.com/office/drawing/2014/main" id="{E327D345-4143-4D54-8D39-6F878B4747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44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7</a:t>
            </a:fld>
            <a:endParaRPr lang="en-US">
              <a:solidFill>
                <a:srgbClr val="514A40"/>
              </a:solidFill>
              <a:latin typeface="Cambria"/>
            </a:endParaRPr>
          </a:p>
        </p:txBody>
      </p:sp>
      <p:sp>
        <p:nvSpPr>
          <p:cNvPr id="3" name="TextBox 2">
            <a:extLst>
              <a:ext uri="{FF2B5EF4-FFF2-40B4-BE49-F238E27FC236}">
                <a16:creationId xmlns:a16="http://schemas.microsoft.com/office/drawing/2014/main" id="{F2F0243C-D9F4-41AD-93B0-BD440CDBAA34}"/>
              </a:ext>
            </a:extLst>
          </p:cNvPr>
          <p:cNvSpPr txBox="1"/>
          <p:nvPr/>
        </p:nvSpPr>
        <p:spPr>
          <a:xfrm>
            <a:off x="274068" y="603512"/>
            <a:ext cx="3983591" cy="553998"/>
          </a:xfrm>
          <a:prstGeom prst="rect">
            <a:avLst/>
          </a:prstGeom>
          <a:noFill/>
        </p:spPr>
        <p:txBody>
          <a:bodyPr wrap="none" rtlCol="0">
            <a:spAutoFit/>
          </a:bodyPr>
          <a:lstStyle/>
          <a:p>
            <a:r>
              <a:rPr lang="en-US" sz="3000" b="1" dirty="0">
                <a:solidFill>
                  <a:srgbClr val="7A0000"/>
                </a:solidFill>
              </a:rPr>
              <a:t>GPU based </a:t>
            </a:r>
            <a:r>
              <a:rPr lang="en-US" sz="3000" b="1" dirty="0" err="1">
                <a:solidFill>
                  <a:srgbClr val="7A0000"/>
                </a:solidFill>
              </a:rPr>
              <a:t>MadGraph</a:t>
            </a:r>
            <a:endParaRPr lang="en-US" sz="3000" dirty="0"/>
          </a:p>
        </p:txBody>
      </p:sp>
      <p:sp>
        <p:nvSpPr>
          <p:cNvPr id="5" name="TextBox 4">
            <a:extLst>
              <a:ext uri="{FF2B5EF4-FFF2-40B4-BE49-F238E27FC236}">
                <a16:creationId xmlns:a16="http://schemas.microsoft.com/office/drawing/2014/main" id="{29A916FA-2B54-4047-888E-C2D918DAE4F5}"/>
              </a:ext>
            </a:extLst>
          </p:cNvPr>
          <p:cNvSpPr txBox="1"/>
          <p:nvPr/>
        </p:nvSpPr>
        <p:spPr>
          <a:xfrm>
            <a:off x="274068" y="1925279"/>
            <a:ext cx="7139569" cy="3477875"/>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solidFill>
                  <a:schemeClr val="tx2"/>
                </a:solidFill>
                <a:latin typeface="Caladea" panose="02040503050406030204" pitchFamily="18" charset="0"/>
                <a:cs typeface="Times New Roman" panose="02020603050405020304" pitchFamily="18" charset="0"/>
              </a:rPr>
              <a:t>Development began in 2008</a:t>
            </a:r>
          </a:p>
          <a:p>
            <a:pPr marL="800100" lvl="1" indent="-342900">
              <a:buFont typeface="Wingdings" panose="05000000000000000000" pitchFamily="2" charset="2"/>
              <a:buChar char="q"/>
            </a:pPr>
            <a:r>
              <a:rPr lang="en-US" sz="2200" dirty="0">
                <a:solidFill>
                  <a:schemeClr val="tx2"/>
                </a:solidFill>
                <a:latin typeface="Caladea" panose="02040503050406030204" pitchFamily="18" charset="0"/>
                <a:cs typeface="Times New Roman" panose="02020603050405020304" pitchFamily="18" charset="0"/>
              </a:rPr>
              <a:t>Work on parallelizing (HEGET, </a:t>
            </a:r>
            <a:r>
              <a:rPr lang="en-US" sz="2200" dirty="0" err="1">
                <a:solidFill>
                  <a:schemeClr val="tx2"/>
                </a:solidFill>
                <a:latin typeface="Caladea" panose="02040503050406030204" pitchFamily="18" charset="0"/>
                <a:cs typeface="Times New Roman" panose="02020603050405020304" pitchFamily="18" charset="0"/>
              </a:rPr>
              <a:t>gVEGAS</a:t>
            </a:r>
            <a:r>
              <a:rPr lang="en-US" sz="2200" dirty="0">
                <a:solidFill>
                  <a:schemeClr val="tx2"/>
                </a:solidFill>
                <a:latin typeface="Caladea" panose="02040503050406030204" pitchFamily="18" charset="0"/>
                <a:cs typeface="Times New Roman" panose="02020603050405020304" pitchFamily="18" charset="0"/>
              </a:rPr>
              <a:t>, </a:t>
            </a:r>
            <a:r>
              <a:rPr lang="en-US" sz="2200" dirty="0" err="1">
                <a:solidFill>
                  <a:schemeClr val="tx2"/>
                </a:solidFill>
                <a:latin typeface="Caladea" panose="02040503050406030204" pitchFamily="18" charset="0"/>
                <a:cs typeface="Times New Roman" panose="02020603050405020304" pitchFamily="18" charset="0"/>
              </a:rPr>
              <a:t>gBASES</a:t>
            </a:r>
            <a:r>
              <a:rPr lang="en-US" sz="2200" dirty="0">
                <a:solidFill>
                  <a:schemeClr val="tx2"/>
                </a:solidFill>
                <a:latin typeface="Caladea" panose="02040503050406030204" pitchFamily="18" charset="0"/>
                <a:cs typeface="Times New Roman" panose="02020603050405020304" pitchFamily="18" charset="0"/>
              </a:rPr>
              <a:t>, </a:t>
            </a:r>
            <a:r>
              <a:rPr lang="en-US" sz="2200" dirty="0" err="1">
                <a:solidFill>
                  <a:schemeClr val="tx2"/>
                </a:solidFill>
                <a:latin typeface="Caladea" panose="02040503050406030204" pitchFamily="18" charset="0"/>
                <a:cs typeface="Times New Roman" panose="02020603050405020304" pitchFamily="18" charset="0"/>
              </a:rPr>
              <a:t>gSPRING</a:t>
            </a:r>
            <a:r>
              <a:rPr lang="en-US" sz="2200" dirty="0">
                <a:solidFill>
                  <a:schemeClr val="tx2"/>
                </a:solidFill>
                <a:latin typeface="Caladea" panose="02040503050406030204" pitchFamily="18" charset="0"/>
                <a:cs typeface="Times New Roman" panose="02020603050405020304" pitchFamily="18" charset="0"/>
              </a:rPr>
              <a:t>)</a:t>
            </a:r>
          </a:p>
          <a:p>
            <a:pPr marL="285750" indent="-285750">
              <a:buFont typeface="Wingdings" panose="05000000000000000000" pitchFamily="2" charset="2"/>
              <a:buChar char="Ø"/>
            </a:pPr>
            <a:r>
              <a:rPr lang="en-US" sz="2200" dirty="0">
                <a:solidFill>
                  <a:schemeClr val="tx2"/>
                </a:solidFill>
                <a:latin typeface="Caladea" panose="02040503050406030204" pitchFamily="18" charset="0"/>
                <a:cs typeface="Times New Roman" panose="02020603050405020304" pitchFamily="18" charset="0"/>
              </a:rPr>
              <a:t> “GPU” version of </a:t>
            </a:r>
            <a:r>
              <a:rPr lang="en-US" sz="2200" dirty="0" err="1">
                <a:solidFill>
                  <a:schemeClr val="tx2"/>
                </a:solidFill>
                <a:latin typeface="Caladea" panose="02040503050406030204" pitchFamily="18" charset="0"/>
                <a:cs typeface="Times New Roman" panose="02020603050405020304" pitchFamily="18" charset="0"/>
              </a:rPr>
              <a:t>Madgraph</a:t>
            </a:r>
            <a:r>
              <a:rPr lang="en-US" sz="2200" dirty="0">
                <a:solidFill>
                  <a:schemeClr val="tx2"/>
                </a:solidFill>
                <a:latin typeface="Caladea" panose="02040503050406030204" pitchFamily="18" charset="0"/>
                <a:cs typeface="Times New Roman" panose="02020603050405020304" pitchFamily="18" charset="0"/>
              </a:rPr>
              <a:t> created</a:t>
            </a:r>
          </a:p>
          <a:p>
            <a:pPr marL="800100" lvl="1" indent="-342900">
              <a:buFont typeface="Wingdings" panose="05000000000000000000" pitchFamily="2" charset="2"/>
              <a:buChar char="q"/>
            </a:pPr>
            <a:r>
              <a:rPr lang="en-US" sz="2200" dirty="0">
                <a:solidFill>
                  <a:schemeClr val="tx2"/>
                </a:solidFill>
                <a:latin typeface="Caladea" panose="02040503050406030204" pitchFamily="18" charset="0"/>
                <a:cs typeface="Times New Roman" panose="02020603050405020304" pitchFamily="18" charset="0"/>
              </a:rPr>
              <a:t> </a:t>
            </a:r>
            <a:r>
              <a:rPr lang="en-US" sz="2200" dirty="0">
                <a:solidFill>
                  <a:schemeClr val="tx2"/>
                </a:solidFill>
                <a:latin typeface="Caladea" panose="02040503050406030204" pitchFamily="18" charset="0"/>
              </a:rPr>
              <a:t>CUDA-based version of </a:t>
            </a:r>
            <a:r>
              <a:rPr lang="en-US" sz="2200" dirty="0" err="1">
                <a:solidFill>
                  <a:schemeClr val="tx2"/>
                </a:solidFill>
                <a:latin typeface="Caladea" panose="02040503050406030204" pitchFamily="18" charset="0"/>
              </a:rPr>
              <a:t>Madgraph</a:t>
            </a:r>
            <a:r>
              <a:rPr lang="en-US" sz="2200" dirty="0">
                <a:solidFill>
                  <a:schemeClr val="tx2"/>
                </a:solidFill>
                <a:latin typeface="Caladea" panose="02040503050406030204" pitchFamily="18" charset="0"/>
              </a:rPr>
              <a:t> that was last updated in 2013</a:t>
            </a:r>
            <a:endParaRPr lang="en-US" sz="2200" dirty="0">
              <a:solidFill>
                <a:schemeClr val="tx2"/>
              </a:solidFill>
              <a:latin typeface="Caladea" panose="02040503050406030204" pitchFamily="18" charset="0"/>
              <a:cs typeface="Times New Roman" panose="02020603050405020304" pitchFamily="18" charset="0"/>
            </a:endParaRPr>
          </a:p>
          <a:p>
            <a:pPr marL="285750" indent="-285750">
              <a:buFont typeface="Wingdings" panose="05000000000000000000" pitchFamily="2" charset="2"/>
              <a:buChar char="Ø"/>
            </a:pPr>
            <a:r>
              <a:rPr lang="en-US" sz="2200" dirty="0">
                <a:solidFill>
                  <a:schemeClr val="tx2"/>
                </a:solidFill>
                <a:latin typeface="Caladea" panose="02040503050406030204" pitchFamily="18" charset="0"/>
                <a:cs typeface="Times New Roman" panose="02020603050405020304" pitchFamily="18" charset="0"/>
              </a:rPr>
              <a:t>Benchmarking was done for integration.</a:t>
            </a:r>
          </a:p>
          <a:p>
            <a:pPr marL="800100" lvl="1" indent="-342900">
              <a:buFont typeface="Wingdings" panose="05000000000000000000" pitchFamily="2" charset="2"/>
              <a:buChar char="q"/>
            </a:pPr>
            <a:r>
              <a:rPr lang="en-US" sz="2200" dirty="0">
                <a:solidFill>
                  <a:schemeClr val="tx2"/>
                </a:solidFill>
                <a:latin typeface="Caladea" panose="02040503050406030204" pitchFamily="18" charset="0"/>
                <a:cs typeface="Times New Roman" panose="02020603050405020304" pitchFamily="18" charset="0"/>
              </a:rPr>
              <a:t>J. </a:t>
            </a:r>
            <a:r>
              <a:rPr lang="en-US" sz="2200" dirty="0" err="1">
                <a:solidFill>
                  <a:schemeClr val="tx2"/>
                </a:solidFill>
                <a:latin typeface="Caladea" panose="02040503050406030204" pitchFamily="18" charset="0"/>
                <a:cs typeface="Times New Roman" panose="02020603050405020304" pitchFamily="18" charset="0"/>
              </a:rPr>
              <a:t>Kanzaki</a:t>
            </a:r>
            <a:r>
              <a:rPr lang="en-US" sz="2200" dirty="0">
                <a:solidFill>
                  <a:schemeClr val="tx2"/>
                </a:solidFill>
                <a:latin typeface="Caladea" panose="02040503050406030204" pitchFamily="18" charset="0"/>
                <a:cs typeface="Times New Roman" panose="02020603050405020304" pitchFamily="18" charset="0"/>
              </a:rPr>
              <a:t>, Eur. Phys.J.C71 (2011), e-print </a:t>
            </a:r>
            <a:r>
              <a:rPr lang="en-US" sz="2200" dirty="0" err="1">
                <a:solidFill>
                  <a:schemeClr val="tx2"/>
                </a:solidFill>
                <a:latin typeface="Caladea" panose="02040503050406030204" pitchFamily="18" charset="0"/>
                <a:cs typeface="Times New Roman" panose="02020603050405020304" pitchFamily="18" charset="0"/>
              </a:rPr>
              <a:t>arXiv</a:t>
            </a:r>
            <a:r>
              <a:rPr lang="en-US" sz="2200" dirty="0">
                <a:solidFill>
                  <a:schemeClr val="tx2"/>
                </a:solidFill>
                <a:latin typeface="Caladea" panose="02040503050406030204" pitchFamily="18" charset="0"/>
                <a:cs typeface="Times New Roman" panose="02020603050405020304" pitchFamily="18" charset="0"/>
              </a:rPr>
              <a:t>: 1010.2107</a:t>
            </a:r>
          </a:p>
          <a:p>
            <a:pPr marL="285750" indent="-285750">
              <a:buFont typeface="Wingdings" panose="05000000000000000000" pitchFamily="2" charset="2"/>
              <a:buChar char="Ø"/>
            </a:pPr>
            <a:r>
              <a:rPr lang="en-US" sz="2200" dirty="0">
                <a:solidFill>
                  <a:schemeClr val="tx2"/>
                </a:solidFill>
                <a:latin typeface="Caladea" panose="02040503050406030204" pitchFamily="18" charset="0"/>
              </a:rPr>
              <a:t>The GPU programs were not fully integrated</a:t>
            </a:r>
            <a:endParaRPr lang="en-US" sz="2200" dirty="0">
              <a:solidFill>
                <a:schemeClr val="tx2"/>
              </a:solidFill>
              <a:latin typeface="Calade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50DF803-BAAC-4556-9485-A12578AE6597}"/>
              </a:ext>
            </a:extLst>
          </p:cNvPr>
          <p:cNvSpPr txBox="1"/>
          <p:nvPr/>
        </p:nvSpPr>
        <p:spPr>
          <a:xfrm>
            <a:off x="299956" y="1325951"/>
            <a:ext cx="1445807" cy="430887"/>
          </a:xfrm>
          <a:prstGeom prst="rect">
            <a:avLst/>
          </a:prstGeom>
          <a:noFill/>
        </p:spPr>
        <p:txBody>
          <a:bodyPr wrap="square" rtlCol="0">
            <a:spAutoFit/>
          </a:bodyPr>
          <a:lstStyle/>
          <a:p>
            <a:r>
              <a:rPr lang="en-US" sz="2200" b="1" dirty="0">
                <a:solidFill>
                  <a:schemeClr val="tx2"/>
                </a:solidFill>
              </a:rPr>
              <a:t>History</a:t>
            </a:r>
          </a:p>
        </p:txBody>
      </p:sp>
      <p:pic>
        <p:nvPicPr>
          <p:cNvPr id="6" name="Picture 5">
            <a:extLst>
              <a:ext uri="{FF2B5EF4-FFF2-40B4-BE49-F238E27FC236}">
                <a16:creationId xmlns:a16="http://schemas.microsoft.com/office/drawing/2014/main" id="{4E6229C8-0F7B-4778-BFAD-F04144960459}"/>
              </a:ext>
            </a:extLst>
          </p:cNvPr>
          <p:cNvPicPr>
            <a:picLocks noChangeAspect="1"/>
          </p:cNvPicPr>
          <p:nvPr/>
        </p:nvPicPr>
        <p:blipFill>
          <a:blip r:embed="rId2"/>
          <a:stretch>
            <a:fillRect/>
          </a:stretch>
        </p:blipFill>
        <p:spPr>
          <a:xfrm>
            <a:off x="8803571" y="603512"/>
            <a:ext cx="1686025" cy="2271490"/>
          </a:xfrm>
          <a:prstGeom prst="rect">
            <a:avLst/>
          </a:prstGeom>
        </p:spPr>
      </p:pic>
      <p:pic>
        <p:nvPicPr>
          <p:cNvPr id="2052" name="Picture 4" descr="Books Read Sticker by rainbowfish523 for iOS &amp; Android | GIPHY">
            <a:extLst>
              <a:ext uri="{FF2B5EF4-FFF2-40B4-BE49-F238E27FC236}">
                <a16:creationId xmlns:a16="http://schemas.microsoft.com/office/drawing/2014/main" id="{DC8AD662-CC27-4610-9522-B53A575FC1E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39525" y="1235315"/>
            <a:ext cx="1200329" cy="12003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B744B1-DD86-4D85-89F8-3BA2DBF92BA6}"/>
              </a:ext>
            </a:extLst>
          </p:cNvPr>
          <p:cNvPicPr>
            <a:picLocks noChangeAspect="1"/>
          </p:cNvPicPr>
          <p:nvPr/>
        </p:nvPicPr>
        <p:blipFill>
          <a:blip r:embed="rId4"/>
          <a:stretch>
            <a:fillRect/>
          </a:stretch>
        </p:blipFill>
        <p:spPr>
          <a:xfrm>
            <a:off x="7787207" y="3312680"/>
            <a:ext cx="3146618" cy="2219354"/>
          </a:xfrm>
          <a:prstGeom prst="rect">
            <a:avLst/>
          </a:prstGeom>
        </p:spPr>
      </p:pic>
      <p:sp>
        <p:nvSpPr>
          <p:cNvPr id="10" name="Rectangle 9">
            <a:extLst>
              <a:ext uri="{FF2B5EF4-FFF2-40B4-BE49-F238E27FC236}">
                <a16:creationId xmlns:a16="http://schemas.microsoft.com/office/drawing/2014/main" id="{23A2F5BB-6950-4262-9373-07CE33598BFD}"/>
              </a:ext>
            </a:extLst>
          </p:cNvPr>
          <p:cNvSpPr/>
          <p:nvPr/>
        </p:nvSpPr>
        <p:spPr>
          <a:xfrm>
            <a:off x="6558202" y="5760119"/>
            <a:ext cx="4977388" cy="369332"/>
          </a:xfrm>
          <a:prstGeom prst="rect">
            <a:avLst/>
          </a:prstGeom>
        </p:spPr>
        <p:txBody>
          <a:bodyPr wrap="none">
            <a:spAutoFit/>
          </a:bodyPr>
          <a:lstStyle/>
          <a:p>
            <a:r>
              <a:rPr lang="en-US" dirty="0"/>
              <a:t>• </a:t>
            </a:r>
            <a:r>
              <a:rPr lang="en-US" dirty="0">
                <a:solidFill>
                  <a:schemeClr val="tx2"/>
                </a:solidFill>
                <a:latin typeface="Caladea" panose="02040503050406030204" pitchFamily="18" charset="0"/>
              </a:rPr>
              <a:t>GTX580 has 512 cores. •GTX285 has 240 cores.</a:t>
            </a:r>
          </a:p>
        </p:txBody>
      </p:sp>
      <p:pic>
        <p:nvPicPr>
          <p:cNvPr id="13" name="Picture 4" descr="Argonne National Laboratory | Drupal.org">
            <a:extLst>
              <a:ext uri="{FF2B5EF4-FFF2-40B4-BE49-F238E27FC236}">
                <a16:creationId xmlns:a16="http://schemas.microsoft.com/office/drawing/2014/main" id="{4FAD243C-E4BD-422D-8921-89F8C0F6EB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21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8</a:t>
            </a:fld>
            <a:endParaRPr lang="en-US">
              <a:solidFill>
                <a:srgbClr val="514A40"/>
              </a:solidFill>
              <a:latin typeface="Cambria"/>
            </a:endParaRPr>
          </a:p>
        </p:txBody>
      </p:sp>
      <p:sp>
        <p:nvSpPr>
          <p:cNvPr id="2" name="TextBox 1">
            <a:extLst>
              <a:ext uri="{FF2B5EF4-FFF2-40B4-BE49-F238E27FC236}">
                <a16:creationId xmlns:a16="http://schemas.microsoft.com/office/drawing/2014/main" id="{DE0928DB-3346-4AFB-8A2E-CFCBEA683C68}"/>
              </a:ext>
            </a:extLst>
          </p:cNvPr>
          <p:cNvSpPr txBox="1"/>
          <p:nvPr/>
        </p:nvSpPr>
        <p:spPr>
          <a:xfrm>
            <a:off x="525411" y="1596592"/>
            <a:ext cx="4801314" cy="3477875"/>
          </a:xfrm>
          <a:prstGeom prst="rect">
            <a:avLst/>
          </a:prstGeom>
          <a:noFill/>
        </p:spPr>
        <p:txBody>
          <a:bodyPr wrap="none" rtlCol="0">
            <a:spAutoFit/>
          </a:bodyPr>
          <a:lstStyle/>
          <a:p>
            <a:pPr marL="285750" indent="-285750">
              <a:buFont typeface="Wingdings" panose="05000000000000000000" pitchFamily="2" charset="2"/>
              <a:buChar char="Ø"/>
            </a:pPr>
            <a:r>
              <a:rPr lang="en-US" sz="2000" dirty="0">
                <a:solidFill>
                  <a:schemeClr val="tx2"/>
                </a:solidFill>
                <a:latin typeface="Caladea" panose="02040503050406030204" pitchFamily="18" charset="0"/>
              </a:rPr>
              <a:t>We want to be fast,</a:t>
            </a:r>
          </a:p>
          <a:p>
            <a:pPr marL="285750" indent="-285750">
              <a:buFont typeface="Wingdings" panose="05000000000000000000" pitchFamily="2" charset="2"/>
              <a:buChar char="Ø"/>
            </a:pPr>
            <a:endParaRPr lang="en-US" sz="2000" dirty="0">
              <a:solidFill>
                <a:schemeClr val="tx2"/>
              </a:solidFill>
              <a:latin typeface="Caladea" panose="02040503050406030204" pitchFamily="18" charset="0"/>
            </a:endParaRPr>
          </a:p>
          <a:p>
            <a:pPr marL="285750" indent="-285750">
              <a:buFont typeface="Wingdings" panose="05000000000000000000" pitchFamily="2" charset="2"/>
              <a:buChar char="Ø"/>
            </a:pPr>
            <a:endParaRPr lang="en-US" sz="2000" dirty="0">
              <a:solidFill>
                <a:schemeClr val="tx2"/>
              </a:solidFill>
              <a:latin typeface="Caladea" panose="02040503050406030204" pitchFamily="18" charset="0"/>
            </a:endParaRPr>
          </a:p>
          <a:p>
            <a:pPr marL="285750" indent="-285750">
              <a:buFont typeface="Wingdings" panose="05000000000000000000" pitchFamily="2" charset="2"/>
              <a:buChar char="Ø"/>
            </a:pPr>
            <a:endParaRPr lang="en-US" sz="2000" dirty="0">
              <a:solidFill>
                <a:schemeClr val="tx2"/>
              </a:solidFill>
              <a:latin typeface="Caladea" panose="02040503050406030204" pitchFamily="18" charset="0"/>
            </a:endParaRPr>
          </a:p>
          <a:p>
            <a:endParaRPr lang="en-US" sz="2000" dirty="0">
              <a:solidFill>
                <a:schemeClr val="tx2"/>
              </a:solidFill>
              <a:latin typeface="Caladea" panose="02040503050406030204" pitchFamily="18" charset="0"/>
            </a:endParaRPr>
          </a:p>
          <a:p>
            <a:endParaRPr lang="en-US" sz="2000" dirty="0">
              <a:solidFill>
                <a:schemeClr val="tx2"/>
              </a:solidFill>
              <a:latin typeface="Caladea" panose="02040503050406030204" pitchFamily="18" charset="0"/>
            </a:endParaRPr>
          </a:p>
          <a:p>
            <a:pPr marL="285750" indent="-285750">
              <a:buFont typeface="Wingdings" panose="05000000000000000000" pitchFamily="2" charset="2"/>
              <a:buChar char="Ø"/>
            </a:pPr>
            <a:r>
              <a:rPr lang="en-US" sz="2000" dirty="0">
                <a:solidFill>
                  <a:schemeClr val="tx2"/>
                </a:solidFill>
                <a:latin typeface="Caladea" panose="02040503050406030204" pitchFamily="18" charset="0"/>
              </a:rPr>
              <a:t>Where do we spend our time?</a:t>
            </a:r>
          </a:p>
          <a:p>
            <a:pPr marL="742950" lvl="1" indent="-285750">
              <a:buFont typeface="Wingdings" panose="05000000000000000000" pitchFamily="2" charset="2"/>
              <a:buChar char="q"/>
            </a:pPr>
            <a:r>
              <a:rPr lang="en-US" sz="2000" dirty="0">
                <a:solidFill>
                  <a:schemeClr val="tx2"/>
                </a:solidFill>
                <a:latin typeface="Caladea" panose="02040503050406030204" pitchFamily="18" charset="0"/>
              </a:rPr>
              <a:t>In which function?</a:t>
            </a:r>
          </a:p>
          <a:p>
            <a:pPr marL="742950" lvl="1" indent="-285750">
              <a:buFont typeface="Wingdings" panose="05000000000000000000" pitchFamily="2" charset="2"/>
              <a:buChar char="q"/>
            </a:pPr>
            <a:r>
              <a:rPr lang="en-US" sz="2000" dirty="0">
                <a:solidFill>
                  <a:schemeClr val="tx2"/>
                </a:solidFill>
                <a:latin typeface="Caladea" panose="02040503050406030204" pitchFamily="18" charset="0"/>
              </a:rPr>
              <a:t>Called by whom?</a:t>
            </a:r>
          </a:p>
          <a:p>
            <a:pPr marL="742950" lvl="1" indent="-285750">
              <a:buFont typeface="Wingdings" panose="05000000000000000000" pitchFamily="2" charset="2"/>
              <a:buChar char="q"/>
            </a:pPr>
            <a:r>
              <a:rPr lang="en-US" sz="2000" dirty="0">
                <a:solidFill>
                  <a:schemeClr val="tx2"/>
                </a:solidFill>
                <a:latin typeface="Caladea" panose="02040503050406030204" pitchFamily="18" charset="0"/>
              </a:rPr>
              <a:t>Which instruction take time?	</a:t>
            </a:r>
          </a:p>
          <a:p>
            <a:pPr marL="742950" lvl="1" indent="-285750">
              <a:buFont typeface="Wingdings" panose="05000000000000000000" pitchFamily="2" charset="2"/>
              <a:buChar char="q"/>
            </a:pPr>
            <a:r>
              <a:rPr lang="en-US" sz="2000" dirty="0">
                <a:solidFill>
                  <a:schemeClr val="tx2"/>
                </a:solidFill>
                <a:latin typeface="Caladea" panose="02040503050406030204" pitchFamily="18" charset="0"/>
              </a:rPr>
              <a:t>Where to parallelize? </a:t>
            </a:r>
          </a:p>
        </p:txBody>
      </p:sp>
      <p:sp>
        <p:nvSpPr>
          <p:cNvPr id="5" name="TextBox 4">
            <a:extLst>
              <a:ext uri="{FF2B5EF4-FFF2-40B4-BE49-F238E27FC236}">
                <a16:creationId xmlns:a16="http://schemas.microsoft.com/office/drawing/2014/main" id="{FDC82AC7-FAD6-45EA-8CEE-44961B48AD5A}"/>
              </a:ext>
            </a:extLst>
          </p:cNvPr>
          <p:cNvSpPr txBox="1"/>
          <p:nvPr/>
        </p:nvSpPr>
        <p:spPr>
          <a:xfrm>
            <a:off x="3953452" y="721278"/>
            <a:ext cx="3657348" cy="553998"/>
          </a:xfrm>
          <a:prstGeom prst="rect">
            <a:avLst/>
          </a:prstGeom>
          <a:noFill/>
        </p:spPr>
        <p:txBody>
          <a:bodyPr wrap="none" rtlCol="0">
            <a:spAutoFit/>
          </a:bodyPr>
          <a:lstStyle/>
          <a:p>
            <a:r>
              <a:rPr lang="en-US" sz="3000" b="1" dirty="0" err="1">
                <a:solidFill>
                  <a:srgbClr val="7A0000"/>
                </a:solidFill>
              </a:rPr>
              <a:t>MadGraph</a:t>
            </a:r>
            <a:r>
              <a:rPr lang="en-US" sz="3000" b="1" dirty="0">
                <a:solidFill>
                  <a:srgbClr val="7A0000"/>
                </a:solidFill>
              </a:rPr>
              <a:t> Profiling</a:t>
            </a:r>
            <a:endParaRPr lang="en-US" sz="3000" dirty="0"/>
          </a:p>
        </p:txBody>
      </p:sp>
      <p:pic>
        <p:nvPicPr>
          <p:cNvPr id="22540" name="Picture 12" descr="Question mark GIFs - Get the best gif on GIFER">
            <a:extLst>
              <a:ext uri="{FF2B5EF4-FFF2-40B4-BE49-F238E27FC236}">
                <a16:creationId xmlns:a16="http://schemas.microsoft.com/office/drawing/2014/main" id="{5F30A9B6-5C11-417F-A374-28A052DB61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727101"/>
            <a:ext cx="1022102" cy="1701800"/>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descr="Windows 8 and Windows 2012 Server or later virtual machines hang ...">
            <a:extLst>
              <a:ext uri="{FF2B5EF4-FFF2-40B4-BE49-F238E27FC236}">
                <a16:creationId xmlns:a16="http://schemas.microsoft.com/office/drawing/2014/main" id="{1F141082-160E-4146-A011-9C7B677B88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58523" y="2088713"/>
            <a:ext cx="1306686" cy="134028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0A2C1295-17B3-4A4D-9AAB-3777950649E7}"/>
              </a:ext>
            </a:extLst>
          </p:cNvPr>
          <p:cNvSpPr/>
          <p:nvPr/>
        </p:nvSpPr>
        <p:spPr>
          <a:xfrm>
            <a:off x="4272528" y="1653595"/>
            <a:ext cx="2108394" cy="400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71B0E-0017-4C69-B1B5-469B1B1AB9C6}"/>
              </a:ext>
            </a:extLst>
          </p:cNvPr>
          <p:cNvSpPr txBox="1"/>
          <p:nvPr/>
        </p:nvSpPr>
        <p:spPr>
          <a:xfrm>
            <a:off x="7013895" y="1520785"/>
            <a:ext cx="5178105" cy="160043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adea" panose="02040503050406030204" pitchFamily="18" charset="0"/>
              </a:rPr>
              <a:t>find the hotspot in the code and figure out what is using most of the CPU time.</a:t>
            </a:r>
          </a:p>
          <a:p>
            <a:pPr marL="285750" indent="-285750">
              <a:buFont typeface="Wingdings" panose="05000000000000000000" pitchFamily="2" charset="2"/>
              <a:buChar char="Ø"/>
            </a:pPr>
            <a:r>
              <a:rPr lang="en-US" sz="2000" dirty="0">
                <a:latin typeface="Caladea" panose="02040503050406030204" pitchFamily="18" charset="0"/>
              </a:rPr>
              <a:t>Goal is to optimize them by parallelism.</a:t>
            </a:r>
          </a:p>
          <a:p>
            <a:pPr marL="285750" indent="-285750">
              <a:buFont typeface="Wingdings" panose="05000000000000000000" pitchFamily="2" charset="2"/>
              <a:buChar char="Ø"/>
            </a:pPr>
            <a:r>
              <a:rPr lang="en-US" sz="2000" dirty="0">
                <a:latin typeface="Caladea" panose="02040503050406030204" pitchFamily="18" charset="0"/>
              </a:rPr>
              <a:t>Intel </a:t>
            </a:r>
            <a:r>
              <a:rPr lang="en-US" sz="2000" dirty="0" err="1">
                <a:latin typeface="Caladea" panose="02040503050406030204" pitchFamily="18" charset="0"/>
              </a:rPr>
              <a:t>VTune</a:t>
            </a:r>
            <a:r>
              <a:rPr lang="en-US" sz="2000" dirty="0">
                <a:latin typeface="Caladea" panose="02040503050406030204" pitchFamily="18" charset="0"/>
              </a:rPr>
              <a:t> Amplifier, a profiling tool.</a:t>
            </a:r>
          </a:p>
          <a:p>
            <a:pPr marL="285750" indent="-285750">
              <a:buFont typeface="Wingdings" panose="05000000000000000000" pitchFamily="2" charset="2"/>
              <a:buChar char="Ø"/>
            </a:pPr>
            <a:endParaRPr lang="en-US" dirty="0"/>
          </a:p>
        </p:txBody>
      </p:sp>
      <p:pic>
        <p:nvPicPr>
          <p:cNvPr id="7" name="Picture 6">
            <a:extLst>
              <a:ext uri="{FF2B5EF4-FFF2-40B4-BE49-F238E27FC236}">
                <a16:creationId xmlns:a16="http://schemas.microsoft.com/office/drawing/2014/main" id="{88AB6F44-A058-46DF-8097-466F1D157E2A}"/>
              </a:ext>
            </a:extLst>
          </p:cNvPr>
          <p:cNvPicPr>
            <a:picLocks noChangeAspect="1"/>
          </p:cNvPicPr>
          <p:nvPr/>
        </p:nvPicPr>
        <p:blipFill>
          <a:blip r:embed="rId4"/>
          <a:stretch>
            <a:fillRect/>
          </a:stretch>
        </p:blipFill>
        <p:spPr>
          <a:xfrm>
            <a:off x="4272528" y="2462802"/>
            <a:ext cx="2108395" cy="281961"/>
          </a:xfrm>
          <a:prstGeom prst="rect">
            <a:avLst/>
          </a:prstGeom>
        </p:spPr>
      </p:pic>
      <p:sp>
        <p:nvSpPr>
          <p:cNvPr id="9" name="TextBox 8">
            <a:extLst>
              <a:ext uri="{FF2B5EF4-FFF2-40B4-BE49-F238E27FC236}">
                <a16:creationId xmlns:a16="http://schemas.microsoft.com/office/drawing/2014/main" id="{7F7B2B19-67EF-42BC-B124-7353AB93A28D}"/>
              </a:ext>
            </a:extLst>
          </p:cNvPr>
          <p:cNvSpPr txBox="1"/>
          <p:nvPr/>
        </p:nvSpPr>
        <p:spPr>
          <a:xfrm>
            <a:off x="5037871" y="3442539"/>
            <a:ext cx="6628718" cy="3293209"/>
          </a:xfrm>
          <a:prstGeom prst="rect">
            <a:avLst/>
          </a:prstGeom>
          <a:noFill/>
        </p:spPr>
        <p:txBody>
          <a:bodyPr wrap="square" rtlCol="0">
            <a:spAutoFit/>
          </a:bodyPr>
          <a:lstStyle/>
          <a:p>
            <a:r>
              <a:rPr lang="en-US" sz="3000" b="1" dirty="0">
                <a:latin typeface="Caladea" panose="02040503050406030204" pitchFamily="18" charset="0"/>
              </a:rPr>
              <a:t>Steps:</a:t>
            </a:r>
          </a:p>
          <a:p>
            <a:pPr marL="514350" lvl="0" indent="-514350">
              <a:buFont typeface="+mj-lt"/>
              <a:buAutoNum type="romanUcPeriod"/>
            </a:pPr>
            <a:r>
              <a:rPr lang="en-US" sz="2000" dirty="0">
                <a:latin typeface="Caladea" panose="02040503050406030204" pitchFamily="18" charset="0"/>
              </a:rPr>
              <a:t>Event: g </a:t>
            </a:r>
            <a:r>
              <a:rPr lang="en-US" sz="2000" dirty="0" err="1">
                <a:latin typeface="Caladea" panose="02040503050406030204" pitchFamily="18" charset="0"/>
              </a:rPr>
              <a:t>g</a:t>
            </a:r>
            <a:r>
              <a:rPr lang="en-US" sz="2000" dirty="0">
                <a:latin typeface="Caladea" panose="02040503050406030204" pitchFamily="18" charset="0"/>
              </a:rPr>
              <a:t> &gt; t </a:t>
            </a:r>
            <a:r>
              <a:rPr lang="en-US" sz="2000" dirty="0" err="1">
                <a:latin typeface="Caladea" panose="02040503050406030204" pitchFamily="18" charset="0"/>
              </a:rPr>
              <a:t>t</a:t>
            </a:r>
            <a:r>
              <a:rPr lang="en-US" sz="2000" dirty="0">
                <a:latin typeface="Caladea" panose="02040503050406030204" pitchFamily="18" charset="0"/>
              </a:rPr>
              <a:t>~ g </a:t>
            </a:r>
            <a:r>
              <a:rPr lang="en-US" sz="2000" dirty="0" err="1">
                <a:latin typeface="Caladea" panose="02040503050406030204" pitchFamily="18" charset="0"/>
              </a:rPr>
              <a:t>g</a:t>
            </a:r>
            <a:r>
              <a:rPr lang="en-US" sz="2000" dirty="0">
                <a:latin typeface="Caladea" panose="02040503050406030204" pitchFamily="18" charset="0"/>
              </a:rPr>
              <a:t> for leading order (LO) and next leading order (NLO).</a:t>
            </a:r>
          </a:p>
          <a:p>
            <a:pPr marL="514350" lvl="0" indent="-514350">
              <a:buFont typeface="+mj-lt"/>
              <a:buAutoNum type="romanUcPeriod"/>
            </a:pPr>
            <a:r>
              <a:rPr lang="en-US" sz="2000" dirty="0">
                <a:latin typeface="Caladea" panose="02040503050406030204" pitchFamily="18" charset="0"/>
              </a:rPr>
              <a:t>Run </a:t>
            </a:r>
            <a:r>
              <a:rPr lang="en-US" sz="2000" dirty="0" err="1">
                <a:latin typeface="Caladea" panose="02040503050406030204" pitchFamily="18" charset="0"/>
              </a:rPr>
              <a:t>Madgraph</a:t>
            </a:r>
            <a:r>
              <a:rPr lang="en-US" sz="2000" dirty="0">
                <a:latin typeface="Caladea" panose="02040503050406030204" pitchFamily="18" charset="0"/>
              </a:rPr>
              <a:t> (MadGraph5_aMC@NLO) for different number of events with the  </a:t>
            </a:r>
            <a:r>
              <a:rPr lang="en-US" sz="2000" dirty="0" err="1">
                <a:latin typeface="Caladea" panose="02040503050406030204" pitchFamily="18" charset="0"/>
              </a:rPr>
              <a:t>Vtune</a:t>
            </a:r>
            <a:r>
              <a:rPr lang="en-US" sz="2000" dirty="0">
                <a:latin typeface="Caladea" panose="02040503050406030204" pitchFamily="18" charset="0"/>
              </a:rPr>
              <a:t>.</a:t>
            </a:r>
          </a:p>
          <a:p>
            <a:pPr marL="514350" lvl="0" indent="-514350">
              <a:buFont typeface="+mj-lt"/>
              <a:buAutoNum type="romanUcPeriod"/>
            </a:pPr>
            <a:r>
              <a:rPr lang="en-US" sz="2000" dirty="0">
                <a:latin typeface="Caladea" panose="02040503050406030204" pitchFamily="18" charset="0"/>
              </a:rPr>
              <a:t>Analyze the function call flow and threads.</a:t>
            </a:r>
          </a:p>
          <a:p>
            <a:pPr marL="514350" lvl="0" indent="-514350">
              <a:buFont typeface="+mj-lt"/>
              <a:buAutoNum type="romanUcPeriod"/>
            </a:pPr>
            <a:r>
              <a:rPr lang="en-US" sz="2000" dirty="0">
                <a:latin typeface="Caladea" panose="02040503050406030204" pitchFamily="18" charset="0"/>
              </a:rPr>
              <a:t>Analyze total CPU time of any function vs the number of events.</a:t>
            </a:r>
          </a:p>
          <a:p>
            <a:endParaRPr lang="en-US" sz="2000" dirty="0">
              <a:latin typeface="Caladea" panose="02040503050406030204" pitchFamily="18" charset="0"/>
            </a:endParaRPr>
          </a:p>
          <a:p>
            <a:endParaRPr lang="en-US" dirty="0"/>
          </a:p>
        </p:txBody>
      </p:sp>
      <p:pic>
        <p:nvPicPr>
          <p:cNvPr id="18" name="Picture 4" descr="Argonne National Laboratory | Drupal.org">
            <a:extLst>
              <a:ext uri="{FF2B5EF4-FFF2-40B4-BE49-F238E27FC236}">
                <a16:creationId xmlns:a16="http://schemas.microsoft.com/office/drawing/2014/main" id="{61EF1782-53F0-4130-9ED8-C52D65927F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46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877F350-241E-4DE9-ACBF-8AFD4BB7D339}"/>
              </a:ext>
            </a:extLst>
          </p:cNvPr>
          <p:cNvSpPr>
            <a:spLocks noGrp="1"/>
          </p:cNvSpPr>
          <p:nvPr>
            <p:ph type="sldNum" sz="quarter" idx="12"/>
          </p:nvPr>
        </p:nvSpPr>
        <p:spPr/>
        <p:txBody>
          <a:bodyPr/>
          <a:lstStyle/>
          <a:p>
            <a:pPr defTabSz="914377"/>
            <a:fld id="{E31375A4-56A4-47D6-9801-1991572033F7}" type="slidenum">
              <a:rPr lang="en-US">
                <a:solidFill>
                  <a:srgbClr val="514A40"/>
                </a:solidFill>
                <a:latin typeface="Cambria"/>
              </a:rPr>
              <a:pPr defTabSz="914377"/>
              <a:t>9</a:t>
            </a:fld>
            <a:endParaRPr lang="en-US">
              <a:solidFill>
                <a:srgbClr val="514A40"/>
              </a:solidFill>
              <a:latin typeface="Cambria"/>
            </a:endParaRPr>
          </a:p>
        </p:txBody>
      </p:sp>
      <p:sp>
        <p:nvSpPr>
          <p:cNvPr id="3" name="TextBox 2">
            <a:extLst>
              <a:ext uri="{FF2B5EF4-FFF2-40B4-BE49-F238E27FC236}">
                <a16:creationId xmlns:a16="http://schemas.microsoft.com/office/drawing/2014/main" id="{34879125-6C93-485F-BDBE-1660149A8AE9}"/>
              </a:ext>
            </a:extLst>
          </p:cNvPr>
          <p:cNvSpPr txBox="1"/>
          <p:nvPr/>
        </p:nvSpPr>
        <p:spPr>
          <a:xfrm>
            <a:off x="149096" y="369643"/>
            <a:ext cx="3549370" cy="523220"/>
          </a:xfrm>
          <a:prstGeom prst="rect">
            <a:avLst/>
          </a:prstGeom>
          <a:noFill/>
        </p:spPr>
        <p:txBody>
          <a:bodyPr wrap="none" rtlCol="0">
            <a:spAutoFit/>
          </a:bodyPr>
          <a:lstStyle/>
          <a:p>
            <a:r>
              <a:rPr lang="en-US" sz="2800" b="1" dirty="0">
                <a:solidFill>
                  <a:srgbClr val="7A0000"/>
                </a:solidFill>
              </a:rPr>
              <a:t>Profiling Continue….</a:t>
            </a:r>
            <a:endParaRPr lang="en-US" sz="2800" dirty="0"/>
          </a:p>
        </p:txBody>
      </p:sp>
      <p:pic>
        <p:nvPicPr>
          <p:cNvPr id="4" name="Picture 3">
            <a:extLst>
              <a:ext uri="{FF2B5EF4-FFF2-40B4-BE49-F238E27FC236}">
                <a16:creationId xmlns:a16="http://schemas.microsoft.com/office/drawing/2014/main" id="{4D48F665-F6DE-4AA5-9015-DCB30C31BCDB}"/>
              </a:ext>
            </a:extLst>
          </p:cNvPr>
          <p:cNvPicPr/>
          <p:nvPr/>
        </p:nvPicPr>
        <p:blipFill>
          <a:blip r:embed="rId2"/>
          <a:stretch>
            <a:fillRect/>
          </a:stretch>
        </p:blipFill>
        <p:spPr>
          <a:xfrm>
            <a:off x="1500892" y="1560726"/>
            <a:ext cx="2371725" cy="1504950"/>
          </a:xfrm>
          <a:prstGeom prst="rect">
            <a:avLst/>
          </a:prstGeom>
        </p:spPr>
      </p:pic>
      <p:sp>
        <p:nvSpPr>
          <p:cNvPr id="2" name="Rectangle 1">
            <a:extLst>
              <a:ext uri="{FF2B5EF4-FFF2-40B4-BE49-F238E27FC236}">
                <a16:creationId xmlns:a16="http://schemas.microsoft.com/office/drawing/2014/main" id="{51E47DF8-9913-427A-A700-C384E6C47637}"/>
              </a:ext>
            </a:extLst>
          </p:cNvPr>
          <p:cNvSpPr/>
          <p:nvPr/>
        </p:nvSpPr>
        <p:spPr>
          <a:xfrm>
            <a:off x="1496967" y="3152158"/>
            <a:ext cx="2565126" cy="367088"/>
          </a:xfrm>
          <a:prstGeom prst="rect">
            <a:avLst/>
          </a:prstGeom>
        </p:spPr>
        <p:txBody>
          <a:bodyPr wrap="none">
            <a:spAutoFit/>
          </a:bodyPr>
          <a:lstStyle/>
          <a:p>
            <a:pPr>
              <a:lnSpc>
                <a:spcPct val="107000"/>
              </a:lnSpc>
            </a:pPr>
            <a:r>
              <a:rPr lang="en-US" b="1" dirty="0">
                <a:solidFill>
                  <a:schemeClr val="tx2"/>
                </a:solidFill>
                <a:latin typeface="Caladea" panose="02040503050406030204" pitchFamily="18" charset="0"/>
                <a:ea typeface="Calibri" panose="020F0502020204030204" pitchFamily="34" charset="0"/>
                <a:cs typeface="Times New Roman" panose="02020603050405020304" pitchFamily="18" charset="0"/>
              </a:rPr>
              <a:t>Top hotspots function </a:t>
            </a:r>
            <a:endParaRPr lang="en-US" sz="1400" b="1" dirty="0">
              <a:solidFill>
                <a:schemeClr val="tx2"/>
              </a:solidFill>
              <a:effectLst/>
              <a:latin typeface="Caladea" panose="020405030504060302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CD63BC1-4F93-4A81-A1A6-20B79A696F7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661" y="1871767"/>
            <a:ext cx="6055360" cy="3841115"/>
          </a:xfrm>
          <a:prstGeom prst="rect">
            <a:avLst/>
          </a:prstGeom>
          <a:noFill/>
          <a:ln>
            <a:noFill/>
          </a:ln>
        </p:spPr>
      </p:pic>
      <p:pic>
        <p:nvPicPr>
          <p:cNvPr id="7" name="Picture 6" descr="A screenshot of a cell phone&#10;&#10;Description automatically generated">
            <a:extLst>
              <a:ext uri="{FF2B5EF4-FFF2-40B4-BE49-F238E27FC236}">
                <a16:creationId xmlns:a16="http://schemas.microsoft.com/office/drawing/2014/main" id="{815CB996-981C-4750-9233-E380D61FA134}"/>
              </a:ext>
            </a:extLst>
          </p:cNvPr>
          <p:cNvPicPr/>
          <p:nvPr/>
        </p:nvPicPr>
        <p:blipFill>
          <a:blip r:embed="rId4">
            <a:extLst>
              <a:ext uri="{28A0092B-C50C-407E-A947-70E740481C1C}">
                <a14:useLocalDpi xmlns:a14="http://schemas.microsoft.com/office/drawing/2010/main" val="0"/>
              </a:ext>
            </a:extLst>
          </a:blip>
          <a:stretch>
            <a:fillRect/>
          </a:stretch>
        </p:blipFill>
        <p:spPr>
          <a:xfrm>
            <a:off x="1355684" y="3792325"/>
            <a:ext cx="2724257" cy="2010904"/>
          </a:xfrm>
          <a:prstGeom prst="rect">
            <a:avLst/>
          </a:prstGeom>
        </p:spPr>
      </p:pic>
      <p:sp>
        <p:nvSpPr>
          <p:cNvPr id="5" name="Rectangle 4">
            <a:extLst>
              <a:ext uri="{FF2B5EF4-FFF2-40B4-BE49-F238E27FC236}">
                <a16:creationId xmlns:a16="http://schemas.microsoft.com/office/drawing/2014/main" id="{9A7BB138-7F02-46A8-846A-064E51A1EC13}"/>
              </a:ext>
            </a:extLst>
          </p:cNvPr>
          <p:cNvSpPr/>
          <p:nvPr/>
        </p:nvSpPr>
        <p:spPr>
          <a:xfrm>
            <a:off x="1266134" y="5803229"/>
            <a:ext cx="2903359" cy="373757"/>
          </a:xfrm>
          <a:prstGeom prst="rect">
            <a:avLst/>
          </a:prstGeom>
        </p:spPr>
        <p:txBody>
          <a:bodyPr wrap="none">
            <a:spAutoFit/>
          </a:bodyPr>
          <a:lstStyle/>
          <a:p>
            <a:pPr>
              <a:lnSpc>
                <a:spcPct val="107000"/>
              </a:lnSpc>
            </a:pPr>
            <a:r>
              <a:rPr lang="en-US" b="1" dirty="0">
                <a:solidFill>
                  <a:schemeClr val="tx2"/>
                </a:solidFill>
                <a:latin typeface="Caladea" panose="02040503050406030204" pitchFamily="18" charset="0"/>
                <a:ea typeface="Calibri" panose="020F0502020204030204" pitchFamily="34" charset="0"/>
                <a:cs typeface="Times New Roman" panose="02020603050405020304" pitchFamily="18" charset="0"/>
              </a:rPr>
              <a:t>Total time vs hot function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57C4281-B171-4B66-80E6-C53F383A1143}"/>
              </a:ext>
            </a:extLst>
          </p:cNvPr>
          <p:cNvSpPr/>
          <p:nvPr/>
        </p:nvSpPr>
        <p:spPr>
          <a:xfrm>
            <a:off x="149096" y="994577"/>
            <a:ext cx="11715526" cy="401585"/>
          </a:xfrm>
          <a:prstGeom prst="rect">
            <a:avLst/>
          </a:prstGeom>
        </p:spPr>
        <p:txBody>
          <a:bodyPr wrap="square">
            <a:spAutoFit/>
          </a:bodyPr>
          <a:lstStyle/>
          <a:p>
            <a:pPr marL="285750" indent="-285750">
              <a:lnSpc>
                <a:spcPts val="2700"/>
              </a:lnSpc>
              <a:spcAft>
                <a:spcPts val="1125"/>
              </a:spcAft>
              <a:buFont typeface="Wingdings" panose="05000000000000000000" pitchFamily="2" charset="2"/>
              <a:buChar char="Ø"/>
            </a:pPr>
            <a:r>
              <a:rPr lang="en-US" sz="1700" dirty="0">
                <a:latin typeface="Caladea" panose="02040503050406030204" pitchFamily="18" charset="0"/>
              </a:rPr>
              <a:t>Most active functions in the </a:t>
            </a:r>
            <a:r>
              <a:rPr lang="en-US" sz="1700" dirty="0" err="1">
                <a:latin typeface="Caladea" panose="02040503050406030204" pitchFamily="18" charset="0"/>
              </a:rPr>
              <a:t>MadGraph</a:t>
            </a:r>
            <a:r>
              <a:rPr lang="en-US" sz="1700" dirty="0">
                <a:latin typeface="Caladea" panose="02040503050406030204" pitchFamily="18" charset="0"/>
              </a:rPr>
              <a:t>. Optimizing these hotspot functions can improve overall application performance. </a:t>
            </a:r>
            <a:endParaRPr lang="en-US" sz="1700" b="1" kern="0" dirty="0">
              <a:solidFill>
                <a:schemeClr val="tx2"/>
              </a:solidFill>
              <a:effectLst/>
              <a:latin typeface="Caladea" panose="020405030504060302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16DDFE0-3952-4239-91A6-6924A1D06D2F}"/>
              </a:ext>
            </a:extLst>
          </p:cNvPr>
          <p:cNvSpPr/>
          <p:nvPr/>
        </p:nvSpPr>
        <p:spPr>
          <a:xfrm>
            <a:off x="5458674" y="5755856"/>
            <a:ext cx="6173485" cy="404470"/>
          </a:xfrm>
          <a:prstGeom prst="rect">
            <a:avLst/>
          </a:prstGeom>
        </p:spPr>
        <p:txBody>
          <a:bodyPr wrap="none">
            <a:spAutoFit/>
          </a:bodyPr>
          <a:lstStyle/>
          <a:p>
            <a:pPr>
              <a:lnSpc>
                <a:spcPts val="2700"/>
              </a:lnSpc>
              <a:spcAft>
                <a:spcPts val="1125"/>
              </a:spcAft>
            </a:pPr>
            <a:r>
              <a:rPr lang="en-US" b="1" kern="0" dirty="0">
                <a:solidFill>
                  <a:schemeClr val="tx2"/>
                </a:solidFill>
                <a:latin typeface="Caladea" panose="02040503050406030204" pitchFamily="18" charset="0"/>
                <a:ea typeface="Times New Roman" panose="02020603050405020304" pitchFamily="18" charset="0"/>
                <a:cs typeface="Times New Roman" panose="02020603050405020304" pitchFamily="18" charset="0"/>
              </a:rPr>
              <a:t>Visual Call Graphs from Intel® </a:t>
            </a:r>
            <a:r>
              <a:rPr lang="en-US" b="1" kern="0" dirty="0" err="1">
                <a:solidFill>
                  <a:schemeClr val="tx2"/>
                </a:solidFill>
                <a:latin typeface="Caladea" panose="02040503050406030204" pitchFamily="18" charset="0"/>
                <a:ea typeface="Times New Roman" panose="02020603050405020304" pitchFamily="18" charset="0"/>
                <a:cs typeface="Times New Roman" panose="02020603050405020304" pitchFamily="18" charset="0"/>
              </a:rPr>
              <a:t>VTune</a:t>
            </a:r>
            <a:r>
              <a:rPr lang="en-US" b="1" kern="0" dirty="0">
                <a:solidFill>
                  <a:schemeClr val="tx2"/>
                </a:solidFill>
                <a:latin typeface="Caladea" panose="02040503050406030204" pitchFamily="18" charset="0"/>
                <a:ea typeface="Times New Roman" panose="02020603050405020304" pitchFamily="18" charset="0"/>
                <a:cs typeface="Times New Roman" panose="02020603050405020304" pitchFamily="18" charset="0"/>
              </a:rPr>
              <a:t>™ Amplifier Output</a:t>
            </a:r>
            <a:endParaRPr lang="en-US" sz="2400" b="1" kern="0" dirty="0">
              <a:solidFill>
                <a:schemeClr val="tx2"/>
              </a:solidFill>
              <a:effectLst/>
              <a:latin typeface="Caladea" panose="02040503050406030204" pitchFamily="18" charset="0"/>
              <a:ea typeface="Times New Roman" panose="02020603050405020304" pitchFamily="18" charset="0"/>
              <a:cs typeface="Times New Roman" panose="02020603050405020304" pitchFamily="18" charset="0"/>
            </a:endParaRPr>
          </a:p>
        </p:txBody>
      </p:sp>
      <p:pic>
        <p:nvPicPr>
          <p:cNvPr id="11" name="Picture 4" descr="Argonne National Laboratory | Drupal.org">
            <a:extLst>
              <a:ext uri="{FF2B5EF4-FFF2-40B4-BE49-F238E27FC236}">
                <a16:creationId xmlns:a16="http://schemas.microsoft.com/office/drawing/2014/main" id="{4BE00827-E41E-4B6A-B496-7A4B7F3B3E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7" y="6292465"/>
            <a:ext cx="1667789" cy="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24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TotalTime>
  <Words>1353</Words>
  <Application>Microsoft Office PowerPoint</Application>
  <PresentationFormat>Widescreen</PresentationFormat>
  <Paragraphs>172</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Caladea</vt:lpstr>
      <vt:lpstr>Calibri</vt:lpstr>
      <vt:lpstr>Cambria</vt:lpstr>
      <vt:lpstr>Cambria (Body)</vt:lpstr>
      <vt:lpstr>Cambria Math</vt:lpstr>
      <vt:lpstr>Times New Roman</vt:lpstr>
      <vt:lpstr>Wingdings</vt:lpstr>
      <vt:lpstr>Red Line Business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Darmora, Smita</dc:creator>
  <cp:lastModifiedBy>Smita</cp:lastModifiedBy>
  <cp:revision>131</cp:revision>
  <dcterms:created xsi:type="dcterms:W3CDTF">2020-08-17T18:25:49Z</dcterms:created>
  <dcterms:modified xsi:type="dcterms:W3CDTF">2020-08-25T14:37:55Z</dcterms:modified>
</cp:coreProperties>
</file>