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31"/>
  </p:notesMasterIdLst>
  <p:handoutMasterIdLst>
    <p:handoutMasterId r:id="rId32"/>
  </p:handoutMasterIdLst>
  <p:sldIdLst>
    <p:sldId id="294" r:id="rId5"/>
    <p:sldId id="334" r:id="rId6"/>
    <p:sldId id="1018" r:id="rId7"/>
    <p:sldId id="1008" r:id="rId8"/>
    <p:sldId id="1011" r:id="rId9"/>
    <p:sldId id="999" r:id="rId10"/>
    <p:sldId id="1019" r:id="rId11"/>
    <p:sldId id="376" r:id="rId12"/>
    <p:sldId id="377" r:id="rId13"/>
    <p:sldId id="1020" r:id="rId14"/>
    <p:sldId id="1021" r:id="rId15"/>
    <p:sldId id="1022" r:id="rId16"/>
    <p:sldId id="1023" r:id="rId17"/>
    <p:sldId id="1026" r:id="rId18"/>
    <p:sldId id="1024" r:id="rId19"/>
    <p:sldId id="1025" r:id="rId20"/>
    <p:sldId id="1010" r:id="rId21"/>
    <p:sldId id="1012" r:id="rId22"/>
    <p:sldId id="1013" r:id="rId23"/>
    <p:sldId id="1014" r:id="rId24"/>
    <p:sldId id="972" r:id="rId25"/>
    <p:sldId id="1015" r:id="rId26"/>
    <p:sldId id="1016" r:id="rId27"/>
    <p:sldId id="973" r:id="rId28"/>
    <p:sldId id="975" r:id="rId29"/>
    <p:sldId id="1017" r:id="rId3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4C97"/>
    <a:srgbClr val="50504E"/>
    <a:srgbClr val="4E4E4E"/>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snapToObjects="1" showGuides="1">
      <p:cViewPr varScale="1">
        <p:scale>
          <a:sx n="72" d="100"/>
          <a:sy n="72" d="100"/>
        </p:scale>
        <p:origin x="1308" y="6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7/15/2020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L2 Manager Name [20pt Reg]</a:t>
            </a:r>
          </a:p>
          <a:p>
            <a:r>
              <a:rPr lang="en-US" dirty="0"/>
              <a:t>PIP-II DOE IPR CD-2/3a Review</a:t>
            </a:r>
          </a:p>
          <a:p>
            <a:r>
              <a:rPr lang="en-US" dirty="0"/>
              <a:t>28 - 30 January 2020</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
        <p:nvSpPr>
          <p:cNvPr id="11" name="TextBox 10">
            <a:extLst>
              <a:ext uri="{FF2B5EF4-FFF2-40B4-BE49-F238E27FC236}">
                <a16:creationId xmlns:a16="http://schemas.microsoft.com/office/drawing/2014/main" id="{2A16AA3B-D513-4568-ADD3-3BBA8874574F}"/>
              </a:ext>
            </a:extLst>
          </p:cNvPr>
          <p:cNvSpPr txBox="1"/>
          <p:nvPr userDrawn="1"/>
        </p:nvSpPr>
        <p:spPr>
          <a:xfrm>
            <a:off x="5757716" y="4873610"/>
            <a:ext cx="3386284" cy="1477328"/>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France/CEA/Irfu,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 WUST </a:t>
            </a:r>
            <a:endParaRPr lang="en-US" sz="1600" kern="1200" baseline="0" dirty="0">
              <a:solidFill>
                <a:schemeClr val="tx1"/>
              </a:solidFill>
              <a:latin typeface="Helvetica"/>
              <a:cs typeface="Helvetica"/>
            </a:endParaRPr>
          </a:p>
        </p:txBody>
      </p:sp>
      <p:cxnSp>
        <p:nvCxnSpPr>
          <p:cNvPr id="12" name="Straight Connector 11">
            <a:extLst>
              <a:ext uri="{FF2B5EF4-FFF2-40B4-BE49-F238E27FC236}">
                <a16:creationId xmlns:a16="http://schemas.microsoft.com/office/drawing/2014/main" id="{239028D7-F88A-46AC-A4EE-0D16D8977226}"/>
              </a:ext>
            </a:extLst>
          </p:cNvPr>
          <p:cNvCxnSpPr>
            <a:cxnSpLocks/>
          </p:cNvCxnSpPr>
          <p:nvPr userDrawn="1"/>
        </p:nvCxnSpPr>
        <p:spPr>
          <a:xfrm>
            <a:off x="5751576" y="6364224"/>
            <a:ext cx="2978836"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1574D52-B412-344B-8E8B-A4556C84C358}"/>
              </a:ext>
            </a:extLst>
          </p:cNvPr>
          <p:cNvPicPr>
            <a:picLocks noChangeAspect="1"/>
          </p:cNvPicPr>
          <p:nvPr userDrawn="1"/>
        </p:nvPicPr>
        <p:blipFill>
          <a:blip r:embed="rId3"/>
          <a:stretch>
            <a:fillRect/>
          </a:stretch>
        </p:blipFill>
        <p:spPr>
          <a:xfrm>
            <a:off x="2626" y="896935"/>
            <a:ext cx="9141374" cy="277556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8DD1A452-4B3B-1245-BE47-0EA6AC6FF9C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a:extLst>
              <a:ext uri="{FF2B5EF4-FFF2-40B4-BE49-F238E27FC236}">
                <a16:creationId xmlns:a16="http://schemas.microsoft.com/office/drawing/2014/main" id="{0C252E7D-511A-3F46-85D4-8F4130125406}"/>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13" name="Slide Number Placeholder 5">
            <a:extLst>
              <a:ext uri="{FF2B5EF4-FFF2-40B4-BE49-F238E27FC236}">
                <a16:creationId xmlns:a16="http://schemas.microsoft.com/office/drawing/2014/main" id="{CA627D44-EEC2-3341-A6F3-B343A5732495}"/>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5" name="Date Placeholder 3">
            <a:extLst>
              <a:ext uri="{FF2B5EF4-FFF2-40B4-BE49-F238E27FC236}">
                <a16:creationId xmlns:a16="http://schemas.microsoft.com/office/drawing/2014/main" id="{D812A21D-B56E-F945-B055-BF1CBF63F616}"/>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6" name="Footer Placeholder 4">
            <a:extLst>
              <a:ext uri="{FF2B5EF4-FFF2-40B4-BE49-F238E27FC236}">
                <a16:creationId xmlns:a16="http://schemas.microsoft.com/office/drawing/2014/main" id="{2EB3E399-69D4-C841-A710-B72A77021EF4}"/>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17" name="Slide Number Placeholder 5">
            <a:extLst>
              <a:ext uri="{FF2B5EF4-FFF2-40B4-BE49-F238E27FC236}">
                <a16:creationId xmlns:a16="http://schemas.microsoft.com/office/drawing/2014/main" id="{61233630-EF3A-E545-93A2-41968C7940E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18" name="Straight Connector 17">
            <a:extLst>
              <a:ext uri="{FF2B5EF4-FFF2-40B4-BE49-F238E27FC236}">
                <a16:creationId xmlns:a16="http://schemas.microsoft.com/office/drawing/2014/main" id="{AB75BED8-95F8-CC4B-ABA8-F24701B5E09F}"/>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B062E7B8-9E81-764D-9C9A-9A4416E33E55}"/>
              </a:ext>
            </a:extLst>
          </p:cNvPr>
          <p:cNvSpPr>
            <a:spLocks noGrp="1"/>
          </p:cNvSpPr>
          <p:nvPr>
            <p:ph type="dt" sz="half" idx="16"/>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0" name="Footer Placeholder 4">
            <a:extLst>
              <a:ext uri="{FF2B5EF4-FFF2-40B4-BE49-F238E27FC236}">
                <a16:creationId xmlns:a16="http://schemas.microsoft.com/office/drawing/2014/main" id="{415E30B2-FD88-B64F-9DC5-8850BEC40B90}"/>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11" name="Slide Number Placeholder 5">
            <a:extLst>
              <a:ext uri="{FF2B5EF4-FFF2-40B4-BE49-F238E27FC236}">
                <a16:creationId xmlns:a16="http://schemas.microsoft.com/office/drawing/2014/main" id="{1052AE6F-0F84-0842-9A05-5E4DCF0A94BA}"/>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13" name="Straight Connector 12">
            <a:extLst>
              <a:ext uri="{FF2B5EF4-FFF2-40B4-BE49-F238E27FC236}">
                <a16:creationId xmlns:a16="http://schemas.microsoft.com/office/drawing/2014/main" id="{E6DD55B5-2492-1B49-8FE7-A4E81E464686}"/>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3" name="Date Placeholder 3">
            <a:extLst>
              <a:ext uri="{FF2B5EF4-FFF2-40B4-BE49-F238E27FC236}">
                <a16:creationId xmlns:a16="http://schemas.microsoft.com/office/drawing/2014/main" id="{9086C7DE-E0AC-624B-BB33-06EE18FA7BA9}"/>
              </a:ext>
            </a:extLst>
          </p:cNvPr>
          <p:cNvSpPr>
            <a:spLocks noGrp="1"/>
          </p:cNvSpPr>
          <p:nvPr>
            <p:ph type="dt" sz="half" idx="14"/>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4" name="Footer Placeholder 4">
            <a:extLst>
              <a:ext uri="{FF2B5EF4-FFF2-40B4-BE49-F238E27FC236}">
                <a16:creationId xmlns:a16="http://schemas.microsoft.com/office/drawing/2014/main" id="{4B11FD33-E367-4E4D-A318-2337828D3327}"/>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15" name="Slide Number Placeholder 5">
            <a:extLst>
              <a:ext uri="{FF2B5EF4-FFF2-40B4-BE49-F238E27FC236}">
                <a16:creationId xmlns:a16="http://schemas.microsoft.com/office/drawing/2014/main" id="{DB7AE8E3-FFAC-554D-9BF5-C7BE3A5F833B}"/>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16" name="Straight Connector 15">
            <a:extLst>
              <a:ext uri="{FF2B5EF4-FFF2-40B4-BE49-F238E27FC236}">
                <a16:creationId xmlns:a16="http://schemas.microsoft.com/office/drawing/2014/main" id="{0F7750FE-A38D-8D40-B62F-C2B0DF6D7DBD}"/>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
        <p:nvSpPr>
          <p:cNvPr id="6" name="Date Placeholder 3">
            <a:extLst>
              <a:ext uri="{FF2B5EF4-FFF2-40B4-BE49-F238E27FC236}">
                <a16:creationId xmlns:a16="http://schemas.microsoft.com/office/drawing/2014/main" id="{95E3339D-AB0B-6B42-862F-A8CE8F5DE1FB}"/>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8" name="Footer Placeholder 4">
            <a:extLst>
              <a:ext uri="{FF2B5EF4-FFF2-40B4-BE49-F238E27FC236}">
                <a16:creationId xmlns:a16="http://schemas.microsoft.com/office/drawing/2014/main" id="{D52478C4-9379-D649-A221-D5B00743CC77}"/>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9" name="Slide Number Placeholder 5">
            <a:extLst>
              <a:ext uri="{FF2B5EF4-FFF2-40B4-BE49-F238E27FC236}">
                <a16:creationId xmlns:a16="http://schemas.microsoft.com/office/drawing/2014/main" id="{5DF89E77-0FAF-7041-A920-2EB3BC8D578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10" name="Straight Connector 9">
            <a:extLst>
              <a:ext uri="{FF2B5EF4-FFF2-40B4-BE49-F238E27FC236}">
                <a16:creationId xmlns:a16="http://schemas.microsoft.com/office/drawing/2014/main" id="{83E53488-F378-2346-80CA-BF8F508ADB14}"/>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1" name="Date Placeholder 3">
            <a:extLst>
              <a:ext uri="{FF2B5EF4-FFF2-40B4-BE49-F238E27FC236}">
                <a16:creationId xmlns:a16="http://schemas.microsoft.com/office/drawing/2014/main" id="{048CD5D4-73FB-774B-B842-83A5D2856ED2}"/>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22" name="Footer Placeholder 4">
            <a:extLst>
              <a:ext uri="{FF2B5EF4-FFF2-40B4-BE49-F238E27FC236}">
                <a16:creationId xmlns:a16="http://schemas.microsoft.com/office/drawing/2014/main" id="{BE4981B5-46CA-B842-AB96-1D4AD565CCAB}"/>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23" name="Slide Number Placeholder 5">
            <a:extLst>
              <a:ext uri="{FF2B5EF4-FFF2-40B4-BE49-F238E27FC236}">
                <a16:creationId xmlns:a16="http://schemas.microsoft.com/office/drawing/2014/main" id="{F7597DA8-0B10-2D45-9BF9-A9F440A21DB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39" name="Straight Connector 38">
            <a:extLst>
              <a:ext uri="{FF2B5EF4-FFF2-40B4-BE49-F238E27FC236}">
                <a16:creationId xmlns:a16="http://schemas.microsoft.com/office/drawing/2014/main" id="{DB011B33-F2FA-D041-B3F6-0928448CC4DA}"/>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a:t>3/21/2019</a:t>
            </a:r>
            <a:endParaRPr lang="en-US" dirty="0"/>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dirty="0">
                <a:latin typeface="Helvetica" panose="020B0604020202020204" pitchFamily="34" charset="0"/>
                <a:cs typeface="Helvetica" panose="020B0604020202020204" pitchFamily="34" charset="0"/>
              </a:rPr>
              <a:t>Procurement Specialist| Monthly Procurement Oversight Briefing</a:t>
            </a:r>
            <a:endParaRPr lang="en-US" b="1" dirty="0">
              <a:latin typeface="Helvetica" panose="020B0604020202020204" pitchFamily="34" charset="0"/>
              <a:cs typeface="Helvetica"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fld id="{8FBADC19-A665-43F3-B226-C774CF55C54A}" type="slidenum">
              <a:rPr lang="en-US"/>
              <a:pPr/>
              <a:t>‹#›</a:t>
            </a:fld>
            <a:endParaRPr lang="en-US" dirty="0"/>
          </a:p>
        </p:txBody>
      </p:sp>
    </p:spTree>
    <p:extLst>
      <p:ext uri="{BB962C8B-B14F-4D97-AF65-F5344CB8AC3E}">
        <p14:creationId xmlns:p14="http://schemas.microsoft.com/office/powerpoint/2010/main" val="380952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dirty="0"/>
              <a:t>PIP-II PMG | March 2020</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10"/>
          <a:stretch>
            <a:fillRect/>
          </a:stretch>
        </p:blipFill>
        <p:spPr>
          <a:xfrm>
            <a:off x="8087388" y="6422646"/>
            <a:ext cx="768096" cy="400417"/>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traffic-light-signal-red-stop-43794/"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traffic-light-signal-red-stop-43794/"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9719" y="5312740"/>
            <a:ext cx="8499231" cy="1390219"/>
          </a:xfrm>
        </p:spPr>
        <p:txBody>
          <a:bodyPr/>
          <a:lstStyle/>
          <a:p>
            <a:r>
              <a:rPr lang="en-US" dirty="0"/>
              <a:t>PIP-II Team</a:t>
            </a:r>
          </a:p>
          <a:p>
            <a:r>
              <a:rPr lang="en-US" dirty="0"/>
              <a:t>Project Management Group</a:t>
            </a:r>
          </a:p>
          <a:p>
            <a:r>
              <a:rPr lang="en-US" dirty="0"/>
              <a:t>15-July-2020</a:t>
            </a:r>
          </a:p>
          <a:p>
            <a:endParaRPr lang="en-US" dirty="0"/>
          </a:p>
        </p:txBody>
      </p:sp>
      <p:sp>
        <p:nvSpPr>
          <p:cNvPr id="3" name="Text Placeholder 4">
            <a:extLst>
              <a:ext uri="{FF2B5EF4-FFF2-40B4-BE49-F238E27FC236}">
                <a16:creationId xmlns:a16="http://schemas.microsoft.com/office/drawing/2014/main" id="{2A0DC46A-9DEE-4A8E-A8CA-3363AFD48F71}"/>
              </a:ext>
            </a:extLst>
          </p:cNvPr>
          <p:cNvSpPr>
            <a:spLocks noGrp="1"/>
          </p:cNvSpPr>
          <p:nvPr>
            <p:ph type="body" sz="quarter" idx="11"/>
          </p:nvPr>
        </p:nvSpPr>
        <p:spPr>
          <a:xfrm>
            <a:off x="219719" y="4133319"/>
            <a:ext cx="8667106" cy="1003049"/>
          </a:xfrm>
        </p:spPr>
        <p:txBody>
          <a:bodyPr>
            <a:normAutofit/>
          </a:bodyPr>
          <a:lstStyle/>
          <a:p>
            <a:r>
              <a:rPr lang="en-US" dirty="0"/>
              <a:t>PIP-II Report</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WBS 121.2 SRF Updates – HWR Status</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13" name="Content Placeholder 2">
            <a:extLst>
              <a:ext uri="{FF2B5EF4-FFF2-40B4-BE49-F238E27FC236}">
                <a16:creationId xmlns:a16="http://schemas.microsoft.com/office/drawing/2014/main" id="{5C26E8A1-3D29-4379-B186-AD557362EF25}"/>
              </a:ext>
            </a:extLst>
          </p:cNvPr>
          <p:cNvSpPr>
            <a:spLocks noGrp="1"/>
          </p:cNvSpPr>
          <p:nvPr>
            <p:ph idx="1"/>
          </p:nvPr>
        </p:nvSpPr>
        <p:spPr>
          <a:xfrm>
            <a:off x="761977" y="991192"/>
            <a:ext cx="7252930" cy="2061172"/>
          </a:xfrm>
        </p:spPr>
        <p:txBody>
          <a:bodyPr>
            <a:normAutofit fontScale="92500" lnSpcReduction="10000"/>
          </a:bodyPr>
          <a:lstStyle/>
          <a:p>
            <a:r>
              <a:rPr lang="en-US" sz="1400" dirty="0"/>
              <a:t>Cryomodule test is in progress</a:t>
            </a:r>
          </a:p>
          <a:p>
            <a:pPr lvl="1"/>
            <a:r>
              <a:rPr lang="en-US" sz="1200" dirty="0"/>
              <a:t>CAV4 achieved &gt; 10 MV/m</a:t>
            </a:r>
          </a:p>
          <a:p>
            <a:pPr lvl="1"/>
            <a:r>
              <a:rPr lang="en-US" sz="1200" dirty="0"/>
              <a:t>CAV3 partially tested (~6.5 MV/m), due to RFPI issue (now resolved)</a:t>
            </a:r>
          </a:p>
          <a:p>
            <a:r>
              <a:rPr lang="en-US" sz="1400" dirty="0"/>
              <a:t>Issues</a:t>
            </a:r>
          </a:p>
          <a:p>
            <a:pPr lvl="1"/>
            <a:r>
              <a:rPr lang="en-US" sz="1200" dirty="0"/>
              <a:t>RF leakage from coupler DC block trips ODH alarm</a:t>
            </a:r>
          </a:p>
          <a:p>
            <a:pPr lvl="2"/>
            <a:r>
              <a:rPr lang="en-US" sz="1100" dirty="0"/>
              <a:t>Solution was found. Work in progress</a:t>
            </a:r>
          </a:p>
          <a:p>
            <a:pPr lvl="1"/>
            <a:r>
              <a:rPr lang="en-US" sz="1200" dirty="0"/>
              <a:t>LLRF phase lock issue</a:t>
            </a:r>
          </a:p>
          <a:p>
            <a:pPr lvl="2"/>
            <a:r>
              <a:rPr lang="en-US" sz="1100" dirty="0"/>
              <a:t>Investigation is in progress</a:t>
            </a:r>
          </a:p>
          <a:p>
            <a:r>
              <a:rPr lang="en-US" sz="1400" dirty="0"/>
              <a:t>Cryoplant trip</a:t>
            </a:r>
          </a:p>
          <a:p>
            <a:pPr lvl="1"/>
            <a:r>
              <a:rPr lang="en-US" sz="1200" dirty="0"/>
              <a:t>HWR on standby</a:t>
            </a:r>
          </a:p>
          <a:p>
            <a:pPr lvl="1"/>
            <a:r>
              <a:rPr lang="en-US" sz="1200" dirty="0"/>
              <a:t>Investigation in progress</a:t>
            </a:r>
          </a:p>
          <a:p>
            <a:pPr lvl="2"/>
            <a:endParaRPr lang="en-US" sz="1100" dirty="0"/>
          </a:p>
          <a:p>
            <a:endParaRPr lang="en-US" sz="1400" dirty="0">
              <a:solidFill>
                <a:schemeClr val="accent6">
                  <a:lumMod val="50000"/>
                </a:schemeClr>
              </a:solidFill>
            </a:endParaRPr>
          </a:p>
          <a:p>
            <a:pPr lvl="2"/>
            <a:endParaRPr lang="en-US" sz="1100" dirty="0">
              <a:solidFill>
                <a:schemeClr val="accent6">
                  <a:lumMod val="50000"/>
                </a:schemeClr>
              </a:solidFill>
            </a:endParaRPr>
          </a:p>
          <a:p>
            <a:pPr lvl="1"/>
            <a:endParaRPr lang="en-US" sz="1200" dirty="0">
              <a:solidFill>
                <a:schemeClr val="accent6">
                  <a:lumMod val="50000"/>
                </a:schemeClr>
              </a:solidFill>
            </a:endParaRPr>
          </a:p>
        </p:txBody>
      </p:sp>
      <p:graphicFrame>
        <p:nvGraphicFramePr>
          <p:cNvPr id="2" name="Table 1">
            <a:extLst>
              <a:ext uri="{FF2B5EF4-FFF2-40B4-BE49-F238E27FC236}">
                <a16:creationId xmlns:a16="http://schemas.microsoft.com/office/drawing/2014/main" id="{B2923254-AF1E-4506-A9AA-A0B0C0B0A027}"/>
              </a:ext>
            </a:extLst>
          </p:cNvPr>
          <p:cNvGraphicFramePr>
            <a:graphicFrameLocks noGrp="1"/>
          </p:cNvGraphicFramePr>
          <p:nvPr/>
        </p:nvGraphicFramePr>
        <p:xfrm>
          <a:off x="735779" y="3601454"/>
          <a:ext cx="7756357" cy="1835624"/>
        </p:xfrm>
        <a:graphic>
          <a:graphicData uri="http://schemas.openxmlformats.org/drawingml/2006/table">
            <a:tbl>
              <a:tblPr firstRow="1" firstCol="1" bandRow="1">
                <a:tableStyleId>{7E9639D4-E3E2-4D34-9284-5A2195B3D0D7}</a:tableStyleId>
              </a:tblPr>
              <a:tblGrid>
                <a:gridCol w="946484">
                  <a:extLst>
                    <a:ext uri="{9D8B030D-6E8A-4147-A177-3AD203B41FA5}">
                      <a16:colId xmlns:a16="http://schemas.microsoft.com/office/drawing/2014/main" val="1368154729"/>
                    </a:ext>
                  </a:extLst>
                </a:gridCol>
                <a:gridCol w="870284">
                  <a:extLst>
                    <a:ext uri="{9D8B030D-6E8A-4147-A177-3AD203B41FA5}">
                      <a16:colId xmlns:a16="http://schemas.microsoft.com/office/drawing/2014/main" val="1961990061"/>
                    </a:ext>
                  </a:extLst>
                </a:gridCol>
                <a:gridCol w="1419727">
                  <a:extLst>
                    <a:ext uri="{9D8B030D-6E8A-4147-A177-3AD203B41FA5}">
                      <a16:colId xmlns:a16="http://schemas.microsoft.com/office/drawing/2014/main" val="792028194"/>
                    </a:ext>
                  </a:extLst>
                </a:gridCol>
                <a:gridCol w="1351547">
                  <a:extLst>
                    <a:ext uri="{9D8B030D-6E8A-4147-A177-3AD203B41FA5}">
                      <a16:colId xmlns:a16="http://schemas.microsoft.com/office/drawing/2014/main" val="3639975343"/>
                    </a:ext>
                  </a:extLst>
                </a:gridCol>
                <a:gridCol w="1130969">
                  <a:extLst>
                    <a:ext uri="{9D8B030D-6E8A-4147-A177-3AD203B41FA5}">
                      <a16:colId xmlns:a16="http://schemas.microsoft.com/office/drawing/2014/main" val="2473289311"/>
                    </a:ext>
                  </a:extLst>
                </a:gridCol>
                <a:gridCol w="2037346">
                  <a:extLst>
                    <a:ext uri="{9D8B030D-6E8A-4147-A177-3AD203B41FA5}">
                      <a16:colId xmlns:a16="http://schemas.microsoft.com/office/drawing/2014/main" val="1244400588"/>
                    </a:ext>
                  </a:extLst>
                </a:gridCol>
              </a:tblGrid>
              <a:tr h="0">
                <a:tc>
                  <a:txBody>
                    <a:bodyPr/>
                    <a:lstStyle/>
                    <a:p>
                      <a:pPr marL="0" marR="0" algn="ctr">
                        <a:lnSpc>
                          <a:spcPct val="107000"/>
                        </a:lnSpc>
                        <a:spcBef>
                          <a:spcPts val="0"/>
                        </a:spcBef>
                        <a:spcAft>
                          <a:spcPts val="0"/>
                        </a:spcAft>
                      </a:pPr>
                      <a:r>
                        <a:rPr lang="en-US" sz="1100" dirty="0">
                          <a:effectLst/>
                        </a:rPr>
                        <a:t>Cavity Position</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Cavity Serial #</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Nominal gradient required (MV/m)</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100" b="1" kern="1200" dirty="0" err="1">
                          <a:solidFill>
                            <a:schemeClr val="bg1"/>
                          </a:solidFill>
                          <a:effectLst/>
                          <a:latin typeface="+mn-lt"/>
                          <a:ea typeface="+mn-ea"/>
                          <a:cs typeface="+mn-cs"/>
                        </a:rPr>
                        <a:t>Maxium</a:t>
                      </a:r>
                      <a:r>
                        <a:rPr lang="en-US" sz="1100" b="1" kern="1200" dirty="0">
                          <a:solidFill>
                            <a:schemeClr val="bg1"/>
                          </a:solidFill>
                          <a:effectLst/>
                          <a:latin typeface="+mn-lt"/>
                          <a:ea typeface="+mn-ea"/>
                          <a:cs typeface="+mn-cs"/>
                        </a:rPr>
                        <a:t> gradient (MV/m)</a:t>
                      </a:r>
                    </a:p>
                  </a:txBody>
                  <a:tcPr marL="68580" marR="68580" marT="0" marB="0"/>
                </a:tc>
                <a:tc>
                  <a:txBody>
                    <a:bodyPr/>
                    <a:lstStyle/>
                    <a:p>
                      <a:pPr marL="0" marR="0" algn="ctr">
                        <a:lnSpc>
                          <a:spcPct val="107000"/>
                        </a:lnSpc>
                        <a:spcBef>
                          <a:spcPts val="0"/>
                        </a:spcBef>
                        <a:spcAft>
                          <a:spcPts val="0"/>
                        </a:spcAft>
                      </a:pPr>
                      <a:r>
                        <a:rPr lang="en-US" sz="1100" dirty="0">
                          <a:effectLst/>
                        </a:rPr>
                        <a:t>Cavity Q</a:t>
                      </a:r>
                      <a:r>
                        <a:rPr lang="en-US" sz="1100" baseline="-25000" dirty="0">
                          <a:effectLst/>
                        </a:rPr>
                        <a:t>0</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Note</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4074114016"/>
                  </a:ext>
                </a:extLst>
              </a:tr>
              <a:tr h="186041">
                <a:tc>
                  <a:txBody>
                    <a:bodyPr/>
                    <a:lstStyle/>
                    <a:p>
                      <a:pPr marL="0" marR="0" algn="ctr">
                        <a:lnSpc>
                          <a:spcPct val="107000"/>
                        </a:lnSpc>
                        <a:spcBef>
                          <a:spcPts val="0"/>
                        </a:spcBef>
                        <a:spcAft>
                          <a:spcPts val="0"/>
                        </a:spcAft>
                      </a:pPr>
                      <a:r>
                        <a:rPr lang="en-US" sz="1100">
                          <a:effectLst/>
                        </a:rPr>
                        <a:t>CAV1</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#2</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1.6</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#2</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 </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654592612"/>
                  </a:ext>
                </a:extLst>
              </a:tr>
              <a:tr h="186041">
                <a:tc>
                  <a:txBody>
                    <a:bodyPr/>
                    <a:lstStyle/>
                    <a:p>
                      <a:pPr marL="0" marR="0" algn="ctr">
                        <a:lnSpc>
                          <a:spcPct val="107000"/>
                        </a:lnSpc>
                        <a:spcBef>
                          <a:spcPts val="0"/>
                        </a:spcBef>
                        <a:spcAft>
                          <a:spcPts val="0"/>
                        </a:spcAft>
                      </a:pPr>
                      <a:r>
                        <a:rPr lang="en-US" sz="1100">
                          <a:effectLst/>
                        </a:rPr>
                        <a:t>CAV2</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#0</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2.5</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#0</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 </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067187016"/>
                  </a:ext>
                </a:extLst>
              </a:tr>
              <a:tr h="173349">
                <a:tc>
                  <a:txBody>
                    <a:bodyPr/>
                    <a:lstStyle/>
                    <a:p>
                      <a:pPr marL="0" marR="0" algn="ctr">
                        <a:lnSpc>
                          <a:spcPct val="107000"/>
                        </a:lnSpc>
                        <a:spcBef>
                          <a:spcPts val="0"/>
                        </a:spcBef>
                        <a:spcAft>
                          <a:spcPts val="0"/>
                        </a:spcAft>
                      </a:pPr>
                      <a:r>
                        <a:rPr lang="en-US" sz="1100">
                          <a:effectLst/>
                        </a:rPr>
                        <a:t>CAV3</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#1</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3.5</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#1</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109022511"/>
                  </a:ext>
                </a:extLst>
              </a:tr>
              <a:tr h="186041">
                <a:tc>
                  <a:txBody>
                    <a:bodyPr/>
                    <a:lstStyle/>
                    <a:p>
                      <a:pPr marL="0" marR="0" algn="ctr">
                        <a:lnSpc>
                          <a:spcPct val="107000"/>
                        </a:lnSpc>
                        <a:spcBef>
                          <a:spcPts val="0"/>
                        </a:spcBef>
                        <a:spcAft>
                          <a:spcPts val="0"/>
                        </a:spcAft>
                      </a:pPr>
                      <a:r>
                        <a:rPr lang="en-US" sz="1100">
                          <a:effectLst/>
                        </a:rPr>
                        <a:t>CAV4</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#3</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4.8</a:t>
                      </a:r>
                    </a:p>
                  </a:txBody>
                  <a:tcPr marL="5443" marR="5443" marT="5443" marB="0" anchor="b"/>
                </a:tc>
                <a:tc>
                  <a:txBody>
                    <a:bodyPr/>
                    <a:lstStyle/>
                    <a:p>
                      <a:pPr marL="0" marR="0" algn="ctr" defTabSz="457200" rtl="0" eaLnBrk="1" latinLnBrk="0" hangingPunct="1">
                        <a:lnSpc>
                          <a:spcPct val="107000"/>
                        </a:lnSpc>
                        <a:spcBef>
                          <a:spcPts val="0"/>
                        </a:spcBef>
                        <a:spcAft>
                          <a:spcPts val="0"/>
                        </a:spcAft>
                      </a:pPr>
                      <a:r>
                        <a:rPr lang="en-US" sz="1100" kern="1200" dirty="0">
                          <a:solidFill>
                            <a:schemeClr val="tx1"/>
                          </a:solidFill>
                          <a:effectLst/>
                          <a:latin typeface="+mn-lt"/>
                          <a:ea typeface="+mn-ea"/>
                          <a:cs typeface="+mn-cs"/>
                        </a:rPr>
                        <a:t>&gt; 10</a:t>
                      </a:r>
                    </a:p>
                  </a:txBody>
                  <a:tcPr marL="68580" marR="68580" marT="0" marB="0"/>
                </a:tc>
                <a:tc>
                  <a:txBody>
                    <a:bodyPr/>
                    <a:lstStyle/>
                    <a:p>
                      <a:pPr marL="0" marR="0" algn="ctr">
                        <a:lnSpc>
                          <a:spcPct val="107000"/>
                        </a:lnSpc>
                        <a:spcBef>
                          <a:spcPts val="0"/>
                        </a:spcBef>
                        <a:spcAft>
                          <a:spcPts val="0"/>
                        </a:spcAft>
                      </a:pPr>
                      <a:r>
                        <a:rPr lang="en-US" sz="1100" dirty="0">
                          <a:effectLst/>
                        </a:rPr>
                        <a:t>#3</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No FE, no MP </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78503425"/>
                  </a:ext>
                </a:extLst>
              </a:tr>
              <a:tr h="186041">
                <a:tc>
                  <a:txBody>
                    <a:bodyPr/>
                    <a:lstStyle/>
                    <a:p>
                      <a:pPr marL="0" marR="0" algn="ctr">
                        <a:lnSpc>
                          <a:spcPct val="107000"/>
                        </a:lnSpc>
                        <a:spcBef>
                          <a:spcPts val="0"/>
                        </a:spcBef>
                        <a:spcAft>
                          <a:spcPts val="0"/>
                        </a:spcAft>
                      </a:pPr>
                      <a:r>
                        <a:rPr lang="en-US" sz="1100">
                          <a:effectLst/>
                        </a:rPr>
                        <a:t>CAV5</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#8</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6.5</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#8</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 </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0817473"/>
                  </a:ext>
                </a:extLst>
              </a:tr>
              <a:tr h="186041">
                <a:tc>
                  <a:txBody>
                    <a:bodyPr/>
                    <a:lstStyle/>
                    <a:p>
                      <a:pPr marL="0" marR="0" algn="ctr">
                        <a:lnSpc>
                          <a:spcPct val="107000"/>
                        </a:lnSpc>
                        <a:spcBef>
                          <a:spcPts val="0"/>
                        </a:spcBef>
                        <a:spcAft>
                          <a:spcPts val="0"/>
                        </a:spcAft>
                      </a:pPr>
                      <a:r>
                        <a:rPr lang="en-US" sz="1100">
                          <a:effectLst/>
                        </a:rPr>
                        <a:t>CAV6</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#4</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8.7</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#4</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 </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674866819"/>
                  </a:ext>
                </a:extLst>
              </a:tr>
              <a:tr h="186041">
                <a:tc>
                  <a:txBody>
                    <a:bodyPr/>
                    <a:lstStyle/>
                    <a:p>
                      <a:pPr marL="0" marR="0" algn="ctr">
                        <a:lnSpc>
                          <a:spcPct val="107000"/>
                        </a:lnSpc>
                        <a:spcBef>
                          <a:spcPts val="0"/>
                        </a:spcBef>
                        <a:spcAft>
                          <a:spcPts val="0"/>
                        </a:spcAft>
                      </a:pPr>
                      <a:r>
                        <a:rPr lang="en-US" sz="1100">
                          <a:effectLst/>
                        </a:rPr>
                        <a:t>CAV7</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#5</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9.4</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#5</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 </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569702480"/>
                  </a:ext>
                </a:extLst>
              </a:tr>
              <a:tr h="186041">
                <a:tc>
                  <a:txBody>
                    <a:bodyPr/>
                    <a:lstStyle/>
                    <a:p>
                      <a:pPr marL="0" marR="0" algn="ctr">
                        <a:lnSpc>
                          <a:spcPct val="107000"/>
                        </a:lnSpc>
                        <a:spcBef>
                          <a:spcPts val="0"/>
                        </a:spcBef>
                        <a:spcAft>
                          <a:spcPts val="0"/>
                        </a:spcAft>
                      </a:pPr>
                      <a:r>
                        <a:rPr lang="en-US" sz="1100">
                          <a:effectLst/>
                        </a:rPr>
                        <a:t>CAV8</a:t>
                      </a:r>
                      <a:endParaRPr lang="en-US" sz="120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#7</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defTabSz="457200" rtl="0" eaLnBrk="1" fontAlgn="b" latinLnBrk="0" hangingPunct="1">
                        <a:lnSpc>
                          <a:spcPct val="107000"/>
                        </a:lnSpc>
                        <a:spcBef>
                          <a:spcPts val="0"/>
                        </a:spcBef>
                        <a:spcAft>
                          <a:spcPts val="0"/>
                        </a:spcAft>
                      </a:pPr>
                      <a:r>
                        <a:rPr lang="en-US" sz="1100" kern="1200" dirty="0">
                          <a:solidFill>
                            <a:schemeClr val="tx1"/>
                          </a:solidFill>
                          <a:effectLst/>
                          <a:latin typeface="+mn-lt"/>
                          <a:ea typeface="+mn-ea"/>
                          <a:cs typeface="+mn-cs"/>
                        </a:rPr>
                        <a:t>9.7</a:t>
                      </a:r>
                    </a:p>
                  </a:txBody>
                  <a:tcPr marL="5443" marR="5443" marT="5443" marB="0" anchor="b"/>
                </a:tc>
                <a:tc>
                  <a:txBody>
                    <a:bodyPr/>
                    <a:lstStyle/>
                    <a:p>
                      <a:pPr marL="0" marR="0" algn="ctr" defTabSz="457200" rtl="0" eaLnBrk="1" latinLnBrk="0" hangingPunct="1">
                        <a:lnSpc>
                          <a:spcPct val="107000"/>
                        </a:lnSpc>
                        <a:spcBef>
                          <a:spcPts val="0"/>
                        </a:spcBef>
                        <a:spcAft>
                          <a:spcPts val="0"/>
                        </a:spcAft>
                      </a:pPr>
                      <a:endParaRPr lang="en-US" sz="1100" kern="1200" dirty="0">
                        <a:solidFill>
                          <a:schemeClr val="tx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1100" dirty="0">
                          <a:effectLst/>
                        </a:rPr>
                        <a:t>#7</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 </a:t>
                      </a:r>
                      <a:endParaRPr lang="en-US" sz="1200" dirty="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555442774"/>
                  </a:ext>
                </a:extLst>
              </a:tr>
            </a:tbl>
          </a:graphicData>
        </a:graphic>
      </p:graphicFrame>
      <p:sp>
        <p:nvSpPr>
          <p:cNvPr id="8" name="Footer Placeholder 1">
            <a:extLst>
              <a:ext uri="{FF2B5EF4-FFF2-40B4-BE49-F238E27FC236}">
                <a16:creationId xmlns:a16="http://schemas.microsoft.com/office/drawing/2014/main" id="{121690E8-94CE-4BC2-9730-728D9DED2D3A}"/>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spTree>
    <p:extLst>
      <p:ext uri="{BB962C8B-B14F-4D97-AF65-F5344CB8AC3E}">
        <p14:creationId xmlns:p14="http://schemas.microsoft.com/office/powerpoint/2010/main" val="1913339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A2004-C5EF-4BC5-972B-090761F89E60}"/>
              </a:ext>
            </a:extLst>
          </p:cNvPr>
          <p:cNvSpPr>
            <a:spLocks noGrp="1"/>
          </p:cNvSpPr>
          <p:nvPr>
            <p:ph type="title"/>
          </p:nvPr>
        </p:nvSpPr>
        <p:spPr>
          <a:xfrm>
            <a:off x="228600" y="229771"/>
            <a:ext cx="8686800" cy="427877"/>
          </a:xfrm>
        </p:spPr>
        <p:txBody>
          <a:bodyPr/>
          <a:lstStyle/>
          <a:p>
            <a:r>
              <a:rPr lang="en-US" dirty="0"/>
              <a:t>WBS 121.2 SSR Cryomodules</a:t>
            </a:r>
          </a:p>
        </p:txBody>
      </p:sp>
      <p:sp>
        <p:nvSpPr>
          <p:cNvPr id="5" name="Slide Number Placeholder 4">
            <a:extLst>
              <a:ext uri="{FF2B5EF4-FFF2-40B4-BE49-F238E27FC236}">
                <a16:creationId xmlns:a16="http://schemas.microsoft.com/office/drawing/2014/main" id="{F57E6BBD-E7BD-4813-BBCB-66818B86831C}"/>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13" name="Content Placeholder 2">
            <a:extLst>
              <a:ext uri="{FF2B5EF4-FFF2-40B4-BE49-F238E27FC236}">
                <a16:creationId xmlns:a16="http://schemas.microsoft.com/office/drawing/2014/main" id="{9C8EF267-40C7-4BDB-B4C3-9F80CB794819}"/>
              </a:ext>
            </a:extLst>
          </p:cNvPr>
          <p:cNvSpPr>
            <a:spLocks noGrp="1"/>
          </p:cNvSpPr>
          <p:nvPr>
            <p:ph idx="1"/>
          </p:nvPr>
        </p:nvSpPr>
        <p:spPr>
          <a:xfrm>
            <a:off x="425892" y="1024361"/>
            <a:ext cx="4849282" cy="5113139"/>
          </a:xfrm>
        </p:spPr>
        <p:txBody>
          <a:bodyPr lIns="0" tIns="0" rIns="0" bIns="0" anchor="t">
            <a:normAutofit lnSpcReduction="10000"/>
          </a:bodyPr>
          <a:lstStyle/>
          <a:p>
            <a:r>
              <a:rPr lang="en-US" sz="1600" dirty="0">
                <a:solidFill>
                  <a:schemeClr val="accent6">
                    <a:lumMod val="50000"/>
                  </a:schemeClr>
                </a:solidFill>
              </a:rPr>
              <a:t>SSR1: installation is mostly completed at PIP2IT test cave</a:t>
            </a:r>
          </a:p>
          <a:p>
            <a:pPr lvl="1"/>
            <a:r>
              <a:rPr lang="en-US" sz="1400" dirty="0">
                <a:solidFill>
                  <a:schemeClr val="accent6">
                    <a:lumMod val="50000"/>
                  </a:schemeClr>
                </a:solidFill>
              </a:rPr>
              <a:t>ORC is pending.</a:t>
            </a:r>
          </a:p>
          <a:p>
            <a:pPr lvl="1"/>
            <a:r>
              <a:rPr lang="en-US" sz="1400" dirty="0">
                <a:solidFill>
                  <a:schemeClr val="accent6">
                    <a:lumMod val="50000"/>
                  </a:schemeClr>
                </a:solidFill>
              </a:rPr>
              <a:t>Cooldown is pending cryoplant trip investigation.</a:t>
            </a:r>
          </a:p>
          <a:p>
            <a:r>
              <a:rPr lang="en-US" sz="1600" dirty="0">
                <a:solidFill>
                  <a:schemeClr val="accent6">
                    <a:lumMod val="50000"/>
                  </a:schemeClr>
                </a:solidFill>
              </a:rPr>
              <a:t>SSR2: Niobium sheets production at vendor</a:t>
            </a:r>
          </a:p>
          <a:p>
            <a:pPr lvl="1"/>
            <a:r>
              <a:rPr lang="en-US" sz="1400" dirty="0">
                <a:solidFill>
                  <a:schemeClr val="accent6">
                    <a:lumMod val="50000"/>
                  </a:schemeClr>
                </a:solidFill>
              </a:rPr>
              <a:t>All 40 pcs Nb sheets completed.</a:t>
            </a:r>
          </a:p>
          <a:p>
            <a:pPr lvl="1"/>
            <a:r>
              <a:rPr lang="en-US" sz="1400" dirty="0">
                <a:solidFill>
                  <a:schemeClr val="accent6">
                    <a:lumMod val="50000"/>
                  </a:schemeClr>
                </a:solidFill>
              </a:rPr>
              <a:t>QC hold point: Samples were cut and sent to Fermilab for sample test before shipping.</a:t>
            </a:r>
          </a:p>
          <a:p>
            <a:pPr lvl="1"/>
            <a:r>
              <a:rPr lang="en-US" sz="1400" dirty="0">
                <a:solidFill>
                  <a:schemeClr val="accent6">
                    <a:lumMod val="50000"/>
                  </a:schemeClr>
                </a:solidFill>
              </a:rPr>
              <a:t>Tube samples were tested. Evaluation is in progress at vendor site</a:t>
            </a:r>
          </a:p>
          <a:p>
            <a:pPr lvl="1"/>
            <a:r>
              <a:rPr lang="en-US" sz="1400" dirty="0">
                <a:solidFill>
                  <a:schemeClr val="accent6">
                    <a:lumMod val="50000"/>
                  </a:schemeClr>
                </a:solidFill>
              </a:rPr>
              <a:t>Composition met spec.</a:t>
            </a:r>
          </a:p>
          <a:p>
            <a:pPr lvl="1"/>
            <a:r>
              <a:rPr lang="en-US" sz="1400" dirty="0">
                <a:solidFill>
                  <a:schemeClr val="accent6">
                    <a:lumMod val="50000"/>
                  </a:schemeClr>
                </a:solidFill>
              </a:rPr>
              <a:t>RRR: met spec (362 – 480)</a:t>
            </a:r>
          </a:p>
          <a:p>
            <a:r>
              <a:rPr lang="en-US" sz="1600" dirty="0">
                <a:solidFill>
                  <a:schemeClr val="accent6">
                    <a:lumMod val="50000"/>
                  </a:schemeClr>
                </a:solidFill>
              </a:rPr>
              <a:t>SSR2: Cavity procurement is in progress</a:t>
            </a:r>
          </a:p>
          <a:p>
            <a:pPr lvl="1"/>
            <a:r>
              <a:rPr lang="en-US" sz="1400" dirty="0">
                <a:solidFill>
                  <a:schemeClr val="accent6">
                    <a:lumMod val="50000"/>
                  </a:schemeClr>
                </a:solidFill>
              </a:rPr>
              <a:t>Bids evaluation completed, pending </a:t>
            </a:r>
            <a:r>
              <a:rPr lang="en-US" sz="1400" u="sng" dirty="0">
                <a:solidFill>
                  <a:schemeClr val="accent6">
                    <a:lumMod val="50000"/>
                  </a:schemeClr>
                </a:solidFill>
              </a:rPr>
              <a:t>procurement action </a:t>
            </a:r>
            <a:r>
              <a:rPr lang="en-US" sz="1400" dirty="0">
                <a:solidFill>
                  <a:schemeClr val="accent6">
                    <a:lumMod val="50000"/>
                  </a:schemeClr>
                </a:solidFill>
              </a:rPr>
              <a:t>(See previous procurement slide)</a:t>
            </a:r>
            <a:endParaRPr lang="en-US" sz="1400" u="sng" dirty="0">
              <a:solidFill>
                <a:schemeClr val="accent6">
                  <a:lumMod val="50000"/>
                </a:schemeClr>
              </a:solidFill>
            </a:endParaRPr>
          </a:p>
          <a:p>
            <a:r>
              <a:rPr lang="en-US" sz="1600" dirty="0">
                <a:solidFill>
                  <a:schemeClr val="accent6">
                    <a:lumMod val="50000"/>
                  </a:schemeClr>
                </a:solidFill>
              </a:rPr>
              <a:t>SSR2: Conduction cooled solenoid FDR scheduled around </a:t>
            </a:r>
            <a:r>
              <a:rPr lang="en-US" sz="1600" dirty="0">
                <a:solidFill>
                  <a:schemeClr val="accent6">
                    <a:lumMod val="50000"/>
                  </a:schemeClr>
                </a:solidFill>
                <a:cs typeface="Helvetica"/>
              </a:rPr>
              <a:t>8/3/20</a:t>
            </a:r>
          </a:p>
          <a:p>
            <a:r>
              <a:rPr lang="en-US" sz="1600" dirty="0">
                <a:solidFill>
                  <a:schemeClr val="accent6">
                    <a:lumMod val="50000"/>
                  </a:schemeClr>
                </a:solidFill>
              </a:rPr>
              <a:t>SSR2: Power coupler procurement is in progress, pending </a:t>
            </a:r>
            <a:r>
              <a:rPr lang="en-US" sz="1600" u="sng" dirty="0">
                <a:solidFill>
                  <a:schemeClr val="accent6">
                    <a:lumMod val="50000"/>
                  </a:schemeClr>
                </a:solidFill>
              </a:rPr>
              <a:t>procurement action </a:t>
            </a:r>
            <a:r>
              <a:rPr lang="en-US" sz="1600" dirty="0">
                <a:solidFill>
                  <a:schemeClr val="accent6">
                    <a:lumMod val="50000"/>
                  </a:schemeClr>
                </a:solidFill>
              </a:rPr>
              <a:t>(</a:t>
            </a:r>
            <a:r>
              <a:rPr lang="en-US" sz="1400" dirty="0">
                <a:solidFill>
                  <a:schemeClr val="accent6">
                    <a:lumMod val="50000"/>
                  </a:schemeClr>
                </a:solidFill>
              </a:rPr>
              <a:t>See previous procurement slide)</a:t>
            </a:r>
            <a:endParaRPr lang="en-US" sz="1400" u="sng" dirty="0">
              <a:solidFill>
                <a:schemeClr val="accent6">
                  <a:lumMod val="50000"/>
                </a:schemeClr>
              </a:solidFill>
            </a:endParaRPr>
          </a:p>
          <a:p>
            <a:r>
              <a:rPr lang="en-US" sz="1600" dirty="0">
                <a:solidFill>
                  <a:schemeClr val="accent6">
                    <a:lumMod val="50000"/>
                  </a:schemeClr>
                </a:solidFill>
              </a:rPr>
              <a:t>SSR2: cryomodule design in progress.</a:t>
            </a:r>
          </a:p>
          <a:p>
            <a:endParaRPr lang="en-US" sz="1600" dirty="0">
              <a:solidFill>
                <a:schemeClr val="accent6">
                  <a:lumMod val="50000"/>
                </a:schemeClr>
              </a:solidFill>
            </a:endParaRPr>
          </a:p>
          <a:p>
            <a:pPr lvl="2"/>
            <a:endParaRPr lang="en-US" sz="1200" dirty="0">
              <a:solidFill>
                <a:schemeClr val="accent6">
                  <a:lumMod val="50000"/>
                </a:schemeClr>
              </a:solidFill>
            </a:endParaRPr>
          </a:p>
          <a:p>
            <a:pPr lvl="1"/>
            <a:endParaRPr lang="en-US" sz="1400" dirty="0">
              <a:solidFill>
                <a:schemeClr val="accent6">
                  <a:lumMod val="50000"/>
                </a:schemeClr>
              </a:solidFill>
            </a:endParaRPr>
          </a:p>
        </p:txBody>
      </p:sp>
      <p:sp>
        <p:nvSpPr>
          <p:cNvPr id="2" name="TextBox 1">
            <a:extLst>
              <a:ext uri="{FF2B5EF4-FFF2-40B4-BE49-F238E27FC236}">
                <a16:creationId xmlns:a16="http://schemas.microsoft.com/office/drawing/2014/main" id="{3046C0E4-5DC6-4207-9268-8DCDFFF6BC61}"/>
              </a:ext>
            </a:extLst>
          </p:cNvPr>
          <p:cNvSpPr txBox="1"/>
          <p:nvPr/>
        </p:nvSpPr>
        <p:spPr>
          <a:xfrm>
            <a:off x="5849487" y="2678866"/>
            <a:ext cx="3117411" cy="307777"/>
          </a:xfrm>
          <a:prstGeom prst="rect">
            <a:avLst/>
          </a:prstGeom>
          <a:noFill/>
        </p:spPr>
        <p:txBody>
          <a:bodyPr wrap="square" rtlCol="0" anchor="t">
            <a:spAutoFit/>
          </a:bodyPr>
          <a:lstStyle/>
          <a:p>
            <a:r>
              <a:rPr lang="en-US" sz="1400" dirty="0"/>
              <a:t>SSR2 Nb: All sheets completed</a:t>
            </a:r>
          </a:p>
        </p:txBody>
      </p:sp>
      <p:sp>
        <p:nvSpPr>
          <p:cNvPr id="16" name="TextBox 15">
            <a:extLst>
              <a:ext uri="{FF2B5EF4-FFF2-40B4-BE49-F238E27FC236}">
                <a16:creationId xmlns:a16="http://schemas.microsoft.com/office/drawing/2014/main" id="{3F41A059-9B58-497A-B279-1E818A494E18}"/>
              </a:ext>
            </a:extLst>
          </p:cNvPr>
          <p:cNvSpPr txBox="1"/>
          <p:nvPr/>
        </p:nvSpPr>
        <p:spPr>
          <a:xfrm>
            <a:off x="5968872" y="5401601"/>
            <a:ext cx="2921073" cy="523220"/>
          </a:xfrm>
          <a:prstGeom prst="rect">
            <a:avLst/>
          </a:prstGeom>
          <a:noFill/>
        </p:spPr>
        <p:txBody>
          <a:bodyPr wrap="square" rtlCol="0">
            <a:spAutoFit/>
          </a:bodyPr>
          <a:lstStyle/>
          <a:p>
            <a:r>
              <a:rPr lang="en-US" sz="1400" dirty="0"/>
              <a:t>SSR2 Nb: Nb tubes </a:t>
            </a:r>
          </a:p>
          <a:p>
            <a:r>
              <a:rPr lang="en-US" sz="1400" dirty="0"/>
              <a:t>finished the machining process</a:t>
            </a:r>
          </a:p>
        </p:txBody>
      </p:sp>
      <p:pic>
        <p:nvPicPr>
          <p:cNvPr id="12" name="图片 2" descr="35d28c705e438cb184b1978d32cee00">
            <a:extLst>
              <a:ext uri="{FF2B5EF4-FFF2-40B4-BE49-F238E27FC236}">
                <a16:creationId xmlns:a16="http://schemas.microsoft.com/office/drawing/2014/main" id="{F011DA7D-A444-43F2-BEE0-C5EB4F95BF54}"/>
              </a:ext>
            </a:extLst>
          </p:cNvPr>
          <p:cNvPicPr/>
          <p:nvPr/>
        </p:nvPicPr>
        <p:blipFill>
          <a:blip r:embed="rId2"/>
          <a:srcRect r="8179" b="12545"/>
          <a:stretch>
            <a:fillRect/>
          </a:stretch>
        </p:blipFill>
        <p:spPr>
          <a:xfrm>
            <a:off x="5849488" y="894347"/>
            <a:ext cx="2571700" cy="1822716"/>
          </a:xfrm>
          <a:prstGeom prst="rect">
            <a:avLst/>
          </a:prstGeom>
        </p:spPr>
      </p:pic>
      <p:pic>
        <p:nvPicPr>
          <p:cNvPr id="17" name="图片 3" descr="b876841b94c581784e379c6737867ec">
            <a:extLst>
              <a:ext uri="{FF2B5EF4-FFF2-40B4-BE49-F238E27FC236}">
                <a16:creationId xmlns:a16="http://schemas.microsoft.com/office/drawing/2014/main" id="{27A316F8-BDFF-4CDD-9531-4756CAB20757}"/>
              </a:ext>
            </a:extLst>
          </p:cNvPr>
          <p:cNvPicPr/>
          <p:nvPr/>
        </p:nvPicPr>
        <p:blipFill>
          <a:blip r:embed="rId3"/>
          <a:stretch>
            <a:fillRect/>
          </a:stretch>
        </p:blipFill>
        <p:spPr>
          <a:xfrm>
            <a:off x="5849487" y="2986643"/>
            <a:ext cx="2571700" cy="2713973"/>
          </a:xfrm>
          <a:prstGeom prst="rect">
            <a:avLst/>
          </a:prstGeom>
        </p:spPr>
      </p:pic>
      <p:sp>
        <p:nvSpPr>
          <p:cNvPr id="11" name="Footer Placeholder 1">
            <a:extLst>
              <a:ext uri="{FF2B5EF4-FFF2-40B4-BE49-F238E27FC236}">
                <a16:creationId xmlns:a16="http://schemas.microsoft.com/office/drawing/2014/main" id="{FF06ADC3-A48D-4160-8887-6ECED9CC539B}"/>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spTree>
    <p:extLst>
      <p:ext uri="{BB962C8B-B14F-4D97-AF65-F5344CB8AC3E}">
        <p14:creationId xmlns:p14="http://schemas.microsoft.com/office/powerpoint/2010/main" val="417640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A2004-C5EF-4BC5-972B-090761F89E60}"/>
              </a:ext>
            </a:extLst>
          </p:cNvPr>
          <p:cNvSpPr>
            <a:spLocks noGrp="1"/>
          </p:cNvSpPr>
          <p:nvPr>
            <p:ph type="title"/>
          </p:nvPr>
        </p:nvSpPr>
        <p:spPr/>
        <p:txBody>
          <a:bodyPr/>
          <a:lstStyle/>
          <a:p>
            <a:r>
              <a:rPr lang="en-US" dirty="0"/>
              <a:t>WBS 121.2 SRF Updates – 650 Cryomodules</a:t>
            </a:r>
          </a:p>
        </p:txBody>
      </p:sp>
      <p:sp>
        <p:nvSpPr>
          <p:cNvPr id="5" name="Slide Number Placeholder 4">
            <a:extLst>
              <a:ext uri="{FF2B5EF4-FFF2-40B4-BE49-F238E27FC236}">
                <a16:creationId xmlns:a16="http://schemas.microsoft.com/office/drawing/2014/main" id="{F57E6BBD-E7BD-4813-BBCB-66818B86831C}"/>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11" name="Content Placeholder 1">
            <a:extLst>
              <a:ext uri="{FF2B5EF4-FFF2-40B4-BE49-F238E27FC236}">
                <a16:creationId xmlns:a16="http://schemas.microsoft.com/office/drawing/2014/main" id="{E689C1C7-C08C-40A8-8CCE-8B521F9D4D92}"/>
              </a:ext>
            </a:extLst>
          </p:cNvPr>
          <p:cNvSpPr>
            <a:spLocks noGrp="1"/>
          </p:cNvSpPr>
          <p:nvPr>
            <p:ph idx="1"/>
          </p:nvPr>
        </p:nvSpPr>
        <p:spPr>
          <a:xfrm>
            <a:off x="304801" y="1066800"/>
            <a:ext cx="7865064" cy="2233863"/>
          </a:xfrm>
        </p:spPr>
        <p:txBody>
          <a:bodyPr>
            <a:normAutofit/>
          </a:bodyPr>
          <a:lstStyle/>
          <a:p>
            <a:pPr marL="0" indent="0">
              <a:buNone/>
            </a:pPr>
            <a:r>
              <a:rPr lang="en-US" sz="1700" dirty="0">
                <a:solidFill>
                  <a:schemeClr val="tx1"/>
                </a:solidFill>
              </a:rPr>
              <a:t>Status and plans of four HB650 5-cell cavities</a:t>
            </a:r>
          </a:p>
          <a:p>
            <a:r>
              <a:rPr lang="en-US" sz="1700" dirty="0">
                <a:solidFill>
                  <a:schemeClr val="tx1"/>
                </a:solidFill>
                <a:highlight>
                  <a:srgbClr val="00FF00"/>
                </a:highlight>
              </a:rPr>
              <a:t>B9A-AES-007</a:t>
            </a:r>
            <a:r>
              <a:rPr lang="en-US" sz="1700" dirty="0">
                <a:solidFill>
                  <a:schemeClr val="tx1"/>
                </a:solidFill>
              </a:rPr>
              <a:t>; Cavity jacketing pending hardware from AES-008</a:t>
            </a:r>
            <a:endParaRPr lang="en-US" sz="1700" dirty="0">
              <a:solidFill>
                <a:srgbClr val="FF0000"/>
              </a:solidFill>
              <a:highlight>
                <a:srgbClr val="FF0000"/>
              </a:highlight>
            </a:endParaRPr>
          </a:p>
          <a:p>
            <a:r>
              <a:rPr lang="en-US" sz="1700" dirty="0">
                <a:solidFill>
                  <a:schemeClr val="tx1"/>
                </a:solidFill>
                <a:highlight>
                  <a:srgbClr val="00FF00"/>
                </a:highlight>
              </a:rPr>
              <a:t>B9A-AES-008</a:t>
            </a:r>
            <a:r>
              <a:rPr lang="en-US" sz="1700" dirty="0">
                <a:solidFill>
                  <a:schemeClr val="tx1"/>
                </a:solidFill>
              </a:rPr>
              <a:t>; The second phase of jacketing is in progress.</a:t>
            </a:r>
          </a:p>
          <a:p>
            <a:r>
              <a:rPr lang="en-US" sz="1700" dirty="0">
                <a:solidFill>
                  <a:schemeClr val="tx1"/>
                </a:solidFill>
                <a:highlight>
                  <a:srgbClr val="00FF00"/>
                </a:highlight>
              </a:rPr>
              <a:t>B9A-AES-009</a:t>
            </a:r>
            <a:r>
              <a:rPr lang="en-US" sz="1700" dirty="0">
                <a:solidFill>
                  <a:schemeClr val="tx1"/>
                </a:solidFill>
              </a:rPr>
              <a:t>: Met vertical testing acceptance. Pending cavity jacketing.</a:t>
            </a:r>
            <a:endParaRPr lang="en-US" sz="1700" dirty="0">
              <a:solidFill>
                <a:srgbClr val="FF0000"/>
              </a:solidFill>
            </a:endParaRPr>
          </a:p>
          <a:p>
            <a:r>
              <a:rPr lang="en-US" sz="1700" dirty="0">
                <a:solidFill>
                  <a:schemeClr val="tx1"/>
                </a:solidFill>
                <a:highlight>
                  <a:srgbClr val="00FF00"/>
                </a:highlight>
              </a:rPr>
              <a:t>B9A-AES-010</a:t>
            </a:r>
            <a:r>
              <a:rPr lang="en-US" sz="1700" dirty="0">
                <a:solidFill>
                  <a:schemeClr val="tx1"/>
                </a:solidFill>
              </a:rPr>
              <a:t>: Transportation to RRCAT is </a:t>
            </a:r>
            <a:r>
              <a:rPr lang="en-US" sz="1700" dirty="0">
                <a:solidFill>
                  <a:schemeClr val="bg1"/>
                </a:solidFill>
                <a:highlight>
                  <a:srgbClr val="FF0000"/>
                </a:highlight>
              </a:rPr>
              <a:t>paused</a:t>
            </a:r>
            <a:r>
              <a:rPr lang="en-US" sz="1700" dirty="0">
                <a:solidFill>
                  <a:schemeClr val="tx1"/>
                </a:solidFill>
              </a:rPr>
              <a:t>, pending RRCAT request.</a:t>
            </a:r>
          </a:p>
          <a:p>
            <a:r>
              <a:rPr lang="en-US" sz="1700" dirty="0">
                <a:solidFill>
                  <a:schemeClr val="tx1"/>
                </a:solidFill>
              </a:rPr>
              <a:t>B92A-RRCAT-502: First set of cage received. Cleaning and fit test are in progress. HPR is expected this week.</a:t>
            </a:r>
          </a:p>
          <a:p>
            <a:pPr marL="0" indent="0">
              <a:buNone/>
            </a:pPr>
            <a:endParaRPr lang="en-US" sz="1700" dirty="0">
              <a:solidFill>
                <a:srgbClr val="FF0000"/>
              </a:solidFill>
            </a:endParaRPr>
          </a:p>
        </p:txBody>
      </p:sp>
      <p:sp>
        <p:nvSpPr>
          <p:cNvPr id="7" name="Rectangle 6">
            <a:extLst>
              <a:ext uri="{FF2B5EF4-FFF2-40B4-BE49-F238E27FC236}">
                <a16:creationId xmlns:a16="http://schemas.microsoft.com/office/drawing/2014/main" id="{98898ABC-FF9B-4413-8441-28CD9EF71C1C}"/>
              </a:ext>
            </a:extLst>
          </p:cNvPr>
          <p:cNvSpPr/>
          <p:nvPr/>
        </p:nvSpPr>
        <p:spPr>
          <a:xfrm>
            <a:off x="232028" y="3743389"/>
            <a:ext cx="8737170" cy="2446824"/>
          </a:xfrm>
          <a:prstGeom prst="rect">
            <a:avLst/>
          </a:prstGeom>
        </p:spPr>
        <p:txBody>
          <a:bodyPr wrap="square">
            <a:spAutoFit/>
          </a:bodyPr>
          <a:lstStyle/>
          <a:p>
            <a:r>
              <a:rPr lang="en-US" sz="1700" dirty="0"/>
              <a:t>LB650 Cavities:</a:t>
            </a:r>
          </a:p>
          <a:p>
            <a:pPr marL="285750" indent="-285750">
              <a:buFont typeface="Arial" panose="020B0604020202020204" pitchFamily="34" charset="0"/>
              <a:buChar char="•"/>
            </a:pPr>
            <a:r>
              <a:rPr lang="en-US" sz="1700" dirty="0"/>
              <a:t>INFN ESS MB704 received. Processing </a:t>
            </a:r>
            <a:r>
              <a:rPr lang="en-US" sz="1700" dirty="0">
                <a:solidFill>
                  <a:schemeClr val="bg1"/>
                </a:solidFill>
                <a:highlight>
                  <a:srgbClr val="FF0000"/>
                </a:highlight>
              </a:rPr>
              <a:t>on hold</a:t>
            </a:r>
            <a:r>
              <a:rPr lang="en-US" sz="1700" dirty="0"/>
              <a:t>. </a:t>
            </a:r>
          </a:p>
          <a:p>
            <a:pPr marL="285750" indent="-285750">
              <a:buFont typeface="Arial" panose="020B0604020202020204" pitchFamily="34" charset="0"/>
              <a:buChar char="•"/>
            </a:pPr>
            <a:r>
              <a:rPr lang="en-US" sz="1700" dirty="0"/>
              <a:t>MSU cavity S65-01: Vertical re-test completed. 24 MV/m. (1.6e10)</a:t>
            </a:r>
          </a:p>
          <a:p>
            <a:pPr lvl="1"/>
            <a:r>
              <a:rPr lang="en-US" sz="1700" dirty="0"/>
              <a:t>Previous test at MSU achieved 21 MV/m (2.1e10 @ 16 MV/m).</a:t>
            </a:r>
          </a:p>
          <a:p>
            <a:pPr marL="285750" indent="-285750">
              <a:buFont typeface="Arial" panose="020B0604020202020204" pitchFamily="34" charset="0"/>
              <a:buChar char="•"/>
            </a:pPr>
            <a:r>
              <a:rPr lang="en-US" sz="1700" dirty="0"/>
              <a:t>MSU cavity S65-02 re-processing completed. Vertical test is not schedule yet.</a:t>
            </a:r>
          </a:p>
          <a:p>
            <a:pPr marL="285750" indent="-285750">
              <a:buFont typeface="Arial" panose="020B0604020202020204" pitchFamily="34" charset="0"/>
              <a:buChar char="•"/>
            </a:pPr>
            <a:r>
              <a:rPr lang="en-US" sz="1700" dirty="0"/>
              <a:t>INFN prototype 5-cell: Half of EP (60 um) completed. EP uniformity was much better than expected. </a:t>
            </a:r>
          </a:p>
          <a:p>
            <a:pPr marL="285750" indent="-285750">
              <a:buFont typeface="Arial" panose="020B0604020202020204" pitchFamily="34" charset="0"/>
              <a:buChar char="•"/>
            </a:pPr>
            <a:r>
              <a:rPr lang="en-US" sz="1700" dirty="0"/>
              <a:t>INFN 1-cell LB650: Niobium material characterization. Processing is pending ANL EP tooling and BCR.</a:t>
            </a:r>
          </a:p>
        </p:txBody>
      </p:sp>
      <p:sp>
        <p:nvSpPr>
          <p:cNvPr id="10" name="Footer Placeholder 1">
            <a:extLst>
              <a:ext uri="{FF2B5EF4-FFF2-40B4-BE49-F238E27FC236}">
                <a16:creationId xmlns:a16="http://schemas.microsoft.com/office/drawing/2014/main" id="{1B96048C-6FB2-4960-81C8-736AC2FD373B}"/>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spTree>
    <p:extLst>
      <p:ext uri="{BB962C8B-B14F-4D97-AF65-F5344CB8AC3E}">
        <p14:creationId xmlns:p14="http://schemas.microsoft.com/office/powerpoint/2010/main" val="3728527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235C77-D293-4BDD-9E82-9236C6E76BE7}"/>
              </a:ext>
            </a:extLst>
          </p:cNvPr>
          <p:cNvSpPr>
            <a:spLocks noGrp="1"/>
          </p:cNvSpPr>
          <p:nvPr>
            <p:ph type="title"/>
          </p:nvPr>
        </p:nvSpPr>
        <p:spPr/>
        <p:txBody>
          <a:bodyPr/>
          <a:lstStyle/>
          <a:p>
            <a:r>
              <a:rPr lang="en-US" dirty="0"/>
              <a:t>WBS 121.2 SRF Updates – 650 Cryomodules</a:t>
            </a:r>
          </a:p>
        </p:txBody>
      </p:sp>
      <p:sp>
        <p:nvSpPr>
          <p:cNvPr id="5" name="Slide Number Placeholder 4">
            <a:extLst>
              <a:ext uri="{FF2B5EF4-FFF2-40B4-BE49-F238E27FC236}">
                <a16:creationId xmlns:a16="http://schemas.microsoft.com/office/drawing/2014/main" id="{B9693D6F-632F-41B1-8C39-DF4CE46DEEDC}"/>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a:extLst>
              <a:ext uri="{FF2B5EF4-FFF2-40B4-BE49-F238E27FC236}">
                <a16:creationId xmlns:a16="http://schemas.microsoft.com/office/drawing/2014/main" id="{DB4079F8-2AE2-4F5B-BB63-B3E5F9E68F93}"/>
              </a:ext>
            </a:extLst>
          </p:cNvPr>
          <p:cNvPicPr>
            <a:picLocks noChangeAspect="1"/>
          </p:cNvPicPr>
          <p:nvPr/>
        </p:nvPicPr>
        <p:blipFill>
          <a:blip r:embed="rId2"/>
          <a:stretch>
            <a:fillRect/>
          </a:stretch>
        </p:blipFill>
        <p:spPr>
          <a:xfrm>
            <a:off x="726199" y="816524"/>
            <a:ext cx="3684472" cy="2584404"/>
          </a:xfrm>
          <a:prstGeom prst="rect">
            <a:avLst/>
          </a:prstGeom>
        </p:spPr>
      </p:pic>
      <p:sp>
        <p:nvSpPr>
          <p:cNvPr id="8" name="Star: 4 Points 7">
            <a:extLst>
              <a:ext uri="{FF2B5EF4-FFF2-40B4-BE49-F238E27FC236}">
                <a16:creationId xmlns:a16="http://schemas.microsoft.com/office/drawing/2014/main" id="{28A6CEF2-AF79-4FA3-8AA7-C00B791D1B6E}"/>
              </a:ext>
            </a:extLst>
          </p:cNvPr>
          <p:cNvSpPr/>
          <p:nvPr/>
        </p:nvSpPr>
        <p:spPr>
          <a:xfrm>
            <a:off x="3204416" y="1497933"/>
            <a:ext cx="124326" cy="116306"/>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D00E89B-6FEE-437B-86DF-1A0A3143A969}"/>
              </a:ext>
            </a:extLst>
          </p:cNvPr>
          <p:cNvSpPr txBox="1"/>
          <p:nvPr/>
        </p:nvSpPr>
        <p:spPr>
          <a:xfrm>
            <a:off x="1207167" y="3400928"/>
            <a:ext cx="2731169" cy="461665"/>
          </a:xfrm>
          <a:prstGeom prst="rect">
            <a:avLst/>
          </a:prstGeom>
          <a:noFill/>
        </p:spPr>
        <p:txBody>
          <a:bodyPr wrap="square" rtlCol="0">
            <a:spAutoFit/>
          </a:bodyPr>
          <a:lstStyle/>
          <a:p>
            <a:r>
              <a:rPr lang="en-US" sz="1200" dirty="0"/>
              <a:t>B9A-AES-009 met specification with good gradient margin</a:t>
            </a:r>
          </a:p>
        </p:txBody>
      </p:sp>
      <p:pic>
        <p:nvPicPr>
          <p:cNvPr id="14" name="Picture 13" descr="A picture containing person, table, snow, standing&#10;&#10;Description automatically generated">
            <a:extLst>
              <a:ext uri="{FF2B5EF4-FFF2-40B4-BE49-F238E27FC236}">
                <a16:creationId xmlns:a16="http://schemas.microsoft.com/office/drawing/2014/main" id="{4B9735BF-A57F-439F-AC68-D012E94DC932}"/>
              </a:ext>
            </a:extLst>
          </p:cNvPr>
          <p:cNvPicPr>
            <a:picLocks noChangeAspect="1"/>
          </p:cNvPicPr>
          <p:nvPr/>
        </p:nvPicPr>
        <p:blipFill rotWithShape="1">
          <a:blip r:embed="rId3"/>
          <a:srcRect l="25790" t="21111" r="15655" b="24327"/>
          <a:stretch/>
        </p:blipFill>
        <p:spPr>
          <a:xfrm rot="10800000">
            <a:off x="5197641" y="987840"/>
            <a:ext cx="3027947" cy="2116054"/>
          </a:xfrm>
          <a:prstGeom prst="rect">
            <a:avLst/>
          </a:prstGeom>
        </p:spPr>
      </p:pic>
      <p:sp>
        <p:nvSpPr>
          <p:cNvPr id="15" name="TextBox 14">
            <a:extLst>
              <a:ext uri="{FF2B5EF4-FFF2-40B4-BE49-F238E27FC236}">
                <a16:creationId xmlns:a16="http://schemas.microsoft.com/office/drawing/2014/main" id="{C331DAF4-4C12-4A52-B407-644B72828398}"/>
              </a:ext>
            </a:extLst>
          </p:cNvPr>
          <p:cNvSpPr txBox="1"/>
          <p:nvPr/>
        </p:nvSpPr>
        <p:spPr>
          <a:xfrm flipH="1">
            <a:off x="2941318" y="3615718"/>
            <a:ext cx="997018" cy="246221"/>
          </a:xfrm>
          <a:prstGeom prst="rect">
            <a:avLst/>
          </a:prstGeom>
          <a:noFill/>
        </p:spPr>
        <p:txBody>
          <a:bodyPr wrap="square" rtlCol="0">
            <a:spAutoFit/>
          </a:bodyPr>
          <a:lstStyle/>
          <a:p>
            <a:r>
              <a:rPr lang="en-US" sz="1000" dirty="0"/>
              <a:t>- G. Eremeev</a:t>
            </a:r>
          </a:p>
        </p:txBody>
      </p:sp>
      <p:sp>
        <p:nvSpPr>
          <p:cNvPr id="17" name="TextBox 16">
            <a:extLst>
              <a:ext uri="{FF2B5EF4-FFF2-40B4-BE49-F238E27FC236}">
                <a16:creationId xmlns:a16="http://schemas.microsoft.com/office/drawing/2014/main" id="{32844D19-AFBD-4292-9AD6-39E68BD01068}"/>
              </a:ext>
            </a:extLst>
          </p:cNvPr>
          <p:cNvSpPr txBox="1"/>
          <p:nvPr/>
        </p:nvSpPr>
        <p:spPr>
          <a:xfrm>
            <a:off x="5117430" y="3384885"/>
            <a:ext cx="2731169" cy="461665"/>
          </a:xfrm>
          <a:prstGeom prst="rect">
            <a:avLst/>
          </a:prstGeom>
          <a:noFill/>
        </p:spPr>
        <p:txBody>
          <a:bodyPr wrap="square" rtlCol="0">
            <a:spAutoFit/>
          </a:bodyPr>
          <a:lstStyle/>
          <a:p>
            <a:r>
              <a:rPr lang="en-US" sz="1200" dirty="0"/>
              <a:t>B9A-AES-008 Final weld showed good frequency spectrum response</a:t>
            </a:r>
          </a:p>
        </p:txBody>
      </p:sp>
      <p:sp>
        <p:nvSpPr>
          <p:cNvPr id="19" name="TextBox 18">
            <a:extLst>
              <a:ext uri="{FF2B5EF4-FFF2-40B4-BE49-F238E27FC236}">
                <a16:creationId xmlns:a16="http://schemas.microsoft.com/office/drawing/2014/main" id="{72366291-420F-4E94-8910-CC92629F1530}"/>
              </a:ext>
            </a:extLst>
          </p:cNvPr>
          <p:cNvSpPr txBox="1"/>
          <p:nvPr/>
        </p:nvSpPr>
        <p:spPr>
          <a:xfrm flipH="1">
            <a:off x="7350090" y="3600329"/>
            <a:ext cx="997018" cy="246221"/>
          </a:xfrm>
          <a:prstGeom prst="rect">
            <a:avLst/>
          </a:prstGeom>
          <a:noFill/>
        </p:spPr>
        <p:txBody>
          <a:bodyPr wrap="square" rtlCol="0">
            <a:spAutoFit/>
          </a:bodyPr>
          <a:lstStyle/>
          <a:p>
            <a:r>
              <a:rPr lang="en-US" sz="1000" dirty="0"/>
              <a:t>- C. Grimm</a:t>
            </a:r>
          </a:p>
        </p:txBody>
      </p:sp>
      <p:pic>
        <p:nvPicPr>
          <p:cNvPr id="21" name="Picture 20" descr="A close up of a machine&#10;&#10;Description automatically generated">
            <a:extLst>
              <a:ext uri="{FF2B5EF4-FFF2-40B4-BE49-F238E27FC236}">
                <a16:creationId xmlns:a16="http://schemas.microsoft.com/office/drawing/2014/main" id="{7799BEBE-6735-445B-AACA-7AF3340220E2}"/>
              </a:ext>
            </a:extLst>
          </p:cNvPr>
          <p:cNvPicPr>
            <a:picLocks noChangeAspect="1"/>
          </p:cNvPicPr>
          <p:nvPr/>
        </p:nvPicPr>
        <p:blipFill rotWithShape="1">
          <a:blip r:embed="rId4">
            <a:extLst>
              <a:ext uri="{28A0092B-C50C-407E-A947-70E740481C1C}">
                <a14:useLocalDpi xmlns:a14="http://schemas.microsoft.com/office/drawing/2010/main" val="0"/>
              </a:ext>
            </a:extLst>
          </a:blip>
          <a:srcRect l="-130" t="13593" r="130" b="-2425"/>
          <a:stretch/>
        </p:blipFill>
        <p:spPr>
          <a:xfrm>
            <a:off x="1387642" y="4026052"/>
            <a:ext cx="2936132" cy="1956150"/>
          </a:xfrm>
          <a:prstGeom prst="rect">
            <a:avLst/>
          </a:prstGeom>
        </p:spPr>
      </p:pic>
      <p:sp>
        <p:nvSpPr>
          <p:cNvPr id="23" name="TextBox 22">
            <a:extLst>
              <a:ext uri="{FF2B5EF4-FFF2-40B4-BE49-F238E27FC236}">
                <a16:creationId xmlns:a16="http://schemas.microsoft.com/office/drawing/2014/main" id="{42A394DC-5395-4908-A515-5738E2178464}"/>
              </a:ext>
            </a:extLst>
          </p:cNvPr>
          <p:cNvSpPr txBox="1"/>
          <p:nvPr/>
        </p:nvSpPr>
        <p:spPr>
          <a:xfrm>
            <a:off x="1295826" y="5936307"/>
            <a:ext cx="3027948" cy="461665"/>
          </a:xfrm>
          <a:prstGeom prst="rect">
            <a:avLst/>
          </a:prstGeom>
          <a:noFill/>
        </p:spPr>
        <p:txBody>
          <a:bodyPr wrap="square" rtlCol="0">
            <a:spAutoFit/>
          </a:bodyPr>
          <a:lstStyle/>
          <a:p>
            <a:r>
              <a:rPr lang="en-US" sz="1200" dirty="0"/>
              <a:t>B61-EZ-001 on ANL EP stand for first 60 um step</a:t>
            </a:r>
          </a:p>
        </p:txBody>
      </p:sp>
      <p:sp>
        <p:nvSpPr>
          <p:cNvPr id="25" name="TextBox 24">
            <a:extLst>
              <a:ext uri="{FF2B5EF4-FFF2-40B4-BE49-F238E27FC236}">
                <a16:creationId xmlns:a16="http://schemas.microsoft.com/office/drawing/2014/main" id="{45D61257-FB69-46C1-8B66-963BA5E2B0D0}"/>
              </a:ext>
            </a:extLst>
          </p:cNvPr>
          <p:cNvSpPr txBox="1"/>
          <p:nvPr/>
        </p:nvSpPr>
        <p:spPr>
          <a:xfrm flipH="1">
            <a:off x="6149738" y="6167140"/>
            <a:ext cx="997018" cy="246221"/>
          </a:xfrm>
          <a:prstGeom prst="rect">
            <a:avLst/>
          </a:prstGeom>
          <a:noFill/>
        </p:spPr>
        <p:txBody>
          <a:bodyPr wrap="square" rtlCol="0">
            <a:spAutoFit/>
          </a:bodyPr>
          <a:lstStyle/>
          <a:p>
            <a:r>
              <a:rPr lang="en-US" sz="1000" dirty="0"/>
              <a:t>- G. Eremeev</a:t>
            </a:r>
          </a:p>
        </p:txBody>
      </p:sp>
      <p:sp>
        <p:nvSpPr>
          <p:cNvPr id="16" name="Footer Placeholder 1">
            <a:extLst>
              <a:ext uri="{FF2B5EF4-FFF2-40B4-BE49-F238E27FC236}">
                <a16:creationId xmlns:a16="http://schemas.microsoft.com/office/drawing/2014/main" id="{6D5FAB3B-C647-46DB-B85B-8F49F4D77BF8}"/>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pic>
        <p:nvPicPr>
          <p:cNvPr id="2" name="Picture 1" descr="A close up of a camera&#10;&#10;Description automatically generated">
            <a:extLst>
              <a:ext uri="{FF2B5EF4-FFF2-40B4-BE49-F238E27FC236}">
                <a16:creationId xmlns:a16="http://schemas.microsoft.com/office/drawing/2014/main" id="{88A488BC-2476-4521-A18E-A349C5F81284}"/>
              </a:ext>
            </a:extLst>
          </p:cNvPr>
          <p:cNvPicPr>
            <a:picLocks noChangeAspect="1"/>
          </p:cNvPicPr>
          <p:nvPr/>
        </p:nvPicPr>
        <p:blipFill rotWithShape="1">
          <a:blip r:embed="rId5">
            <a:extLst>
              <a:ext uri="{28A0092B-C50C-407E-A947-70E740481C1C}">
                <a14:useLocalDpi xmlns:a14="http://schemas.microsoft.com/office/drawing/2010/main" val="0"/>
              </a:ext>
            </a:extLst>
          </a:blip>
          <a:srcRect l="15208" t="3195" r="7915" b="6805"/>
          <a:stretch/>
        </p:blipFill>
        <p:spPr>
          <a:xfrm>
            <a:off x="5555666" y="4026052"/>
            <a:ext cx="2177139" cy="1911634"/>
          </a:xfrm>
          <a:prstGeom prst="rect">
            <a:avLst/>
          </a:prstGeom>
        </p:spPr>
      </p:pic>
      <p:sp>
        <p:nvSpPr>
          <p:cNvPr id="6" name="TextBox 5">
            <a:extLst>
              <a:ext uri="{FF2B5EF4-FFF2-40B4-BE49-F238E27FC236}">
                <a16:creationId xmlns:a16="http://schemas.microsoft.com/office/drawing/2014/main" id="{767F4E34-A809-47C3-85DD-E5137BC1502C}"/>
              </a:ext>
            </a:extLst>
          </p:cNvPr>
          <p:cNvSpPr txBox="1"/>
          <p:nvPr/>
        </p:nvSpPr>
        <p:spPr>
          <a:xfrm>
            <a:off x="5061282" y="5886094"/>
            <a:ext cx="3501189" cy="276999"/>
          </a:xfrm>
          <a:prstGeom prst="rect">
            <a:avLst/>
          </a:prstGeom>
          <a:noFill/>
        </p:spPr>
        <p:txBody>
          <a:bodyPr wrap="square" rtlCol="0">
            <a:spAutoFit/>
          </a:bodyPr>
          <a:lstStyle/>
          <a:p>
            <a:r>
              <a:rPr lang="en-US" sz="1200" dirty="0"/>
              <a:t>EP showed acceptable material removal uniformity</a:t>
            </a:r>
          </a:p>
        </p:txBody>
      </p:sp>
    </p:spTree>
    <p:extLst>
      <p:ext uri="{BB962C8B-B14F-4D97-AF65-F5344CB8AC3E}">
        <p14:creationId xmlns:p14="http://schemas.microsoft.com/office/powerpoint/2010/main" val="149659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235C77-D293-4BDD-9E82-9236C6E76BE7}"/>
              </a:ext>
            </a:extLst>
          </p:cNvPr>
          <p:cNvSpPr>
            <a:spLocks noGrp="1"/>
          </p:cNvSpPr>
          <p:nvPr>
            <p:ph type="title"/>
          </p:nvPr>
        </p:nvSpPr>
        <p:spPr/>
        <p:txBody>
          <a:bodyPr/>
          <a:lstStyle/>
          <a:p>
            <a:r>
              <a:rPr lang="en-US" dirty="0"/>
              <a:t>WBS 121.2 SRF Updates – 650 Cryomodules</a:t>
            </a:r>
          </a:p>
        </p:txBody>
      </p:sp>
      <p:sp>
        <p:nvSpPr>
          <p:cNvPr id="5" name="Slide Number Placeholder 4">
            <a:extLst>
              <a:ext uri="{FF2B5EF4-FFF2-40B4-BE49-F238E27FC236}">
                <a16:creationId xmlns:a16="http://schemas.microsoft.com/office/drawing/2014/main" id="{B9693D6F-632F-41B1-8C39-DF4CE46DEEDC}"/>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5" name="TextBox 24">
            <a:extLst>
              <a:ext uri="{FF2B5EF4-FFF2-40B4-BE49-F238E27FC236}">
                <a16:creationId xmlns:a16="http://schemas.microsoft.com/office/drawing/2014/main" id="{45D61257-FB69-46C1-8B66-963BA5E2B0D0}"/>
              </a:ext>
            </a:extLst>
          </p:cNvPr>
          <p:cNvSpPr txBox="1"/>
          <p:nvPr/>
        </p:nvSpPr>
        <p:spPr>
          <a:xfrm flipH="1">
            <a:off x="6149738" y="6167140"/>
            <a:ext cx="997018" cy="246221"/>
          </a:xfrm>
          <a:prstGeom prst="rect">
            <a:avLst/>
          </a:prstGeom>
          <a:noFill/>
        </p:spPr>
        <p:txBody>
          <a:bodyPr wrap="square" rtlCol="0">
            <a:spAutoFit/>
          </a:bodyPr>
          <a:lstStyle/>
          <a:p>
            <a:r>
              <a:rPr lang="en-US" sz="1000" dirty="0"/>
              <a:t>- G. Eremeev</a:t>
            </a:r>
          </a:p>
        </p:txBody>
      </p:sp>
      <p:sp>
        <p:nvSpPr>
          <p:cNvPr id="16" name="Footer Placeholder 1">
            <a:extLst>
              <a:ext uri="{FF2B5EF4-FFF2-40B4-BE49-F238E27FC236}">
                <a16:creationId xmlns:a16="http://schemas.microsoft.com/office/drawing/2014/main" id="{6D5FAB3B-C647-46DB-B85B-8F49F4D77BF8}"/>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pic>
        <p:nvPicPr>
          <p:cNvPr id="2" name="Picture 5">
            <a:extLst>
              <a:ext uri="{FF2B5EF4-FFF2-40B4-BE49-F238E27FC236}">
                <a16:creationId xmlns:a16="http://schemas.microsoft.com/office/drawing/2014/main" id="{D9668D13-CA50-49F1-A23A-6BB489670E18}"/>
              </a:ext>
            </a:extLst>
          </p:cNvPr>
          <p:cNvPicPr>
            <a:picLocks noChangeAspect="1"/>
          </p:cNvPicPr>
          <p:nvPr/>
        </p:nvPicPr>
        <p:blipFill>
          <a:blip r:embed="rId2"/>
          <a:stretch>
            <a:fillRect/>
          </a:stretch>
        </p:blipFill>
        <p:spPr>
          <a:xfrm>
            <a:off x="1504603" y="978334"/>
            <a:ext cx="6143105" cy="5084214"/>
          </a:xfrm>
          <a:prstGeom prst="rect">
            <a:avLst/>
          </a:prstGeom>
        </p:spPr>
      </p:pic>
      <p:sp>
        <p:nvSpPr>
          <p:cNvPr id="7" name="TextBox 6">
            <a:extLst>
              <a:ext uri="{FF2B5EF4-FFF2-40B4-BE49-F238E27FC236}">
                <a16:creationId xmlns:a16="http://schemas.microsoft.com/office/drawing/2014/main" id="{C248EFCF-DB50-4CF7-B35C-16C5FFF2AE81}"/>
              </a:ext>
            </a:extLst>
          </p:cNvPr>
          <p:cNvSpPr txBox="1"/>
          <p:nvPr/>
        </p:nvSpPr>
        <p:spPr>
          <a:xfrm>
            <a:off x="6359236" y="976745"/>
            <a:ext cx="2743200" cy="4572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Preliminary</a:t>
            </a:r>
          </a:p>
        </p:txBody>
      </p:sp>
    </p:spTree>
    <p:extLst>
      <p:ext uri="{BB962C8B-B14F-4D97-AF65-F5344CB8AC3E}">
        <p14:creationId xmlns:p14="http://schemas.microsoft.com/office/powerpoint/2010/main" val="13355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A2004-C5EF-4BC5-972B-090761F89E60}"/>
              </a:ext>
            </a:extLst>
          </p:cNvPr>
          <p:cNvSpPr>
            <a:spLocks noGrp="1"/>
          </p:cNvSpPr>
          <p:nvPr>
            <p:ph type="title"/>
          </p:nvPr>
        </p:nvSpPr>
        <p:spPr/>
        <p:txBody>
          <a:bodyPr/>
          <a:lstStyle/>
          <a:p>
            <a:r>
              <a:rPr lang="en-US" dirty="0"/>
              <a:t>WBS 121.2 SRF Updates – 650 Cryomodules</a:t>
            </a:r>
          </a:p>
        </p:txBody>
      </p:sp>
      <p:sp>
        <p:nvSpPr>
          <p:cNvPr id="5" name="Slide Number Placeholder 4">
            <a:extLst>
              <a:ext uri="{FF2B5EF4-FFF2-40B4-BE49-F238E27FC236}">
                <a16:creationId xmlns:a16="http://schemas.microsoft.com/office/drawing/2014/main" id="{F57E6BBD-E7BD-4813-BBCB-66818B86831C}"/>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2" name="Rectangle 1">
            <a:extLst>
              <a:ext uri="{FF2B5EF4-FFF2-40B4-BE49-F238E27FC236}">
                <a16:creationId xmlns:a16="http://schemas.microsoft.com/office/drawing/2014/main" id="{28CF2CE2-36E3-495E-B909-97713C61FB03}"/>
              </a:ext>
            </a:extLst>
          </p:cNvPr>
          <p:cNvSpPr/>
          <p:nvPr/>
        </p:nvSpPr>
        <p:spPr>
          <a:xfrm>
            <a:off x="311332" y="3506673"/>
            <a:ext cx="5682400" cy="1600438"/>
          </a:xfrm>
          <a:prstGeom prst="rect">
            <a:avLst/>
          </a:prstGeom>
        </p:spPr>
        <p:txBody>
          <a:bodyPr wrap="square">
            <a:spAutoFit/>
          </a:bodyPr>
          <a:lstStyle/>
          <a:p>
            <a:r>
              <a:rPr lang="en-US" sz="1400" dirty="0">
                <a:latin typeface="Helvetica" panose="020B0604020202020204" pitchFamily="34" charset="0"/>
                <a:cs typeface="Helvetica" panose="020B0604020202020204" pitchFamily="34" charset="0"/>
              </a:rPr>
              <a:t>Cryomodule Design:</a:t>
            </a: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HB650 FDR dry run was completed 7/6-8</a:t>
            </a:r>
          </a:p>
          <a:p>
            <a:pPr marL="742950" lvl="1"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Attended by all 650 MHz partner labs</a:t>
            </a:r>
          </a:p>
          <a:p>
            <a:pPr marL="742950" lvl="1"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Many issues resolved </a:t>
            </a: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FDR was scheduled 7/29-31</a:t>
            </a:r>
          </a:p>
          <a:p>
            <a:pPr marL="742950" lvl="1"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Reviewing presentation</a:t>
            </a:r>
          </a:p>
          <a:p>
            <a:pPr marL="742950" lvl="1"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Post presentations next week (7/20)</a:t>
            </a:r>
          </a:p>
        </p:txBody>
      </p:sp>
      <p:sp>
        <p:nvSpPr>
          <p:cNvPr id="12" name="Rectangle 11">
            <a:extLst>
              <a:ext uri="{FF2B5EF4-FFF2-40B4-BE49-F238E27FC236}">
                <a16:creationId xmlns:a16="http://schemas.microsoft.com/office/drawing/2014/main" id="{0F082D0C-3FCA-469E-80E3-A954F4E74902}"/>
              </a:ext>
            </a:extLst>
          </p:cNvPr>
          <p:cNvSpPr/>
          <p:nvPr/>
        </p:nvSpPr>
        <p:spPr>
          <a:xfrm>
            <a:off x="365475" y="690309"/>
            <a:ext cx="6404293" cy="954107"/>
          </a:xfrm>
          <a:prstGeom prst="rect">
            <a:avLst/>
          </a:prstGeom>
        </p:spPr>
        <p:txBody>
          <a:bodyPr wrap="square">
            <a:spAutoFit/>
          </a:bodyPr>
          <a:lstStyle/>
          <a:p>
            <a:r>
              <a:rPr lang="en-US" sz="1400" dirty="0">
                <a:latin typeface="Helvetica" panose="020B0604020202020204" pitchFamily="34" charset="0"/>
                <a:cs typeface="Helvetica" panose="020B0604020202020204" pitchFamily="34" charset="0"/>
              </a:rPr>
              <a:t>Niobium specification:</a:t>
            </a: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Received NX niobium samples from INFN</a:t>
            </a:r>
          </a:p>
          <a:p>
            <a:pPr marL="742950" lvl="1"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Conducting sample studies as soon as allowed</a:t>
            </a:r>
          </a:p>
          <a:p>
            <a:pPr marL="742950" lvl="1"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Focusing on cavity processing and testing (LB650 5-cell and 1-cell)</a:t>
            </a:r>
          </a:p>
        </p:txBody>
      </p:sp>
      <p:pic>
        <p:nvPicPr>
          <p:cNvPr id="13" name="Picture 1">
            <a:extLst>
              <a:ext uri="{FF2B5EF4-FFF2-40B4-BE49-F238E27FC236}">
                <a16:creationId xmlns:a16="http://schemas.microsoft.com/office/drawing/2014/main" id="{816A7C63-174E-49B5-B649-84540830AD2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60920" y="2115615"/>
            <a:ext cx="3283080" cy="2489927"/>
          </a:xfrm>
          <a:prstGeom prst="rect">
            <a:avLst/>
          </a:prstGeom>
        </p:spPr>
      </p:pic>
      <p:sp>
        <p:nvSpPr>
          <p:cNvPr id="21" name="TextBox 20">
            <a:extLst>
              <a:ext uri="{FF2B5EF4-FFF2-40B4-BE49-F238E27FC236}">
                <a16:creationId xmlns:a16="http://schemas.microsoft.com/office/drawing/2014/main" id="{DE3E3157-0FF9-4FBE-B392-227A883F47A4}"/>
              </a:ext>
            </a:extLst>
          </p:cNvPr>
          <p:cNvSpPr txBox="1"/>
          <p:nvPr/>
        </p:nvSpPr>
        <p:spPr>
          <a:xfrm>
            <a:off x="6426964" y="4685896"/>
            <a:ext cx="2283803" cy="58477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Improve design for transportation</a:t>
            </a:r>
          </a:p>
        </p:txBody>
      </p:sp>
      <p:sp>
        <p:nvSpPr>
          <p:cNvPr id="24" name="Rectangle 23">
            <a:extLst>
              <a:ext uri="{FF2B5EF4-FFF2-40B4-BE49-F238E27FC236}">
                <a16:creationId xmlns:a16="http://schemas.microsoft.com/office/drawing/2014/main" id="{323FEB7C-E412-4FA0-A7B3-DFAB47D170CD}"/>
              </a:ext>
            </a:extLst>
          </p:cNvPr>
          <p:cNvSpPr/>
          <p:nvPr/>
        </p:nvSpPr>
        <p:spPr>
          <a:xfrm>
            <a:off x="311332" y="1858225"/>
            <a:ext cx="5790684" cy="1169551"/>
          </a:xfrm>
          <a:prstGeom prst="rect">
            <a:avLst/>
          </a:prstGeom>
        </p:spPr>
        <p:txBody>
          <a:bodyPr wrap="square">
            <a:spAutoFit/>
          </a:bodyPr>
          <a:lstStyle/>
          <a:p>
            <a:r>
              <a:rPr lang="en-US" sz="1400" dirty="0">
                <a:latin typeface="Helvetica" panose="020B0604020202020204" pitchFamily="34" charset="0"/>
                <a:cs typeface="Helvetica" panose="020B0604020202020204" pitchFamily="34" charset="0"/>
              </a:rPr>
              <a:t>Procurements (previously reported):</a:t>
            </a: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B92 cavity procurement is in progress. Buy American Act review took longer time than expected and </a:t>
            </a:r>
            <a:r>
              <a:rPr lang="en-US" sz="1400" u="sng" dirty="0">
                <a:latin typeface="Helvetica" panose="020B0604020202020204" pitchFamily="34" charset="0"/>
                <a:cs typeface="Helvetica" panose="020B0604020202020204" pitchFamily="34" charset="0"/>
              </a:rPr>
              <a:t>quote was extended</a:t>
            </a: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650 MHz coupler procurement is pending </a:t>
            </a:r>
            <a:r>
              <a:rPr lang="en-US" sz="1400" u="sng" dirty="0">
                <a:latin typeface="Helvetica" panose="020B0604020202020204" pitchFamily="34" charset="0"/>
                <a:cs typeface="Helvetica" panose="020B0604020202020204" pitchFamily="34" charset="0"/>
              </a:rPr>
              <a:t>procurement action</a:t>
            </a:r>
            <a:r>
              <a:rPr lang="en-US" sz="1400" dirty="0">
                <a:latin typeface="Helvetica" panose="020B0604020202020204" pitchFamily="34" charset="0"/>
                <a:cs typeface="Helvetica" panose="020B0604020202020204" pitchFamily="34" charset="0"/>
              </a:rPr>
              <a:t>.</a:t>
            </a: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LB650 MHz niobium procurement is pending </a:t>
            </a:r>
            <a:r>
              <a:rPr lang="en-US" sz="1400" u="sng" dirty="0">
                <a:latin typeface="Helvetica" panose="020B0604020202020204" pitchFamily="34" charset="0"/>
                <a:cs typeface="Helvetica" panose="020B0604020202020204" pitchFamily="34" charset="0"/>
              </a:rPr>
              <a:t>procurement action</a:t>
            </a:r>
          </a:p>
        </p:txBody>
      </p:sp>
      <p:sp>
        <p:nvSpPr>
          <p:cNvPr id="7" name="Rectangle 6">
            <a:extLst>
              <a:ext uri="{FF2B5EF4-FFF2-40B4-BE49-F238E27FC236}">
                <a16:creationId xmlns:a16="http://schemas.microsoft.com/office/drawing/2014/main" id="{221B7DD3-23BC-43CB-831A-619C8B0B34DF}"/>
              </a:ext>
            </a:extLst>
          </p:cNvPr>
          <p:cNvSpPr/>
          <p:nvPr/>
        </p:nvSpPr>
        <p:spPr>
          <a:xfrm>
            <a:off x="311332" y="5401343"/>
            <a:ext cx="4572000" cy="523220"/>
          </a:xfrm>
          <a:prstGeom prst="rect">
            <a:avLst/>
          </a:prstGeom>
        </p:spPr>
        <p:txBody>
          <a:bodyPr>
            <a:spAutoFit/>
          </a:bodyPr>
          <a:lstStyle/>
          <a:p>
            <a:pPr marL="342900" indent="-342900">
              <a:buFont typeface="Arial" panose="020B0604020202020204" pitchFamily="34" charset="0"/>
              <a:buChar char="•"/>
            </a:pPr>
            <a:r>
              <a:rPr lang="en-US" sz="1400" dirty="0">
                <a:latin typeface="Helvetica" panose="020B0604020202020204" pitchFamily="34" charset="0"/>
                <a:cs typeface="Helvetica" panose="020B0604020202020204" pitchFamily="34" charset="0"/>
              </a:rPr>
              <a:t>PIP-II LB650 and HB650 Cryomodule Requirements Workshop is scheduled 7/21-22</a:t>
            </a:r>
          </a:p>
        </p:txBody>
      </p:sp>
      <p:sp>
        <p:nvSpPr>
          <p:cNvPr id="14" name="Footer Placeholder 1">
            <a:extLst>
              <a:ext uri="{FF2B5EF4-FFF2-40B4-BE49-F238E27FC236}">
                <a16:creationId xmlns:a16="http://schemas.microsoft.com/office/drawing/2014/main" id="{93DE8A8A-E600-4A13-A7B6-2D95A95BB4D2}"/>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spTree>
    <p:extLst>
      <p:ext uri="{BB962C8B-B14F-4D97-AF65-F5344CB8AC3E}">
        <p14:creationId xmlns:p14="http://schemas.microsoft.com/office/powerpoint/2010/main" val="306557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FD935F-B837-4ED0-B5EF-934101BCFFFB}"/>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3" name="Title 2">
            <a:extLst>
              <a:ext uri="{FF2B5EF4-FFF2-40B4-BE49-F238E27FC236}">
                <a16:creationId xmlns:a16="http://schemas.microsoft.com/office/drawing/2014/main" id="{97CA9C7B-058A-448B-B0DB-7F83F7B862CF}"/>
              </a:ext>
            </a:extLst>
          </p:cNvPr>
          <p:cNvSpPr>
            <a:spLocks noGrp="1"/>
          </p:cNvSpPr>
          <p:nvPr>
            <p:ph type="title"/>
          </p:nvPr>
        </p:nvSpPr>
        <p:spPr/>
        <p:txBody>
          <a:bodyPr/>
          <a:lstStyle/>
          <a:p>
            <a:r>
              <a:rPr lang="en-US" dirty="0"/>
              <a:t>WBS 121.2 SRF Updates – Cryogenics</a:t>
            </a:r>
          </a:p>
        </p:txBody>
      </p:sp>
      <p:sp>
        <p:nvSpPr>
          <p:cNvPr id="17" name="Content Placeholder 2">
            <a:extLst>
              <a:ext uri="{FF2B5EF4-FFF2-40B4-BE49-F238E27FC236}">
                <a16:creationId xmlns:a16="http://schemas.microsoft.com/office/drawing/2014/main" id="{C6338DAB-419E-4462-B4C5-1E0848803B63}"/>
              </a:ext>
            </a:extLst>
          </p:cNvPr>
          <p:cNvSpPr>
            <a:spLocks noGrp="1"/>
          </p:cNvSpPr>
          <p:nvPr>
            <p:ph idx="1"/>
          </p:nvPr>
        </p:nvSpPr>
        <p:spPr>
          <a:xfrm>
            <a:off x="228600" y="760546"/>
            <a:ext cx="8672513" cy="1342850"/>
          </a:xfrm>
        </p:spPr>
        <p:txBody>
          <a:bodyPr/>
          <a:lstStyle/>
          <a:p>
            <a:r>
              <a:rPr lang="en-US" sz="2000" dirty="0"/>
              <a:t>Cryoplant award is in progress.</a:t>
            </a:r>
          </a:p>
          <a:p>
            <a:pPr lvl="1"/>
            <a:r>
              <a:rPr lang="en-US" sz="1800" dirty="0"/>
              <a:t>DAE approved requisition.</a:t>
            </a:r>
          </a:p>
          <a:p>
            <a:r>
              <a:rPr lang="en-US" sz="2000" dirty="0"/>
              <a:t>Cryoplant integration preliminary design is in progress</a:t>
            </a:r>
          </a:p>
          <a:p>
            <a:r>
              <a:rPr lang="en-US" sz="2000" dirty="0"/>
              <a:t>CDS final design is in progress. FDR is scheduled on 8/12/2020.</a:t>
            </a:r>
          </a:p>
          <a:p>
            <a:endParaRPr lang="en-US" sz="2000" dirty="0"/>
          </a:p>
          <a:p>
            <a:endParaRPr lang="en-US" sz="2000" dirty="0"/>
          </a:p>
        </p:txBody>
      </p:sp>
      <p:sp>
        <p:nvSpPr>
          <p:cNvPr id="8" name="Footer Placeholder 1">
            <a:extLst>
              <a:ext uri="{FF2B5EF4-FFF2-40B4-BE49-F238E27FC236}">
                <a16:creationId xmlns:a16="http://schemas.microsoft.com/office/drawing/2014/main" id="{AA65BC6E-C520-4835-96CD-6DD016BC304D}"/>
              </a:ext>
            </a:extLst>
          </p:cNvPr>
          <p:cNvSpPr>
            <a:spLocks noGrp="1"/>
          </p:cNvSpPr>
          <p:nvPr>
            <p:ph type="ftr" sz="quarter" idx="3"/>
          </p:nvPr>
        </p:nvSpPr>
        <p:spPr>
          <a:xfrm>
            <a:off x="1788160" y="6504213"/>
            <a:ext cx="6002841" cy="242873"/>
          </a:xfrm>
        </p:spPr>
        <p:txBody>
          <a:bodyPr/>
          <a:lstStyle/>
          <a:p>
            <a:pPr algn="ctr">
              <a:defRPr/>
            </a:pPr>
            <a:r>
              <a:rPr lang="en-US" dirty="0"/>
              <a:t>PIP-II PMG | July 2020</a:t>
            </a:r>
            <a:endParaRPr lang="en-US" b="1" dirty="0"/>
          </a:p>
        </p:txBody>
      </p:sp>
    </p:spTree>
    <p:extLst>
      <p:ext uri="{BB962C8B-B14F-4D97-AF65-F5344CB8AC3E}">
        <p14:creationId xmlns:p14="http://schemas.microsoft.com/office/powerpoint/2010/main" val="2833681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BE253-B345-40AF-87A6-BE96CED6FA84}"/>
              </a:ext>
            </a:extLst>
          </p:cNvPr>
          <p:cNvSpPr>
            <a:spLocks noGrp="1"/>
          </p:cNvSpPr>
          <p:nvPr>
            <p:ph type="title"/>
          </p:nvPr>
        </p:nvSpPr>
        <p:spPr>
          <a:xfrm>
            <a:off x="222250" y="398472"/>
            <a:ext cx="8502650" cy="416634"/>
          </a:xfrm>
        </p:spPr>
        <p:txBody>
          <a:bodyPr/>
          <a:lstStyle/>
          <a:p>
            <a:r>
              <a:rPr lang="en-US" dirty="0"/>
              <a:t>Accelerator Systems</a:t>
            </a:r>
          </a:p>
        </p:txBody>
      </p:sp>
      <p:sp>
        <p:nvSpPr>
          <p:cNvPr id="4" name="Slide Number Placeholder 3">
            <a:extLst>
              <a:ext uri="{FF2B5EF4-FFF2-40B4-BE49-F238E27FC236}">
                <a16:creationId xmlns:a16="http://schemas.microsoft.com/office/drawing/2014/main" id="{4D9145AD-2C07-46D9-A6E0-E735EEF053B8}"/>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2" name="Footer Placeholder 1">
            <a:extLst>
              <a:ext uri="{FF2B5EF4-FFF2-40B4-BE49-F238E27FC236}">
                <a16:creationId xmlns:a16="http://schemas.microsoft.com/office/drawing/2014/main" id="{ACEDF80C-79E8-4DB3-9D1D-18CB59055A9F}"/>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5" name="Content Placeholder 6"/>
          <p:cNvSpPr>
            <a:spLocks noGrp="1"/>
          </p:cNvSpPr>
          <p:nvPr/>
        </p:nvSpPr>
        <p:spPr>
          <a:xfrm>
            <a:off x="393749" y="1023702"/>
            <a:ext cx="8672513" cy="5179868"/>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70C0"/>
                </a:solidFill>
                <a:latin typeface="Calibri"/>
                <a:cs typeface="Calibri"/>
              </a:rPr>
              <a:t>Acc Sys overall</a:t>
            </a:r>
            <a:endParaRPr lang="en-US" dirty="0">
              <a:latin typeface="Calibri"/>
              <a:cs typeface="Calibri"/>
            </a:endParaRPr>
          </a:p>
          <a:p>
            <a:pPr lvl="1">
              <a:buChar char="•"/>
            </a:pPr>
            <a:r>
              <a:rPr lang="en-US" dirty="0">
                <a:cs typeface="Helvetica"/>
              </a:rPr>
              <a:t>PIP2IT on-site activity – virtually all L3 subsystems</a:t>
            </a:r>
          </a:p>
          <a:p>
            <a:pPr lvl="2"/>
            <a:r>
              <a:rPr lang="en-US" dirty="0">
                <a:cs typeface="Helvetica"/>
              </a:rPr>
              <a:t>HWR RF leakage affecting several subsystems</a:t>
            </a:r>
          </a:p>
          <a:p>
            <a:pPr lvl="2"/>
            <a:r>
              <a:rPr lang="en-US" dirty="0">
                <a:cs typeface="Helvetica"/>
              </a:rPr>
              <a:t>Active investigation on all fronts esp. HPRF, LLRF/RFPI, Interlocks</a:t>
            </a:r>
            <a:endParaRPr lang="en-US" dirty="0"/>
          </a:p>
          <a:p>
            <a:pPr lvl="1">
              <a:buChar char="•"/>
            </a:pPr>
            <a:r>
              <a:rPr lang="en-US" dirty="0">
                <a:cs typeface="Helvetica"/>
              </a:rPr>
              <a:t>Electronics procurements – how to streamline process</a:t>
            </a:r>
          </a:p>
          <a:p>
            <a:pPr marL="457200" lvl="1" indent="0">
              <a:buNone/>
            </a:pPr>
            <a:endParaRPr lang="en-US" dirty="0">
              <a:cs typeface="Helvetica"/>
            </a:endParaRPr>
          </a:p>
          <a:p>
            <a:pPr marL="0" indent="0">
              <a:buNone/>
            </a:pPr>
            <a:r>
              <a:rPr lang="en-US" sz="2200" dirty="0">
                <a:solidFill>
                  <a:srgbClr val="0070C0"/>
                </a:solidFill>
                <a:latin typeface="Calibri"/>
                <a:cs typeface="Calibri"/>
              </a:rPr>
              <a:t>MPS</a:t>
            </a:r>
          </a:p>
          <a:p>
            <a:pPr lvl="1">
              <a:buFont typeface="Arial"/>
              <a:buChar char="•"/>
            </a:pPr>
            <a:r>
              <a:rPr lang="en-US" dirty="0">
                <a:cs typeface="Helvetica"/>
              </a:rPr>
              <a:t>Upgrades and expansion continue</a:t>
            </a:r>
          </a:p>
          <a:p>
            <a:pPr lvl="2">
              <a:buFont typeface="Arial"/>
              <a:buChar char="•"/>
            </a:pPr>
            <a:r>
              <a:rPr lang="en-US" dirty="0">
                <a:cs typeface="Helvetica"/>
              </a:rPr>
              <a:t>Hardware beam switch</a:t>
            </a:r>
          </a:p>
          <a:p>
            <a:pPr lvl="2">
              <a:buFont typeface="Arial"/>
              <a:buChar char="•"/>
            </a:pPr>
            <a:r>
              <a:rPr lang="en-US" dirty="0">
                <a:cs typeface="Helvetica"/>
              </a:rPr>
              <a:t>Increased # of inputs</a:t>
            </a:r>
          </a:p>
          <a:p>
            <a:pPr lvl="2">
              <a:buFont typeface="Arial"/>
              <a:buChar char="•"/>
            </a:pPr>
            <a:r>
              <a:rPr lang="en-US" dirty="0">
                <a:cs typeface="Helvetica"/>
              </a:rPr>
              <a:t>Firmware updates</a:t>
            </a:r>
          </a:p>
          <a:p>
            <a:pPr lvl="1">
              <a:buFont typeface="Arial"/>
              <a:buChar char="•"/>
            </a:pPr>
            <a:r>
              <a:rPr lang="en-US" dirty="0">
                <a:cs typeface="Helvetica"/>
              </a:rPr>
              <a:t>Differential beam current measurements (via Ring pick-ups) demonstrated </a:t>
            </a:r>
            <a:endParaRPr lang="en-US" dirty="0"/>
          </a:p>
          <a:p>
            <a:pPr marL="0" lvl="1">
              <a:buNone/>
            </a:pPr>
            <a:endParaRPr lang="en-US" sz="2400" dirty="0">
              <a:latin typeface="Times New Roman"/>
              <a:cs typeface="Times New Roman"/>
            </a:endParaRPr>
          </a:p>
          <a:p>
            <a:pPr lvl="1"/>
            <a:endParaRPr lang="en-US" dirty="0">
              <a:cs typeface="Helvetica"/>
            </a:endParaRPr>
          </a:p>
          <a:p>
            <a:endParaRPr lang="en-US" dirty="0">
              <a:cs typeface="Helvetica"/>
            </a:endParaRPr>
          </a:p>
        </p:txBody>
      </p:sp>
    </p:spTree>
    <p:extLst>
      <p:ext uri="{BB962C8B-B14F-4D97-AF65-F5344CB8AC3E}">
        <p14:creationId xmlns:p14="http://schemas.microsoft.com/office/powerpoint/2010/main" val="349658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BE253-B345-40AF-87A6-BE96CED6FA84}"/>
              </a:ext>
            </a:extLst>
          </p:cNvPr>
          <p:cNvSpPr>
            <a:spLocks noGrp="1"/>
          </p:cNvSpPr>
          <p:nvPr>
            <p:ph type="title"/>
          </p:nvPr>
        </p:nvSpPr>
        <p:spPr>
          <a:xfrm>
            <a:off x="222250" y="398472"/>
            <a:ext cx="8502650" cy="416634"/>
          </a:xfrm>
        </p:spPr>
        <p:txBody>
          <a:bodyPr/>
          <a:lstStyle/>
          <a:p>
            <a:r>
              <a:rPr lang="en-US" dirty="0"/>
              <a:t>Accelerator Systems</a:t>
            </a:r>
          </a:p>
        </p:txBody>
      </p:sp>
      <p:sp>
        <p:nvSpPr>
          <p:cNvPr id="4" name="Slide Number Placeholder 3">
            <a:extLst>
              <a:ext uri="{FF2B5EF4-FFF2-40B4-BE49-F238E27FC236}">
                <a16:creationId xmlns:a16="http://schemas.microsoft.com/office/drawing/2014/main" id="{4D9145AD-2C07-46D9-A6E0-E735EEF053B8}"/>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2" name="Footer Placeholder 1">
            <a:extLst>
              <a:ext uri="{FF2B5EF4-FFF2-40B4-BE49-F238E27FC236}">
                <a16:creationId xmlns:a16="http://schemas.microsoft.com/office/drawing/2014/main" id="{ACEDF80C-79E8-4DB3-9D1D-18CB59055A9F}"/>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7" name="Content Placeholder 6"/>
          <p:cNvSpPr>
            <a:spLocks noGrp="1"/>
          </p:cNvSpPr>
          <p:nvPr/>
        </p:nvSpPr>
        <p:spPr>
          <a:xfrm>
            <a:off x="228600" y="971550"/>
            <a:ext cx="8672513" cy="5416831"/>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70C0"/>
                </a:solidFill>
                <a:latin typeface="Calibri"/>
                <a:cs typeface="Calibri"/>
              </a:rPr>
              <a:t>HPRF/RF distribution</a:t>
            </a:r>
            <a:endParaRPr lang="en-US" dirty="0">
              <a:latin typeface="Calibri"/>
              <a:cs typeface="Calibri"/>
            </a:endParaRPr>
          </a:p>
          <a:p>
            <a:pPr lvl="1">
              <a:buChar char="•"/>
            </a:pPr>
            <a:r>
              <a:rPr lang="en-US" dirty="0">
                <a:cs typeface="Helvetica"/>
              </a:rPr>
              <a:t>New Deputy L3 manager in place (Victor </a:t>
            </a:r>
            <a:r>
              <a:rPr lang="en-US" dirty="0" err="1">
                <a:cs typeface="Helvetica"/>
              </a:rPr>
              <a:t>Grzelak</a:t>
            </a:r>
            <a:r>
              <a:rPr lang="en-US" dirty="0">
                <a:cs typeface="Helvetica"/>
              </a:rPr>
              <a:t>)</a:t>
            </a:r>
          </a:p>
          <a:p>
            <a:pPr lvl="1">
              <a:buChar char="•"/>
            </a:pPr>
            <a:r>
              <a:rPr lang="en-US" dirty="0">
                <a:cs typeface="Helvetica"/>
              </a:rPr>
              <a:t>PIP2IT</a:t>
            </a:r>
          </a:p>
          <a:p>
            <a:pPr lvl="2"/>
            <a:r>
              <a:rPr lang="en-US" dirty="0">
                <a:cs typeface="Helvetica"/>
              </a:rPr>
              <a:t>Complete SSR1 distribution installation</a:t>
            </a:r>
          </a:p>
          <a:p>
            <a:pPr lvl="1">
              <a:buChar char="•"/>
            </a:pPr>
            <a:r>
              <a:rPr lang="en-US" dirty="0">
                <a:cs typeface="Helvetica"/>
              </a:rPr>
              <a:t>40 kW 650 MHz SSA path forward</a:t>
            </a:r>
          </a:p>
          <a:p>
            <a:pPr marL="457200" lvl="1" indent="0">
              <a:buNone/>
            </a:pPr>
            <a:endParaRPr lang="en-US" dirty="0">
              <a:cs typeface="Helvetica"/>
            </a:endParaRPr>
          </a:p>
          <a:p>
            <a:pPr marL="0" indent="0">
              <a:buNone/>
            </a:pPr>
            <a:r>
              <a:rPr lang="en-US" dirty="0">
                <a:solidFill>
                  <a:srgbClr val="0070C0"/>
                </a:solidFill>
                <a:latin typeface="Calibri"/>
                <a:cs typeface="Calibri"/>
              </a:rPr>
              <a:t>LLRF</a:t>
            </a:r>
          </a:p>
          <a:p>
            <a:pPr lvl="1">
              <a:buFont typeface="Arial"/>
              <a:buChar char="•"/>
            </a:pPr>
            <a:r>
              <a:rPr lang="en-US" dirty="0">
                <a:cs typeface="Helvetica"/>
              </a:rPr>
              <a:t>PIP2IT on-site work</a:t>
            </a:r>
          </a:p>
          <a:p>
            <a:pPr lvl="1">
              <a:buFont typeface="Arial"/>
              <a:buChar char="•"/>
            </a:pPr>
            <a:r>
              <a:rPr lang="en-US" dirty="0">
                <a:cs typeface="Helvetica"/>
              </a:rPr>
              <a:t>RFPI Technical Requirements with IIFC partners</a:t>
            </a:r>
          </a:p>
          <a:p>
            <a:pPr lvl="1">
              <a:buFont typeface="Arial"/>
              <a:buChar char="•"/>
            </a:pPr>
            <a:r>
              <a:rPr lang="en-US" dirty="0">
                <a:cs typeface="Helvetica"/>
              </a:rPr>
              <a:t>Updated SOW with LBNL</a:t>
            </a:r>
          </a:p>
          <a:p>
            <a:pPr lvl="1">
              <a:buFont typeface="Arial"/>
              <a:buChar char="•"/>
            </a:pPr>
            <a:r>
              <a:rPr lang="en-US" dirty="0">
                <a:cs typeface="Helvetica"/>
              </a:rPr>
              <a:t>Polish collaboration: I-CRADA being drafted for LLRF partnership with WUT and LUT</a:t>
            </a:r>
          </a:p>
          <a:p>
            <a:pPr lvl="2">
              <a:buFont typeface="Arial"/>
              <a:buChar char="•"/>
            </a:pPr>
            <a:r>
              <a:rPr lang="en-US" dirty="0">
                <a:cs typeface="Helvetica"/>
              </a:rPr>
              <a:t>IPT briefing on Thursday</a:t>
            </a:r>
          </a:p>
          <a:p>
            <a:pPr lvl="1">
              <a:buFont typeface="Arial"/>
              <a:buChar char="•"/>
            </a:pPr>
            <a:endParaRPr lang="en-US" sz="2400" dirty="0">
              <a:latin typeface="Calibri"/>
              <a:cs typeface="Calibri"/>
            </a:endParaRPr>
          </a:p>
          <a:p>
            <a:pPr marL="0" lvl="1">
              <a:buNone/>
            </a:pPr>
            <a:endParaRPr lang="en-US" sz="2400" dirty="0">
              <a:latin typeface="Times New Roman"/>
              <a:cs typeface="Times New Roman"/>
            </a:endParaRPr>
          </a:p>
          <a:p>
            <a:pPr lvl="1"/>
            <a:endParaRPr lang="en-US" dirty="0">
              <a:cs typeface="Helvetica"/>
            </a:endParaRPr>
          </a:p>
          <a:p>
            <a:endParaRPr lang="en-US" dirty="0">
              <a:cs typeface="Helvetica"/>
            </a:endParaRPr>
          </a:p>
        </p:txBody>
      </p:sp>
    </p:spTree>
    <p:extLst>
      <p:ext uri="{BB962C8B-B14F-4D97-AF65-F5344CB8AC3E}">
        <p14:creationId xmlns:p14="http://schemas.microsoft.com/office/powerpoint/2010/main" val="2050700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BE253-B345-40AF-87A6-BE96CED6FA84}"/>
              </a:ext>
            </a:extLst>
          </p:cNvPr>
          <p:cNvSpPr>
            <a:spLocks noGrp="1"/>
          </p:cNvSpPr>
          <p:nvPr>
            <p:ph type="title"/>
          </p:nvPr>
        </p:nvSpPr>
        <p:spPr>
          <a:xfrm>
            <a:off x="222250" y="398472"/>
            <a:ext cx="8502650" cy="416634"/>
          </a:xfrm>
        </p:spPr>
        <p:txBody>
          <a:bodyPr/>
          <a:lstStyle/>
          <a:p>
            <a:r>
              <a:rPr lang="en-US" dirty="0"/>
              <a:t>Accelerator Systems</a:t>
            </a:r>
          </a:p>
        </p:txBody>
      </p:sp>
      <p:sp>
        <p:nvSpPr>
          <p:cNvPr id="4" name="Slide Number Placeholder 3">
            <a:extLst>
              <a:ext uri="{FF2B5EF4-FFF2-40B4-BE49-F238E27FC236}">
                <a16:creationId xmlns:a16="http://schemas.microsoft.com/office/drawing/2014/main" id="{4D9145AD-2C07-46D9-A6E0-E735EEF053B8}"/>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2" name="Footer Placeholder 1">
            <a:extLst>
              <a:ext uri="{FF2B5EF4-FFF2-40B4-BE49-F238E27FC236}">
                <a16:creationId xmlns:a16="http://schemas.microsoft.com/office/drawing/2014/main" id="{ACEDF80C-79E8-4DB3-9D1D-18CB59055A9F}"/>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6" name="Content Placeholder 6"/>
          <p:cNvSpPr>
            <a:spLocks noGrp="1"/>
          </p:cNvSpPr>
          <p:nvPr/>
        </p:nvSpPr>
        <p:spPr>
          <a:xfrm>
            <a:off x="228600" y="971550"/>
            <a:ext cx="8672513" cy="5179868"/>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70C0"/>
                </a:solidFill>
                <a:latin typeface="Calibri"/>
                <a:cs typeface="Calibri"/>
              </a:rPr>
              <a:t>Magnets/Power supplies</a:t>
            </a:r>
            <a:endParaRPr lang="en-US" dirty="0">
              <a:latin typeface="Calibri"/>
              <a:cs typeface="Calibri"/>
            </a:endParaRPr>
          </a:p>
          <a:p>
            <a:pPr lvl="1">
              <a:buChar char="•"/>
            </a:pPr>
            <a:r>
              <a:rPr lang="en-US" dirty="0">
                <a:cs typeface="Helvetica"/>
              </a:rPr>
              <a:t>PIP2IT on-site work</a:t>
            </a:r>
          </a:p>
          <a:p>
            <a:pPr lvl="3">
              <a:buChar char="•"/>
            </a:pPr>
            <a:r>
              <a:rPr lang="en-US" sz="2000" dirty="0">
                <a:cs typeface="Helvetica"/>
              </a:rPr>
              <a:t>Focus on SSR1 completion</a:t>
            </a:r>
          </a:p>
          <a:p>
            <a:pPr lvl="1">
              <a:buChar char="•"/>
            </a:pPr>
            <a:r>
              <a:rPr lang="en-US" dirty="0">
                <a:cs typeface="Helvetica"/>
              </a:rPr>
              <a:t>BTL magnet acquisition plan completion expected in August</a:t>
            </a:r>
          </a:p>
          <a:p>
            <a:pPr lvl="1">
              <a:buChar char="•"/>
            </a:pPr>
            <a:endParaRPr lang="en-US" dirty="0">
              <a:cs typeface="Helvetica"/>
            </a:endParaRPr>
          </a:p>
          <a:p>
            <a:pPr>
              <a:buNone/>
            </a:pPr>
            <a:r>
              <a:rPr lang="en-US" dirty="0">
                <a:solidFill>
                  <a:srgbClr val="0070C0"/>
                </a:solidFill>
                <a:latin typeface="Calibri"/>
                <a:cs typeface="Calibri"/>
              </a:rPr>
              <a:t>Vacuum</a:t>
            </a:r>
          </a:p>
          <a:p>
            <a:pPr lvl="1">
              <a:buFont typeface="Arial"/>
              <a:buChar char="•"/>
            </a:pPr>
            <a:r>
              <a:rPr lang="en-US" dirty="0">
                <a:cs typeface="Helvetica"/>
              </a:rPr>
              <a:t>PIP2IT</a:t>
            </a:r>
            <a:r>
              <a:rPr lang="en-US" sz="2000" dirty="0">
                <a:cs typeface="Helvetica"/>
              </a:rPr>
              <a:t> on-site work</a:t>
            </a:r>
          </a:p>
          <a:p>
            <a:pPr lvl="1">
              <a:buChar char="•"/>
            </a:pPr>
            <a:r>
              <a:rPr lang="en-US" dirty="0">
                <a:cs typeface="Helvetica"/>
              </a:rPr>
              <a:t>Completed Analysis of cryomodule gas loads</a:t>
            </a:r>
          </a:p>
          <a:p>
            <a:pPr lvl="1">
              <a:buChar char="•"/>
            </a:pPr>
            <a:r>
              <a:rPr lang="en-US" dirty="0">
                <a:cs typeface="Helvetica"/>
              </a:rPr>
              <a:t>Dialogue with SRF/</a:t>
            </a:r>
            <a:r>
              <a:rPr lang="en-US" dirty="0" err="1">
                <a:cs typeface="Helvetica"/>
              </a:rPr>
              <a:t>Cryo</a:t>
            </a:r>
            <a:r>
              <a:rPr lang="en-US" dirty="0">
                <a:cs typeface="Helvetica"/>
              </a:rPr>
              <a:t>: beamline vacuum burst disks, gate valves, coupler vacuum instrumentation</a:t>
            </a:r>
          </a:p>
          <a:p>
            <a:pPr marL="0" lvl="1">
              <a:buNone/>
            </a:pPr>
            <a:endParaRPr lang="en-US" sz="2400" dirty="0">
              <a:latin typeface="Times New Roman"/>
              <a:cs typeface="Times New Roman"/>
            </a:endParaRPr>
          </a:p>
          <a:p>
            <a:pPr lvl="1"/>
            <a:endParaRPr lang="en-US" dirty="0">
              <a:cs typeface="Helvetica"/>
            </a:endParaRPr>
          </a:p>
          <a:p>
            <a:endParaRPr lang="en-US" dirty="0">
              <a:cs typeface="Helvetica"/>
            </a:endParaRPr>
          </a:p>
        </p:txBody>
      </p:sp>
    </p:spTree>
    <p:extLst>
      <p:ext uri="{BB962C8B-B14F-4D97-AF65-F5344CB8AC3E}">
        <p14:creationId xmlns:p14="http://schemas.microsoft.com/office/powerpoint/2010/main" val="243605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45A97-52FC-4B1C-9CBE-648C528F9289}"/>
              </a:ext>
            </a:extLst>
          </p:cNvPr>
          <p:cNvSpPr>
            <a:spLocks noGrp="1"/>
          </p:cNvSpPr>
          <p:nvPr>
            <p:ph type="title"/>
          </p:nvPr>
        </p:nvSpPr>
        <p:spPr/>
        <p:txBody>
          <a:bodyPr/>
          <a:lstStyle/>
          <a:p>
            <a:r>
              <a:rPr lang="en-US" dirty="0"/>
              <a:t>WBS 121.01 Project Management</a:t>
            </a:r>
          </a:p>
        </p:txBody>
      </p:sp>
      <p:sp>
        <p:nvSpPr>
          <p:cNvPr id="5" name="Footer Placeholder 4">
            <a:extLst>
              <a:ext uri="{FF2B5EF4-FFF2-40B4-BE49-F238E27FC236}">
                <a16:creationId xmlns:a16="http://schemas.microsoft.com/office/drawing/2014/main" id="{D22C7B42-F3C9-47DE-9F5A-58FC944F335E}"/>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6" name="Slide Number Placeholder 5">
            <a:extLst>
              <a:ext uri="{FF2B5EF4-FFF2-40B4-BE49-F238E27FC236}">
                <a16:creationId xmlns:a16="http://schemas.microsoft.com/office/drawing/2014/main" id="{E4822266-A353-4530-9D56-809324E917B1}"/>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8" name="Content Placeholder 2">
            <a:extLst>
              <a:ext uri="{FF2B5EF4-FFF2-40B4-BE49-F238E27FC236}">
                <a16:creationId xmlns:a16="http://schemas.microsoft.com/office/drawing/2014/main" id="{C90D6811-C254-4C9A-82E1-FD216E84EED8}"/>
              </a:ext>
            </a:extLst>
          </p:cNvPr>
          <p:cNvSpPr>
            <a:spLocks noGrp="1"/>
          </p:cNvSpPr>
          <p:nvPr>
            <p:ph idx="1"/>
          </p:nvPr>
        </p:nvSpPr>
        <p:spPr>
          <a:xfrm>
            <a:off x="228600" y="841710"/>
            <a:ext cx="8672513" cy="5453073"/>
          </a:xfrm>
        </p:spPr>
        <p:txBody>
          <a:bodyPr lIns="0" tIns="0" rIns="0" bIns="0" anchor="t">
            <a:normAutofit fontScale="92500" lnSpcReduction="10000"/>
          </a:bodyPr>
          <a:lstStyle/>
          <a:p>
            <a:r>
              <a:rPr lang="en-US" dirty="0"/>
              <a:t>Early Conventional Facilities (ECF) subproject ESAAB scheduled 16-Jul-2020.</a:t>
            </a:r>
          </a:p>
          <a:p>
            <a:pPr lvl="1"/>
            <a:r>
              <a:rPr lang="en-US" dirty="0"/>
              <a:t>Procurement package on track for end of July award. </a:t>
            </a:r>
          </a:p>
          <a:p>
            <a:r>
              <a:rPr lang="en-US" dirty="0">
                <a:solidFill>
                  <a:srgbClr val="404040"/>
                </a:solidFill>
                <a:sym typeface="Wingdings" panose="05000000000000000000" pitchFamily="2" charset="2"/>
              </a:rPr>
              <a:t>“What if” </a:t>
            </a:r>
            <a:r>
              <a:rPr lang="en-US" dirty="0">
                <a:solidFill>
                  <a:srgbClr val="404040"/>
                </a:solidFill>
              </a:rPr>
              <a:t>Scenario planning</a:t>
            </a:r>
            <a:r>
              <a:rPr lang="en-US" dirty="0">
                <a:solidFill>
                  <a:srgbClr val="404040"/>
                </a:solidFill>
                <a:cs typeface="Helvetica"/>
              </a:rPr>
              <a:t>:</a:t>
            </a:r>
          </a:p>
          <a:p>
            <a:pPr lvl="1"/>
            <a:r>
              <a:rPr lang="en-US" dirty="0">
                <a:solidFill>
                  <a:srgbClr val="404040"/>
                </a:solidFill>
              </a:rPr>
              <a:t>Scenarios for reduced FY21/22/23 funding levels</a:t>
            </a:r>
          </a:p>
          <a:p>
            <a:pPr lvl="2"/>
            <a:r>
              <a:rPr lang="en-US" dirty="0">
                <a:solidFill>
                  <a:srgbClr val="404040"/>
                </a:solidFill>
              </a:rPr>
              <a:t>Jan.2020 IPR scenario - $120M/$120M/$120M</a:t>
            </a:r>
          </a:p>
          <a:p>
            <a:pPr lvl="2"/>
            <a:r>
              <a:rPr lang="en-US" dirty="0">
                <a:solidFill>
                  <a:srgbClr val="404040"/>
                </a:solidFill>
              </a:rPr>
              <a:t>$60/$90M/$120M - $51M increase, 12 month delay</a:t>
            </a:r>
          </a:p>
          <a:p>
            <a:pPr lvl="2"/>
            <a:r>
              <a:rPr lang="en-US" dirty="0">
                <a:solidFill>
                  <a:srgbClr val="404040"/>
                </a:solidFill>
              </a:rPr>
              <a:t>$80M/$100M/$120M - $26M increase, 6 month delay</a:t>
            </a:r>
          </a:p>
          <a:p>
            <a:pPr lvl="1"/>
            <a:r>
              <a:rPr lang="en-US" dirty="0">
                <a:solidFill>
                  <a:srgbClr val="404040"/>
                </a:solidFill>
              </a:rPr>
              <a:t>COVID impacts.  Results presented at 6/4, 6/25 IPTs.  Next major iteration to include partner inputs.</a:t>
            </a:r>
          </a:p>
          <a:p>
            <a:r>
              <a:rPr lang="en-US" dirty="0">
                <a:solidFill>
                  <a:srgbClr val="404040"/>
                </a:solidFill>
              </a:rPr>
              <a:t>Procurement activities and challenges:</a:t>
            </a:r>
          </a:p>
          <a:p>
            <a:pPr lvl="1"/>
            <a:r>
              <a:rPr lang="en-US" dirty="0">
                <a:solidFill>
                  <a:srgbClr val="404040"/>
                </a:solidFill>
              </a:rPr>
              <a:t>Staffing challenges</a:t>
            </a:r>
          </a:p>
          <a:p>
            <a:pPr lvl="1"/>
            <a:r>
              <a:rPr lang="en-US" dirty="0">
                <a:solidFill>
                  <a:srgbClr val="404040"/>
                </a:solidFill>
              </a:rPr>
              <a:t>Critical SRF procurements</a:t>
            </a:r>
          </a:p>
          <a:p>
            <a:r>
              <a:rPr lang="en-US" dirty="0">
                <a:solidFill>
                  <a:srgbClr val="404040"/>
                </a:solidFill>
              </a:rPr>
              <a:t>Internal Audit ongoing</a:t>
            </a:r>
          </a:p>
          <a:p>
            <a:pPr lvl="1"/>
            <a:r>
              <a:rPr lang="en-US" dirty="0">
                <a:solidFill>
                  <a:srgbClr val="404040"/>
                </a:solidFill>
              </a:rPr>
              <a:t>Inquiries on OHEP monthly reports, procurements, in-kind contributions, cyber security, lessons learned</a:t>
            </a:r>
            <a:endParaRPr lang="en-US" dirty="0"/>
          </a:p>
          <a:p>
            <a:pPr marL="0" indent="0">
              <a:buNone/>
            </a:pPr>
            <a:endParaRPr lang="en-US" dirty="0"/>
          </a:p>
        </p:txBody>
      </p:sp>
    </p:spTree>
    <p:extLst>
      <p:ext uri="{BB962C8B-B14F-4D97-AF65-F5344CB8AC3E}">
        <p14:creationId xmlns:p14="http://schemas.microsoft.com/office/powerpoint/2010/main" val="79589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BE253-B345-40AF-87A6-BE96CED6FA84}"/>
              </a:ext>
            </a:extLst>
          </p:cNvPr>
          <p:cNvSpPr>
            <a:spLocks noGrp="1"/>
          </p:cNvSpPr>
          <p:nvPr>
            <p:ph type="title"/>
          </p:nvPr>
        </p:nvSpPr>
        <p:spPr>
          <a:xfrm>
            <a:off x="222250" y="398472"/>
            <a:ext cx="8502650" cy="416634"/>
          </a:xfrm>
        </p:spPr>
        <p:txBody>
          <a:bodyPr/>
          <a:lstStyle/>
          <a:p>
            <a:r>
              <a:rPr lang="en-US" dirty="0"/>
              <a:t>Accelerator Systems</a:t>
            </a:r>
          </a:p>
        </p:txBody>
      </p:sp>
      <p:sp>
        <p:nvSpPr>
          <p:cNvPr id="4" name="Slide Number Placeholder 3">
            <a:extLst>
              <a:ext uri="{FF2B5EF4-FFF2-40B4-BE49-F238E27FC236}">
                <a16:creationId xmlns:a16="http://schemas.microsoft.com/office/drawing/2014/main" id="{4D9145AD-2C07-46D9-A6E0-E735EEF053B8}"/>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2" name="Footer Placeholder 1">
            <a:extLst>
              <a:ext uri="{FF2B5EF4-FFF2-40B4-BE49-F238E27FC236}">
                <a16:creationId xmlns:a16="http://schemas.microsoft.com/office/drawing/2014/main" id="{ACEDF80C-79E8-4DB3-9D1D-18CB59055A9F}"/>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7" name="Content Placeholder 6"/>
          <p:cNvSpPr>
            <a:spLocks noGrp="1"/>
          </p:cNvSpPr>
          <p:nvPr/>
        </p:nvSpPr>
        <p:spPr>
          <a:xfrm>
            <a:off x="228600" y="971550"/>
            <a:ext cx="8672513" cy="5179868"/>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070C0"/>
                </a:solidFill>
                <a:latin typeface="Calibri"/>
                <a:cs typeface="Calibri"/>
              </a:rPr>
              <a:t>Controls</a:t>
            </a:r>
            <a:endParaRPr lang="en-US" dirty="0">
              <a:latin typeface="Calibri"/>
              <a:cs typeface="Calibri"/>
            </a:endParaRPr>
          </a:p>
          <a:p>
            <a:pPr lvl="1">
              <a:buChar char="•"/>
            </a:pPr>
            <a:r>
              <a:rPr lang="en-US" dirty="0">
                <a:cs typeface="Helvetica"/>
              </a:rPr>
              <a:t>PIP2IT</a:t>
            </a:r>
          </a:p>
          <a:p>
            <a:pPr lvl="1">
              <a:buChar char="•"/>
            </a:pPr>
            <a:r>
              <a:rPr lang="en-US" dirty="0">
                <a:cs typeface="Helvetica"/>
              </a:rPr>
              <a:t>Controls IDIQ awards to go out today</a:t>
            </a:r>
          </a:p>
          <a:p>
            <a:pPr lvl="1">
              <a:buChar char="•"/>
            </a:pPr>
            <a:r>
              <a:rPr lang="en-US" dirty="0">
                <a:cs typeface="Helvetica"/>
              </a:rPr>
              <a:t>Self-paced EPICS training development</a:t>
            </a:r>
            <a:endParaRPr lang="en-US" dirty="0"/>
          </a:p>
          <a:p>
            <a:pPr lvl="1">
              <a:buChar char="•"/>
            </a:pPr>
            <a:endParaRPr lang="en-US" dirty="0">
              <a:cs typeface="Helvetica"/>
            </a:endParaRPr>
          </a:p>
          <a:p>
            <a:pPr>
              <a:buNone/>
            </a:pPr>
            <a:r>
              <a:rPr lang="en-US" dirty="0">
                <a:solidFill>
                  <a:srgbClr val="0070C0"/>
                </a:solidFill>
                <a:latin typeface="Calibri"/>
                <a:cs typeface="Calibri"/>
              </a:rPr>
              <a:t>Safety Systems</a:t>
            </a:r>
          </a:p>
          <a:p>
            <a:pPr lvl="1">
              <a:buFont typeface="Arial"/>
              <a:buChar char="•"/>
            </a:pPr>
            <a:r>
              <a:rPr lang="en-US" dirty="0">
                <a:cs typeface="Helvetica"/>
              </a:rPr>
              <a:t>FESHM draft chapter on Non-ionizing radiation hazards</a:t>
            </a:r>
          </a:p>
          <a:p>
            <a:pPr lvl="1"/>
            <a:endParaRPr lang="en-US" dirty="0">
              <a:solidFill>
                <a:srgbClr val="0070C0"/>
              </a:solidFill>
              <a:cs typeface="Helvetica"/>
            </a:endParaRPr>
          </a:p>
          <a:p>
            <a:pPr marL="0" indent="0">
              <a:buNone/>
            </a:pPr>
            <a:r>
              <a:rPr lang="en-US" dirty="0">
                <a:solidFill>
                  <a:srgbClr val="0070C0"/>
                </a:solidFill>
                <a:cs typeface="Helvetica"/>
              </a:rPr>
              <a:t>Beam Instrumentation</a:t>
            </a:r>
          </a:p>
          <a:p>
            <a:pPr lvl="1">
              <a:buChar char="•"/>
            </a:pPr>
            <a:r>
              <a:rPr lang="en-US" dirty="0">
                <a:cs typeface="Helvetica"/>
              </a:rPr>
              <a:t>PIP2IT on-site support</a:t>
            </a:r>
          </a:p>
          <a:p>
            <a:pPr lvl="2"/>
            <a:r>
              <a:rPr lang="en-US" dirty="0">
                <a:cs typeface="Helvetica"/>
              </a:rPr>
              <a:t>BPM system functioning</a:t>
            </a:r>
          </a:p>
          <a:p>
            <a:pPr lvl="1">
              <a:buChar char="•"/>
            </a:pPr>
            <a:r>
              <a:rPr lang="en-US" dirty="0">
                <a:cs typeface="Helvetica"/>
              </a:rPr>
              <a:t>Laser-based profile monitor development</a:t>
            </a:r>
          </a:p>
        </p:txBody>
      </p:sp>
    </p:spTree>
    <p:extLst>
      <p:ext uri="{BB962C8B-B14F-4D97-AF65-F5344CB8AC3E}">
        <p14:creationId xmlns:p14="http://schemas.microsoft.com/office/powerpoint/2010/main" val="368861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5353050"/>
          </a:xfrm>
        </p:spPr>
        <p:txBody>
          <a:bodyPr>
            <a:normAutofit/>
          </a:bodyPr>
          <a:lstStyle/>
          <a:p>
            <a:endParaRPr lang="en-US" dirty="0"/>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Installation and Commissioning</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1630842" y="6504213"/>
            <a:ext cx="6262118" cy="242873"/>
          </a:xfrm>
        </p:spPr>
        <p:txBody>
          <a:bodyPr/>
          <a:lstStyle/>
          <a:p>
            <a:pPr algn="ctr">
              <a:defRPr/>
            </a:pPr>
            <a:r>
              <a:rPr lang="en-US" dirty="0"/>
              <a:t>PIP-II PMG | July 2020</a:t>
            </a:r>
            <a:endParaRPr lang="en-US" b="1" dirty="0"/>
          </a:p>
        </p:txBody>
      </p:sp>
      <p:sp>
        <p:nvSpPr>
          <p:cNvPr id="8" name="Content Placeholder 6">
            <a:extLst>
              <a:ext uri="{FF2B5EF4-FFF2-40B4-BE49-F238E27FC236}">
                <a16:creationId xmlns:a16="http://schemas.microsoft.com/office/drawing/2014/main" id="{360473C8-7CEC-C244-A184-D3F5F4A2DE76}"/>
              </a:ext>
            </a:extLst>
          </p:cNvPr>
          <p:cNvSpPr txBox="1">
            <a:spLocks/>
          </p:cNvSpPr>
          <p:nvPr/>
        </p:nvSpPr>
        <p:spPr>
          <a:xfrm>
            <a:off x="228599" y="971550"/>
            <a:ext cx="8289236" cy="5353050"/>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6">
                    <a:lumMod val="50000"/>
                  </a:schemeClr>
                </a:solidFill>
                <a:latin typeface="Helvetica" panose="020B0604020202020204" pitchFamily="34" charset="0"/>
                <a:cs typeface="Helvetica" panose="020B0604020202020204" pitchFamily="34" charset="0"/>
              </a:rPr>
              <a:t>PIP2IT</a:t>
            </a:r>
          </a:p>
          <a:p>
            <a:pPr lvl="1"/>
            <a:r>
              <a:rPr lang="en-US" b="1" dirty="0">
                <a:solidFill>
                  <a:schemeClr val="accent6">
                    <a:lumMod val="50000"/>
                  </a:schemeClr>
                </a:solidFill>
                <a:latin typeface="Helvetica" panose="020B0604020202020204" pitchFamily="34" charset="0"/>
                <a:cs typeface="Helvetica" panose="020B0604020202020204" pitchFamily="34" charset="0"/>
              </a:rPr>
              <a:t>COVID Recovery</a:t>
            </a:r>
          </a:p>
          <a:p>
            <a:pPr lvl="2"/>
            <a:r>
              <a:rPr lang="en-US" dirty="0">
                <a:solidFill>
                  <a:schemeClr val="accent6">
                    <a:lumMod val="50000"/>
                  </a:schemeClr>
                </a:solidFill>
                <a:latin typeface="Helvetica" panose="020B0604020202020204" pitchFamily="34" charset="0"/>
                <a:cs typeface="Helvetica" panose="020B0604020202020204" pitchFamily="34" charset="0"/>
              </a:rPr>
              <a:t>Essentially all critical personnel are back on site for PIP2IT</a:t>
            </a:r>
          </a:p>
          <a:p>
            <a:pPr lvl="2"/>
            <a:r>
              <a:rPr lang="en-US" dirty="0">
                <a:solidFill>
                  <a:schemeClr val="accent6">
                    <a:lumMod val="50000"/>
                  </a:schemeClr>
                </a:solidFill>
                <a:latin typeface="Helvetica" panose="020B0604020202020204" pitchFamily="34" charset="0"/>
                <a:cs typeface="Helvetica" panose="020B0604020202020204" pitchFamily="34" charset="0"/>
              </a:rPr>
              <a:t>Detailed work planning, social distancing, and PPE usage continues</a:t>
            </a:r>
          </a:p>
          <a:p>
            <a:pPr lvl="2"/>
            <a:r>
              <a:rPr lang="en-US" dirty="0">
                <a:solidFill>
                  <a:schemeClr val="accent6">
                    <a:lumMod val="50000"/>
                  </a:schemeClr>
                </a:solidFill>
                <a:latin typeface="Helvetica" panose="020B0604020202020204" pitchFamily="34" charset="0"/>
                <a:cs typeface="Helvetica" panose="020B0604020202020204" pitchFamily="34" charset="0"/>
              </a:rPr>
              <a:t>Employees are adapting well, no major issues</a:t>
            </a:r>
          </a:p>
          <a:p>
            <a:pPr lvl="2"/>
            <a:r>
              <a:rPr lang="en-US" dirty="0">
                <a:solidFill>
                  <a:schemeClr val="accent6">
                    <a:lumMod val="50000"/>
                  </a:schemeClr>
                </a:solidFill>
                <a:latin typeface="Helvetica" panose="020B0604020202020204" pitchFamily="34" charset="0"/>
                <a:cs typeface="Helvetica" panose="020B0604020202020204" pitchFamily="34" charset="0"/>
              </a:rPr>
              <a:t>Tracking weekly progress to try to quantify efficiency during COVID recovery phase</a:t>
            </a:r>
          </a:p>
          <a:p>
            <a:pPr lvl="3"/>
            <a:r>
              <a:rPr lang="en-US" b="1" i="1" dirty="0">
                <a:solidFill>
                  <a:schemeClr val="accent6">
                    <a:lumMod val="50000"/>
                  </a:schemeClr>
                </a:solidFill>
                <a:latin typeface="Helvetica" panose="020B0604020202020204" pitchFamily="34" charset="0"/>
                <a:cs typeface="Helvetica" panose="020B0604020202020204" pitchFamily="34" charset="0"/>
              </a:rPr>
              <a:t>June</a:t>
            </a:r>
            <a:r>
              <a:rPr lang="en-US" dirty="0">
                <a:solidFill>
                  <a:schemeClr val="accent6">
                    <a:lumMod val="50000"/>
                  </a:schemeClr>
                </a:solidFill>
                <a:latin typeface="Helvetica" panose="020B0604020202020204" pitchFamily="34" charset="0"/>
                <a:cs typeface="Helvetica" panose="020B0604020202020204" pitchFamily="34" charset="0"/>
              </a:rPr>
              <a:t> – actual progress matched very well with our assumption (50% efficiency - primarily due to phased return to work and initial preparation of facility)</a:t>
            </a:r>
          </a:p>
          <a:p>
            <a:pPr lvl="3"/>
            <a:r>
              <a:rPr lang="en-US" b="1" i="1" dirty="0">
                <a:solidFill>
                  <a:schemeClr val="accent6">
                    <a:lumMod val="50000"/>
                  </a:schemeClr>
                </a:solidFill>
                <a:latin typeface="Helvetica" panose="020B0604020202020204" pitchFamily="34" charset="0"/>
                <a:cs typeface="Helvetica" panose="020B0604020202020204" pitchFamily="34" charset="0"/>
              </a:rPr>
              <a:t>July</a:t>
            </a:r>
            <a:r>
              <a:rPr lang="en-US" dirty="0">
                <a:solidFill>
                  <a:schemeClr val="accent6">
                    <a:lumMod val="50000"/>
                  </a:schemeClr>
                </a:solidFill>
                <a:latin typeface="Helvetica" panose="020B0604020202020204" pitchFamily="34" charset="0"/>
                <a:cs typeface="Helvetica" panose="020B0604020202020204" pitchFamily="34" charset="0"/>
              </a:rPr>
              <a:t> – tracking at ~ 75-80% efficiency (assumption is 100%)</a:t>
            </a:r>
          </a:p>
          <a:p>
            <a:pPr lvl="4"/>
            <a:r>
              <a:rPr lang="en-US" dirty="0">
                <a:solidFill>
                  <a:schemeClr val="accent6">
                    <a:lumMod val="50000"/>
                  </a:schemeClr>
                </a:solidFill>
                <a:latin typeface="Helvetica" panose="020B0604020202020204" pitchFamily="34" charset="0"/>
                <a:cs typeface="Helvetica" panose="020B0604020202020204" pitchFamily="34" charset="0"/>
              </a:rPr>
              <a:t>It is too early to tell if it is COVID related, or just operational start-up issues (see next slide)</a:t>
            </a:r>
            <a:endParaRPr lang="en-US" dirty="0">
              <a:solidFill>
                <a:srgbClr val="FF0000"/>
              </a:solidFill>
              <a:latin typeface="Helvetica" panose="020B0604020202020204" pitchFamily="34" charset="0"/>
              <a:cs typeface="Helvetica" panose="020B0604020202020204" pitchFamily="34" charset="0"/>
            </a:endParaRPr>
          </a:p>
          <a:p>
            <a:pPr lvl="3"/>
            <a:endParaRPr lang="en-US" dirty="0">
              <a:solidFill>
                <a:schemeClr val="accent6">
                  <a:lumMod val="50000"/>
                </a:schemeClr>
              </a:solidFill>
              <a:latin typeface="Helvetica" panose="020B0604020202020204" pitchFamily="34" charset="0"/>
              <a:cs typeface="Helvetica" panose="020B0604020202020204" pitchFamily="34" charset="0"/>
            </a:endParaRPr>
          </a:p>
          <a:p>
            <a:pPr marL="1371600" lvl="3" indent="0">
              <a:buNone/>
            </a:pPr>
            <a:endParaRPr lang="en-US" dirty="0">
              <a:solidFill>
                <a:schemeClr val="accent6">
                  <a:lumMod val="50000"/>
                </a:schemeClr>
              </a:solidFill>
              <a:latin typeface="Helvetica" panose="020B0604020202020204" pitchFamily="34" charset="0"/>
              <a:cs typeface="Helvetica" panose="020B0604020202020204" pitchFamily="34" charset="0"/>
            </a:endParaRPr>
          </a:p>
          <a:p>
            <a:endParaRPr lang="en-US" dirty="0">
              <a:cs typeface="Helvetica"/>
            </a:endParaRPr>
          </a:p>
          <a:p>
            <a:endParaRPr lang="en-US" dirty="0">
              <a:cs typeface="Helvetica"/>
            </a:endParaRPr>
          </a:p>
        </p:txBody>
      </p:sp>
    </p:spTree>
    <p:extLst>
      <p:ext uri="{BB962C8B-B14F-4D97-AF65-F5344CB8AC3E}">
        <p14:creationId xmlns:p14="http://schemas.microsoft.com/office/powerpoint/2010/main" val="4194271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5353050"/>
          </a:xfrm>
        </p:spPr>
        <p:txBody>
          <a:bodyPr>
            <a:normAutofit/>
          </a:bodyPr>
          <a:lstStyle/>
          <a:p>
            <a:endParaRPr lang="en-US" dirty="0"/>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Installation and Commissioning</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1630842" y="6504213"/>
            <a:ext cx="6262118" cy="242873"/>
          </a:xfrm>
        </p:spPr>
        <p:txBody>
          <a:bodyPr/>
          <a:lstStyle/>
          <a:p>
            <a:pPr algn="ctr">
              <a:defRPr/>
            </a:pPr>
            <a:r>
              <a:rPr lang="en-US" dirty="0"/>
              <a:t>PIP-II PMG | July 2020</a:t>
            </a:r>
            <a:endParaRPr lang="en-US" b="1" dirty="0"/>
          </a:p>
        </p:txBody>
      </p:sp>
      <p:sp>
        <p:nvSpPr>
          <p:cNvPr id="8" name="Content Placeholder 6">
            <a:extLst>
              <a:ext uri="{FF2B5EF4-FFF2-40B4-BE49-F238E27FC236}">
                <a16:creationId xmlns:a16="http://schemas.microsoft.com/office/drawing/2014/main" id="{1CD10D5F-9208-814F-A24C-0B403279BE8D}"/>
              </a:ext>
            </a:extLst>
          </p:cNvPr>
          <p:cNvSpPr txBox="1">
            <a:spLocks/>
          </p:cNvSpPr>
          <p:nvPr/>
        </p:nvSpPr>
        <p:spPr>
          <a:xfrm>
            <a:off x="228599" y="971550"/>
            <a:ext cx="8289236" cy="5353050"/>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b="1" dirty="0">
                <a:solidFill>
                  <a:schemeClr val="accent6">
                    <a:lumMod val="50000"/>
                  </a:schemeClr>
                </a:solidFill>
                <a:latin typeface="Helvetica" panose="020B0604020202020204" pitchFamily="34" charset="0"/>
                <a:cs typeface="Helvetica" panose="020B0604020202020204" pitchFamily="34" charset="0"/>
              </a:rPr>
              <a:t>PIP2IT Progress</a:t>
            </a:r>
          </a:p>
          <a:p>
            <a:pPr lvl="2"/>
            <a:r>
              <a:rPr lang="en-US" dirty="0">
                <a:solidFill>
                  <a:schemeClr val="accent6">
                    <a:lumMod val="50000"/>
                  </a:schemeClr>
                </a:solidFill>
                <a:latin typeface="Helvetica" panose="020B0604020202020204" pitchFamily="34" charset="0"/>
                <a:cs typeface="Helvetica" panose="020B0604020202020204" pitchFamily="34" charset="0"/>
              </a:rPr>
              <a:t>HWR cold RF testing of individual cavities began</a:t>
            </a:r>
            <a:endParaRPr lang="en-US" dirty="0">
              <a:solidFill>
                <a:srgbClr val="FF0000"/>
              </a:solidFill>
              <a:latin typeface="Helvetica" panose="020B0604020202020204" pitchFamily="34" charset="0"/>
              <a:cs typeface="Helvetica" panose="020B0604020202020204" pitchFamily="34" charset="0"/>
            </a:endParaRPr>
          </a:p>
          <a:p>
            <a:pPr lvl="2"/>
            <a:r>
              <a:rPr lang="en-US" dirty="0">
                <a:solidFill>
                  <a:schemeClr val="accent6">
                    <a:lumMod val="50000"/>
                  </a:schemeClr>
                </a:solidFill>
                <a:latin typeface="Helvetica" panose="020B0604020202020204" pitchFamily="34" charset="0"/>
                <a:cs typeface="Helvetica" panose="020B0604020202020204" pitchFamily="34" charset="0"/>
              </a:rPr>
              <a:t>MEBT beam commissioning</a:t>
            </a:r>
          </a:p>
          <a:p>
            <a:pPr lvl="3"/>
            <a:r>
              <a:rPr lang="en-US" dirty="0">
                <a:solidFill>
                  <a:schemeClr val="accent6">
                    <a:lumMod val="50000"/>
                  </a:schemeClr>
                </a:solidFill>
                <a:latin typeface="Helvetica" panose="020B0604020202020204" pitchFamily="34" charset="0"/>
                <a:cs typeface="Helvetica" panose="020B0604020202020204" pitchFamily="34" charset="0"/>
              </a:rPr>
              <a:t>Re-established beam through LEBT, RFQ and into MEBT</a:t>
            </a:r>
          </a:p>
          <a:p>
            <a:pPr lvl="3"/>
            <a:r>
              <a:rPr lang="en-US" dirty="0">
                <a:solidFill>
                  <a:schemeClr val="accent6">
                    <a:lumMod val="50000"/>
                  </a:schemeClr>
                </a:solidFill>
                <a:latin typeface="Helvetica" panose="020B0604020202020204" pitchFamily="34" charset="0"/>
                <a:cs typeface="Helvetica" panose="020B0604020202020204" pitchFamily="34" charset="0"/>
              </a:rPr>
              <a:t>Operation/commissioning of BPM’s, MPS and instrumentation</a:t>
            </a:r>
          </a:p>
          <a:p>
            <a:pPr lvl="2"/>
            <a:r>
              <a:rPr lang="en-US" dirty="0">
                <a:solidFill>
                  <a:schemeClr val="accent6">
                    <a:lumMod val="50000"/>
                  </a:schemeClr>
                </a:solidFill>
                <a:latin typeface="Helvetica" panose="020B0604020202020204" pitchFamily="34" charset="0"/>
                <a:cs typeface="Helvetica" panose="020B0604020202020204" pitchFamily="34" charset="0"/>
              </a:rPr>
              <a:t>SSR1 cooldown</a:t>
            </a:r>
            <a:endParaRPr lang="en-US" dirty="0">
              <a:solidFill>
                <a:srgbClr val="FF0000"/>
              </a:solidFill>
              <a:latin typeface="Helvetica" panose="020B0604020202020204" pitchFamily="34" charset="0"/>
              <a:cs typeface="Helvetica" panose="020B0604020202020204" pitchFamily="34" charset="0"/>
            </a:endParaRPr>
          </a:p>
          <a:p>
            <a:pPr lvl="3"/>
            <a:r>
              <a:rPr lang="en-US" dirty="0">
                <a:solidFill>
                  <a:schemeClr val="accent6">
                    <a:lumMod val="50000"/>
                  </a:schemeClr>
                </a:solidFill>
                <a:latin typeface="Helvetica" panose="020B0604020202020204" pitchFamily="34" charset="0"/>
                <a:cs typeface="Helvetica" panose="020B0604020202020204" pitchFamily="34" charset="0"/>
              </a:rPr>
              <a:t>Final preparation for cooldown</a:t>
            </a:r>
          </a:p>
          <a:p>
            <a:pPr lvl="4"/>
            <a:r>
              <a:rPr lang="en-US" dirty="0">
                <a:solidFill>
                  <a:schemeClr val="accent6">
                    <a:lumMod val="50000"/>
                  </a:schemeClr>
                </a:solidFill>
                <a:latin typeface="Helvetica" panose="020B0604020202020204" pitchFamily="34" charset="0"/>
                <a:cs typeface="Helvetica" panose="020B0604020202020204" pitchFamily="34" charset="0"/>
              </a:rPr>
              <a:t>ORC walkthrough, tuner checks, interlock testing</a:t>
            </a:r>
          </a:p>
          <a:p>
            <a:pPr lvl="4"/>
            <a:r>
              <a:rPr lang="en-US" dirty="0">
                <a:solidFill>
                  <a:schemeClr val="accent6">
                    <a:lumMod val="50000"/>
                  </a:schemeClr>
                </a:solidFill>
                <a:latin typeface="Helvetica" panose="020B0604020202020204" pitchFamily="34" charset="0"/>
                <a:cs typeface="Helvetica" panose="020B0604020202020204" pitchFamily="34" charset="0"/>
              </a:rPr>
              <a:t>Cooldown planned to begin this week</a:t>
            </a:r>
          </a:p>
          <a:p>
            <a:pPr lvl="1"/>
            <a:r>
              <a:rPr lang="en-US" b="1" dirty="0">
                <a:solidFill>
                  <a:schemeClr val="accent6">
                    <a:lumMod val="50000"/>
                  </a:schemeClr>
                </a:solidFill>
                <a:latin typeface="Helvetica" panose="020B0604020202020204" pitchFamily="34" charset="0"/>
                <a:cs typeface="Helvetica" panose="020B0604020202020204" pitchFamily="34" charset="0"/>
              </a:rPr>
              <a:t>PIP2IT Delays/Issues</a:t>
            </a:r>
          </a:p>
          <a:p>
            <a:pPr lvl="2"/>
            <a:r>
              <a:rPr lang="en-US" dirty="0">
                <a:solidFill>
                  <a:schemeClr val="accent6">
                    <a:lumMod val="50000"/>
                  </a:schemeClr>
                </a:solidFill>
                <a:latin typeface="Helvetica" panose="020B0604020202020204" pitchFamily="34" charset="0"/>
                <a:cs typeface="Helvetica" panose="020B0604020202020204" pitchFamily="34" charset="0"/>
              </a:rPr>
              <a:t>RF leakage tripping ODH system – under investigation/mitigation (</a:t>
            </a:r>
            <a:r>
              <a:rPr lang="en-US" b="1" i="1" dirty="0">
                <a:solidFill>
                  <a:schemeClr val="accent6">
                    <a:lumMod val="50000"/>
                  </a:schemeClr>
                </a:solidFill>
                <a:latin typeface="Helvetica" panose="020B0604020202020204" pitchFamily="34" charset="0"/>
                <a:cs typeface="Helvetica" panose="020B0604020202020204" pitchFamily="34" charset="0"/>
              </a:rPr>
              <a:t>operations/technical delay</a:t>
            </a:r>
            <a:r>
              <a:rPr lang="en-US" dirty="0">
                <a:solidFill>
                  <a:schemeClr val="accent6">
                    <a:lumMod val="50000"/>
                  </a:schemeClr>
                </a:solidFill>
                <a:latin typeface="Helvetica" panose="020B0604020202020204" pitchFamily="34" charset="0"/>
                <a:cs typeface="Helvetica" panose="020B0604020202020204" pitchFamily="34" charset="0"/>
              </a:rPr>
              <a:t>)</a:t>
            </a:r>
          </a:p>
          <a:p>
            <a:pPr lvl="2"/>
            <a:r>
              <a:rPr lang="en-US" dirty="0">
                <a:solidFill>
                  <a:schemeClr val="accent6">
                    <a:lumMod val="50000"/>
                  </a:schemeClr>
                </a:solidFill>
                <a:latin typeface="Helvetica" panose="020B0604020202020204" pitchFamily="34" charset="0"/>
                <a:cs typeface="Helvetica" panose="020B0604020202020204" pitchFamily="34" charset="0"/>
              </a:rPr>
              <a:t>Facility chiller problems - (</a:t>
            </a:r>
            <a:r>
              <a:rPr lang="en-US" b="1" i="1" dirty="0">
                <a:solidFill>
                  <a:schemeClr val="accent6">
                    <a:lumMod val="50000"/>
                  </a:schemeClr>
                </a:solidFill>
                <a:latin typeface="Helvetica" panose="020B0604020202020204" pitchFamily="34" charset="0"/>
                <a:cs typeface="Helvetica" panose="020B0604020202020204" pitchFamily="34" charset="0"/>
              </a:rPr>
              <a:t>COVID-delay</a:t>
            </a:r>
            <a:r>
              <a:rPr lang="en-US" dirty="0">
                <a:solidFill>
                  <a:schemeClr val="accent6">
                    <a:lumMod val="50000"/>
                  </a:schemeClr>
                </a:solidFill>
                <a:latin typeface="Helvetica" panose="020B0604020202020204" pitchFamily="34" charset="0"/>
                <a:cs typeface="Helvetica" panose="020B0604020202020204" pitchFamily="34" charset="0"/>
              </a:rPr>
              <a:t> due to lack of maintenance and inability of contractors to access site)</a:t>
            </a:r>
          </a:p>
          <a:p>
            <a:pPr lvl="2"/>
            <a:r>
              <a:rPr lang="en-US" dirty="0">
                <a:solidFill>
                  <a:schemeClr val="accent6">
                    <a:lumMod val="50000"/>
                  </a:schemeClr>
                </a:solidFill>
                <a:latin typeface="Helvetica" panose="020B0604020202020204" pitchFamily="34" charset="0"/>
                <a:cs typeface="Helvetica" panose="020B0604020202020204" pitchFamily="34" charset="0"/>
              </a:rPr>
              <a:t>VIP tours – (</a:t>
            </a:r>
            <a:r>
              <a:rPr lang="en-US" b="1" i="1" dirty="0">
                <a:solidFill>
                  <a:schemeClr val="accent6">
                    <a:lumMod val="50000"/>
                  </a:schemeClr>
                </a:solidFill>
                <a:latin typeface="Helvetica" panose="020B0604020202020204" pitchFamily="34" charset="0"/>
                <a:cs typeface="Helvetica" panose="020B0604020202020204" pitchFamily="34" charset="0"/>
              </a:rPr>
              <a:t>management delay</a:t>
            </a:r>
            <a:r>
              <a:rPr lang="en-US" dirty="0">
                <a:solidFill>
                  <a:schemeClr val="accent6">
                    <a:lumMod val="50000"/>
                  </a:schemeClr>
                </a:solidFill>
                <a:latin typeface="Helvetica" panose="020B0604020202020204" pitchFamily="34" charset="0"/>
                <a:cs typeface="Helvetica" panose="020B0604020202020204" pitchFamily="34" charset="0"/>
              </a:rPr>
              <a:t>)</a:t>
            </a:r>
          </a:p>
          <a:p>
            <a:pPr lvl="4"/>
            <a:endParaRPr lang="en-US" dirty="0">
              <a:cs typeface="Helvetica"/>
            </a:endParaRPr>
          </a:p>
          <a:p>
            <a:endParaRPr lang="en-US" dirty="0">
              <a:cs typeface="Helvetica"/>
            </a:endParaRPr>
          </a:p>
        </p:txBody>
      </p:sp>
    </p:spTree>
    <p:extLst>
      <p:ext uri="{BB962C8B-B14F-4D97-AF65-F5344CB8AC3E}">
        <p14:creationId xmlns:p14="http://schemas.microsoft.com/office/powerpoint/2010/main" val="1094017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5353050"/>
          </a:xfrm>
        </p:spPr>
        <p:txBody>
          <a:bodyPr>
            <a:normAutofit/>
          </a:bodyPr>
          <a:lstStyle/>
          <a:p>
            <a:endParaRPr lang="en-US" dirty="0"/>
          </a:p>
          <a:p>
            <a:pPr marL="457200" lvl="1" indent="0">
              <a:buNone/>
            </a:pPr>
            <a:endParaRPr lang="en-US" dirty="0"/>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Installation and Commissioning</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1630842" y="6504213"/>
            <a:ext cx="6262118" cy="242873"/>
          </a:xfrm>
        </p:spPr>
        <p:txBody>
          <a:bodyPr/>
          <a:lstStyle/>
          <a:p>
            <a:pPr algn="ctr">
              <a:defRPr/>
            </a:pPr>
            <a:r>
              <a:rPr lang="en-US" dirty="0"/>
              <a:t>PIP-II PMG | July 2020</a:t>
            </a:r>
            <a:endParaRPr lang="en-US" b="1" dirty="0"/>
          </a:p>
        </p:txBody>
      </p:sp>
      <p:sp>
        <p:nvSpPr>
          <p:cNvPr id="8" name="Content Placeholder 6">
            <a:extLst>
              <a:ext uri="{FF2B5EF4-FFF2-40B4-BE49-F238E27FC236}">
                <a16:creationId xmlns:a16="http://schemas.microsoft.com/office/drawing/2014/main" id="{0432DA2A-93DA-174C-A6CC-32CFCD5B3512}"/>
              </a:ext>
            </a:extLst>
          </p:cNvPr>
          <p:cNvSpPr txBox="1">
            <a:spLocks/>
          </p:cNvSpPr>
          <p:nvPr/>
        </p:nvSpPr>
        <p:spPr>
          <a:xfrm>
            <a:off x="228600" y="971550"/>
            <a:ext cx="8062781" cy="5353050"/>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6">
                    <a:lumMod val="50000"/>
                  </a:schemeClr>
                </a:solidFill>
                <a:latin typeface="Helvetica" panose="020B0604020202020204" pitchFamily="34" charset="0"/>
                <a:cs typeface="Helvetica" panose="020B0604020202020204" pitchFamily="34" charset="0"/>
              </a:rPr>
              <a:t>Activities that continue to be worked on remotely</a:t>
            </a:r>
          </a:p>
          <a:p>
            <a:pPr lvl="1"/>
            <a:r>
              <a:rPr lang="en-US" sz="2000" dirty="0">
                <a:solidFill>
                  <a:schemeClr val="accent6">
                    <a:lumMod val="50000"/>
                  </a:schemeClr>
                </a:solidFill>
                <a:latin typeface="Helvetica" panose="020B0604020202020204" pitchFamily="34" charset="0"/>
                <a:cs typeface="Helvetica" panose="020B0604020202020204" pitchFamily="34" charset="0"/>
              </a:rPr>
              <a:t>Management of detailed PIP2IT COVID19 Recovery Plan &amp; schedule</a:t>
            </a:r>
          </a:p>
          <a:p>
            <a:pPr lvl="1"/>
            <a:r>
              <a:rPr lang="en-US" sz="2000" dirty="0">
                <a:solidFill>
                  <a:schemeClr val="accent6">
                    <a:lumMod val="50000"/>
                  </a:schemeClr>
                </a:solidFill>
                <a:latin typeface="Helvetica" panose="020B0604020202020204" pitchFamily="34" charset="0"/>
                <a:cs typeface="Helvetica" panose="020B0604020202020204" pitchFamily="34" charset="0"/>
              </a:rPr>
              <a:t>650 Test Stand </a:t>
            </a:r>
            <a:r>
              <a:rPr lang="en-US" sz="2000" dirty="0" err="1">
                <a:solidFill>
                  <a:schemeClr val="accent6">
                    <a:lumMod val="50000"/>
                  </a:schemeClr>
                </a:solidFill>
                <a:latin typeface="Helvetica" panose="020B0604020202020204" pitchFamily="34" charset="0"/>
                <a:cs typeface="Helvetica" panose="020B0604020202020204" pitchFamily="34" charset="0"/>
              </a:rPr>
              <a:t>Cryo</a:t>
            </a:r>
            <a:r>
              <a:rPr lang="en-US" sz="2000" dirty="0">
                <a:solidFill>
                  <a:schemeClr val="accent6">
                    <a:lumMod val="50000"/>
                  </a:schemeClr>
                </a:solidFill>
                <a:latin typeface="Helvetica" panose="020B0604020202020204" pitchFamily="34" charset="0"/>
                <a:cs typeface="Helvetica" panose="020B0604020202020204" pitchFamily="34" charset="0"/>
              </a:rPr>
              <a:t> Transfer Line (CTL) Final Design phase</a:t>
            </a:r>
            <a:endParaRPr lang="en-US" sz="1400" dirty="0">
              <a:solidFill>
                <a:schemeClr val="accent6">
                  <a:lumMod val="50000"/>
                </a:schemeClr>
              </a:solidFill>
              <a:latin typeface="Helvetica" panose="020B0604020202020204" pitchFamily="34" charset="0"/>
              <a:cs typeface="Helvetica" panose="020B0604020202020204" pitchFamily="34" charset="0"/>
            </a:endParaRPr>
          </a:p>
          <a:p>
            <a:pPr lvl="1"/>
            <a:r>
              <a:rPr lang="en-US" sz="2000" dirty="0">
                <a:solidFill>
                  <a:schemeClr val="accent6">
                    <a:lumMod val="50000"/>
                  </a:schemeClr>
                </a:solidFill>
                <a:latin typeface="Helvetica" panose="020B0604020202020204" pitchFamily="34" charset="0"/>
                <a:cs typeface="Helvetica" panose="020B0604020202020204" pitchFamily="34" charset="0"/>
              </a:rPr>
              <a:t>Support of CF design work</a:t>
            </a:r>
          </a:p>
          <a:p>
            <a:pPr lvl="2"/>
            <a:r>
              <a:rPr lang="en-US" sz="1800" dirty="0">
                <a:solidFill>
                  <a:schemeClr val="accent6">
                    <a:lumMod val="50000"/>
                  </a:schemeClr>
                </a:solidFill>
                <a:latin typeface="Helvetica" panose="020B0604020202020204" pitchFamily="34" charset="0"/>
                <a:cs typeface="Helvetica" panose="020B0604020202020204" pitchFamily="34" charset="0"/>
              </a:rPr>
              <a:t>Updating electrical/mechanical requirements, specifications and 3D CAD drawings in support of CF 60% design review</a:t>
            </a:r>
          </a:p>
          <a:p>
            <a:pPr lvl="1"/>
            <a:r>
              <a:rPr lang="en-US" dirty="0">
                <a:solidFill>
                  <a:schemeClr val="accent6">
                    <a:lumMod val="50000"/>
                  </a:schemeClr>
                </a:solidFill>
                <a:latin typeface="Helvetica" panose="020B0604020202020204" pitchFamily="34" charset="0"/>
                <a:cs typeface="Helvetica" panose="020B0604020202020204" pitchFamily="34" charset="0"/>
              </a:rPr>
              <a:t>PIP-II CAD model</a:t>
            </a:r>
          </a:p>
          <a:p>
            <a:pPr lvl="2"/>
            <a:r>
              <a:rPr lang="en-US" sz="1800" dirty="0">
                <a:solidFill>
                  <a:schemeClr val="accent6">
                    <a:lumMod val="50000"/>
                  </a:schemeClr>
                </a:solidFill>
                <a:latin typeface="Helvetica" panose="020B0604020202020204" pitchFamily="34" charset="0"/>
                <a:cs typeface="Helvetica" panose="020B0604020202020204" pitchFamily="34" charset="0"/>
              </a:rPr>
              <a:t>CAD Model updates (LCW piping, electrical layout, 60% CF model import for A&amp;E firm)</a:t>
            </a:r>
          </a:p>
        </p:txBody>
      </p:sp>
    </p:spTree>
    <p:extLst>
      <p:ext uri="{BB962C8B-B14F-4D97-AF65-F5344CB8AC3E}">
        <p14:creationId xmlns:p14="http://schemas.microsoft.com/office/powerpoint/2010/main" val="89305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Accelerator Complex Upgrades</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1630842" y="6504213"/>
            <a:ext cx="6262118" cy="242873"/>
          </a:xfrm>
        </p:spPr>
        <p:txBody>
          <a:bodyPr/>
          <a:lstStyle/>
          <a:p>
            <a:pPr algn="ctr">
              <a:defRPr/>
            </a:pPr>
            <a:r>
              <a:rPr lang="en-US" dirty="0"/>
              <a:t>PIP-II PMG | July 2020</a:t>
            </a:r>
            <a:endParaRPr lang="en-US" b="1" dirty="0"/>
          </a:p>
        </p:txBody>
      </p:sp>
      <p:sp>
        <p:nvSpPr>
          <p:cNvPr id="4" name="TextBox 1">
            <a:extLst>
              <a:ext uri="{FF2B5EF4-FFF2-40B4-BE49-F238E27FC236}">
                <a16:creationId xmlns:a16="http://schemas.microsoft.com/office/drawing/2014/main" id="{13AC60BD-5519-407A-BE46-9914432713DE}"/>
              </a:ext>
            </a:extLst>
          </p:cNvPr>
          <p:cNvSpPr txBox="1"/>
          <p:nvPr/>
        </p:nvSpPr>
        <p:spPr>
          <a:xfrm>
            <a:off x="636588" y="1105287"/>
            <a:ext cx="7870824" cy="4647426"/>
          </a:xfrm>
          <a:prstGeom prst="rect">
            <a:avLst/>
          </a:prstGeom>
          <a:noFill/>
        </p:spPr>
        <p:txBody>
          <a:bodyPr wrap="square" rtlCol="0">
            <a:spAutoFit/>
          </a:bodyPr>
          <a:lstStyle/>
          <a:p>
            <a:pPr marL="342900" indent="-342900">
              <a:buFont typeface="Arial" panose="020B0604020202020204" pitchFamily="34" charset="0"/>
              <a:buChar char="•"/>
            </a:pPr>
            <a:r>
              <a:rPr lang="en-US" dirty="0"/>
              <a:t>BTLBA (Beam Transfer Line Beam Absorber)</a:t>
            </a:r>
          </a:p>
          <a:p>
            <a:pPr marL="800100" lvl="1" indent="-342900">
              <a:buFont typeface="Arial" panose="020B0604020202020204" pitchFamily="34" charset="0"/>
              <a:buChar char="•"/>
            </a:pPr>
            <a:r>
              <a:rPr lang="en-US" sz="2000" dirty="0">
                <a:solidFill>
                  <a:schemeClr val="accent6"/>
                </a:solidFill>
              </a:rPr>
              <a:t>Finalizing the design of Beam Absorbers (Permanent, Movable)</a:t>
            </a:r>
          </a:p>
          <a:p>
            <a:pPr marL="800100" lvl="1" indent="-342900">
              <a:buFont typeface="Arial" panose="020B0604020202020204" pitchFamily="34" charset="0"/>
              <a:buChar char="•"/>
            </a:pPr>
            <a:r>
              <a:rPr lang="en-US" sz="2000" dirty="0">
                <a:solidFill>
                  <a:schemeClr val="accent6"/>
                </a:solidFill>
              </a:rPr>
              <a:t>Engineering help from AD/TSD </a:t>
            </a:r>
          </a:p>
          <a:p>
            <a:pPr marL="342900" indent="-342900">
              <a:buFont typeface="Arial" panose="020B0604020202020204" pitchFamily="34" charset="0"/>
              <a:buChar char="•"/>
            </a:pPr>
            <a:r>
              <a:rPr lang="en-US" dirty="0"/>
              <a:t>Booster</a:t>
            </a:r>
          </a:p>
          <a:p>
            <a:pPr marL="800100" lvl="1" indent="-342900">
              <a:buFont typeface="Arial" panose="020B0604020202020204" pitchFamily="34" charset="0"/>
              <a:buChar char="•"/>
            </a:pPr>
            <a:r>
              <a:rPr lang="en-US" sz="2000" dirty="0">
                <a:solidFill>
                  <a:srgbClr val="404040"/>
                </a:solidFill>
              </a:rPr>
              <a:t>Finalizing the Design of the Injection Beam Absorber</a:t>
            </a:r>
          </a:p>
          <a:p>
            <a:pPr marL="800100" lvl="1" indent="-342900">
              <a:buFont typeface="Arial" panose="020B0604020202020204" pitchFamily="34" charset="0"/>
              <a:buChar char="•"/>
            </a:pPr>
            <a:r>
              <a:rPr lang="en-US" sz="2000" dirty="0">
                <a:solidFill>
                  <a:srgbClr val="404040"/>
                </a:solidFill>
              </a:rPr>
              <a:t>Addressing recommendations from the Booster Collimators PDR Review.</a:t>
            </a:r>
          </a:p>
          <a:p>
            <a:pPr marL="800100" lvl="1" indent="-342900">
              <a:buFont typeface="Arial" panose="020B0604020202020204" pitchFamily="34" charset="0"/>
              <a:buChar char="•"/>
            </a:pPr>
            <a:r>
              <a:rPr lang="en-US" sz="2000" dirty="0">
                <a:solidFill>
                  <a:srgbClr val="404040"/>
                </a:solidFill>
              </a:rPr>
              <a:t>Started work on Booster Longitudinal Dampers PDR</a:t>
            </a:r>
          </a:p>
          <a:p>
            <a:pPr marL="342900" indent="-342900">
              <a:buFont typeface="Arial" panose="020B0604020202020204" pitchFamily="34" charset="0"/>
              <a:buChar char="•"/>
            </a:pPr>
            <a:r>
              <a:rPr lang="en-US" dirty="0"/>
              <a:t>MI/RR/Booster RF</a:t>
            </a:r>
          </a:p>
          <a:p>
            <a:pPr marL="800100" lvl="1" indent="-342900">
              <a:buFont typeface="Arial" panose="020B0604020202020204" pitchFamily="34" charset="0"/>
              <a:buChar char="•"/>
            </a:pPr>
            <a:r>
              <a:rPr lang="en-US" sz="2000" dirty="0">
                <a:solidFill>
                  <a:srgbClr val="404040"/>
                </a:solidFill>
              </a:rPr>
              <a:t>Finalizing the MI RF Upgrade Design</a:t>
            </a:r>
          </a:p>
          <a:p>
            <a:pPr marL="1257300" lvl="2" indent="-342900">
              <a:buFont typeface="Arial" panose="020B0604020202020204" pitchFamily="34" charset="0"/>
              <a:buChar char="•"/>
            </a:pPr>
            <a:r>
              <a:rPr lang="en-US" sz="1800" dirty="0">
                <a:solidFill>
                  <a:srgbClr val="404040"/>
                </a:solidFill>
              </a:rPr>
              <a:t>AD/RF department personnel working on Modulator Upgrade</a:t>
            </a:r>
          </a:p>
          <a:p>
            <a:pPr marL="800100" lvl="1" indent="-342900">
              <a:buFont typeface="Arial" panose="020B0604020202020204" pitchFamily="34" charset="0"/>
              <a:buChar char="•"/>
            </a:pPr>
            <a:r>
              <a:rPr lang="en-US" sz="2000" dirty="0">
                <a:solidFill>
                  <a:srgbClr val="404040"/>
                </a:solidFill>
              </a:rPr>
              <a:t>Resumed High Power Testing of the new Booster RF station</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3781446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FC93D-5AF1-43B5-8F75-9A8605FA92B6}"/>
              </a:ext>
            </a:extLst>
          </p:cNvPr>
          <p:cNvSpPr>
            <a:spLocks noGrp="1"/>
          </p:cNvSpPr>
          <p:nvPr>
            <p:ph idx="1"/>
          </p:nvPr>
        </p:nvSpPr>
        <p:spPr>
          <a:xfrm>
            <a:off x="228600" y="952500"/>
            <a:ext cx="8672513" cy="5353050"/>
          </a:xfrm>
        </p:spPr>
        <p:txBody>
          <a:bodyPr lIns="0" tIns="0" rIns="0" bIns="0" anchor="t">
            <a:normAutofit fontScale="92500" lnSpcReduction="10000"/>
          </a:bodyPr>
          <a:lstStyle/>
          <a:p>
            <a:r>
              <a:rPr lang="en-US" b="1" dirty="0">
                <a:cs typeface="Helvetica"/>
              </a:rPr>
              <a:t>Early Conventional Facilities (ECF) Subproject</a:t>
            </a:r>
            <a:endParaRPr lang="en-US" dirty="0">
              <a:cs typeface="Helvetica"/>
            </a:endParaRPr>
          </a:p>
          <a:p>
            <a:pPr lvl="1"/>
            <a:r>
              <a:rPr lang="en-US" dirty="0">
                <a:cs typeface="Helvetica"/>
              </a:rPr>
              <a:t>BCR in progress</a:t>
            </a:r>
          </a:p>
          <a:p>
            <a:r>
              <a:rPr lang="en-US" b="1" dirty="0">
                <a:cs typeface="Helvetica"/>
              </a:rPr>
              <a:t>WBS 121.06.03 - Cryogenics Plant Building</a:t>
            </a:r>
            <a:endParaRPr lang="en-US" dirty="0">
              <a:cs typeface="Helvetica"/>
            </a:endParaRPr>
          </a:p>
          <a:p>
            <a:pPr lvl="1"/>
            <a:r>
              <a:rPr lang="en-US" dirty="0">
                <a:cs typeface="Helvetica"/>
              </a:rPr>
              <a:t>Responding to comments from Procurement documents</a:t>
            </a:r>
          </a:p>
          <a:p>
            <a:pPr lvl="2"/>
            <a:r>
              <a:rPr lang="en-US" dirty="0">
                <a:cs typeface="Helvetica"/>
              </a:rPr>
              <a:t>Required update to Project Manual (1,584 pages in 182 documents)</a:t>
            </a:r>
          </a:p>
          <a:p>
            <a:pPr lvl="1"/>
            <a:r>
              <a:rPr lang="en-US" dirty="0">
                <a:cs typeface="Helvetica"/>
              </a:rPr>
              <a:t>A/E Support (construction administration and construction coordination) proposals received</a:t>
            </a:r>
          </a:p>
          <a:p>
            <a:pPr lvl="2"/>
            <a:r>
              <a:rPr lang="en-US" dirty="0">
                <a:cs typeface="Helvetica"/>
              </a:rPr>
              <a:t>Construction Coordinator purchase order issued</a:t>
            </a:r>
          </a:p>
          <a:p>
            <a:pPr lvl="2"/>
            <a:r>
              <a:rPr lang="en-US" dirty="0">
                <a:cs typeface="Helvetica"/>
              </a:rPr>
              <a:t>Construction Administration requisition in Procurement</a:t>
            </a:r>
          </a:p>
          <a:p>
            <a:r>
              <a:rPr lang="en-US" b="1" dirty="0">
                <a:cs typeface="Helvetica"/>
              </a:rPr>
              <a:t>WBS 121.06.05 - </a:t>
            </a:r>
            <a:r>
              <a:rPr lang="en-US" b="1" dirty="0" err="1">
                <a:cs typeface="Helvetica"/>
              </a:rPr>
              <a:t>Linac</a:t>
            </a:r>
            <a:r>
              <a:rPr lang="en-US" b="1" dirty="0">
                <a:cs typeface="Helvetica"/>
              </a:rPr>
              <a:t> Complex</a:t>
            </a:r>
            <a:endParaRPr lang="en-US" dirty="0">
              <a:cs typeface="Helvetica"/>
            </a:endParaRPr>
          </a:p>
          <a:p>
            <a:pPr lvl="1"/>
            <a:r>
              <a:rPr lang="en-US" dirty="0">
                <a:cs typeface="Helvetica"/>
              </a:rPr>
              <a:t>Detailed design continues</a:t>
            </a:r>
          </a:p>
          <a:p>
            <a:pPr lvl="1"/>
            <a:r>
              <a:rPr lang="en-US" dirty="0">
                <a:cs typeface="Helvetica"/>
              </a:rPr>
              <a:t>60% design review scheduled for August 2020</a:t>
            </a:r>
            <a:endParaRPr lang="en-US" dirty="0"/>
          </a:p>
          <a:p>
            <a:pPr lvl="1"/>
            <a:r>
              <a:rPr lang="en-US" dirty="0">
                <a:cs typeface="Helvetica"/>
              </a:rPr>
              <a:t>Final Design Proposal</a:t>
            </a:r>
          </a:p>
          <a:p>
            <a:pPr lvl="2"/>
            <a:r>
              <a:rPr lang="en-US" dirty="0">
                <a:cs typeface="Helvetica"/>
              </a:rPr>
              <a:t>Within the budget estimate</a:t>
            </a:r>
          </a:p>
          <a:p>
            <a:pPr lvl="2"/>
            <a:r>
              <a:rPr lang="en-US" dirty="0">
                <a:cs typeface="Helvetica"/>
              </a:rPr>
              <a:t>Accelerates the completion date to December 2020</a:t>
            </a:r>
          </a:p>
          <a:p>
            <a:pPr lvl="2"/>
            <a:r>
              <a:rPr lang="en-US" dirty="0">
                <a:cs typeface="Helvetica"/>
              </a:rPr>
              <a:t>Requisition in Procurement</a:t>
            </a:r>
            <a:endParaRPr lang="en-US" dirty="0" err="1"/>
          </a:p>
        </p:txBody>
      </p:sp>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Conventional Facilities</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1630842" y="6504213"/>
            <a:ext cx="6262118" cy="242873"/>
          </a:xfrm>
        </p:spPr>
        <p:txBody>
          <a:bodyPr/>
          <a:lstStyle/>
          <a:p>
            <a:pPr algn="ctr">
              <a:defRPr/>
            </a:pPr>
            <a:r>
              <a:rPr lang="en-US" dirty="0"/>
              <a:t>PIP-II PMG | July 2020</a:t>
            </a:r>
            <a:endParaRPr lang="en-US" b="1" dirty="0"/>
          </a:p>
        </p:txBody>
      </p:sp>
    </p:spTree>
    <p:extLst>
      <p:ext uri="{BB962C8B-B14F-4D97-AF65-F5344CB8AC3E}">
        <p14:creationId xmlns:p14="http://schemas.microsoft.com/office/powerpoint/2010/main" val="163263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8FA7993-571A-407D-A2EC-932362BF01BC}"/>
              </a:ext>
            </a:extLst>
          </p:cNvPr>
          <p:cNvPicPr>
            <a:picLocks noChangeAspect="1"/>
          </p:cNvPicPr>
          <p:nvPr/>
        </p:nvPicPr>
        <p:blipFill>
          <a:blip r:embed="rId2"/>
          <a:stretch>
            <a:fillRect/>
          </a:stretch>
        </p:blipFill>
        <p:spPr>
          <a:xfrm>
            <a:off x="280930" y="715442"/>
            <a:ext cx="6415488" cy="3508344"/>
          </a:xfrm>
          <a:prstGeom prst="rect">
            <a:avLst/>
          </a:prstGeom>
        </p:spPr>
      </p:pic>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p:txBody>
          <a:bodyPr/>
          <a:lstStyle/>
          <a:p>
            <a:r>
              <a:rPr lang="en-US" dirty="0"/>
              <a:t>Conventional Facilities</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Footer Placeholder 4">
            <a:extLst>
              <a:ext uri="{FF2B5EF4-FFF2-40B4-BE49-F238E27FC236}">
                <a16:creationId xmlns:a16="http://schemas.microsoft.com/office/drawing/2014/main" id="{060F4830-823C-48A3-A841-9023385A89E3}"/>
              </a:ext>
            </a:extLst>
          </p:cNvPr>
          <p:cNvSpPr>
            <a:spLocks noGrp="1"/>
          </p:cNvSpPr>
          <p:nvPr>
            <p:ph type="ftr" sz="quarter" idx="3"/>
          </p:nvPr>
        </p:nvSpPr>
        <p:spPr>
          <a:xfrm>
            <a:off x="1630842" y="6504213"/>
            <a:ext cx="6262118" cy="242873"/>
          </a:xfrm>
        </p:spPr>
        <p:txBody>
          <a:bodyPr/>
          <a:lstStyle/>
          <a:p>
            <a:pPr algn="ctr">
              <a:defRPr/>
            </a:pPr>
            <a:r>
              <a:rPr lang="en-US" dirty="0"/>
              <a:t>PIP-II PMG | July 2020</a:t>
            </a:r>
            <a:endParaRPr lang="en-US" b="1" dirty="0"/>
          </a:p>
        </p:txBody>
      </p:sp>
      <p:pic>
        <p:nvPicPr>
          <p:cNvPr id="14" name="Picture 14">
            <a:extLst>
              <a:ext uri="{FF2B5EF4-FFF2-40B4-BE49-F238E27FC236}">
                <a16:creationId xmlns:a16="http://schemas.microsoft.com/office/drawing/2014/main" id="{34F71B53-902C-49D7-BE7D-D2FB7AA26103}"/>
              </a:ext>
            </a:extLst>
          </p:cNvPr>
          <p:cNvPicPr>
            <a:picLocks noChangeAspect="1"/>
          </p:cNvPicPr>
          <p:nvPr/>
        </p:nvPicPr>
        <p:blipFill>
          <a:blip r:embed="rId3"/>
          <a:stretch>
            <a:fillRect/>
          </a:stretch>
        </p:blipFill>
        <p:spPr>
          <a:xfrm>
            <a:off x="3910759" y="4323659"/>
            <a:ext cx="3413392" cy="1952055"/>
          </a:xfrm>
          <a:prstGeom prst="rect">
            <a:avLst/>
          </a:prstGeom>
        </p:spPr>
      </p:pic>
      <p:pic>
        <p:nvPicPr>
          <p:cNvPr id="16" name="Picture 16">
            <a:extLst>
              <a:ext uri="{FF2B5EF4-FFF2-40B4-BE49-F238E27FC236}">
                <a16:creationId xmlns:a16="http://schemas.microsoft.com/office/drawing/2014/main" id="{9216F280-9FB0-487D-8BF5-AB66C29D7D38}"/>
              </a:ext>
            </a:extLst>
          </p:cNvPr>
          <p:cNvPicPr>
            <a:picLocks noChangeAspect="1"/>
          </p:cNvPicPr>
          <p:nvPr/>
        </p:nvPicPr>
        <p:blipFill>
          <a:blip r:embed="rId4"/>
          <a:stretch>
            <a:fillRect/>
          </a:stretch>
        </p:blipFill>
        <p:spPr>
          <a:xfrm>
            <a:off x="291029" y="4328020"/>
            <a:ext cx="3358308" cy="1952285"/>
          </a:xfrm>
          <a:prstGeom prst="rect">
            <a:avLst/>
          </a:prstGeom>
        </p:spPr>
      </p:pic>
      <p:sp>
        <p:nvSpPr>
          <p:cNvPr id="5" name="TextBox 4">
            <a:extLst>
              <a:ext uri="{FF2B5EF4-FFF2-40B4-BE49-F238E27FC236}">
                <a16:creationId xmlns:a16="http://schemas.microsoft.com/office/drawing/2014/main" id="{F35321E8-EA8D-4C1B-B444-724767E9DA4D}"/>
              </a:ext>
            </a:extLst>
          </p:cNvPr>
          <p:cNvSpPr txBox="1"/>
          <p:nvPr/>
        </p:nvSpPr>
        <p:spPr>
          <a:xfrm>
            <a:off x="317652" y="3875182"/>
            <a:ext cx="322059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View</a:t>
            </a:r>
            <a:r>
              <a:rPr lang="en-US" sz="1400" dirty="0">
                <a:cs typeface="Calibri"/>
              </a:rPr>
              <a:t> Looking South in High Bay</a:t>
            </a:r>
            <a:endParaRPr lang="en-US" dirty="0">
              <a:cs typeface="Calibri"/>
            </a:endParaRPr>
          </a:p>
        </p:txBody>
      </p:sp>
      <p:sp>
        <p:nvSpPr>
          <p:cNvPr id="10" name="TextBox 9">
            <a:extLst>
              <a:ext uri="{FF2B5EF4-FFF2-40B4-BE49-F238E27FC236}">
                <a16:creationId xmlns:a16="http://schemas.microsoft.com/office/drawing/2014/main" id="{C1263DF9-E8EB-4A9A-9B43-0A61CF9BDDC6}"/>
              </a:ext>
            </a:extLst>
          </p:cNvPr>
          <p:cNvSpPr txBox="1"/>
          <p:nvPr/>
        </p:nvSpPr>
        <p:spPr>
          <a:xfrm>
            <a:off x="280929" y="5968386"/>
            <a:ext cx="322059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View</a:t>
            </a:r>
            <a:r>
              <a:rPr lang="en-US" sz="1400" dirty="0">
                <a:cs typeface="Calibri"/>
              </a:rPr>
              <a:t> Looking Downstream in Tunnel</a:t>
            </a:r>
            <a:endParaRPr lang="en-US" dirty="0">
              <a:cs typeface="Calibri"/>
            </a:endParaRPr>
          </a:p>
        </p:txBody>
      </p:sp>
      <p:sp>
        <p:nvSpPr>
          <p:cNvPr id="11" name="TextBox 10">
            <a:extLst>
              <a:ext uri="{FF2B5EF4-FFF2-40B4-BE49-F238E27FC236}">
                <a16:creationId xmlns:a16="http://schemas.microsoft.com/office/drawing/2014/main" id="{BDD6B19C-334C-450A-9731-0E94872C4797}"/>
              </a:ext>
            </a:extLst>
          </p:cNvPr>
          <p:cNvSpPr txBox="1"/>
          <p:nvPr/>
        </p:nvSpPr>
        <p:spPr>
          <a:xfrm>
            <a:off x="3907315" y="5968387"/>
            <a:ext cx="322059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View</a:t>
            </a:r>
            <a:r>
              <a:rPr lang="en-US" sz="1400" dirty="0">
                <a:cs typeface="Calibri"/>
              </a:rPr>
              <a:t> Looking South in Gallery</a:t>
            </a:r>
            <a:endParaRPr lang="en-US" dirty="0">
              <a:cs typeface="Calibri"/>
            </a:endParaRPr>
          </a:p>
        </p:txBody>
      </p:sp>
    </p:spTree>
    <p:extLst>
      <p:ext uri="{BB962C8B-B14F-4D97-AF65-F5344CB8AC3E}">
        <p14:creationId xmlns:p14="http://schemas.microsoft.com/office/powerpoint/2010/main" val="326842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4511258-FF62-462C-9D5A-CD3434C72D29}"/>
              </a:ext>
            </a:extLst>
          </p:cNvPr>
          <p:cNvPicPr>
            <a:picLocks noGrp="1" noChangeAspect="1"/>
          </p:cNvPicPr>
          <p:nvPr>
            <p:ph idx="1"/>
          </p:nvPr>
        </p:nvPicPr>
        <p:blipFill>
          <a:blip r:embed="rId2"/>
          <a:stretch>
            <a:fillRect/>
          </a:stretch>
        </p:blipFill>
        <p:spPr>
          <a:xfrm>
            <a:off x="0" y="1213467"/>
            <a:ext cx="9144000" cy="1725064"/>
          </a:xfrm>
          <a:prstGeom prst="rect">
            <a:avLst/>
          </a:prstGeom>
        </p:spPr>
      </p:pic>
      <p:sp>
        <p:nvSpPr>
          <p:cNvPr id="3" name="Title 2">
            <a:extLst>
              <a:ext uri="{FF2B5EF4-FFF2-40B4-BE49-F238E27FC236}">
                <a16:creationId xmlns:a16="http://schemas.microsoft.com/office/drawing/2014/main" id="{38618628-4947-48D8-8DEE-FD1B8318106C}"/>
              </a:ext>
            </a:extLst>
          </p:cNvPr>
          <p:cNvSpPr>
            <a:spLocks noGrp="1"/>
          </p:cNvSpPr>
          <p:nvPr>
            <p:ph type="title"/>
          </p:nvPr>
        </p:nvSpPr>
        <p:spPr/>
        <p:txBody>
          <a:bodyPr/>
          <a:lstStyle/>
          <a:p>
            <a:r>
              <a:rPr lang="en-US" dirty="0"/>
              <a:t>EVMS, RLS</a:t>
            </a:r>
          </a:p>
        </p:txBody>
      </p:sp>
      <p:sp>
        <p:nvSpPr>
          <p:cNvPr id="4" name="Footer Placeholder 3">
            <a:extLst>
              <a:ext uri="{FF2B5EF4-FFF2-40B4-BE49-F238E27FC236}">
                <a16:creationId xmlns:a16="http://schemas.microsoft.com/office/drawing/2014/main" id="{B3220518-ACC4-414B-AB91-A4D73B9B4DE1}"/>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5" name="Slide Number Placeholder 4">
            <a:extLst>
              <a:ext uri="{FF2B5EF4-FFF2-40B4-BE49-F238E27FC236}">
                <a16:creationId xmlns:a16="http://schemas.microsoft.com/office/drawing/2014/main" id="{DF9B1FBA-325C-4123-B1B4-F5FB56E7571E}"/>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8" name="Content Placeholder 2">
            <a:extLst>
              <a:ext uri="{FF2B5EF4-FFF2-40B4-BE49-F238E27FC236}">
                <a16:creationId xmlns:a16="http://schemas.microsoft.com/office/drawing/2014/main" id="{F0A0B645-02A6-4AD1-A08B-4B63F2DCBED9}"/>
              </a:ext>
            </a:extLst>
          </p:cNvPr>
          <p:cNvSpPr txBox="1">
            <a:spLocks/>
          </p:cNvSpPr>
          <p:nvPr/>
        </p:nvSpPr>
        <p:spPr>
          <a:xfrm>
            <a:off x="242887" y="3126491"/>
            <a:ext cx="8672513" cy="3181544"/>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EVMS</a:t>
            </a:r>
          </a:p>
          <a:p>
            <a:pPr lvl="1"/>
            <a:r>
              <a:rPr lang="en-US" sz="1800" dirty="0"/>
              <a:t>Small decrease in SPI 0.905-&gt;0.901, CPI unchanged.</a:t>
            </a:r>
          </a:p>
          <a:p>
            <a:pPr lvl="1"/>
            <a:r>
              <a:rPr lang="en-US" sz="1800" dirty="0"/>
              <a:t>Current period variances in HB650, Linac Complex Design, LLRF</a:t>
            </a:r>
          </a:p>
          <a:p>
            <a:pPr lvl="1"/>
            <a:r>
              <a:rPr lang="en-US" sz="1800" dirty="0"/>
              <a:t>Transitioning from bundled BCRs to individual </a:t>
            </a:r>
          </a:p>
          <a:p>
            <a:r>
              <a:rPr lang="en-US" sz="2000" dirty="0"/>
              <a:t>RLS Development</a:t>
            </a:r>
          </a:p>
          <a:p>
            <a:pPr lvl="1"/>
            <a:r>
              <a:rPr lang="en-US" sz="1800" dirty="0"/>
              <a:t>Updated WBS for ECF</a:t>
            </a:r>
          </a:p>
          <a:p>
            <a:pPr lvl="1"/>
            <a:r>
              <a:rPr lang="en-US" sz="1800" dirty="0"/>
              <a:t>Updated COVID analysis coding</a:t>
            </a:r>
          </a:p>
          <a:p>
            <a:pPr lvl="1"/>
            <a:r>
              <a:rPr lang="en-US" sz="1800" dirty="0"/>
              <a:t>Collecting partner input on milestones</a:t>
            </a:r>
          </a:p>
        </p:txBody>
      </p:sp>
    </p:spTree>
    <p:extLst>
      <p:ext uri="{BB962C8B-B14F-4D97-AF65-F5344CB8AC3E}">
        <p14:creationId xmlns:p14="http://schemas.microsoft.com/office/powerpoint/2010/main" val="10194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6E9F02-8934-439B-8EFE-A8087C7685AE}"/>
              </a:ext>
            </a:extLst>
          </p:cNvPr>
          <p:cNvSpPr>
            <a:spLocks noGrp="1"/>
          </p:cNvSpPr>
          <p:nvPr>
            <p:ph idx="1"/>
          </p:nvPr>
        </p:nvSpPr>
        <p:spPr>
          <a:xfrm>
            <a:off x="228600" y="971550"/>
            <a:ext cx="8672513" cy="5309980"/>
          </a:xfrm>
        </p:spPr>
        <p:txBody>
          <a:bodyPr>
            <a:normAutofit fontScale="77500" lnSpcReduction="20000"/>
          </a:bodyPr>
          <a:lstStyle/>
          <a:p>
            <a:pPr marL="347345"/>
            <a:r>
              <a:rPr lang="en-US" dirty="0">
                <a:cs typeface="Helvetica"/>
              </a:rPr>
              <a:t>Several false ODH Monitor Alarms occurred last week</a:t>
            </a:r>
          </a:p>
          <a:p>
            <a:pPr marL="747395" lvl="1"/>
            <a:r>
              <a:rPr lang="en-US" dirty="0">
                <a:cs typeface="Helvetica"/>
              </a:rPr>
              <a:t>Traced to RF leakage from the HWR input couplers</a:t>
            </a:r>
          </a:p>
          <a:p>
            <a:pPr marL="747395" lvl="1"/>
            <a:r>
              <a:rPr lang="en-US" dirty="0">
                <a:cs typeface="Helvetica"/>
              </a:rPr>
              <a:t>Engineers investigating source of the leakage</a:t>
            </a:r>
          </a:p>
          <a:p>
            <a:pPr marL="347345"/>
            <a:r>
              <a:rPr lang="en-US" dirty="0">
                <a:cs typeface="Helvetica"/>
              </a:rPr>
              <a:t>COVID-19</a:t>
            </a:r>
          </a:p>
          <a:p>
            <a:pPr lvl="1"/>
            <a:r>
              <a:rPr lang="en-US" dirty="0">
                <a:cs typeface="Helvetica"/>
              </a:rPr>
              <a:t>PIP-II COVID-19 Recovery Plan continued throughout June</a:t>
            </a:r>
            <a:endParaRPr lang="en-US" dirty="0"/>
          </a:p>
          <a:p>
            <a:pPr lvl="2"/>
            <a:r>
              <a:rPr lang="en-US" dirty="0">
                <a:cs typeface="Helvetica"/>
              </a:rPr>
              <a:t>To date, completed 5 rounds of returning employees to work</a:t>
            </a:r>
          </a:p>
          <a:p>
            <a:pPr lvl="2"/>
            <a:r>
              <a:rPr lang="en-US" dirty="0">
                <a:cs typeface="Helvetica"/>
              </a:rPr>
              <a:t>Overall activities continue to go well</a:t>
            </a:r>
          </a:p>
          <a:p>
            <a:pPr marL="347345"/>
            <a:r>
              <a:rPr lang="en-US" dirty="0">
                <a:cs typeface="Helvetica"/>
              </a:rPr>
              <a:t>PIP2IT Accelerator Readiness Review</a:t>
            </a:r>
          </a:p>
          <a:p>
            <a:pPr lvl="1"/>
            <a:r>
              <a:rPr lang="en-US" dirty="0">
                <a:cs typeface="Helvetica"/>
              </a:rPr>
              <a:t>Scheduled for August 5-6</a:t>
            </a:r>
          </a:p>
          <a:p>
            <a:pPr lvl="1"/>
            <a:r>
              <a:rPr lang="en-US" dirty="0">
                <a:cs typeface="Helvetica"/>
              </a:rPr>
              <a:t>Working on support documents and presentations</a:t>
            </a:r>
          </a:p>
          <a:p>
            <a:pPr lvl="1"/>
            <a:r>
              <a:rPr lang="en-US" dirty="0">
                <a:cs typeface="Helvetica"/>
              </a:rPr>
              <a:t>Developing COVID-19 protocols for the review</a:t>
            </a:r>
          </a:p>
          <a:p>
            <a:pPr lvl="2"/>
            <a:r>
              <a:rPr lang="en-US" dirty="0">
                <a:cs typeface="Helvetica"/>
              </a:rPr>
              <a:t>Plan to have the reviewers in a conference room together (Sky Box capacity 10)</a:t>
            </a:r>
          </a:p>
          <a:p>
            <a:pPr lvl="2"/>
            <a:r>
              <a:rPr lang="en-US" dirty="0">
                <a:cs typeface="Helvetica"/>
              </a:rPr>
              <a:t>Presenters and observers connect remotely</a:t>
            </a:r>
          </a:p>
          <a:p>
            <a:r>
              <a:rPr lang="en-US" dirty="0">
                <a:cs typeface="Helvetica"/>
              </a:rPr>
              <a:t>Developed a model to apportion Program Support Indirect costs to PIP-II</a:t>
            </a:r>
          </a:p>
          <a:p>
            <a:pPr lvl="1"/>
            <a:r>
              <a:rPr lang="en-US" dirty="0">
                <a:cs typeface="Helvetica"/>
              </a:rPr>
              <a:t>Model being reviewed by CFO for CAS compliance</a:t>
            </a:r>
          </a:p>
          <a:p>
            <a:r>
              <a:rPr lang="en-US" dirty="0">
                <a:cs typeface="Helvetica"/>
              </a:rPr>
              <a:t>Supporting procurement and design reviews</a:t>
            </a:r>
          </a:p>
          <a:p>
            <a:r>
              <a:rPr lang="en-US" dirty="0">
                <a:cs typeface="Helvetica"/>
              </a:rPr>
              <a:t>Reviews of D/S/P Min-Safe plans continued</a:t>
            </a:r>
          </a:p>
          <a:p>
            <a:r>
              <a:rPr lang="en-US">
                <a:cs typeface="Helvetica"/>
              </a:rPr>
              <a:t>Started developing the ES&amp;H section of the draft FDR</a:t>
            </a:r>
          </a:p>
        </p:txBody>
      </p:sp>
      <p:sp>
        <p:nvSpPr>
          <p:cNvPr id="3" name="Title 2">
            <a:extLst>
              <a:ext uri="{FF2B5EF4-FFF2-40B4-BE49-F238E27FC236}">
                <a16:creationId xmlns:a16="http://schemas.microsoft.com/office/drawing/2014/main" id="{6553831F-E6C8-4902-8399-BFE54701387C}"/>
              </a:ext>
            </a:extLst>
          </p:cNvPr>
          <p:cNvSpPr>
            <a:spLocks noGrp="1"/>
          </p:cNvSpPr>
          <p:nvPr>
            <p:ph type="title"/>
          </p:nvPr>
        </p:nvSpPr>
        <p:spPr/>
        <p:txBody>
          <a:bodyPr/>
          <a:lstStyle/>
          <a:p>
            <a:r>
              <a:rPr lang="en-US" dirty="0"/>
              <a:t>ESH</a:t>
            </a:r>
          </a:p>
        </p:txBody>
      </p:sp>
      <p:sp>
        <p:nvSpPr>
          <p:cNvPr id="5" name="Footer Placeholder 4">
            <a:extLst>
              <a:ext uri="{FF2B5EF4-FFF2-40B4-BE49-F238E27FC236}">
                <a16:creationId xmlns:a16="http://schemas.microsoft.com/office/drawing/2014/main" id="{34968F84-A3E0-4C83-91E3-94E27BA8AE3D}"/>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6" name="Slide Number Placeholder 5">
            <a:extLst>
              <a:ext uri="{FF2B5EF4-FFF2-40B4-BE49-F238E27FC236}">
                <a16:creationId xmlns:a16="http://schemas.microsoft.com/office/drawing/2014/main" id="{9109D2E7-1BEB-4D9F-8910-DAC2F120EB8C}"/>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14243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027AB8-ECDF-47B7-9EC2-B99BF23297DE}"/>
              </a:ext>
            </a:extLst>
          </p:cNvPr>
          <p:cNvSpPr>
            <a:spLocks noGrp="1"/>
          </p:cNvSpPr>
          <p:nvPr>
            <p:ph idx="1"/>
          </p:nvPr>
        </p:nvSpPr>
        <p:spPr/>
        <p:txBody>
          <a:bodyPr lIns="0" tIns="0" rIns="0" bIns="0" anchor="t">
            <a:normAutofit fontScale="92500"/>
          </a:bodyPr>
          <a:lstStyle/>
          <a:p>
            <a:pPr marL="0" indent="0">
              <a:buNone/>
            </a:pPr>
            <a:r>
              <a:rPr lang="en-US" dirty="0">
                <a:cs typeface="Helvetica"/>
              </a:rPr>
              <a:t>Advanced Partners Quality Plans have been submitted by STFC and CEA Partners. Great work has been done so far!</a:t>
            </a:r>
          </a:p>
          <a:p>
            <a:pPr marL="0" indent="0">
              <a:buNone/>
            </a:pPr>
            <a:endParaRPr lang="en-US" dirty="0">
              <a:cs typeface="Helvetica"/>
            </a:endParaRPr>
          </a:p>
          <a:p>
            <a:pPr marL="0" indent="0">
              <a:buNone/>
            </a:pPr>
            <a:r>
              <a:rPr lang="en-US" dirty="0">
                <a:cs typeface="Helvetica"/>
              </a:rPr>
              <a:t>All other Partners are working on developing their Preliminary Quality Plans.</a:t>
            </a:r>
          </a:p>
          <a:p>
            <a:pPr marL="0" indent="0">
              <a:buNone/>
            </a:pPr>
            <a:endParaRPr lang="en-US" dirty="0">
              <a:cs typeface="Helvetica"/>
            </a:endParaRPr>
          </a:p>
          <a:p>
            <a:pPr marL="0" indent="0">
              <a:buNone/>
            </a:pPr>
            <a:r>
              <a:rPr lang="en-US" dirty="0">
                <a:cs typeface="Helvetica"/>
              </a:rPr>
              <a:t>All Partners are engaged in quality-related discussions necessary for the development of supporting processes, such as Nonconformance Management and the use of in-process travelers.</a:t>
            </a:r>
          </a:p>
          <a:p>
            <a:pPr marL="0" indent="0">
              <a:buNone/>
            </a:pPr>
            <a:endParaRPr lang="en-US" dirty="0">
              <a:cs typeface="Helvetica"/>
            </a:endParaRPr>
          </a:p>
          <a:p>
            <a:pPr marL="0" indent="0">
              <a:buNone/>
            </a:pPr>
            <a:r>
              <a:rPr lang="en-US" dirty="0">
                <a:cs typeface="Helvetica"/>
              </a:rPr>
              <a:t>The PIP-II Nonconformance Handling Procedure is currently begin updated to clarify expectations. All Partners will align with defined severity levels to ensure consistency and effective communication.</a:t>
            </a:r>
          </a:p>
        </p:txBody>
      </p:sp>
      <p:sp>
        <p:nvSpPr>
          <p:cNvPr id="3" name="Title 2">
            <a:extLst>
              <a:ext uri="{FF2B5EF4-FFF2-40B4-BE49-F238E27FC236}">
                <a16:creationId xmlns:a16="http://schemas.microsoft.com/office/drawing/2014/main" id="{9D550B51-9DF5-47AF-989C-F01D4E98E80A}"/>
              </a:ext>
            </a:extLst>
          </p:cNvPr>
          <p:cNvSpPr>
            <a:spLocks noGrp="1"/>
          </p:cNvSpPr>
          <p:nvPr>
            <p:ph type="title"/>
          </p:nvPr>
        </p:nvSpPr>
        <p:spPr/>
        <p:txBody>
          <a:bodyPr/>
          <a:lstStyle/>
          <a:p>
            <a:r>
              <a:rPr lang="en-US" dirty="0"/>
              <a:t>Quality Assurance</a:t>
            </a:r>
          </a:p>
        </p:txBody>
      </p:sp>
      <p:sp>
        <p:nvSpPr>
          <p:cNvPr id="5" name="Footer Placeholder 4">
            <a:extLst>
              <a:ext uri="{FF2B5EF4-FFF2-40B4-BE49-F238E27FC236}">
                <a16:creationId xmlns:a16="http://schemas.microsoft.com/office/drawing/2014/main" id="{330A572D-ED4D-4DD7-9C46-9EA204953EE4}"/>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6" name="Slide Number Placeholder 5">
            <a:extLst>
              <a:ext uri="{FF2B5EF4-FFF2-40B4-BE49-F238E27FC236}">
                <a16:creationId xmlns:a16="http://schemas.microsoft.com/office/drawing/2014/main" id="{6F2C1837-0080-45C5-BAA2-D44536BFFAF8}"/>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55790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9A9EA-21B3-4061-8CCF-BAF7DFF3A32E}"/>
              </a:ext>
            </a:extLst>
          </p:cNvPr>
          <p:cNvSpPr>
            <a:spLocks noGrp="1"/>
          </p:cNvSpPr>
          <p:nvPr>
            <p:ph type="title"/>
          </p:nvPr>
        </p:nvSpPr>
        <p:spPr/>
        <p:txBody>
          <a:bodyPr/>
          <a:lstStyle/>
          <a:p>
            <a:r>
              <a:rPr lang="en-US" dirty="0"/>
              <a:t>International</a:t>
            </a:r>
            <a:r>
              <a:rPr lang="en-US" dirty="0">
                <a:cs typeface="Helvetica"/>
              </a:rPr>
              <a:t> General</a:t>
            </a:r>
            <a:endParaRPr lang="en-US" dirty="0"/>
          </a:p>
        </p:txBody>
      </p:sp>
      <p:sp>
        <p:nvSpPr>
          <p:cNvPr id="5" name="Footer Placeholder 4">
            <a:extLst>
              <a:ext uri="{FF2B5EF4-FFF2-40B4-BE49-F238E27FC236}">
                <a16:creationId xmlns:a16="http://schemas.microsoft.com/office/drawing/2014/main" id="{43F10321-AA7C-42A3-B412-DDCCE8AF9F75}"/>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6" name="Slide Number Placeholder 5">
            <a:extLst>
              <a:ext uri="{FF2B5EF4-FFF2-40B4-BE49-F238E27FC236}">
                <a16:creationId xmlns:a16="http://schemas.microsoft.com/office/drawing/2014/main" id="{F07A95C2-A495-45B5-8394-C79041DB510E}"/>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Content Placeholder 6">
            <a:extLst>
              <a:ext uri="{FF2B5EF4-FFF2-40B4-BE49-F238E27FC236}">
                <a16:creationId xmlns:a16="http://schemas.microsoft.com/office/drawing/2014/main" id="{DF1857BF-E35F-480A-B24E-6AFB196C6E4A}"/>
              </a:ext>
            </a:extLst>
          </p:cNvPr>
          <p:cNvSpPr>
            <a:spLocks noGrp="1"/>
          </p:cNvSpPr>
          <p:nvPr>
            <p:ph idx="1"/>
          </p:nvPr>
        </p:nvSpPr>
        <p:spPr>
          <a:xfrm>
            <a:off x="248392" y="625186"/>
            <a:ext cx="8672513" cy="5059363"/>
          </a:xfrm>
        </p:spPr>
        <p:txBody>
          <a:bodyPr lIns="0" tIns="0" rIns="0" bIns="0" anchor="t"/>
          <a:lstStyle/>
          <a:p>
            <a:endParaRPr lang="en-US" dirty="0">
              <a:cs typeface="Helvetica"/>
            </a:endParaRPr>
          </a:p>
          <a:p>
            <a:r>
              <a:rPr lang="en-US" dirty="0">
                <a:cs typeface="Helvetica"/>
              </a:rPr>
              <a:t>French Ambassador </a:t>
            </a:r>
          </a:p>
          <a:p>
            <a:pPr marL="0" indent="0">
              <a:buNone/>
            </a:pPr>
            <a:r>
              <a:rPr lang="en-US" dirty="0">
                <a:cs typeface="Helvetica"/>
              </a:rPr>
              <a:t>    visited PIP2IT Friday, </a:t>
            </a:r>
          </a:p>
          <a:p>
            <a:pPr marL="0" indent="0">
              <a:buNone/>
            </a:pPr>
            <a:r>
              <a:rPr lang="en-US" dirty="0">
                <a:cs typeface="Helvetica"/>
              </a:rPr>
              <a:t>    July 10</a:t>
            </a:r>
            <a:endParaRPr lang="en-US" dirty="0"/>
          </a:p>
          <a:p>
            <a:endParaRPr lang="en-US" dirty="0">
              <a:cs typeface="Helvetica"/>
            </a:endParaRPr>
          </a:p>
          <a:p>
            <a:endParaRPr lang="en-US" dirty="0">
              <a:cs typeface="Helvetica"/>
            </a:endParaRPr>
          </a:p>
          <a:p>
            <a:r>
              <a:rPr lang="en-US" dirty="0">
                <a:cs typeface="Helvetica"/>
              </a:rPr>
              <a:t>Post-COVID T6 MS/input to IKC Partners schedule:</a:t>
            </a:r>
          </a:p>
          <a:p>
            <a:pPr lvl="1"/>
            <a:r>
              <a:rPr lang="en-US" dirty="0">
                <a:cs typeface="Helvetica"/>
              </a:rPr>
              <a:t>sent to EU Partners, </a:t>
            </a:r>
          </a:p>
          <a:p>
            <a:pPr lvl="1"/>
            <a:r>
              <a:rPr lang="en-US" dirty="0">
                <a:cs typeface="Helvetica"/>
              </a:rPr>
              <a:t>working in-progress for DAE (R&amp;D and Construction). Plan is to send them by next week.</a:t>
            </a:r>
            <a:endParaRPr lang="en-US" dirty="0"/>
          </a:p>
          <a:p>
            <a:pPr lvl="1"/>
            <a:r>
              <a:rPr lang="en-US" dirty="0">
                <a:cs typeface="Helvetica"/>
              </a:rPr>
              <a:t>Received back INFN and WUST schedule.</a:t>
            </a:r>
          </a:p>
          <a:p>
            <a:r>
              <a:rPr lang="en-US" dirty="0" err="1">
                <a:cs typeface="Helvetica"/>
              </a:rPr>
              <a:t>i</a:t>
            </a:r>
            <a:r>
              <a:rPr lang="en-US" dirty="0">
                <a:cs typeface="Helvetica"/>
              </a:rPr>
              <a:t>-CRADA drafted for LLRF partnership with WUT (Warsaw University of Technology) and LUT (Lublin University of Technology) in Poland.</a:t>
            </a:r>
          </a:p>
          <a:p>
            <a:endParaRPr lang="en-US" dirty="0">
              <a:cs typeface="Helvetica"/>
            </a:endParaRPr>
          </a:p>
          <a:p>
            <a:endParaRPr lang="en-US" dirty="0">
              <a:cs typeface="Helvetica"/>
            </a:endParaRPr>
          </a:p>
        </p:txBody>
      </p:sp>
      <p:pic>
        <p:nvPicPr>
          <p:cNvPr id="2" name="Picture 3"/>
          <p:cNvPicPr>
            <a:picLocks noChangeAspect="1"/>
          </p:cNvPicPr>
          <p:nvPr/>
        </p:nvPicPr>
        <p:blipFill>
          <a:blip r:embed="rId2"/>
          <a:stretch>
            <a:fillRect/>
          </a:stretch>
        </p:blipFill>
        <p:spPr>
          <a:xfrm>
            <a:off x="4288971" y="-1227"/>
            <a:ext cx="4435433" cy="3119727"/>
          </a:xfrm>
          <a:prstGeom prst="rect">
            <a:avLst/>
          </a:prstGeom>
        </p:spPr>
      </p:pic>
    </p:spTree>
    <p:extLst>
      <p:ext uri="{BB962C8B-B14F-4D97-AF65-F5344CB8AC3E}">
        <p14:creationId xmlns:p14="http://schemas.microsoft.com/office/powerpoint/2010/main" val="3052445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9A9EA-21B3-4061-8CCF-BAF7DFF3A32E}"/>
              </a:ext>
            </a:extLst>
          </p:cNvPr>
          <p:cNvSpPr>
            <a:spLocks noGrp="1"/>
          </p:cNvSpPr>
          <p:nvPr>
            <p:ph type="title"/>
          </p:nvPr>
        </p:nvSpPr>
        <p:spPr/>
        <p:txBody>
          <a:bodyPr/>
          <a:lstStyle/>
          <a:p>
            <a:r>
              <a:rPr lang="en-US" dirty="0"/>
              <a:t>International</a:t>
            </a:r>
            <a:r>
              <a:rPr lang="en-US" dirty="0">
                <a:cs typeface="Helvetica"/>
              </a:rPr>
              <a:t> Documents Update</a:t>
            </a:r>
            <a:endParaRPr lang="en-US" dirty="0"/>
          </a:p>
        </p:txBody>
      </p:sp>
      <p:sp>
        <p:nvSpPr>
          <p:cNvPr id="5" name="Footer Placeholder 4">
            <a:extLst>
              <a:ext uri="{FF2B5EF4-FFF2-40B4-BE49-F238E27FC236}">
                <a16:creationId xmlns:a16="http://schemas.microsoft.com/office/drawing/2014/main" id="{43F10321-AA7C-42A3-B412-DDCCE8AF9F75}"/>
              </a:ext>
            </a:extLst>
          </p:cNvPr>
          <p:cNvSpPr>
            <a:spLocks noGrp="1"/>
          </p:cNvSpPr>
          <p:nvPr>
            <p:ph type="ftr" sz="quarter" idx="3"/>
          </p:nvPr>
        </p:nvSpPr>
        <p:spPr/>
        <p:txBody>
          <a:bodyPr/>
          <a:lstStyle/>
          <a:p>
            <a:pPr algn="ctr">
              <a:defRPr/>
            </a:pPr>
            <a:r>
              <a:rPr lang="en-US" dirty="0"/>
              <a:t>PIP-II PMG | July 2020</a:t>
            </a:r>
            <a:endParaRPr lang="en-US" b="1" dirty="0"/>
          </a:p>
        </p:txBody>
      </p:sp>
      <p:sp>
        <p:nvSpPr>
          <p:cNvPr id="6" name="Slide Number Placeholder 5">
            <a:extLst>
              <a:ext uri="{FF2B5EF4-FFF2-40B4-BE49-F238E27FC236}">
                <a16:creationId xmlns:a16="http://schemas.microsoft.com/office/drawing/2014/main" id="{F07A95C2-A495-45B5-8394-C79041DB510E}"/>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Content Placeholder 6">
            <a:extLst>
              <a:ext uri="{FF2B5EF4-FFF2-40B4-BE49-F238E27FC236}">
                <a16:creationId xmlns:a16="http://schemas.microsoft.com/office/drawing/2014/main" id="{DF1857BF-E35F-480A-B24E-6AFB196C6E4A}"/>
              </a:ext>
            </a:extLst>
          </p:cNvPr>
          <p:cNvSpPr>
            <a:spLocks noGrp="1"/>
          </p:cNvSpPr>
          <p:nvPr>
            <p:ph idx="1"/>
          </p:nvPr>
        </p:nvSpPr>
        <p:spPr/>
        <p:txBody>
          <a:bodyPr lIns="0" tIns="0" rIns="0" bIns="0" anchor="t"/>
          <a:lstStyle/>
          <a:p>
            <a:r>
              <a:rPr lang="en-US" dirty="0">
                <a:cs typeface="Helvetica"/>
              </a:rPr>
              <a:t>Meeting with DOE-GC on  PPD Part 1 and status of PPDs. </a:t>
            </a:r>
            <a:endParaRPr lang="en-US" dirty="0"/>
          </a:p>
          <a:p>
            <a:pPr lvl="1"/>
            <a:r>
              <a:rPr lang="en-US" dirty="0">
                <a:cs typeface="Helvetica"/>
              </a:rPr>
              <a:t>DOE-GC reviewing UK and DAE PPD Part 1</a:t>
            </a:r>
          </a:p>
          <a:p>
            <a:pPr lvl="1"/>
            <a:r>
              <a:rPr lang="en-US" dirty="0">
                <a:cs typeface="Helvetica"/>
              </a:rPr>
              <a:t>Meeting with STFC this week on PPD Part 1</a:t>
            </a:r>
            <a:endParaRPr lang="en-US" dirty="0"/>
          </a:p>
          <a:p>
            <a:pPr lvl="2"/>
            <a:r>
              <a:rPr lang="en-US" dirty="0">
                <a:cs typeface="Helvetica"/>
              </a:rPr>
              <a:t>Goal: Apply UK PPD Part 1 language to other PPD Part 1 </a:t>
            </a:r>
          </a:p>
          <a:p>
            <a:r>
              <a:rPr lang="en-US" dirty="0">
                <a:cs typeface="Helvetica"/>
              </a:rPr>
              <a:t>PPD Part 2 including post-COVID dates in progress:</a:t>
            </a:r>
          </a:p>
          <a:p>
            <a:pPr lvl="1"/>
            <a:r>
              <a:rPr lang="en-US" dirty="0">
                <a:cs typeface="Helvetica"/>
              </a:rPr>
              <a:t>UKRI, INFN, WUST – Phase 1</a:t>
            </a:r>
          </a:p>
          <a:p>
            <a:pPr lvl="2"/>
            <a:r>
              <a:rPr lang="en-US" dirty="0">
                <a:cs typeface="Helvetica"/>
              </a:rPr>
              <a:t>Goal: Sign UK PPDs in ~1.5 month  [early September]</a:t>
            </a:r>
          </a:p>
          <a:p>
            <a:pPr lvl="1"/>
            <a:r>
              <a:rPr lang="en-US" dirty="0">
                <a:cs typeface="Helvetica"/>
              </a:rPr>
              <a:t>CEA/IN2P3 – Phase 2</a:t>
            </a:r>
          </a:p>
          <a:p>
            <a:pPr lvl="1"/>
            <a:r>
              <a:rPr lang="en-US" dirty="0">
                <a:cs typeface="Helvetica"/>
              </a:rPr>
              <a:t>DAE – Phase 3</a:t>
            </a:r>
          </a:p>
          <a:p>
            <a:r>
              <a:rPr lang="en-US" dirty="0">
                <a:cs typeface="Helvetica"/>
              </a:rPr>
              <a:t> Acceptance Plans:</a:t>
            </a:r>
          </a:p>
          <a:p>
            <a:pPr lvl="1"/>
            <a:r>
              <a:rPr lang="en-US" dirty="0">
                <a:cs typeface="Helvetica"/>
              </a:rPr>
              <a:t>UKRI and CEA in the finalization stage</a:t>
            </a:r>
          </a:p>
          <a:p>
            <a:pPr lvl="1"/>
            <a:r>
              <a:rPr lang="en-US" dirty="0">
                <a:cs typeface="Helvetica"/>
              </a:rPr>
              <a:t>For the other EU PIP-II Partners work in progress</a:t>
            </a:r>
          </a:p>
          <a:p>
            <a:pPr lvl="1"/>
            <a:endParaRPr lang="en-US" dirty="0">
              <a:cs typeface="Helvetica"/>
            </a:endParaRPr>
          </a:p>
          <a:p>
            <a:pPr marL="740410"/>
            <a:endParaRPr lang="en-US" dirty="0">
              <a:cs typeface="Helvetica"/>
            </a:endParaRPr>
          </a:p>
          <a:p>
            <a:endParaRPr lang="en-US" dirty="0">
              <a:cs typeface="Helvetica"/>
            </a:endParaRPr>
          </a:p>
          <a:p>
            <a:endParaRPr lang="en-US" dirty="0">
              <a:cs typeface="Helvetica"/>
            </a:endParaRPr>
          </a:p>
        </p:txBody>
      </p:sp>
    </p:spTree>
    <p:extLst>
      <p:ext uri="{BB962C8B-B14F-4D97-AF65-F5344CB8AC3E}">
        <p14:creationId xmlns:p14="http://schemas.microsoft.com/office/powerpoint/2010/main" val="17622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3992-96CB-4837-8B86-56CB101E806A}"/>
              </a:ext>
            </a:extLst>
          </p:cNvPr>
          <p:cNvSpPr>
            <a:spLocks noGrp="1"/>
          </p:cNvSpPr>
          <p:nvPr>
            <p:ph type="title"/>
          </p:nvPr>
        </p:nvSpPr>
        <p:spPr>
          <a:xfrm>
            <a:off x="228600" y="103664"/>
            <a:ext cx="8686800" cy="449683"/>
          </a:xfrm>
        </p:spPr>
        <p:txBody>
          <a:bodyPr/>
          <a:lstStyle/>
          <a:p>
            <a:r>
              <a:rPr lang="en-US" dirty="0"/>
              <a:t>Procurements</a:t>
            </a:r>
          </a:p>
        </p:txBody>
      </p:sp>
      <p:sp>
        <p:nvSpPr>
          <p:cNvPr id="3" name="Content Placeholder 2">
            <a:extLst>
              <a:ext uri="{FF2B5EF4-FFF2-40B4-BE49-F238E27FC236}">
                <a16:creationId xmlns:a16="http://schemas.microsoft.com/office/drawing/2014/main" id="{E49883D1-E6EB-4C05-9768-45E4FC487E13}"/>
              </a:ext>
            </a:extLst>
          </p:cNvPr>
          <p:cNvSpPr>
            <a:spLocks noGrp="1"/>
          </p:cNvSpPr>
          <p:nvPr>
            <p:ph idx="1"/>
          </p:nvPr>
        </p:nvSpPr>
        <p:spPr>
          <a:xfrm>
            <a:off x="228601" y="917198"/>
            <a:ext cx="8318722" cy="5450757"/>
          </a:xfrm>
        </p:spPr>
        <p:txBody>
          <a:bodyPr/>
          <a:lstStyle/>
          <a:p>
            <a:pPr marL="0" indent="0">
              <a:buNone/>
            </a:pPr>
            <a:r>
              <a:rPr lang="en-US" sz="1200" dirty="0">
                <a:solidFill>
                  <a:srgbClr val="0070C0"/>
                </a:solidFill>
              </a:rPr>
              <a:t>	*Top 5 = High Lab Visibility; Critical Path Procurements; Critical Procurement Issues</a:t>
            </a:r>
          </a:p>
          <a:p>
            <a:endParaRPr lang="en-US" dirty="0"/>
          </a:p>
        </p:txBody>
      </p:sp>
      <p:sp>
        <p:nvSpPr>
          <p:cNvPr id="5" name="Footer Placeholder 4">
            <a:extLst>
              <a:ext uri="{FF2B5EF4-FFF2-40B4-BE49-F238E27FC236}">
                <a16:creationId xmlns:a16="http://schemas.microsoft.com/office/drawing/2014/main" id="{C6D7279B-B4F5-4585-B711-D96BA685DCC4}"/>
              </a:ext>
            </a:extLst>
          </p:cNvPr>
          <p:cNvSpPr>
            <a:spLocks noGrp="1"/>
          </p:cNvSpPr>
          <p:nvPr>
            <p:ph type="ftr" sz="quarter" idx="11"/>
          </p:nvPr>
        </p:nvSpPr>
        <p:spPr>
          <a:xfrm>
            <a:off x="1617662" y="6507508"/>
            <a:ext cx="5373688" cy="241300"/>
          </a:xfrm>
        </p:spPr>
        <p:txBody>
          <a:bodyPr/>
          <a:lstStyle/>
          <a:p>
            <a:pPr>
              <a:defRPr/>
            </a:pPr>
            <a:r>
              <a:rPr lang="en-US" sz="800" b="1" dirty="0">
                <a:solidFill>
                  <a:srgbClr val="FF0000"/>
                </a:solidFill>
                <a:latin typeface="Helvetica" panose="020B0604020202020204" pitchFamily="34" charset="0"/>
                <a:cs typeface="Helvetica" panose="020B0604020202020204" pitchFamily="34" charset="0"/>
              </a:rPr>
              <a:t>Red= Behind schedule; actively working major issues              </a:t>
            </a:r>
            <a:r>
              <a:rPr lang="en-US" sz="800" b="1" dirty="0">
                <a:solidFill>
                  <a:schemeClr val="accent3"/>
                </a:solidFill>
                <a:latin typeface="Helvetica" panose="020B0604020202020204" pitchFamily="34" charset="0"/>
                <a:cs typeface="Helvetica" panose="020B0604020202020204" pitchFamily="34" charset="0"/>
              </a:rPr>
              <a:t>Green= On-Schedule; No major issues identified</a:t>
            </a:r>
            <a:endParaRPr lang="en-US" sz="800" b="1" dirty="0">
              <a:solidFill>
                <a:srgbClr val="FF0000"/>
              </a:solidFill>
              <a:latin typeface="Helvetica" panose="020B0604020202020204" pitchFamily="34" charset="0"/>
              <a:cs typeface="Helvetica" panose="020B0604020202020204" pitchFamily="34" charset="0"/>
            </a:endParaRPr>
          </a:p>
          <a:p>
            <a:pPr>
              <a:defRPr/>
            </a:pPr>
            <a:r>
              <a:rPr lang="en-US" sz="800" b="1" dirty="0">
                <a:solidFill>
                  <a:srgbClr val="FFC000"/>
                </a:solidFill>
                <a:latin typeface="Helvetica" panose="020B0604020202020204" pitchFamily="34" charset="0"/>
                <a:cs typeface="Helvetica" panose="020B0604020202020204" pitchFamily="34" charset="0"/>
              </a:rPr>
              <a:t>Yellow= On-Schedule; Potential issues identified </a:t>
            </a:r>
          </a:p>
        </p:txBody>
      </p:sp>
      <p:sp>
        <p:nvSpPr>
          <p:cNvPr id="6" name="Slide Number Placeholder 5">
            <a:extLst>
              <a:ext uri="{FF2B5EF4-FFF2-40B4-BE49-F238E27FC236}">
                <a16:creationId xmlns:a16="http://schemas.microsoft.com/office/drawing/2014/main" id="{730548E9-EDA2-4A0B-BD0D-AAD59132D41E}"/>
              </a:ext>
            </a:extLst>
          </p:cNvPr>
          <p:cNvSpPr>
            <a:spLocks noGrp="1"/>
          </p:cNvSpPr>
          <p:nvPr>
            <p:ph type="sldNum" sz="quarter" idx="12"/>
          </p:nvPr>
        </p:nvSpPr>
        <p:spPr>
          <a:xfrm>
            <a:off x="228600" y="6507508"/>
            <a:ext cx="703555" cy="248892"/>
          </a:xfrm>
        </p:spPr>
        <p:txBody>
          <a:bodyPr/>
          <a:lstStyle/>
          <a:p>
            <a:r>
              <a:rPr lang="en-US" dirty="0"/>
              <a:t>07/15/20	</a:t>
            </a:r>
          </a:p>
        </p:txBody>
      </p:sp>
      <p:sp>
        <p:nvSpPr>
          <p:cNvPr id="7" name="Content Placeholder 2">
            <a:extLst>
              <a:ext uri="{FF2B5EF4-FFF2-40B4-BE49-F238E27FC236}">
                <a16:creationId xmlns:a16="http://schemas.microsoft.com/office/drawing/2014/main" id="{85C025D4-EF09-4541-AFC8-52D44CDD5879}"/>
              </a:ext>
            </a:extLst>
          </p:cNvPr>
          <p:cNvSpPr txBox="1">
            <a:spLocks/>
          </p:cNvSpPr>
          <p:nvPr/>
        </p:nvSpPr>
        <p:spPr>
          <a:xfrm>
            <a:off x="381000" y="732166"/>
            <a:ext cx="8596313" cy="5016768"/>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aphicFrame>
        <p:nvGraphicFramePr>
          <p:cNvPr id="11" name="Table 10">
            <a:extLst>
              <a:ext uri="{FF2B5EF4-FFF2-40B4-BE49-F238E27FC236}">
                <a16:creationId xmlns:a16="http://schemas.microsoft.com/office/drawing/2014/main" id="{4DCFAD51-3706-4B09-BDA5-68240E0F1843}"/>
              </a:ext>
            </a:extLst>
          </p:cNvPr>
          <p:cNvGraphicFramePr>
            <a:graphicFrameLocks noGrp="1"/>
          </p:cNvGraphicFramePr>
          <p:nvPr>
            <p:extLst>
              <p:ext uri="{D42A27DB-BD31-4B8C-83A1-F6EECF244321}">
                <p14:modId xmlns:p14="http://schemas.microsoft.com/office/powerpoint/2010/main" val="3261397834"/>
              </p:ext>
            </p:extLst>
          </p:nvPr>
        </p:nvGraphicFramePr>
        <p:xfrm>
          <a:off x="228601" y="860735"/>
          <a:ext cx="8621486" cy="4990584"/>
        </p:xfrm>
        <a:graphic>
          <a:graphicData uri="http://schemas.openxmlformats.org/drawingml/2006/table">
            <a:tbl>
              <a:tblPr firstRow="1" bandRow="1">
                <a:tableStyleId>{5C22544A-7EE6-4342-B048-85BDC9FD1C3A}</a:tableStyleId>
              </a:tblPr>
              <a:tblGrid>
                <a:gridCol w="1446963">
                  <a:extLst>
                    <a:ext uri="{9D8B030D-6E8A-4147-A177-3AD203B41FA5}">
                      <a16:colId xmlns:a16="http://schemas.microsoft.com/office/drawing/2014/main" val="2488906208"/>
                    </a:ext>
                  </a:extLst>
                </a:gridCol>
                <a:gridCol w="532562">
                  <a:extLst>
                    <a:ext uri="{9D8B030D-6E8A-4147-A177-3AD203B41FA5}">
                      <a16:colId xmlns:a16="http://schemas.microsoft.com/office/drawing/2014/main" val="3531926273"/>
                    </a:ext>
                  </a:extLst>
                </a:gridCol>
                <a:gridCol w="673240">
                  <a:extLst>
                    <a:ext uri="{9D8B030D-6E8A-4147-A177-3AD203B41FA5}">
                      <a16:colId xmlns:a16="http://schemas.microsoft.com/office/drawing/2014/main" val="2892230289"/>
                    </a:ext>
                  </a:extLst>
                </a:gridCol>
                <a:gridCol w="718431">
                  <a:extLst>
                    <a:ext uri="{9D8B030D-6E8A-4147-A177-3AD203B41FA5}">
                      <a16:colId xmlns:a16="http://schemas.microsoft.com/office/drawing/2014/main" val="1341046835"/>
                    </a:ext>
                  </a:extLst>
                </a:gridCol>
                <a:gridCol w="4044488">
                  <a:extLst>
                    <a:ext uri="{9D8B030D-6E8A-4147-A177-3AD203B41FA5}">
                      <a16:colId xmlns:a16="http://schemas.microsoft.com/office/drawing/2014/main" val="1821329187"/>
                    </a:ext>
                  </a:extLst>
                </a:gridCol>
                <a:gridCol w="1205802">
                  <a:extLst>
                    <a:ext uri="{9D8B030D-6E8A-4147-A177-3AD203B41FA5}">
                      <a16:colId xmlns:a16="http://schemas.microsoft.com/office/drawing/2014/main" val="211841494"/>
                    </a:ext>
                  </a:extLst>
                </a:gridCol>
              </a:tblGrid>
              <a:tr h="801893">
                <a:tc>
                  <a:txBody>
                    <a:bodyPr/>
                    <a:lstStyle/>
                    <a:p>
                      <a:r>
                        <a:rPr lang="en-US" sz="1600" dirty="0"/>
                        <a:t>Item</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algn="ctr"/>
                      <a:r>
                        <a:rPr lang="en-US" sz="1600" dirty="0"/>
                        <a:t>Req #</a:t>
                      </a:r>
                    </a:p>
                  </a:txBody>
                  <a:tcPr anchor="ctr"/>
                </a:tc>
                <a:tc>
                  <a:txBody>
                    <a:bodyPr/>
                    <a:lstStyle/>
                    <a:p>
                      <a:pPr algn="ctr"/>
                      <a:r>
                        <a:rPr lang="en-US" sz="1600" dirty="0"/>
                        <a:t>Est </a:t>
                      </a:r>
                      <a:r>
                        <a:rPr lang="en-US" sz="1600" dirty="0" err="1"/>
                        <a:t>SubK</a:t>
                      </a:r>
                      <a:r>
                        <a:rPr lang="en-US" sz="1600" dirty="0"/>
                        <a:t> Value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Status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Expected Award Date</a:t>
                      </a:r>
                    </a:p>
                  </a:txBody>
                  <a:tcPr anchor="ctr"/>
                </a:tc>
                <a:extLst>
                  <a:ext uri="{0D108BD9-81ED-4DB2-BD59-A6C34878D82A}">
                    <a16:rowId xmlns:a16="http://schemas.microsoft.com/office/drawing/2014/main" val="3047004323"/>
                  </a:ext>
                </a:extLst>
              </a:tr>
              <a:tr h="980092">
                <a:tc>
                  <a:txBody>
                    <a:bodyPr/>
                    <a:lstStyle/>
                    <a:p>
                      <a:r>
                        <a:rPr lang="en-US" sz="1000" dirty="0"/>
                        <a:t>650 MHz Cavity, B=0.92</a:t>
                      </a:r>
                    </a:p>
                  </a:txBody>
                  <a:tcPr/>
                </a:tc>
                <a:tc>
                  <a:txBody>
                    <a:bodyPr/>
                    <a:lstStyle/>
                    <a:p>
                      <a:endParaRPr lang="en-US" sz="1000" dirty="0"/>
                    </a:p>
                  </a:txBody>
                  <a:tcPr/>
                </a:tc>
                <a:tc>
                  <a:txBody>
                    <a:bodyPr/>
                    <a:lstStyle/>
                    <a:p>
                      <a:r>
                        <a:rPr lang="en-US" sz="1000" dirty="0"/>
                        <a:t>302069</a:t>
                      </a:r>
                    </a:p>
                  </a:txBody>
                  <a:tcPr/>
                </a:tc>
                <a:tc>
                  <a:txBody>
                    <a:bodyPr/>
                    <a:lstStyle/>
                    <a:p>
                      <a:r>
                        <a:rPr lang="en-US" sz="1000" dirty="0"/>
                        <a:t>$455K</a:t>
                      </a:r>
                    </a:p>
                  </a:txBody>
                  <a:tcPr/>
                </a:tc>
                <a:tc>
                  <a:txBody>
                    <a:bodyPr/>
                    <a:lstStyle/>
                    <a:p>
                      <a:pPr algn="l"/>
                      <a:r>
                        <a:rPr lang="en-US" sz="1000" dirty="0"/>
                        <a:t>Bids closed 1/29/2020. 3 proposals rcvd. 6 week delay waiting for tech evals.  Rec’d tech eval 3/10/20. Procurement eval completed on 3/16. BAA determination received from OGC on 7/7.  Proceeding with negotiations with RI. Quote validity period extension requested from RI on 7/8. OGC provided comments to RI's exceptions to Ts and Cs on 7/14.  Meeting being scheduled with Project, OGC, and Procurement to discuss. RI extended proposal validity 120 days from 7/13.</a:t>
                      </a:r>
                    </a:p>
                  </a:txBody>
                  <a:tcPr/>
                </a:tc>
                <a:tc>
                  <a:txBody>
                    <a:bodyPr/>
                    <a:lstStyle/>
                    <a:p>
                      <a:pPr algn="ctr"/>
                      <a:r>
                        <a:rPr lang="en-US" sz="1000" dirty="0"/>
                        <a:t>8/10/20</a:t>
                      </a:r>
                    </a:p>
                  </a:txBody>
                  <a:tcPr/>
                </a:tc>
                <a:extLst>
                  <a:ext uri="{0D108BD9-81ED-4DB2-BD59-A6C34878D82A}">
                    <a16:rowId xmlns:a16="http://schemas.microsoft.com/office/drawing/2014/main" val="2322044420"/>
                  </a:ext>
                </a:extLst>
              </a:tr>
              <a:tr h="864232">
                <a:tc>
                  <a:txBody>
                    <a:bodyPr/>
                    <a:lstStyle/>
                    <a:p>
                      <a:pPr marL="0" algn="l" defTabSz="457200" rtl="0" eaLnBrk="1" latinLnBrk="0" hangingPunct="1"/>
                      <a:r>
                        <a:rPr lang="en-US" sz="1000" kern="1200" dirty="0">
                          <a:solidFill>
                            <a:schemeClr val="dk1"/>
                          </a:solidFill>
                          <a:latin typeface="+mn-lt"/>
                          <a:ea typeface="+mn-ea"/>
                          <a:cs typeface="+mn-cs"/>
                        </a:rPr>
                        <a:t>PIP-II Construction of </a:t>
                      </a:r>
                      <a:r>
                        <a:rPr lang="en-US" sz="1000" kern="1200" dirty="0" err="1">
                          <a:solidFill>
                            <a:schemeClr val="dk1"/>
                          </a:solidFill>
                          <a:latin typeface="+mn-lt"/>
                          <a:ea typeface="+mn-ea"/>
                          <a:cs typeface="+mn-cs"/>
                        </a:rPr>
                        <a:t>Cryo</a:t>
                      </a:r>
                      <a:r>
                        <a:rPr lang="en-US" sz="1000" kern="1200" dirty="0">
                          <a:solidFill>
                            <a:schemeClr val="dk1"/>
                          </a:solidFill>
                          <a:latin typeface="+mn-lt"/>
                          <a:ea typeface="+mn-ea"/>
                          <a:cs typeface="+mn-cs"/>
                        </a:rPr>
                        <a:t> Plant</a:t>
                      </a:r>
                    </a:p>
                    <a:p>
                      <a:pPr marL="0" algn="l" defTabSz="457200" rtl="0" eaLnBrk="1" latinLnBrk="0" hangingPunct="1"/>
                      <a:r>
                        <a:rPr lang="en-US" sz="1000" kern="1200" dirty="0">
                          <a:solidFill>
                            <a:schemeClr val="dk1"/>
                          </a:solidFill>
                          <a:latin typeface="+mn-lt"/>
                          <a:ea typeface="+mn-ea"/>
                          <a:cs typeface="+mn-cs"/>
                        </a:rPr>
                        <a:t>  </a:t>
                      </a:r>
                      <a:r>
                        <a:rPr lang="en-US" sz="1800" kern="1200" dirty="0">
                          <a:solidFill>
                            <a:schemeClr val="dk1"/>
                          </a:solidFill>
                          <a:effectLst/>
                          <a:latin typeface="+mn-lt"/>
                          <a:ea typeface="+mn-ea"/>
                          <a:cs typeface="+mn-cs"/>
                        </a:rPr>
                        <a:t>      </a:t>
                      </a:r>
                      <a:endParaRPr lang="en-US" sz="1000" dirty="0"/>
                    </a:p>
                  </a:txBody>
                  <a:tcPr/>
                </a:tc>
                <a:tc>
                  <a:txBody>
                    <a:bodyPr/>
                    <a:lstStyle/>
                    <a:p>
                      <a:endParaRPr lang="en-US" sz="1000" dirty="0"/>
                    </a:p>
                  </a:txBody>
                  <a:tcPr/>
                </a:tc>
                <a:tc>
                  <a:txBody>
                    <a:bodyPr/>
                    <a:lstStyle/>
                    <a:p>
                      <a:r>
                        <a:rPr lang="en-US" sz="1000" dirty="0"/>
                        <a:t>305761</a:t>
                      </a:r>
                    </a:p>
                    <a:p>
                      <a:endParaRPr lang="en-US" sz="1000" dirty="0"/>
                    </a:p>
                  </a:txBody>
                  <a:tcPr/>
                </a:tc>
                <a:tc>
                  <a:txBody>
                    <a:bodyPr/>
                    <a:lstStyle/>
                    <a:p>
                      <a:r>
                        <a:rPr lang="en-US" sz="1000" dirty="0"/>
                        <a:t>$16.5M</a:t>
                      </a:r>
                    </a:p>
                  </a:txBody>
                  <a:tcPr/>
                </a:tc>
                <a:tc>
                  <a:txBody>
                    <a:bodyPr/>
                    <a:lstStyle/>
                    <a:p>
                      <a:pPr algn="just"/>
                      <a:r>
                        <a:rPr lang="en-US" sz="1000" dirty="0"/>
                        <a:t>Submitted award package for expedited review and internal approvals on 6/22/20. Issued award package to FSO for review/approval on 6/23/20.  Received 26 FSO comments on 7/7/20. Addressed comments and resubmitted to FSO on 7/10/20.</a:t>
                      </a:r>
                    </a:p>
                  </a:txBody>
                  <a:tcPr/>
                </a:tc>
                <a:tc>
                  <a:txBody>
                    <a:bodyPr/>
                    <a:lstStyle/>
                    <a:p>
                      <a:pPr algn="ctr"/>
                      <a:r>
                        <a:rPr lang="en-US" sz="1000" dirty="0"/>
                        <a:t>7/31/2020</a:t>
                      </a:r>
                    </a:p>
                  </a:txBody>
                  <a:tcPr/>
                </a:tc>
                <a:extLst>
                  <a:ext uri="{0D108BD9-81ED-4DB2-BD59-A6C34878D82A}">
                    <a16:rowId xmlns:a16="http://schemas.microsoft.com/office/drawing/2014/main" val="610148633"/>
                  </a:ext>
                </a:extLst>
              </a:tr>
              <a:tr h="831593">
                <a:tc>
                  <a:txBody>
                    <a:bodyPr/>
                    <a:lstStyle/>
                    <a:p>
                      <a:pPr algn="l" rtl="0" fontAlgn="ctr"/>
                      <a:r>
                        <a:rPr lang="en-US" sz="1000" b="0" i="0" u="none" strike="noStrike" dirty="0">
                          <a:solidFill>
                            <a:srgbClr val="004C97"/>
                          </a:solidFill>
                          <a:effectLst/>
                          <a:latin typeface="Arial" panose="020B0604020202020204" pitchFamily="34" charset="0"/>
                        </a:rPr>
                        <a:t>IDIQ Controls </a:t>
                      </a:r>
                      <a:r>
                        <a:rPr lang="en-US" sz="1000" b="0" i="0" u="none" strike="noStrike" dirty="0" err="1">
                          <a:solidFill>
                            <a:srgbClr val="004C97"/>
                          </a:solidFill>
                          <a:effectLst/>
                          <a:latin typeface="Arial" panose="020B0604020202020204" pitchFamily="34" charset="0"/>
                        </a:rPr>
                        <a:t>Eng</a:t>
                      </a:r>
                      <a:r>
                        <a:rPr lang="en-US" sz="1000" b="0" i="0" u="none" strike="noStrike" dirty="0">
                          <a:solidFill>
                            <a:srgbClr val="004C97"/>
                          </a:solidFill>
                          <a:effectLst/>
                          <a:latin typeface="Arial" panose="020B0604020202020204" pitchFamily="34" charset="0"/>
                        </a:rPr>
                        <a:t> for Dev and Implementation, Training, &amp; Consulting</a:t>
                      </a:r>
                    </a:p>
                  </a:txBody>
                  <a:tcPr/>
                </a:tc>
                <a:tc>
                  <a:txBody>
                    <a:bodyPr/>
                    <a:lstStyle/>
                    <a:p>
                      <a:endParaRPr lang="en-US" sz="1200" dirty="0"/>
                    </a:p>
                  </a:txBody>
                  <a:tcPr/>
                </a:tc>
                <a:tc>
                  <a:txBody>
                    <a:bodyPr/>
                    <a:lstStyle/>
                    <a:p>
                      <a:r>
                        <a:rPr lang="en-US" sz="1000" dirty="0"/>
                        <a:t>31729</a:t>
                      </a:r>
                    </a:p>
                    <a:p>
                      <a:r>
                        <a:rPr lang="en-US" sz="1000" dirty="0"/>
                        <a:t>(Paper Req)</a:t>
                      </a:r>
                    </a:p>
                  </a:txBody>
                  <a:tcPr/>
                </a:tc>
                <a:tc>
                  <a:txBody>
                    <a:bodyPr/>
                    <a:lstStyle/>
                    <a:p>
                      <a:pPr algn="l" rtl="0" fontAlgn="ctr"/>
                      <a:r>
                        <a:rPr lang="en-US" sz="1000" b="0" i="0" u="none" strike="noStrike" dirty="0">
                          <a:solidFill>
                            <a:srgbClr val="004C97"/>
                          </a:solidFill>
                          <a:effectLst/>
                          <a:latin typeface="Arial" panose="020B0604020202020204" pitchFamily="34" charset="0"/>
                        </a:rPr>
                        <a:t>(Est $1.2M)</a:t>
                      </a:r>
                    </a:p>
                  </a:txBody>
                  <a:tcPr/>
                </a:tc>
                <a:tc>
                  <a:txBody>
                    <a:bodyPr/>
                    <a:lstStyle/>
                    <a:p>
                      <a:pPr marL="0" algn="l" defTabSz="457200" rtl="0" eaLnBrk="1" fontAlgn="ctr" latinLnBrk="0" hangingPunct="1"/>
                      <a:r>
                        <a:rPr lang="en-US" sz="1000" b="0" i="0" u="none" strike="noStrike" kern="1200" dirty="0">
                          <a:solidFill>
                            <a:srgbClr val="004C97"/>
                          </a:solidFill>
                          <a:effectLst/>
                          <a:latin typeface="Arial" panose="020B0604020202020204" pitchFamily="34" charset="0"/>
                          <a:ea typeface="+mn-ea"/>
                          <a:cs typeface="+mn-cs"/>
                        </a:rPr>
                        <a:t>FPRs received 4/21. Finalizing best value determination for award. Preparing two IDIQ subcontract awards. OCI reviews for both suppliers completed by OCG 6/1. Routed two IDIQ subcontract awards for internal approval 6/11. Internal approvals completed on 7/10.  Award of both IDIQ subcontracts expected 7/14.</a:t>
                      </a:r>
                    </a:p>
                  </a:txBody>
                  <a:tcPr/>
                </a:tc>
                <a:tc>
                  <a:txBody>
                    <a:bodyPr/>
                    <a:lstStyle/>
                    <a:p>
                      <a:pPr algn="ctr"/>
                      <a:r>
                        <a:rPr lang="en-US" sz="1000" dirty="0"/>
                        <a:t>7/14/2020</a:t>
                      </a:r>
                    </a:p>
                  </a:txBody>
                  <a:tcPr/>
                </a:tc>
                <a:extLst>
                  <a:ext uri="{0D108BD9-81ED-4DB2-BD59-A6C34878D82A}">
                    <a16:rowId xmlns:a16="http://schemas.microsoft.com/office/drawing/2014/main" val="1646782805"/>
                  </a:ext>
                </a:extLst>
              </a:tr>
              <a:tr h="534595">
                <a:tc>
                  <a:txBody>
                    <a:bodyPr/>
                    <a:lstStyle/>
                    <a:p>
                      <a:r>
                        <a:rPr lang="en-US" sz="1000" dirty="0"/>
                        <a:t>Construction phase support </a:t>
                      </a:r>
                      <a:r>
                        <a:rPr lang="en-US" sz="1000" kern="1200" dirty="0">
                          <a:solidFill>
                            <a:schemeClr val="dk1"/>
                          </a:solidFill>
                          <a:latin typeface="+mn-lt"/>
                          <a:ea typeface="+mn-ea"/>
                          <a:cs typeface="+mn-cs"/>
                        </a:rPr>
                        <a:t>services</a:t>
                      </a:r>
                      <a:r>
                        <a:rPr lang="en-US" sz="1000" dirty="0"/>
                        <a:t> for PIP-II Cryogenics Building</a:t>
                      </a:r>
                    </a:p>
                  </a:txBody>
                  <a:tcPr/>
                </a:tc>
                <a:tc>
                  <a:txBody>
                    <a:bodyPr/>
                    <a:lstStyle/>
                    <a:p>
                      <a:endParaRPr lang="en-US" sz="1000" dirty="0"/>
                    </a:p>
                  </a:txBody>
                  <a:tcPr/>
                </a:tc>
                <a:tc>
                  <a:txBody>
                    <a:bodyPr/>
                    <a:lstStyle/>
                    <a:p>
                      <a:r>
                        <a:rPr lang="en-US" sz="1000" dirty="0"/>
                        <a:t>307598</a:t>
                      </a:r>
                    </a:p>
                  </a:txBody>
                  <a:tcPr/>
                </a:tc>
                <a:tc>
                  <a:txBody>
                    <a:bodyPr/>
                    <a:lstStyle/>
                    <a:p>
                      <a:r>
                        <a:rPr lang="en-US" sz="1000" dirty="0"/>
                        <a:t>$800K</a:t>
                      </a:r>
                    </a:p>
                  </a:txBody>
                  <a:tcPr/>
                </a:tc>
                <a:tc>
                  <a:txBody>
                    <a:bodyPr/>
                    <a:lstStyle/>
                    <a:p>
                      <a:pPr algn="just"/>
                      <a:r>
                        <a:rPr lang="en-US" sz="1000" dirty="0"/>
                        <a:t>Requested updated quote from Gensler for task </a:t>
                      </a:r>
                      <a:r>
                        <a:rPr lang="en-US" sz="1000" kern="1200" dirty="0">
                          <a:solidFill>
                            <a:schemeClr val="dk1"/>
                          </a:solidFill>
                          <a:latin typeface="+mn-lt"/>
                          <a:ea typeface="+mn-ea"/>
                          <a:cs typeface="+mn-cs"/>
                        </a:rPr>
                        <a:t>order</a:t>
                      </a:r>
                      <a:r>
                        <a:rPr lang="en-US" sz="1000" dirty="0"/>
                        <a:t> on IDIQ Subcontract No. 651024.</a:t>
                      </a:r>
                    </a:p>
                  </a:txBody>
                  <a:tcPr/>
                </a:tc>
                <a:tc>
                  <a:txBody>
                    <a:bodyPr/>
                    <a:lstStyle/>
                    <a:p>
                      <a:pPr algn="ctr"/>
                      <a:r>
                        <a:rPr lang="en-US" sz="1000" dirty="0"/>
                        <a:t>7/31/2020</a:t>
                      </a:r>
                    </a:p>
                  </a:txBody>
                  <a:tcPr/>
                </a:tc>
                <a:extLst>
                  <a:ext uri="{0D108BD9-81ED-4DB2-BD59-A6C34878D82A}">
                    <a16:rowId xmlns:a16="http://schemas.microsoft.com/office/drawing/2014/main" val="2400375075"/>
                  </a:ext>
                </a:extLst>
              </a:tr>
              <a:tr h="743072">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A/E services for 100% design of the PIP-II </a:t>
                      </a:r>
                      <a:r>
                        <a:rPr lang="en-US" sz="1000" kern="1200" dirty="0" err="1">
                          <a:solidFill>
                            <a:schemeClr val="dk1"/>
                          </a:solidFill>
                          <a:latin typeface="+mn-lt"/>
                          <a:ea typeface="+mn-ea"/>
                          <a:cs typeface="+mn-cs"/>
                        </a:rPr>
                        <a:t>Linac</a:t>
                      </a:r>
                      <a:r>
                        <a:rPr lang="en-US" sz="1000" kern="1200" dirty="0">
                          <a:solidFill>
                            <a:schemeClr val="dk1"/>
                          </a:solidFill>
                          <a:latin typeface="+mn-lt"/>
                          <a:ea typeface="+mn-ea"/>
                          <a:cs typeface="+mn-cs"/>
                        </a:rPr>
                        <a:t> Complex (Est. </a:t>
                      </a:r>
                      <a:r>
                        <a:rPr lang="en-US" sz="1000" b="0" i="0" u="none" strike="noStrike" dirty="0">
                          <a:solidFill>
                            <a:srgbClr val="004C97"/>
                          </a:solidFill>
                          <a:effectLst/>
                          <a:latin typeface="Arial" panose="020B0604020202020204" pitchFamily="34" charset="0"/>
                        </a:rPr>
                        <a:t>$1.7M)</a:t>
                      </a:r>
                      <a:endParaRPr lang="en-US" sz="1000" dirty="0"/>
                    </a:p>
                  </a:txBody>
                  <a:tcPr/>
                </a:tc>
                <a:tc>
                  <a:txBody>
                    <a:bodyPr/>
                    <a:lstStyle/>
                    <a:p>
                      <a:endParaRPr lang="en-US" sz="1200" dirty="0"/>
                    </a:p>
                  </a:txBody>
                  <a:tcPr/>
                </a:tc>
                <a:tc>
                  <a:txBody>
                    <a:bodyPr/>
                    <a:lstStyle/>
                    <a:p>
                      <a:r>
                        <a:rPr lang="en-US" sz="1000" dirty="0"/>
                        <a:t>308956</a:t>
                      </a:r>
                    </a:p>
                  </a:txBody>
                  <a:tcPr/>
                </a:tc>
                <a:tc>
                  <a:txBody>
                    <a:bodyPr/>
                    <a:lstStyle/>
                    <a:p>
                      <a:r>
                        <a:rPr lang="en-US" sz="1000" dirty="0"/>
                        <a:t>$1.7M</a:t>
                      </a:r>
                    </a:p>
                  </a:txBody>
                  <a:tcPr/>
                </a:tc>
                <a:tc>
                  <a:txBody>
                    <a:bodyPr/>
                    <a:lstStyle/>
                    <a:p>
                      <a:pPr algn="l" rtl="0" fontAlgn="ctr"/>
                      <a:r>
                        <a:rPr lang="en-US" sz="1000" b="0" i="0" u="none" strike="noStrike" dirty="0">
                          <a:solidFill>
                            <a:srgbClr val="004C97"/>
                          </a:solidFill>
                          <a:effectLst/>
                          <a:latin typeface="Arial" panose="020B0604020202020204" pitchFamily="34" charset="0"/>
                        </a:rPr>
                        <a:t>Assigned 6/23. Working on mod to add requirements under Task Order 665242.</a:t>
                      </a:r>
                    </a:p>
                  </a:txBody>
                  <a:tcPr/>
                </a:tc>
                <a:tc>
                  <a:txBody>
                    <a:bodyPr/>
                    <a:lstStyle/>
                    <a:p>
                      <a:pPr algn="ctr"/>
                      <a:r>
                        <a:rPr lang="en-US" sz="1000" dirty="0"/>
                        <a:t>Aug 2020</a:t>
                      </a:r>
                    </a:p>
                  </a:txBody>
                  <a:tcPr/>
                </a:tc>
                <a:extLst>
                  <a:ext uri="{0D108BD9-81ED-4DB2-BD59-A6C34878D82A}">
                    <a16:rowId xmlns:a16="http://schemas.microsoft.com/office/drawing/2014/main" val="3218681312"/>
                  </a:ext>
                </a:extLst>
              </a:tr>
            </a:tbl>
          </a:graphicData>
        </a:graphic>
      </p:graphicFrame>
      <p:pic>
        <p:nvPicPr>
          <p:cNvPr id="13" name="Picture 12" descr="A close up of a logo&#10;&#10;Description generated with high confidence">
            <a:extLst>
              <a:ext uri="{FF2B5EF4-FFF2-40B4-BE49-F238E27FC236}">
                <a16:creationId xmlns:a16="http://schemas.microsoft.com/office/drawing/2014/main" id="{BBB4F6C0-0810-460F-A2EC-8F2335906EF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30136" y="974027"/>
            <a:ext cx="262700" cy="525400"/>
          </a:xfrm>
          <a:prstGeom prst="rect">
            <a:avLst/>
          </a:prstGeom>
        </p:spPr>
      </p:pic>
      <p:sp>
        <p:nvSpPr>
          <p:cNvPr id="14" name="Content Placeholder 2">
            <a:extLst>
              <a:ext uri="{FF2B5EF4-FFF2-40B4-BE49-F238E27FC236}">
                <a16:creationId xmlns:a16="http://schemas.microsoft.com/office/drawing/2014/main" id="{5B8E22DC-BD5F-4D60-9A2A-78C1A0E5EB19}"/>
              </a:ext>
            </a:extLst>
          </p:cNvPr>
          <p:cNvSpPr txBox="1">
            <a:spLocks/>
          </p:cNvSpPr>
          <p:nvPr/>
        </p:nvSpPr>
        <p:spPr>
          <a:xfrm>
            <a:off x="129883" y="1169027"/>
            <a:ext cx="8875734" cy="5045038"/>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en-US" dirty="0"/>
          </a:p>
        </p:txBody>
      </p:sp>
      <p:sp>
        <p:nvSpPr>
          <p:cNvPr id="15" name="Content Placeholder 2">
            <a:extLst>
              <a:ext uri="{FF2B5EF4-FFF2-40B4-BE49-F238E27FC236}">
                <a16:creationId xmlns:a16="http://schemas.microsoft.com/office/drawing/2014/main" id="{B6191CE0-5902-4CEF-B8FF-A68E1EA387B2}"/>
              </a:ext>
            </a:extLst>
          </p:cNvPr>
          <p:cNvSpPr txBox="1">
            <a:spLocks/>
          </p:cNvSpPr>
          <p:nvPr/>
        </p:nvSpPr>
        <p:spPr>
          <a:xfrm>
            <a:off x="129882" y="1347846"/>
            <a:ext cx="9076031"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p:txBody>
      </p:sp>
      <p:sp>
        <p:nvSpPr>
          <p:cNvPr id="17" name="Oval 16">
            <a:extLst>
              <a:ext uri="{FF2B5EF4-FFF2-40B4-BE49-F238E27FC236}">
                <a16:creationId xmlns:a16="http://schemas.microsoft.com/office/drawing/2014/main" id="{E576FD3A-A004-4DF8-987C-F943542F0970}"/>
              </a:ext>
            </a:extLst>
          </p:cNvPr>
          <p:cNvSpPr/>
          <p:nvPr/>
        </p:nvSpPr>
        <p:spPr>
          <a:xfrm>
            <a:off x="1830136" y="2036531"/>
            <a:ext cx="262700" cy="273163"/>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008000"/>
              </a:highlight>
            </a:endParaRPr>
          </a:p>
        </p:txBody>
      </p:sp>
      <p:sp>
        <p:nvSpPr>
          <p:cNvPr id="25" name="Oval 24">
            <a:extLst>
              <a:ext uri="{FF2B5EF4-FFF2-40B4-BE49-F238E27FC236}">
                <a16:creationId xmlns:a16="http://schemas.microsoft.com/office/drawing/2014/main" id="{31C9B9A7-DAC6-4089-B8A0-0CCE95BC7A02}"/>
              </a:ext>
            </a:extLst>
          </p:cNvPr>
          <p:cNvSpPr/>
          <p:nvPr/>
        </p:nvSpPr>
        <p:spPr>
          <a:xfrm>
            <a:off x="1830136" y="3086954"/>
            <a:ext cx="260568" cy="232354"/>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9B4FC2-A478-4AAB-9B90-40A7AD461678}"/>
              </a:ext>
            </a:extLst>
          </p:cNvPr>
          <p:cNvSpPr/>
          <p:nvPr/>
        </p:nvSpPr>
        <p:spPr>
          <a:xfrm>
            <a:off x="1842478" y="3937949"/>
            <a:ext cx="272910" cy="288843"/>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E2FFC811-9EB7-47A3-966C-5AC2E16DFC9B}"/>
              </a:ext>
            </a:extLst>
          </p:cNvPr>
          <p:cNvSpPr/>
          <p:nvPr/>
        </p:nvSpPr>
        <p:spPr>
          <a:xfrm>
            <a:off x="1836968" y="4755375"/>
            <a:ext cx="272910" cy="288843"/>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48DFB7C-6DE3-432E-A3DB-0DC8369D167F}"/>
              </a:ext>
            </a:extLst>
          </p:cNvPr>
          <p:cNvSpPr/>
          <p:nvPr/>
        </p:nvSpPr>
        <p:spPr>
          <a:xfrm>
            <a:off x="1845827" y="5403813"/>
            <a:ext cx="272910" cy="288843"/>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384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3992-96CB-4837-8B86-56CB101E806A}"/>
              </a:ext>
            </a:extLst>
          </p:cNvPr>
          <p:cNvSpPr>
            <a:spLocks noGrp="1"/>
          </p:cNvSpPr>
          <p:nvPr>
            <p:ph type="title"/>
          </p:nvPr>
        </p:nvSpPr>
        <p:spPr>
          <a:xfrm>
            <a:off x="228600" y="103664"/>
            <a:ext cx="8686800" cy="449683"/>
          </a:xfrm>
        </p:spPr>
        <p:txBody>
          <a:bodyPr/>
          <a:lstStyle/>
          <a:p>
            <a:r>
              <a:rPr lang="en-US" dirty="0"/>
              <a:t>Procurements </a:t>
            </a:r>
          </a:p>
        </p:txBody>
      </p:sp>
      <p:sp>
        <p:nvSpPr>
          <p:cNvPr id="3" name="Content Placeholder 2">
            <a:extLst>
              <a:ext uri="{FF2B5EF4-FFF2-40B4-BE49-F238E27FC236}">
                <a16:creationId xmlns:a16="http://schemas.microsoft.com/office/drawing/2014/main" id="{E49883D1-E6EB-4C05-9768-45E4FC487E13}"/>
              </a:ext>
            </a:extLst>
          </p:cNvPr>
          <p:cNvSpPr>
            <a:spLocks noGrp="1"/>
          </p:cNvSpPr>
          <p:nvPr>
            <p:ph idx="1"/>
          </p:nvPr>
        </p:nvSpPr>
        <p:spPr>
          <a:xfrm>
            <a:off x="228601" y="917198"/>
            <a:ext cx="8318722" cy="5450757"/>
          </a:xfrm>
        </p:spPr>
        <p:txBody>
          <a:bodyPr/>
          <a:lstStyle/>
          <a:p>
            <a:pPr marL="0" indent="0">
              <a:buNone/>
            </a:pPr>
            <a:r>
              <a:rPr lang="en-US" sz="1200" dirty="0">
                <a:solidFill>
                  <a:srgbClr val="0070C0"/>
                </a:solidFill>
              </a:rPr>
              <a:t>	*Top 5 = High Lab Visibility; Critical Path Procurements; Critical Procurement Issues</a:t>
            </a:r>
          </a:p>
          <a:p>
            <a:endParaRPr lang="en-US" dirty="0"/>
          </a:p>
        </p:txBody>
      </p:sp>
      <p:sp>
        <p:nvSpPr>
          <p:cNvPr id="5" name="Footer Placeholder 4">
            <a:extLst>
              <a:ext uri="{FF2B5EF4-FFF2-40B4-BE49-F238E27FC236}">
                <a16:creationId xmlns:a16="http://schemas.microsoft.com/office/drawing/2014/main" id="{C6D7279B-B4F5-4585-B711-D96BA685DCC4}"/>
              </a:ext>
            </a:extLst>
          </p:cNvPr>
          <p:cNvSpPr>
            <a:spLocks noGrp="1"/>
          </p:cNvSpPr>
          <p:nvPr>
            <p:ph type="ftr" sz="quarter" idx="11"/>
          </p:nvPr>
        </p:nvSpPr>
        <p:spPr>
          <a:xfrm>
            <a:off x="1617662" y="6507508"/>
            <a:ext cx="5373688" cy="241300"/>
          </a:xfrm>
        </p:spPr>
        <p:txBody>
          <a:bodyPr/>
          <a:lstStyle/>
          <a:p>
            <a:pPr>
              <a:defRPr/>
            </a:pPr>
            <a:r>
              <a:rPr lang="en-US" sz="800" b="1" dirty="0">
                <a:solidFill>
                  <a:srgbClr val="FF0000"/>
                </a:solidFill>
                <a:latin typeface="Helvetica" panose="020B0604020202020204" pitchFamily="34" charset="0"/>
                <a:cs typeface="Helvetica" panose="020B0604020202020204" pitchFamily="34" charset="0"/>
              </a:rPr>
              <a:t>Red= Behind schedule; actively working major issues              </a:t>
            </a:r>
            <a:r>
              <a:rPr lang="en-US" sz="800" b="1" dirty="0">
                <a:solidFill>
                  <a:schemeClr val="accent3"/>
                </a:solidFill>
                <a:latin typeface="Helvetica" panose="020B0604020202020204" pitchFamily="34" charset="0"/>
                <a:cs typeface="Helvetica" panose="020B0604020202020204" pitchFamily="34" charset="0"/>
              </a:rPr>
              <a:t>Green= On-Schedule; No major issues identified</a:t>
            </a:r>
            <a:endParaRPr lang="en-US" sz="800" b="1" dirty="0">
              <a:solidFill>
                <a:srgbClr val="FF0000"/>
              </a:solidFill>
              <a:latin typeface="Helvetica" panose="020B0604020202020204" pitchFamily="34" charset="0"/>
              <a:cs typeface="Helvetica" panose="020B0604020202020204" pitchFamily="34" charset="0"/>
            </a:endParaRPr>
          </a:p>
          <a:p>
            <a:pPr>
              <a:defRPr/>
            </a:pPr>
            <a:r>
              <a:rPr lang="en-US" sz="800" b="1" dirty="0">
                <a:solidFill>
                  <a:srgbClr val="FFC000"/>
                </a:solidFill>
                <a:latin typeface="Helvetica" panose="020B0604020202020204" pitchFamily="34" charset="0"/>
                <a:cs typeface="Helvetica" panose="020B0604020202020204" pitchFamily="34" charset="0"/>
              </a:rPr>
              <a:t>Yellow= On-Schedule; Potential issues identified </a:t>
            </a:r>
          </a:p>
        </p:txBody>
      </p:sp>
      <p:sp>
        <p:nvSpPr>
          <p:cNvPr id="6" name="Slide Number Placeholder 5">
            <a:extLst>
              <a:ext uri="{FF2B5EF4-FFF2-40B4-BE49-F238E27FC236}">
                <a16:creationId xmlns:a16="http://schemas.microsoft.com/office/drawing/2014/main" id="{730548E9-EDA2-4A0B-BD0D-AAD59132D41E}"/>
              </a:ext>
            </a:extLst>
          </p:cNvPr>
          <p:cNvSpPr>
            <a:spLocks noGrp="1"/>
          </p:cNvSpPr>
          <p:nvPr>
            <p:ph type="sldNum" sz="quarter" idx="12"/>
          </p:nvPr>
        </p:nvSpPr>
        <p:spPr>
          <a:xfrm>
            <a:off x="228600" y="6507508"/>
            <a:ext cx="703555" cy="248892"/>
          </a:xfrm>
        </p:spPr>
        <p:txBody>
          <a:bodyPr/>
          <a:lstStyle/>
          <a:p>
            <a:r>
              <a:rPr lang="en-US" dirty="0"/>
              <a:t>07/15/20	</a:t>
            </a:r>
          </a:p>
        </p:txBody>
      </p:sp>
      <p:sp>
        <p:nvSpPr>
          <p:cNvPr id="7" name="Content Placeholder 2">
            <a:extLst>
              <a:ext uri="{FF2B5EF4-FFF2-40B4-BE49-F238E27FC236}">
                <a16:creationId xmlns:a16="http://schemas.microsoft.com/office/drawing/2014/main" id="{85C025D4-EF09-4541-AFC8-52D44CDD5879}"/>
              </a:ext>
            </a:extLst>
          </p:cNvPr>
          <p:cNvSpPr txBox="1">
            <a:spLocks/>
          </p:cNvSpPr>
          <p:nvPr/>
        </p:nvSpPr>
        <p:spPr>
          <a:xfrm>
            <a:off x="381000" y="732166"/>
            <a:ext cx="8596313" cy="5016768"/>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aphicFrame>
        <p:nvGraphicFramePr>
          <p:cNvPr id="11" name="Table 10">
            <a:extLst>
              <a:ext uri="{FF2B5EF4-FFF2-40B4-BE49-F238E27FC236}">
                <a16:creationId xmlns:a16="http://schemas.microsoft.com/office/drawing/2014/main" id="{4DCFAD51-3706-4B09-BDA5-68240E0F1843}"/>
              </a:ext>
            </a:extLst>
          </p:cNvPr>
          <p:cNvGraphicFramePr>
            <a:graphicFrameLocks noGrp="1"/>
          </p:cNvGraphicFramePr>
          <p:nvPr/>
        </p:nvGraphicFramePr>
        <p:xfrm>
          <a:off x="228601" y="860735"/>
          <a:ext cx="8621486" cy="4701756"/>
        </p:xfrm>
        <a:graphic>
          <a:graphicData uri="http://schemas.openxmlformats.org/drawingml/2006/table">
            <a:tbl>
              <a:tblPr firstRow="1" bandRow="1">
                <a:tableStyleId>{5C22544A-7EE6-4342-B048-85BDC9FD1C3A}</a:tableStyleId>
              </a:tblPr>
              <a:tblGrid>
                <a:gridCol w="1446963">
                  <a:extLst>
                    <a:ext uri="{9D8B030D-6E8A-4147-A177-3AD203B41FA5}">
                      <a16:colId xmlns:a16="http://schemas.microsoft.com/office/drawing/2014/main" val="2488906208"/>
                    </a:ext>
                  </a:extLst>
                </a:gridCol>
                <a:gridCol w="532562">
                  <a:extLst>
                    <a:ext uri="{9D8B030D-6E8A-4147-A177-3AD203B41FA5}">
                      <a16:colId xmlns:a16="http://schemas.microsoft.com/office/drawing/2014/main" val="3531926273"/>
                    </a:ext>
                  </a:extLst>
                </a:gridCol>
                <a:gridCol w="673240">
                  <a:extLst>
                    <a:ext uri="{9D8B030D-6E8A-4147-A177-3AD203B41FA5}">
                      <a16:colId xmlns:a16="http://schemas.microsoft.com/office/drawing/2014/main" val="2892230289"/>
                    </a:ext>
                  </a:extLst>
                </a:gridCol>
                <a:gridCol w="718431">
                  <a:extLst>
                    <a:ext uri="{9D8B030D-6E8A-4147-A177-3AD203B41FA5}">
                      <a16:colId xmlns:a16="http://schemas.microsoft.com/office/drawing/2014/main" val="1341046835"/>
                    </a:ext>
                  </a:extLst>
                </a:gridCol>
                <a:gridCol w="4044488">
                  <a:extLst>
                    <a:ext uri="{9D8B030D-6E8A-4147-A177-3AD203B41FA5}">
                      <a16:colId xmlns:a16="http://schemas.microsoft.com/office/drawing/2014/main" val="1821329187"/>
                    </a:ext>
                  </a:extLst>
                </a:gridCol>
                <a:gridCol w="1205802">
                  <a:extLst>
                    <a:ext uri="{9D8B030D-6E8A-4147-A177-3AD203B41FA5}">
                      <a16:colId xmlns:a16="http://schemas.microsoft.com/office/drawing/2014/main" val="211841494"/>
                    </a:ext>
                  </a:extLst>
                </a:gridCol>
              </a:tblGrid>
              <a:tr h="801893">
                <a:tc>
                  <a:txBody>
                    <a:bodyPr/>
                    <a:lstStyle/>
                    <a:p>
                      <a:r>
                        <a:rPr lang="en-US" sz="1600" dirty="0"/>
                        <a:t>Item</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algn="ctr"/>
                      <a:r>
                        <a:rPr lang="en-US" sz="1600" dirty="0"/>
                        <a:t>Req #</a:t>
                      </a:r>
                    </a:p>
                  </a:txBody>
                  <a:tcPr anchor="ctr"/>
                </a:tc>
                <a:tc>
                  <a:txBody>
                    <a:bodyPr/>
                    <a:lstStyle/>
                    <a:p>
                      <a:pPr algn="ctr"/>
                      <a:r>
                        <a:rPr lang="en-US" sz="1600" dirty="0"/>
                        <a:t>Est </a:t>
                      </a:r>
                      <a:r>
                        <a:rPr lang="en-US" sz="1600" dirty="0" err="1"/>
                        <a:t>SubK</a:t>
                      </a:r>
                      <a:r>
                        <a:rPr lang="en-US" sz="1600" dirty="0"/>
                        <a:t> Value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Status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Expected Award Date</a:t>
                      </a:r>
                    </a:p>
                  </a:txBody>
                  <a:tcPr anchor="ctr"/>
                </a:tc>
                <a:extLst>
                  <a:ext uri="{0D108BD9-81ED-4DB2-BD59-A6C34878D82A}">
                    <a16:rowId xmlns:a16="http://schemas.microsoft.com/office/drawing/2014/main" val="3047004323"/>
                  </a:ext>
                </a:extLst>
              </a:tr>
              <a:tr h="980092">
                <a:tc>
                  <a:txBody>
                    <a:bodyPr/>
                    <a:lstStyle/>
                    <a:p>
                      <a:pPr algn="l" rtl="0" fontAlgn="ctr"/>
                      <a:r>
                        <a:rPr lang="en-US" sz="1000" b="0" i="0" u="none" strike="noStrike" dirty="0">
                          <a:solidFill>
                            <a:srgbClr val="004C97"/>
                          </a:solidFill>
                          <a:effectLst/>
                          <a:latin typeface="Arial" panose="020B0604020202020204" pitchFamily="34" charset="0"/>
                        </a:rPr>
                        <a:t>RRR300 Niobium Sheet </a:t>
                      </a:r>
                      <a:r>
                        <a:rPr lang="en-US" sz="1000" b="0" i="0" u="none" strike="noStrike" dirty="0" err="1">
                          <a:solidFill>
                            <a:srgbClr val="004C97"/>
                          </a:solidFill>
                          <a:effectLst/>
                          <a:latin typeface="Arial" panose="020B0604020202020204" pitchFamily="34" charset="0"/>
                        </a:rPr>
                        <a:t>Nb</a:t>
                      </a:r>
                      <a:endParaRPr lang="en-US" sz="1000" b="0" i="0" u="none" strike="noStrike" dirty="0">
                        <a:solidFill>
                          <a:srgbClr val="004C97"/>
                        </a:solidFill>
                        <a:effectLst/>
                        <a:latin typeface="Arial" panose="020B0604020202020204" pitchFamily="34" charset="0"/>
                      </a:endParaRPr>
                    </a:p>
                    <a:p>
                      <a:pPr algn="l" rtl="0" fontAlgn="ctr"/>
                      <a:endParaRPr lang="en-US" sz="1000" b="0" i="0" u="none" strike="noStrike" dirty="0">
                        <a:solidFill>
                          <a:srgbClr val="004C97"/>
                        </a:solidFill>
                        <a:effectLst/>
                        <a:latin typeface="Arial" panose="020B0604020202020204" pitchFamily="34" charset="0"/>
                      </a:endParaRPr>
                    </a:p>
                  </a:txBody>
                  <a:tcPr marL="9525" marR="9525" marT="9525" marB="0"/>
                </a:tc>
                <a:tc>
                  <a:txBody>
                    <a:bodyPr/>
                    <a:lstStyle/>
                    <a:p>
                      <a:endParaRPr lang="en-US" sz="1000" dirty="0"/>
                    </a:p>
                  </a:txBody>
                  <a:tcPr/>
                </a:tc>
                <a:tc>
                  <a:txBody>
                    <a:bodyPr/>
                    <a:lstStyle/>
                    <a:p>
                      <a:r>
                        <a:rPr lang="en-US" sz="1000" dirty="0"/>
                        <a:t>305748</a:t>
                      </a:r>
                    </a:p>
                  </a:txBody>
                  <a:tcPr/>
                </a:tc>
                <a:tc>
                  <a:txBody>
                    <a:bodyPr/>
                    <a:lstStyle/>
                    <a:p>
                      <a:r>
                        <a:rPr lang="en-US" sz="1000" dirty="0"/>
                        <a:t>$392K</a:t>
                      </a:r>
                    </a:p>
                  </a:txBody>
                  <a:tcPr/>
                </a:tc>
                <a:tc>
                  <a:txBody>
                    <a:bodyPr/>
                    <a:lstStyle/>
                    <a:p>
                      <a:pPr algn="l" rtl="0" fontAlgn="ctr"/>
                      <a:r>
                        <a:rPr lang="en-US" sz="1000" b="0" i="0" u="none" strike="noStrike" dirty="0">
                          <a:solidFill>
                            <a:srgbClr val="004C97"/>
                          </a:solidFill>
                          <a:effectLst/>
                          <a:latin typeface="Arial" panose="020B0604020202020204" pitchFamily="34" charset="0"/>
                        </a:rPr>
                        <a:t>4/24 Requestor final decision to split requirements. Both RFPs to be issued 4/29. Solicitations Closed 5/19. Technical Evaluations started 5/22. Technical consensus report submitted 6/1. Negotiations underway. Req returned on 7/7 for additional funds. Awaiting re-approval.</a:t>
                      </a:r>
                    </a:p>
                  </a:txBody>
                  <a:tcPr marL="9525" marR="9525" marT="9525" marB="0"/>
                </a:tc>
                <a:tc>
                  <a:txBody>
                    <a:bodyPr/>
                    <a:lstStyle/>
                    <a:p>
                      <a:pPr algn="ctr"/>
                      <a:r>
                        <a:rPr lang="en-US" sz="1000" dirty="0"/>
                        <a:t>Aug 2020</a:t>
                      </a:r>
                    </a:p>
                  </a:txBody>
                  <a:tcPr/>
                </a:tc>
                <a:extLst>
                  <a:ext uri="{0D108BD9-81ED-4DB2-BD59-A6C34878D82A}">
                    <a16:rowId xmlns:a16="http://schemas.microsoft.com/office/drawing/2014/main" val="2322044420"/>
                  </a:ext>
                </a:extLst>
              </a:tr>
              <a:tr h="1039424">
                <a:tc>
                  <a:txBody>
                    <a:bodyPr/>
                    <a:lstStyle/>
                    <a:p>
                      <a:pPr algn="l" rtl="0" fontAlgn="ctr"/>
                      <a:r>
                        <a:rPr lang="en-US" sz="1000" b="0" i="0" u="none" strike="noStrike" dirty="0">
                          <a:solidFill>
                            <a:srgbClr val="004C97"/>
                          </a:solidFill>
                          <a:effectLst/>
                          <a:latin typeface="Arial" panose="020B0604020202020204" pitchFamily="34" charset="0"/>
                        </a:rPr>
                        <a:t>RRR300 Niobium Sheet </a:t>
                      </a:r>
                      <a:r>
                        <a:rPr lang="en-US" sz="1000" b="0" i="0" u="none" strike="noStrike" dirty="0" err="1">
                          <a:solidFill>
                            <a:srgbClr val="004C97"/>
                          </a:solidFill>
                          <a:effectLst/>
                          <a:latin typeface="Arial" panose="020B0604020202020204" pitchFamily="34" charset="0"/>
                        </a:rPr>
                        <a:t>NbTi</a:t>
                      </a:r>
                      <a:endParaRPr lang="en-US" sz="1000" b="0" i="0" u="none" strike="noStrike" dirty="0">
                        <a:solidFill>
                          <a:srgbClr val="004C97"/>
                        </a:solidFill>
                        <a:effectLst/>
                        <a:latin typeface="Arial" panose="020B0604020202020204" pitchFamily="34" charset="0"/>
                      </a:endParaRPr>
                    </a:p>
                    <a:p>
                      <a:pPr algn="l" rtl="0" fontAlgn="ctr"/>
                      <a:endParaRPr lang="en-US" sz="1000" b="0" i="0" u="none" strike="noStrike" dirty="0">
                        <a:solidFill>
                          <a:srgbClr val="004C97"/>
                        </a:solidFill>
                        <a:effectLst/>
                        <a:latin typeface="Arial" panose="020B0604020202020204" pitchFamily="34" charset="0"/>
                      </a:endParaRPr>
                    </a:p>
                  </a:txBody>
                  <a:tcPr marL="9525" marR="9525" marT="9525" marB="0"/>
                </a:tc>
                <a:tc>
                  <a:txBody>
                    <a:bodyPr/>
                    <a:lstStyle/>
                    <a:p>
                      <a:endParaRPr lang="en-US" sz="1000" dirty="0"/>
                    </a:p>
                  </a:txBody>
                  <a:tcPr/>
                </a:tc>
                <a:tc>
                  <a:txBody>
                    <a:bodyPr/>
                    <a:lstStyle/>
                    <a:p>
                      <a:r>
                        <a:rPr lang="en-US" sz="1000" dirty="0"/>
                        <a:t>305748</a:t>
                      </a:r>
                    </a:p>
                    <a:p>
                      <a:endParaRPr lang="en-US" sz="1000" dirty="0"/>
                    </a:p>
                  </a:txBody>
                  <a:tcPr/>
                </a:tc>
                <a:tc>
                  <a:txBody>
                    <a:bodyPr/>
                    <a:lstStyle/>
                    <a:p>
                      <a:r>
                        <a:rPr lang="en-US" sz="1000" dirty="0"/>
                        <a:t>$40K</a:t>
                      </a:r>
                    </a:p>
                  </a:txBody>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4C97"/>
                          </a:solidFill>
                          <a:effectLst/>
                          <a:latin typeface="Arial" panose="020B0604020202020204" pitchFamily="34" charset="0"/>
                        </a:rPr>
                        <a:t>4/24 Requestor final decision to split requirements. Both RFPs to be issued 4/29. Solicitations Closed 5/19. Technical Evaluations started 5/22. Technical consensus report submitted 6/1. Negotiations underway. Req returned on 7/7 for additional funds. Awaiting re-approval.</a:t>
                      </a:r>
                    </a:p>
                  </a:txBody>
                  <a:tcPr marL="9525" marR="9525" marT="9525" marB="0"/>
                </a:tc>
                <a:tc>
                  <a:txBody>
                    <a:bodyPr/>
                    <a:lstStyle/>
                    <a:p>
                      <a:pPr algn="ctr"/>
                      <a:r>
                        <a:rPr lang="en-US" sz="1000" dirty="0"/>
                        <a:t>Aug 2020</a:t>
                      </a:r>
                    </a:p>
                  </a:txBody>
                  <a:tcPr/>
                </a:tc>
                <a:extLst>
                  <a:ext uri="{0D108BD9-81ED-4DB2-BD59-A6C34878D82A}">
                    <a16:rowId xmlns:a16="http://schemas.microsoft.com/office/drawing/2014/main" val="610148633"/>
                  </a:ext>
                </a:extLst>
              </a:tr>
              <a:tr h="831593">
                <a:tc>
                  <a:txBody>
                    <a:bodyPr/>
                    <a:lstStyle/>
                    <a:p>
                      <a:pPr algn="l" rtl="0" fontAlgn="ctr"/>
                      <a:r>
                        <a:rPr lang="en-US" sz="1000" dirty="0">
                          <a:effectLst/>
                        </a:rPr>
                        <a:t>SSR2 Resonator </a:t>
                      </a:r>
                    </a:p>
                    <a:p>
                      <a:pPr algn="l" rtl="0" fontAlgn="ctr"/>
                      <a:r>
                        <a:rPr lang="en-US" sz="1000" dirty="0">
                          <a:effectLst/>
                        </a:rPr>
                        <a:t>Cavities</a:t>
                      </a:r>
                      <a:endParaRPr lang="en-US" sz="1000" b="0" i="0" u="none" strike="noStrike" dirty="0">
                        <a:solidFill>
                          <a:srgbClr val="004C97"/>
                        </a:solidFill>
                        <a:effectLst/>
                        <a:latin typeface="Arial" panose="020B0604020202020204" pitchFamily="34" charset="0"/>
                      </a:endParaRPr>
                    </a:p>
                  </a:txBody>
                  <a:tcPr/>
                </a:tc>
                <a:tc>
                  <a:txBody>
                    <a:bodyPr/>
                    <a:lstStyle/>
                    <a:p>
                      <a:endParaRPr lang="en-US" sz="1200" dirty="0"/>
                    </a:p>
                  </a:txBody>
                  <a:tcPr/>
                </a:tc>
                <a:tc>
                  <a:txBody>
                    <a:bodyPr/>
                    <a:lstStyle/>
                    <a:p>
                      <a:r>
                        <a:rPr lang="en-US" sz="1000" dirty="0"/>
                        <a:t>305165</a:t>
                      </a:r>
                    </a:p>
                  </a:txBody>
                  <a:tcPr/>
                </a:tc>
                <a:tc>
                  <a:txBody>
                    <a:bodyPr/>
                    <a:lstStyle/>
                    <a:p>
                      <a:pPr algn="l" rtl="0" fontAlgn="ctr"/>
                      <a:r>
                        <a:rPr lang="en-US" sz="1000" b="0" i="0" u="none" strike="noStrike" dirty="0">
                          <a:solidFill>
                            <a:srgbClr val="004C97"/>
                          </a:solidFill>
                          <a:effectLst/>
                          <a:latin typeface="Arial" panose="020B0604020202020204" pitchFamily="34" charset="0"/>
                        </a:rPr>
                        <a:t>$960K</a:t>
                      </a:r>
                    </a:p>
                  </a:txBody>
                  <a:tcPr/>
                </a:tc>
                <a:tc>
                  <a:txBody>
                    <a:bodyPr/>
                    <a:lstStyle/>
                    <a:p>
                      <a:pPr marL="0" indent="0" algn="l" defTabSz="457200" rtl="0" eaLnBrk="1" fontAlgn="ctr" latinLnBrk="0" hangingPunct="1"/>
                      <a:r>
                        <a:rPr lang="en-US" sz="1000" b="0" i="0" u="none" strike="noStrike" kern="1200" dirty="0">
                          <a:solidFill>
                            <a:srgbClr val="004C97"/>
                          </a:solidFill>
                          <a:effectLst/>
                          <a:latin typeface="Arial" panose="020B0604020202020204" pitchFamily="34" charset="0"/>
                          <a:ea typeface="+mn-ea"/>
                          <a:cs typeface="+mn-cs"/>
                        </a:rPr>
                        <a:t>Pre-Solicitation Issued 2/19. RFP issued 4/13. Solicitation Close 5/1</a:t>
                      </a:r>
                    </a:p>
                    <a:p>
                      <a:pPr marL="0" indent="0" algn="l" defTabSz="457200" rtl="0" eaLnBrk="1" fontAlgn="ctr" latinLnBrk="0" hangingPunct="1"/>
                      <a:r>
                        <a:rPr lang="en-US" sz="1000" b="0" i="0" u="none" strike="noStrike" kern="1200" dirty="0">
                          <a:solidFill>
                            <a:srgbClr val="004C97"/>
                          </a:solidFill>
                          <a:effectLst/>
                          <a:latin typeface="Arial" panose="020B0604020202020204" pitchFamily="34" charset="0"/>
                          <a:ea typeface="+mn-ea"/>
                          <a:cs typeface="+mn-cs"/>
                        </a:rPr>
                        <a:t>Technical Evaluations Consensus Report submitted to Procurement on 5/22. Negotiations/Award phase started 5/26. Negotiation points rcvd from Donato.  Preparing for negotiations for possible awards to two suppliers (both foreign). Working with OGC on RI's exceptions to FRA Ts and Cs.  OGC provided comments to RI's exceptions to Ts and Cs on 7/14.  Meeting being scheduled with Project, OGC, and Procurement to discuss.</a:t>
                      </a:r>
                    </a:p>
                  </a:txBody>
                  <a:tcPr/>
                </a:tc>
                <a:tc>
                  <a:txBody>
                    <a:bodyPr/>
                    <a:lstStyle/>
                    <a:p>
                      <a:pPr algn="ctr"/>
                      <a:r>
                        <a:rPr lang="en-US" sz="1000" dirty="0"/>
                        <a:t>Aug 2020</a:t>
                      </a:r>
                    </a:p>
                  </a:txBody>
                  <a:tcPr/>
                </a:tc>
                <a:extLst>
                  <a:ext uri="{0D108BD9-81ED-4DB2-BD59-A6C34878D82A}">
                    <a16:rowId xmlns:a16="http://schemas.microsoft.com/office/drawing/2014/main" val="1646782805"/>
                  </a:ext>
                </a:extLst>
              </a:tr>
              <a:tr h="534595">
                <a:tc>
                  <a:txBody>
                    <a:bodyPr/>
                    <a:lstStyle/>
                    <a:p>
                      <a:r>
                        <a:rPr lang="en-US" sz="1000" dirty="0"/>
                        <a:t>SSR2 Coupler Assembly and Ceramic Window / Antenna Assembly</a:t>
                      </a:r>
                    </a:p>
                  </a:txBody>
                  <a:tcPr/>
                </a:tc>
                <a:tc>
                  <a:txBody>
                    <a:bodyPr/>
                    <a:lstStyle/>
                    <a:p>
                      <a:endParaRPr lang="en-US" sz="1000" dirty="0"/>
                    </a:p>
                  </a:txBody>
                  <a:tcPr/>
                </a:tc>
                <a:tc>
                  <a:txBody>
                    <a:bodyPr/>
                    <a:lstStyle/>
                    <a:p>
                      <a:r>
                        <a:rPr lang="en-US" sz="1000" dirty="0"/>
                        <a:t>308167</a:t>
                      </a:r>
                    </a:p>
                  </a:txBody>
                  <a:tcPr/>
                </a:tc>
                <a:tc>
                  <a:txBody>
                    <a:bodyPr/>
                    <a:lstStyle/>
                    <a:p>
                      <a:r>
                        <a:rPr lang="en-US" sz="1000" dirty="0"/>
                        <a:t>$190K</a:t>
                      </a:r>
                    </a:p>
                  </a:txBody>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kern="1200" dirty="0" err="1">
                          <a:solidFill>
                            <a:srgbClr val="004C97"/>
                          </a:solidFill>
                          <a:effectLst/>
                          <a:latin typeface="Arial" panose="020B0604020202020204" pitchFamily="34" charset="0"/>
                          <a:ea typeface="+mn-ea"/>
                          <a:cs typeface="+mn-cs"/>
                        </a:rPr>
                        <a:t>Presolicitation</a:t>
                      </a:r>
                      <a:r>
                        <a:rPr lang="en-US" sz="1000" b="0" i="0" u="none" strike="noStrike" kern="1200" dirty="0">
                          <a:solidFill>
                            <a:srgbClr val="004C97"/>
                          </a:solidFill>
                          <a:effectLst/>
                          <a:latin typeface="Arial" panose="020B0604020202020204" pitchFamily="34" charset="0"/>
                          <a:ea typeface="+mn-ea"/>
                          <a:cs typeface="+mn-cs"/>
                        </a:rPr>
                        <a:t> Notice posted in </a:t>
                      </a:r>
                      <a:r>
                        <a:rPr lang="en-US" sz="1000" b="0" i="0" u="none" strike="noStrike" kern="1200" dirty="0" err="1">
                          <a:solidFill>
                            <a:srgbClr val="004C97"/>
                          </a:solidFill>
                          <a:effectLst/>
                          <a:latin typeface="Arial" panose="020B0604020202020204" pitchFamily="34" charset="0"/>
                          <a:ea typeface="+mn-ea"/>
                          <a:cs typeface="+mn-cs"/>
                        </a:rPr>
                        <a:t>Beta.Sam</a:t>
                      </a:r>
                      <a:r>
                        <a:rPr lang="en-US" sz="1000" b="0" i="0" u="none" strike="noStrike" kern="1200" dirty="0">
                          <a:solidFill>
                            <a:srgbClr val="004C97"/>
                          </a:solidFill>
                          <a:effectLst/>
                          <a:latin typeface="Arial" panose="020B0604020202020204" pitchFamily="34" charset="0"/>
                          <a:ea typeface="+mn-ea"/>
                          <a:cs typeface="+mn-cs"/>
                        </a:rPr>
                        <a:t> on 3/31 prior to receiving approved req. Formal solicitation targeted for week of 7/27</a:t>
                      </a:r>
                    </a:p>
                  </a:txBody>
                  <a:tcPr marL="9525" marR="9525" marT="9525" marB="0"/>
                </a:tc>
                <a:tc>
                  <a:txBody>
                    <a:bodyPr/>
                    <a:lstStyle/>
                    <a:p>
                      <a:pPr algn="ctr"/>
                      <a:r>
                        <a:rPr lang="en-US" sz="1000" dirty="0"/>
                        <a:t>Sep 2020</a:t>
                      </a:r>
                    </a:p>
                  </a:txBody>
                  <a:tcPr/>
                </a:tc>
                <a:extLst>
                  <a:ext uri="{0D108BD9-81ED-4DB2-BD59-A6C34878D82A}">
                    <a16:rowId xmlns:a16="http://schemas.microsoft.com/office/drawing/2014/main" val="2400375075"/>
                  </a:ext>
                </a:extLst>
              </a:tr>
            </a:tbl>
          </a:graphicData>
        </a:graphic>
      </p:graphicFrame>
      <p:pic>
        <p:nvPicPr>
          <p:cNvPr id="13" name="Picture 12" descr="A close up of a logo&#10;&#10;Description generated with high confidence">
            <a:extLst>
              <a:ext uri="{FF2B5EF4-FFF2-40B4-BE49-F238E27FC236}">
                <a16:creationId xmlns:a16="http://schemas.microsoft.com/office/drawing/2014/main" id="{BBB4F6C0-0810-460F-A2EC-8F2335906EF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30136" y="974027"/>
            <a:ext cx="262700" cy="525400"/>
          </a:xfrm>
          <a:prstGeom prst="rect">
            <a:avLst/>
          </a:prstGeom>
        </p:spPr>
      </p:pic>
      <p:sp>
        <p:nvSpPr>
          <p:cNvPr id="14" name="Content Placeholder 2">
            <a:extLst>
              <a:ext uri="{FF2B5EF4-FFF2-40B4-BE49-F238E27FC236}">
                <a16:creationId xmlns:a16="http://schemas.microsoft.com/office/drawing/2014/main" id="{5B8E22DC-BD5F-4D60-9A2A-78C1A0E5EB19}"/>
              </a:ext>
            </a:extLst>
          </p:cNvPr>
          <p:cNvSpPr txBox="1">
            <a:spLocks/>
          </p:cNvSpPr>
          <p:nvPr/>
        </p:nvSpPr>
        <p:spPr>
          <a:xfrm>
            <a:off x="129883" y="1169027"/>
            <a:ext cx="8875734" cy="5045038"/>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en-US" dirty="0"/>
          </a:p>
        </p:txBody>
      </p:sp>
      <p:sp>
        <p:nvSpPr>
          <p:cNvPr id="15" name="Content Placeholder 2">
            <a:extLst>
              <a:ext uri="{FF2B5EF4-FFF2-40B4-BE49-F238E27FC236}">
                <a16:creationId xmlns:a16="http://schemas.microsoft.com/office/drawing/2014/main" id="{B6191CE0-5902-4CEF-B8FF-A68E1EA387B2}"/>
              </a:ext>
            </a:extLst>
          </p:cNvPr>
          <p:cNvSpPr txBox="1">
            <a:spLocks/>
          </p:cNvSpPr>
          <p:nvPr/>
        </p:nvSpPr>
        <p:spPr>
          <a:xfrm>
            <a:off x="129882" y="1347846"/>
            <a:ext cx="9076031"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p:txBody>
      </p:sp>
      <p:sp>
        <p:nvSpPr>
          <p:cNvPr id="17" name="Oval 16">
            <a:extLst>
              <a:ext uri="{FF2B5EF4-FFF2-40B4-BE49-F238E27FC236}">
                <a16:creationId xmlns:a16="http://schemas.microsoft.com/office/drawing/2014/main" id="{E576FD3A-A004-4DF8-987C-F943542F0970}"/>
              </a:ext>
            </a:extLst>
          </p:cNvPr>
          <p:cNvSpPr/>
          <p:nvPr/>
        </p:nvSpPr>
        <p:spPr>
          <a:xfrm>
            <a:off x="1830136" y="2036531"/>
            <a:ext cx="262700" cy="273163"/>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008000"/>
              </a:highlight>
            </a:endParaRPr>
          </a:p>
        </p:txBody>
      </p:sp>
      <p:sp>
        <p:nvSpPr>
          <p:cNvPr id="25" name="Oval 24">
            <a:extLst>
              <a:ext uri="{FF2B5EF4-FFF2-40B4-BE49-F238E27FC236}">
                <a16:creationId xmlns:a16="http://schemas.microsoft.com/office/drawing/2014/main" id="{31C9B9A7-DAC6-4089-B8A0-0CCE95BC7A02}"/>
              </a:ext>
            </a:extLst>
          </p:cNvPr>
          <p:cNvSpPr/>
          <p:nvPr/>
        </p:nvSpPr>
        <p:spPr>
          <a:xfrm>
            <a:off x="1832268" y="2945883"/>
            <a:ext cx="260568" cy="273163"/>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9B4FC2-A478-4AAB-9B90-40A7AD461678}"/>
              </a:ext>
            </a:extLst>
          </p:cNvPr>
          <p:cNvSpPr/>
          <p:nvPr/>
        </p:nvSpPr>
        <p:spPr>
          <a:xfrm>
            <a:off x="1832268" y="3984053"/>
            <a:ext cx="272910" cy="288843"/>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48DFB7C-6DE3-432E-A3DB-0DC8369D167F}"/>
              </a:ext>
            </a:extLst>
          </p:cNvPr>
          <p:cNvSpPr/>
          <p:nvPr/>
        </p:nvSpPr>
        <p:spPr>
          <a:xfrm>
            <a:off x="1836371" y="5215533"/>
            <a:ext cx="272910" cy="288843"/>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1185196"/>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14" ma:contentTypeDescription="Create a new document." ma:contentTypeScope="" ma:versionID="6732c5b438b461bc6dc1a54cebbc9122">
  <xsd:schema xmlns:xsd="http://www.w3.org/2001/XMLSchema" xmlns:xs="http://www.w3.org/2001/XMLSchema" xmlns:p="http://schemas.microsoft.com/office/2006/metadata/properties" xmlns:ns1="http://schemas.microsoft.com/sharepoint/v3" xmlns:ns3="41ffd1a0-94dc-43ab-a856-3f671abd15fd" xmlns:ns4="4015de2c-2a62-45ba-8285-bdf4ae027a83" targetNamespace="http://schemas.microsoft.com/office/2006/metadata/properties" ma:root="true" ma:fieldsID="d23d76453f7eb832c506b4075daa5b1d" ns1:_="" ns3:_="" ns4:_="">
    <xsd:import namespace="http://schemas.microsoft.com/sharepoint/v3"/>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1F245F-DB62-428D-A566-B113377E9116}">
  <ds:schemaRefs>
    <ds:schemaRef ds:uri="4015de2c-2a62-45ba-8285-bdf4ae027a83"/>
    <ds:schemaRef ds:uri="http://schemas.microsoft.com/sharepoint/v3"/>
    <ds:schemaRef ds:uri="41ffd1a0-94dc-43ab-a856-3f671abd15f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49DE8874-90E4-441F-84AA-01740E5268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Fermilab_PPT_090815</Template>
  <TotalTime>3612</TotalTime>
  <Words>2499</Words>
  <Application>Microsoft Office PowerPoint</Application>
  <PresentationFormat>On-screen Show (4:3)</PresentationFormat>
  <Paragraphs>442</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Helvetica</vt:lpstr>
      <vt:lpstr>Times New Roman</vt:lpstr>
      <vt:lpstr>Fermilab_PPT_090815</vt:lpstr>
      <vt:lpstr>PowerPoint Presentation</vt:lpstr>
      <vt:lpstr>WBS 121.01 Project Management</vt:lpstr>
      <vt:lpstr>EVMS, RLS</vt:lpstr>
      <vt:lpstr>ESH</vt:lpstr>
      <vt:lpstr>Quality Assurance</vt:lpstr>
      <vt:lpstr>International General</vt:lpstr>
      <vt:lpstr>International Documents Update</vt:lpstr>
      <vt:lpstr>Procurements</vt:lpstr>
      <vt:lpstr>Procurements </vt:lpstr>
      <vt:lpstr>WBS 121.2 SRF Updates – HWR Status</vt:lpstr>
      <vt:lpstr>WBS 121.2 SSR Cryomodules</vt:lpstr>
      <vt:lpstr>WBS 121.2 SRF Updates – 650 Cryomodules</vt:lpstr>
      <vt:lpstr>WBS 121.2 SRF Updates – 650 Cryomodules</vt:lpstr>
      <vt:lpstr>WBS 121.2 SRF Updates – 650 Cryomodules</vt:lpstr>
      <vt:lpstr>WBS 121.2 SRF Updates – 650 Cryomodules</vt:lpstr>
      <vt:lpstr>WBS 121.2 SRF Updates – Cryogenics</vt:lpstr>
      <vt:lpstr>Accelerator Systems</vt:lpstr>
      <vt:lpstr>Accelerator Systems</vt:lpstr>
      <vt:lpstr>Accelerator Systems</vt:lpstr>
      <vt:lpstr>Accelerator Systems</vt:lpstr>
      <vt:lpstr>Installation and Commissioning</vt:lpstr>
      <vt:lpstr>Installation and Commissioning</vt:lpstr>
      <vt:lpstr>Installation and Commissioning</vt:lpstr>
      <vt:lpstr>Accelerator Complex Upgrades</vt:lpstr>
      <vt:lpstr>Conventional Facilities</vt:lpstr>
      <vt:lpstr>Conventional Facilities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Marc L Kaducak</cp:lastModifiedBy>
  <cp:revision>30</cp:revision>
  <cp:lastPrinted>2014-01-20T19:40:21Z</cp:lastPrinted>
  <dcterms:created xsi:type="dcterms:W3CDTF">2019-12-16T19:54:36Z</dcterms:created>
  <dcterms:modified xsi:type="dcterms:W3CDTF">2020-07-15T17:52:03Z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