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76" r:id="rId3"/>
    <p:sldId id="379" r:id="rId4"/>
    <p:sldId id="375" r:id="rId5"/>
    <p:sldId id="337" r:id="rId6"/>
    <p:sldId id="346" r:id="rId7"/>
    <p:sldId id="357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7" autoAdjust="0"/>
    <p:restoredTop sz="94660"/>
  </p:normalViewPr>
  <p:slideViewPr>
    <p:cSldViewPr>
      <p:cViewPr>
        <p:scale>
          <a:sx n="88" d="100"/>
          <a:sy n="88" d="100"/>
        </p:scale>
        <p:origin x="921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AD099-525B-4E0C-94C7-BADC6958CC95}" type="datetimeFigureOut">
              <a:rPr lang="en-US" smtClean="0"/>
              <a:t>29-Jul-20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8653D-5392-48BE-915D-5C7C5A57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F8653D-5392-48BE-915D-5C7C5A5737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5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9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0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0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9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8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8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0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2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7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3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William Shepherd, SHSU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FEF2-C13E-47A0-9F53-975E92D7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7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Theory Errors in the SMEFT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4087" y="3276600"/>
            <a:ext cx="7235825" cy="1752600"/>
          </a:xfrm>
        </p:spPr>
        <p:txBody>
          <a:bodyPr>
            <a:normAutofit/>
          </a:bodyPr>
          <a:lstStyle/>
          <a:p>
            <a:r>
              <a:rPr lang="en-US" dirty="0"/>
              <a:t>William Shepherd</a:t>
            </a:r>
          </a:p>
          <a:p>
            <a:r>
              <a:rPr lang="en-US" dirty="0"/>
              <a:t>Snowmass ’21 Theory Frontier Meeting</a:t>
            </a:r>
          </a:p>
          <a:p>
            <a:r>
              <a:rPr lang="en-US" dirty="0"/>
              <a:t>July 29, 2020</a:t>
            </a:r>
          </a:p>
        </p:txBody>
      </p:sp>
      <p:sp>
        <p:nvSpPr>
          <p:cNvPr id="4" name="AutoShape 2" descr="data:image/jpeg;base64,/9j/4AAQSkZJRgABAQAAAQABAAD/2wCEAAkGBxIHBhQUBxQUFhUUGB8aFhgXGSQYHRsgHB8dIhseHx4iKCogGxwlICMgIzElJSosLi4uHiAzODMsNygtLisBCgoKDQwMDgwMDzcZFBkrLCsrKyssNysrKyssNyssKysrKys3KysrKysrKysrKysrKysrKyssKysrKysrKysrK//AABEIAHEBvAMBIgACEQEDEQH/xAAcAAEAAgMBAQEAAAAAAAAAAAAABAYDBQcCAQj/xABEEAABAwIEAggEAgYKAAcAAAABAAIDBBEFBhIhMZMHExUXIkFRUzJhcdEUkQgjM3KB4RYkN0JSc3ShsrM0NTZDYrHC/8QAFAEBAAAAAAAAAAAAAAAAAAAAAP/EABQRAQAAAAAAAAAAAAAAAAAAAAD/2gAMAwEAAhEDEQA/AO4oiICIiAiIgIiICIiAiIgIiICIiAiIgIiICIiAiIgIiICIiAiIgIiICIiAiIgIiICIiAiIgIiICIiAiIgIiICIiAiIgIiICIiAiLj/AEn9LzcLL6bKzg+YbPm2LY/UN8nPHrwHzN7BZOknpKgybAY6fTLVEeGO+zL8HSEcB5hvE/IbrkXfdi3rT8v+a5zPM6omL6hxc5xu5zjckniSTuSrr0PZXp82ZrdFjAcY2Quk0tdp1EOY0Akb28V9iDsEGx77sW9afl/zTvuxb1p+X/Na3pgyxT5UzYIsIDhG+JsmlztWkkuBAJ3t4b73O5TofyvT5szYYsXDjGyJ0mlp06iHMaASN7eK+1jsEGy77sW9afl/zTvuxb1p+X/Na/piyvT5TzW2LBw4RvhbJpc7VpJc9pAJ3t4QdyTuV76G8qU+bcyvjxkOdHHEZNLXadR1NbYkb23vsRwG6Cb33Yt60/L/AJp33Yt60/L/AJrV9L2WYMqZt6nCA4RuibIGuOrSSXAgE728Pnc7qZ0MZSps249K3Gg5zIo9Qa1xaHEkDcje30IQSO+7FvWn5f8ANO+7FvWn5f8ANajpZy1BlXNxhwrUIzG14Djq06r3APEjbz3UroayrTZszM+PGQ50ccRfpa7TqOprQCRvbc8CPJBN77sW9afl/wA12Lo56R6fOdPodaKpaPHETx9XMP8Aeb8uI89rE8I6XMswZVzb1OEhwjdG2QNcdWkkuBAPG23nc7qn0tS+jqWyUjnMew3a5psQRwII4FB+3kXJei/pcZjQZTZmcGVHwsl2ayU+QPkx5/InhYkBdaQEREBERAREQEREBERAREQEREBERAREQEREBERAREQEREBERAREQEREBERAREQEREBERBzLpIZjmPwmDLdOYYTtI90sYkkH+EWcdDP43PyFweU9zeMewzms+6/Ua5x04ZkqstYBBJgcpie+bS4hrXXGlxt4gRxCDkfc3jHsM5rPutxlXIOYcqYi6bBoYmvcwsJdJG4aSWk7E+rQuk9COYanMuVpZcbkMr21DmBxa1tmhkZAs0AcSfzXnpuzFVZay1DJgkpie6cMJDWuu3Q828QI4gIOcZpyDmHNWIibGIYnPawMBbJG0WBJGwPqSmVcg5hypiJmwaGJr3MLCXSRuFiQTsT6gLpHQjmGqzLleWXG5TK9tQ5gJa1tmhkZAs0AcSfzXzpuzFVZayzDJgkpie6cMJDWuu0sebeIEcQEHOc1ZCzDmvEWzYzDE57WBgLZI2jSC4jYH1cV9ypkTMWU650uDRRNe9mg6nxu2uDwJ9QF0PoQzHVZly9NJjcple2bS0lrW2Ghpt4QBxJXnpwzJVZawKB+BymJz5tLiGtdcaXG3iB8wg53mnIGYc1YkJsYhic8MDAWyRtFgSRsD8ysuU8j5iylVPfgsUTXSN0u1Pjdte/mfVdG6Esw1OZcqSy43IZXtqHMDi1rbNDIyBZoA4k/movTjmWryzhFO/A5TE58ha4hrXXGm/8AeBQc9zP0fZgzRifX4vDE6TSG3bJG0WF7bA/NZMqZEzDlOudLg0UTXvZoOp8btrg8CfUBdM6F8eqcx5RdLjUhkkE7mhxAbsGsIFmgDiT+ai9OGY6rLWAQSYHKYnvm0uIa11xpcbeIEcQg51mjo/zBmnEhNjEMTpA0Mu2SNosCSNgfmVqO5vGPYZzWfddi6EswVOZMqyS43KZXtqHMDi1rbNDIyBZoA4k/msXTfmOqy1l6GTBJTE902lxDWuuNDjbxAjiAg5F3N4x7DOaz7rrnR0cbwaEQZop+tiAtHK2WN0jPk67hrb8/iHz2tk6Ecw1WZcsSy43KZXtnLAS1rbNDIzbwgDiT+a6GgIi12YRUOwh4wUhsztLWOIBDbuALyDsQ0XdbztZBsUVEz5iNXlnC4H0lS57pKiOF2uOO1n6rkANBB223P8VvaijrKfEqd1NUOki1kTxvYwEtLXBrmlrQfC/SSPMX9LEN8irOSMYlxSgmOLOYXx1UsILW6ARG7SLAknfjxPHirKTbig+ovjXBwu3dVTpAqq/D6KOTLBa6TXpMLmhwkFnOIB2LXWaRx3+qC2ItFlDM8ObMHEtFdrh4ZYz8UT/Nrh/9G2/+y8YayqnpKoGpu8PfHC50bbMsPC4hoGsgnfgDbgEFgRRcLjkhw6NuISCSQMAe8DSHOA3cANhcrM4mSE/hyLkbEjUL/MAi4+VwgyIq7kLF5sby02bEy0yGSVpLRpb4JHtFhc22HqVYWuDhdu6D6ipnSRjNRgbKN2GSaevqo4Hgta4aX6ruFxcOFvp8l6rsbqMEzrRUsrxPFWCQeJobJGY26tV22a5h4W0gi17+SC4ovLnhvxEBV3PuKz4NgjZcNcwHromO1N1XbI9rDbcBp3vcg8OG9wFkReWvDiQ0gkcfkjpA1wDiLnYC/FB6REQEREBERAREQEREBERAREQEREBERAREQFWM+5Mizth0cVbI+MRv1gstcmxFt/qrOud9NGbKrKWEQSYK5rXSSFrtTQ7bST5oLBkPJ8eSsJfBRSPka+QyXfa9y1rbbeXhXnPmTos64WyGtkfG1knWAstckNcLb+W60/Q1mipzZl2WXGXNc9s5YNLQ0WDGHgPmSsPTPmyqylhEEmCua1z5C12podtpJ8/mg3+Q8nx5Kwp8FFI+Rr5DJd9rglrW228vCmfMnRZ1wtkNbI+NrJBICy1yQ1zbb+XiWi6GM11WbMEnkxpzXOZLpbpaG7aWny+ZX3pmzVU5TwGGXBXNa582h2podtpcfP5gIN3kLJsWSsNkhopHyCR+sl9rg2Att5bLzn3JcWdqCOKtkfGI36wWWuTYjz+q0nQxmuqzbgs8mNOa5zJdLdLQ3bSD5fMrJ0vZ0qMl4bBJhTYnGR5a7rGlwsBfazgg3eQ8oR5Kwh8FFI+Rr5DJd9r3LWttt5eELFn7JMWd6OKOtkfGInFwLLXNxbzWv6JM3z5zwGWbFWxNcyYsAjBaLBrDvcne5K13TVm+ryjR0zsEc1pkc8O1NDr2DbceHFBaMjZTjybgxp6OR8jTIX3fa9yGi23lssWfcmRZ2w+OKtkfGI36wWWuTYi2/lutV0N5nqc15ZlmxlzXPbO5gLWho0hkZGw+bionTTm6qylh1O/BXNaZHua7U0OuAARx4ILHkTKEeS8IfBRSPka+QyXfa4Ja1ttvLwj814z7kyLOuGxw1sj4xG/WCy1ybEW38t1p+hnNNTmzL80uMua57JixulobtoYeA+ZKx9M+bKrKWDwSYK5rXPlLXamh22knz+aDfZDyfFkrCnwUUj5GvkMhL7XuWtbbby8KsqoHQ1mipzZl6WXGXNc9kxYNLQ3YMYeA+ZKv6AiIg5/0z/8AkVJ/roP/ANLoC1uL4DTY1p7VibKGm7Q65AIvYgXtq3O/FTYoGxQaWXta25JP5k3QcrpsGp63IuMSVUbXSMqK1zHu3cxzC4tLCfgIIB8Nr+a2lbXPrpsFhr5LMqYS95cNTZZWxMLGvvsR4nOAPFwb6K3xZbpIqKSKOFojmJMrbmzyeJdvuT5+vndKrLVJWYQ2mqoGOhZbQw7hluGk8W2GwsRYbIIGBYCzBcwTOincTUN1GANDY2lukGRrR8BPnv4iSd7bbDHP/E0n+oH/AFyrLhGCU+CscMNjDNVtRuXOdbhqc4lzreVzsslfhcWIPaaxuosN2+Iix9RYjfc78dygpGccvz4FixxTJzbyj/xdOOFQwcSAP/cHHbc8dzcOnYRicWY8jVc9Jq6ubrnNvdrh4fkbggjiD5K6AWGyhDCIG0T4mRtEchc57W+EEuN3cPU8fW59UHPBUluU8Bhnf1cFQI2yk8HEQ6o43cLte8C487WNwSFa8Ly+zCMymWOch07LOgY0Mjdot+s0jg8CzS75gei2UuXaSbBvws0LHQDYRkXaLcLX+G3lbh5L5heXaXCWPGHx6dY0udqc5xAvYayS6wubC+19kFFy/QS4l0aMjw6Vkcpq5XRiS5jkLKiR/VvA3LHBpuB5KxZErRUTVbJqf8NURSNFRE1wdHqLQWvjIsLPbYnbjx33O4iy5SwUQigiDWB+sBrnN0uBvqaQbtde+4txKlUGHRYeHfhG2L3anuJLnONgLuc4lzjYAbnYADyQUjplbrocOBvviMA2NjwfwI3B+iwZvp/6KZooanBnSOlqp208scjjNrjNydJfqfHpO/hIG4uCrxi2BU2M6e1YmyaDdodcgEcCBwB+fFeqfBaenqxLHG3rANIkdd7wDxAc65APoEFYyu0YpmrFO1w174pmxMY/xBkRYC3S07ND7kn1tveyq9VO+r6M5W1DnOjjxERQvLiSYmVLAzx8TbdoN77BdPq8Ggq6nrJmeMt0lzXFjnN8muLSC5u52NxuV4rMApa2gZDUwsMTLaY7WYLcLNFht5eiCrV1BFg/SZh/ZbGxfiIqhs2gaRJoDHM1W+Igkm53WLJ2B01RmjEpKiJjnw1t4nO8RYeqjPhJ+Hf09B6C1vlwOnmrY5Zo7yQi0bySS0edjfz8/XzuvVBg8GHVD30TA10pvIQT4j6m53Pz4oJ6IiAiIgIiICIiAiIgIiICIiAiIgIiICIiAuQfpItL8v0ugE/rjw/cK6Li1DXVFXfCquKFlh4H03Wm/mdXWN/Ky0WM1FZgcTXYvi1HE1xs0vo7An0/bIK/+ji0tyfOHCx/Eu/64lH/AEkGl+XqXQCf1x4fuFWnB5a3G6cvwjFqSVjXaS5lHcA2Bt+242I/NfMZnrMDia7GMWo4muNml9HYE+n7ZBWv0cGlmWanUCP1/n+41ev0j2l+VabSCf6x5fuPVjweesxyFzsIxakla02cWUdwDa9v23ovuMTVuBwNfi+LUkTXHSC+jsCbXt+242QVj9G9pZluq1Aj9eOP7jVhzR0vwUWLSU+MYbrdA8t8b2u+jgC02uLH+K6Fk3E+06R7vxsFZZ1tcMfVhu3wkanXPnxX5s6W/wC0at/zB/xag6plPpegxDF4qXB8OMZmeB4HtaB/icQGi9mi/wBAsH6SbC/DaLQCfHJw+jVzboc/tKo/3n/9b1+jM54r2XDEfx0FHqJ3mj6wPtbYeNtiP48UFP8A0c2lmSZg8Ef1p3H/AC4VA/SSYX4NSaAT+tdw/dCt2DyVuN0xkwjFqSVgdpLmUdwCACR+242I/NeMZqazA42nGMXo4g82aX0drkcQP1yCvfo4tLMpVAcCP6yeP+XGsX6SDS/LtLoBP688P3CrRg8tbjkBfhGLUkrWnSXMo7gGwNv23GxC+YzPWYHE12L4tRxNcbNL6OwJ42/bIK9+ji0tyjUBwsfxJ/6411hUnB5a3HIC/CMWpJWtOkuZR3ANgbftuNiPzW9wiirqeqJxarimZpIDWU/VG+1jq6x21r7W80G5REQVXpOqZcPyXUT4dK+KWFoc1zbf4mg3BBBFlssDnFJlyGTEZiS6NjnySuAuXNBO+wG/kFqOls26Oa2/tj/k1arPUMdR0WwdeGuH9Utex4viBt9Wkj6EoLtR4xT11U+Oimikkj+NjHtc5vl4gDcb+q8w43TT174YpozJG4NczULhxF7W8zb0VZzJEyl6QMH/AA4awu/EMOna7BDcN24tDgD8lhydTU0OaMTMrIWvbVt0EtaHDXFHbSeI1EnhxJKC4z4nBT1AZUSxte61mueA434WBN919rsShw9t6+WOMWJ8bg3YC5O54AbrnWWIqbGcsVcWYKgseZpvx0bnRssdZsSXN1BugN0m+waADss+JUcDs84G3SXt6ioa0zDU9wbG3Rq1bk2ud99yfVBeZMapoqYSSTwhjmdYHF7QCzbxg3sW7jfhuFnoa6LEaYSUEjJGHg5jg5p+hGyp1TQQt6Waa0cY00MmnwgW0yMDbfQEgegJWrP4embj7a7W2nbKxz2wnQ7xQxl1jsAXnYk2HG5QdDpMShrZXNo5Y3uZ8TWPDi36gHb+Kw0WN02ITuZRzRvcxxYWhwvqb8Qt5287eh9FS8Mqg7pYZ1roBfDS0NjdqA/Xs0t1bajbhsOPDzWbo0pqaKKq8EIkFdUxjwtDgNRIYPO2ne3p8kFpwCE0lA5s1Sagh7yZHWuN76DbYaRt9uCm0tdFVk/hZGPsLnS4O2PA7eS5KYuq6OJGwANgZibxUNaLAQCoOsWHBgFrjhpv5K35w3zNhXZn7Xr3X0+xoPW3t/c+D5X0+dkFircepMPv+OqII7HSdcjW2J3tueNvJTJKhkUGuRzQwC+okAW9b8LKj5Nw+B2JYzeOPxVTmu8I3aYmEg/K5cfqStZlepiGTMFNWS6S5EAdJoj1NZJvId7hrQQ0AE6iAPMgL5XVja7ApX4ROPgcWSxFsliAeFw5psfIhR8j1smJZPpJa12qSSFjnu2FyRudtlVcjTtdQYzd7HE1lQ7w7Ajq47uAudr+d1Yujf8A9A0P+nZ/xCCfmeaWLBZBhRAnkGiAm2z3cDvtZu7j8mla/o7x45jylDLPfrQOrmB2IkZ4XXHlf4rf/ILNVsOL48W08zo/wgFzHoceslB2Ie11i2P5DaVVbLo/ol0lVFJLIXR4gz8TCX6R+tFxKLNAF3bu2A2AQXmXGqaGr6qWeISXALS8Agu+EEeRPkDxWWtxKHD7fj5Y49Wzdbw2/wBLndc+yI+lrOj2aDMrmdZ1kwrmudpdrdI4km1nXPh0kb7C3BYs5TwswfF20LgHiFonMz7uv1TTHHGziG6Te5PxE7O3sHS6mpZSwF9U5rGji5xAA/idlUaPGn1XScYaeoElOaIyhjdJDZBKxp3A1Xt5Em1yoOK1bRmLBTVuH4ciQXv4OvEYEeo8NXxht/71/MLN4G9NR6rTrOGnVvuT17bX+en/AGQXCXEoIaoRzSxtkPBheA434WF77r3U10VIbVUjGEgnxODdgLk7+QG65nlWCkx7IL48xVLmnU81zJHxsLZWvJcXEt1DcAg32AAHCy2eKUkUmfMF1NLv1FRYyi7zpZHoL776hud9wSfNBb25go3UAmFTT9UXaRJ1rdBd6ar2v8lIqcShpGtNXLGwO+EveG3+lzv/AAVOy9RwzdI2LtcyNzQ2n8JAIBkjd1m3AFwa2/rYXWvytgv9J+iSGIutJG6Q08h3Mb4ppBCR8gAG/u3CDoHacAmawyxangFjdYu4HgWi9yD8lLVTyfiv9KHNqKiPQ+nYYXtI3ZOSOvaL+TdLACP8RCtiAiIgIiICIiAiIgIijYlWswzDpJqq4ZExz3kC50tBJ289ggkrl/T1gdTjuCUzcHhklc2UlwYL2Gki5Uzvpwj3JeU5O+nCPdl5TkGLoIwaowPK0zMXifE81BcGvFiRojF/pcH8lg6esDqccwOnbg8L5XNlJcGC9hpIuVM76cI92XlOTvpwj3ZeU5BF6BsEqcDy/UMxeF8TnTagHixI0NFx/FeunjBanHMuQMwiF8rmz6iGC5A0PF/pcqR304R7svKcnfThHuy8pyCJ0DYJU4HgNQzF4XxOdNqaHi1xpAuP4rjXS3/aNW/5g/4tXcO+nCPdl5TlzbMsuXcw45LU1VZWNdK7UQ2LYbAbXbfyQVzoc/tKo/3n/wDW9dZ6fcBqsdoKQYPDJKWPeXBgva4ba6peV6jLuW8eiqaWrrHPiJIa6LY3aW72aD5ro/fThHuy8pyDx0E4NUYHlKWPF4nxPNS5wa8WJBjiAP0uCP4KH094FU47hVK3B4ZJS2RxcGC9hpHFT++nCPdl5Tk76cI92XlOQYOgfBajA8szsxeJ8TnTlwDxYkaGC/0uCsfT1glTjmBU7MHhfK5sxLgwXsNJFypffThHuy8pyd9OEe7LynIMPQRgtRgeWJmYvE+J7qguDXixI0MF/pcFdKXO++nCPdl5Tk76cI92XlOQdERc776cI92XlOTvpwj3ZeU5BfKugirgPxsccluGtodb6X4LCcHpjThhgh0A3DerbpBPE2ta/wA1Se+nCPdl5Tk76cI92XlOQXh+E08j2l8MRLAA0ljSWhvwgG2wHlbghwqA4j15hi661ut0DXb01W1W/iqP304R7svKcnfThHuy8pyC51WBUlZWiarp4Hyt4SOja5wtws4i+yzz4bBUVAfURRueLWc5gLhbcWJFxYqi99OEe7LynJ304R7svKcgvT8OhfV9Y+KMyDg8sBdtw8VrrxHhNPGXdXBCNYIfaNo1A8QdtwfQqkd9OEe7LynJ304R7svKcgu0ODU0D4zDBC0wgiIiNoMYd8QZYeG/nbivrcIp2Vj5WwRCWQWfJobqcPRzrXI+qpHfThHuy8pyd9OEe7LynIL3S4fDRsIpIo2B3xBjA0H6gDdfKPDYaAn8DFHHfjoYG3tw4BUXvpwj3ZeU5O+nCPdl5TkF3ZhFPGHdXBCNYs+0bRqHodtx9V5dgtK+m6t1PCWatWgxt06hwda1tXzVK76cI92XlOTvpwj3ZeU5Bd+yKfrJD1EN5rdadDbv0/Dq28VvK/BZ6Wljo4tNIxrG8bMaGj8gqD304R7svKcnfThHuy8pyC9QYdDT1BfTxRte6+pzWAONzc3IFzc7rxJhFPLUa5YIS+99RjaXXHA3te6pHfThHuy8pyd9OEe7LynILrJglLLiInlp4TM3hKY2l4tws62r/dZJcLgmqTJLDEXuboLywFxaeLSbXLflwVG76cI92XlOTvpwj3ZeU5BeHYVTvw7qHwxGECwiLBosOA02tb+C80eD01CWmighjLRpaWMa2w3NhYbC5Jt8yqT304R7svKcnfThHuy8pyC5zYDST4gJ56eB0w4SOjaXi3DxEX2UibD4Z6kSTRRue21nlgLhbhYkXFlRO+nCPdl5Tk76cI92XlOQXhuFwNkc5sMQLwQ86Bdwd8Qcbbg+d+K8SUvZtA/sOCLXa7WC0TXH5kA2+tiqV304R7svKcnfThHuy8pyC7YLSOo6ECo09Y4ufJp4ankucAdiQL2BPkApyoNH0wYVWVbI4JJS6Rwa0dU4buNh/ur8gIiICIiAiIgIiIC8yMEjCJACCLEHcEHiCPML0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G3CadrgWwxAjgdDfsp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IHBhQUBxQUFhUUGB8aFhgXGSQYHRsgHB8dIhseHx4iKCogGxwlICMgIzElJSosLi4uHiAzODMsNygtLisBCgoKDQwMDgwMDzcZFBkrLCsrKyssNysrKyssNyssKysrKys3KysrKysrKysrKysrKysrKyssKysrKysrKysrK//AABEIAHEBvAMBIgACEQEDEQH/xAAcAAEAAgMBAQEAAAAAAAAAAAAABAYDBQcCAQj/xABEEAABAwIEAggEAgYKAAcAAAABAAIDBBEFBhIhMZMHExUXIkFRUzJhcdEUkQgjM3KB4RYkN0JSc3ShsrM0NTZDYrHC/8QAFAEBAAAAAAAAAAAAAAAAAAAAAP/EABQRAQAAAAAAAAAAAAAAAAAAAAD/2gAMAwEAAhEDEQA/AO4oiICIiAiIgIiICIiAiIgIiICIiAiIgIiICIiAiIgIiICIiAiIgIiICIiAiIgIiICIiAiIgIiICIiAiIgIiICIiAiIgIiICIiAiLj/AEn9LzcLL6bKzg+YbPm2LY/UN8nPHrwHzN7BZOknpKgybAY6fTLVEeGO+zL8HSEcB5hvE/IbrkXfdi3rT8v+a5zPM6omL6hxc5xu5zjckniSTuSrr0PZXp82ZrdFjAcY2Quk0tdp1EOY0Akb28V9iDsEGx77sW9afl/zTvuxb1p+X/Na3pgyxT5UzYIsIDhG+JsmlztWkkuBAJ3t4b73O5TofyvT5szYYsXDjGyJ0mlp06iHMaASN7eK+1jsEGy77sW9afl/zTvuxb1p+X/Na/piyvT5TzW2LBw4RvhbJpc7VpJc9pAJ3t4QdyTuV76G8qU+bcyvjxkOdHHEZNLXadR1NbYkb23vsRwG6Cb33Yt60/L/AJp33Yt60/L/AJrV9L2WYMqZt6nCA4RuibIGuOrSSXAgE728Pnc7qZ0MZSps249K3Gg5zIo9Qa1xaHEkDcje30IQSO+7FvWn5f8ANO+7FvWn5f8ANajpZy1BlXNxhwrUIzG14Djq06r3APEjbz3UroayrTZszM+PGQ50ccRfpa7TqOprQCRvbc8CPJBN77sW9afl/wA12Lo56R6fOdPodaKpaPHETx9XMP8Aeb8uI89rE8I6XMswZVzb1OEhwjdG2QNcdWkkuBAPG23nc7qn0tS+jqWyUjnMew3a5psQRwII4FB+3kXJei/pcZjQZTZmcGVHwsl2ayU+QPkx5/InhYkBdaQEREBERAREQEREBERAREQEREBERAREQEREBERAREQEREBERAREQEREBERAREQEREBERBzLpIZjmPwmDLdOYYTtI90sYkkH+EWcdDP43PyFweU9zeMewzms+6/Ua5x04ZkqstYBBJgcpie+bS4hrXXGlxt4gRxCDkfc3jHsM5rPutxlXIOYcqYi6bBoYmvcwsJdJG4aSWk7E+rQuk9COYanMuVpZcbkMr21DmBxa1tmhkZAs0AcSfzXnpuzFVZay1DJgkpie6cMJDWuu3Q828QI4gIOcZpyDmHNWIibGIYnPawMBbJG0WBJGwPqSmVcg5hypiJmwaGJr3MLCXSRuFiQTsT6gLpHQjmGqzLleWXG5TK9tQ5gJa1tmhkZAs0AcSfzXzpuzFVZayzDJgkpie6cMJDWuu0sebeIEcQEHOc1ZCzDmvEWzYzDE57WBgLZI2jSC4jYH1cV9ypkTMWU650uDRRNe9mg6nxu2uDwJ9QF0PoQzHVZly9NJjcple2bS0lrW2Ghpt4QBxJXnpwzJVZawKB+BymJz5tLiGtdcaXG3iB8wg53mnIGYc1YkJsYhic8MDAWyRtFgSRsD8ysuU8j5iylVPfgsUTXSN0u1Pjdte/mfVdG6Esw1OZcqSy43IZXtqHMDi1rbNDIyBZoA4k/movTjmWryzhFO/A5TE58ha4hrXXGm/8AeBQc9zP0fZgzRifX4vDE6TSG3bJG0WF7bA/NZMqZEzDlOudLg0UTXvZoOp8btrg8CfUBdM6F8eqcx5RdLjUhkkE7mhxAbsGsIFmgDiT+ai9OGY6rLWAQSYHKYnvm0uIa11xpcbeIEcQg51mjo/zBmnEhNjEMTpA0Mu2SNosCSNgfmVqO5vGPYZzWfddi6EswVOZMqyS43KZXtqHMDi1rbNDIyBZoA4k/msXTfmOqy1l6GTBJTE902lxDWuuNDjbxAjiAg5F3N4x7DOaz7rrnR0cbwaEQZop+tiAtHK2WN0jPk67hrb8/iHz2tk6Ecw1WZcsSy43KZXtnLAS1rbNDIzbwgDiT+a6GgIi12YRUOwh4wUhsztLWOIBDbuALyDsQ0XdbztZBsUVEz5iNXlnC4H0lS57pKiOF2uOO1n6rkANBB223P8VvaijrKfEqd1NUOki1kTxvYwEtLXBrmlrQfC/SSPMX9LEN8irOSMYlxSgmOLOYXx1UsILW6ARG7SLAknfjxPHirKTbig+ovjXBwu3dVTpAqq/D6KOTLBa6TXpMLmhwkFnOIB2LXWaRx3+qC2ItFlDM8ObMHEtFdrh4ZYz8UT/Nrh/9G2/+y8YayqnpKoGpu8PfHC50bbMsPC4hoGsgnfgDbgEFgRRcLjkhw6NuISCSQMAe8DSHOA3cANhcrM4mSE/hyLkbEjUL/MAi4+VwgyIq7kLF5sby02bEy0yGSVpLRpb4JHtFhc22HqVYWuDhdu6D6ipnSRjNRgbKN2GSaevqo4Hgta4aX6ruFxcOFvp8l6rsbqMEzrRUsrxPFWCQeJobJGY26tV22a5h4W0gi17+SC4ovLnhvxEBV3PuKz4NgjZcNcwHromO1N1XbI9rDbcBp3vcg8OG9wFkReWvDiQ0gkcfkjpA1wDiLnYC/FB6REQEREBERAREQEREBERAREQEREBERAREQFWM+5Mizth0cVbI+MRv1gstcmxFt/qrOud9NGbKrKWEQSYK5rXSSFrtTQ7bST5oLBkPJ8eSsJfBRSPka+QyXfa9y1rbbeXhXnPmTos64WyGtkfG1knWAstckNcLb+W60/Q1mipzZl2WXGXNc9s5YNLQ0WDGHgPmSsPTPmyqylhEEmCua1z5C12podtpJ8/mg3+Q8nx5Kwp8FFI+Rr5DJd9rglrW228vCmfMnRZ1wtkNbI+NrJBICy1yQ1zbb+XiWi6GM11WbMEnkxpzXOZLpbpaG7aWny+ZX3pmzVU5TwGGXBXNa582h2podtpcfP5gIN3kLJsWSsNkhopHyCR+sl9rg2Att5bLzn3JcWdqCOKtkfGI36wWWuTYjz+q0nQxmuqzbgs8mNOa5zJdLdLQ3bSD5fMrJ0vZ0qMl4bBJhTYnGR5a7rGlwsBfazgg3eQ8oR5Kwh8FFI+Rr5DJd9r3LWttt5eELFn7JMWd6OKOtkfGInFwLLXNxbzWv6JM3z5zwGWbFWxNcyYsAjBaLBrDvcne5K13TVm+ryjR0zsEc1pkc8O1NDr2DbceHFBaMjZTjybgxp6OR8jTIX3fa9yGi23lssWfcmRZ2w+OKtkfGI36wWWuTYi2/lutV0N5nqc15ZlmxlzXPbO5gLWho0hkZGw+bionTTm6qylh1O/BXNaZHua7U0OuAARx4ILHkTKEeS8IfBRSPka+QyXfa4Ja1ttvLwj814z7kyLOuGxw1sj4xG/WCy1ybEW38t1p+hnNNTmzL80uMua57JixulobtoYeA+ZKx9M+bKrKWDwSYK5rXPlLXamh22knz+aDfZDyfFkrCnwUUj5GvkMhL7XuWtbbby8KsqoHQ1mipzZl6WXGXNc9kxYNLQ3YMYeA+ZKv6AiIg5/0z/8AkVJ/roP/ANLoC1uL4DTY1p7VibKGm7Q65AIvYgXtq3O/FTYoGxQaWXta25JP5k3QcrpsGp63IuMSVUbXSMqK1zHu3cxzC4tLCfgIIB8Nr+a2lbXPrpsFhr5LMqYS95cNTZZWxMLGvvsR4nOAPFwb6K3xZbpIqKSKOFojmJMrbmzyeJdvuT5+vndKrLVJWYQ2mqoGOhZbQw7hluGk8W2GwsRYbIIGBYCzBcwTOincTUN1GANDY2lukGRrR8BPnv4iSd7bbDHP/E0n+oH/AFyrLhGCU+CscMNjDNVtRuXOdbhqc4lzreVzsslfhcWIPaaxuosN2+Iix9RYjfc78dygpGccvz4FixxTJzbyj/xdOOFQwcSAP/cHHbc8dzcOnYRicWY8jVc9Jq6ubrnNvdrh4fkbggjiD5K6AWGyhDCIG0T4mRtEchc57W+EEuN3cPU8fW59UHPBUluU8Bhnf1cFQI2yk8HEQ6o43cLte8C487WNwSFa8Ly+zCMymWOch07LOgY0Mjdot+s0jg8CzS75gei2UuXaSbBvws0LHQDYRkXaLcLX+G3lbh5L5heXaXCWPGHx6dY0udqc5xAvYayS6wubC+19kFFy/QS4l0aMjw6Vkcpq5XRiS5jkLKiR/VvA3LHBpuB5KxZErRUTVbJqf8NURSNFRE1wdHqLQWvjIsLPbYnbjx33O4iy5SwUQigiDWB+sBrnN0uBvqaQbtde+4txKlUGHRYeHfhG2L3anuJLnONgLuc4lzjYAbnYADyQUjplbrocOBvviMA2NjwfwI3B+iwZvp/6KZooanBnSOlqp208scjjNrjNydJfqfHpO/hIG4uCrxi2BU2M6e1YmyaDdodcgEcCBwB+fFeqfBaenqxLHG3rANIkdd7wDxAc65APoEFYyu0YpmrFO1w174pmxMY/xBkRYC3S07ND7kn1tveyq9VO+r6M5W1DnOjjxERQvLiSYmVLAzx8TbdoN77BdPq8Ggq6nrJmeMt0lzXFjnN8muLSC5u52NxuV4rMApa2gZDUwsMTLaY7WYLcLNFht5eiCrV1BFg/SZh/ZbGxfiIqhs2gaRJoDHM1W+Igkm53WLJ2B01RmjEpKiJjnw1t4nO8RYeqjPhJ+Hf09B6C1vlwOnmrY5Zo7yQi0bySS0edjfz8/XzuvVBg8GHVD30TA10pvIQT4j6m53Pz4oJ6IiAiIgIiICIiAiIgIiICIiAiIgIiICIiAuQfpItL8v0ugE/rjw/cK6Li1DXVFXfCquKFlh4H03Wm/mdXWN/Ky0WM1FZgcTXYvi1HE1xs0vo7An0/bIK/+ji0tyfOHCx/Eu/64lH/AEkGl+XqXQCf1x4fuFWnB5a3G6cvwjFqSVjXaS5lHcA2Bt+242I/NfMZnrMDia7GMWo4muNml9HYE+n7ZBWv0cGlmWanUCP1/n+41ev0j2l+VabSCf6x5fuPVjweesxyFzsIxakla02cWUdwDa9v23ovuMTVuBwNfi+LUkTXHSC+jsCbXt+242QVj9G9pZluq1Aj9eOP7jVhzR0vwUWLSU+MYbrdA8t8b2u+jgC02uLH+K6Fk3E+06R7vxsFZZ1tcMfVhu3wkanXPnxX5s6W/wC0at/zB/xag6plPpegxDF4qXB8OMZmeB4HtaB/icQGi9mi/wBAsH6SbC/DaLQCfHJw+jVzboc/tKo/3n/9b1+jM54r2XDEfx0FHqJ3mj6wPtbYeNtiP48UFP8A0c2lmSZg8Ef1p3H/AC4VA/SSYX4NSaAT+tdw/dCt2DyVuN0xkwjFqSVgdpLmUdwCACR+242I/NeMZqazA42nGMXo4g82aX0drkcQP1yCvfo4tLMpVAcCP6yeP+XGsX6SDS/LtLoBP688P3CrRg8tbjkBfhGLUkrWnSXMo7gGwNv23GxC+YzPWYHE12L4tRxNcbNL6OwJ42/bIK9+ji0tyjUBwsfxJ/6411hUnB5a3HIC/CMWpJWtOkuZR3ANgbftuNiPzW9wiirqeqJxarimZpIDWU/VG+1jq6x21r7W80G5REQVXpOqZcPyXUT4dK+KWFoc1zbf4mg3BBBFlssDnFJlyGTEZiS6NjnySuAuXNBO+wG/kFqOls26Oa2/tj/k1arPUMdR0WwdeGuH9Utex4viBt9Wkj6EoLtR4xT11U+Oimikkj+NjHtc5vl4gDcb+q8w43TT174YpozJG4NczULhxF7W8zb0VZzJEyl6QMH/AA4awu/EMOna7BDcN24tDgD8lhydTU0OaMTMrIWvbVt0EtaHDXFHbSeI1EnhxJKC4z4nBT1AZUSxte61mueA434WBN919rsShw9t6+WOMWJ8bg3YC5O54AbrnWWIqbGcsVcWYKgseZpvx0bnRssdZsSXN1BugN0m+waADss+JUcDs84G3SXt6ioa0zDU9wbG3Rq1bk2ud99yfVBeZMapoqYSSTwhjmdYHF7QCzbxg3sW7jfhuFnoa6LEaYSUEjJGHg5jg5p+hGyp1TQQt6Waa0cY00MmnwgW0yMDbfQEgegJWrP4embj7a7W2nbKxz2wnQ7xQxl1jsAXnYk2HG5QdDpMShrZXNo5Y3uZ8TWPDi36gHb+Kw0WN02ITuZRzRvcxxYWhwvqb8Qt5287eh9FS8Mqg7pYZ1roBfDS0NjdqA/Xs0t1bajbhsOPDzWbo0pqaKKq8EIkFdUxjwtDgNRIYPO2ne3p8kFpwCE0lA5s1Sagh7yZHWuN76DbYaRt9uCm0tdFVk/hZGPsLnS4O2PA7eS5KYuq6OJGwANgZibxUNaLAQCoOsWHBgFrjhpv5K35w3zNhXZn7Xr3X0+xoPW3t/c+D5X0+dkFircepMPv+OqII7HSdcjW2J3tueNvJTJKhkUGuRzQwC+okAW9b8LKj5Nw+B2JYzeOPxVTmu8I3aYmEg/K5cfqStZlepiGTMFNWS6S5EAdJoj1NZJvId7hrQQ0AE6iAPMgL5XVja7ApX4ROPgcWSxFsliAeFw5psfIhR8j1smJZPpJa12qSSFjnu2FyRudtlVcjTtdQYzd7HE1lQ7w7Ajq47uAudr+d1Yujf8A9A0P+nZ/xCCfmeaWLBZBhRAnkGiAm2z3cDvtZu7j8mla/o7x45jylDLPfrQOrmB2IkZ4XXHlf4rf/ILNVsOL48W08zo/wgFzHoceslB2Ie11i2P5DaVVbLo/ol0lVFJLIXR4gz8TCX6R+tFxKLNAF3bu2A2AQXmXGqaGr6qWeISXALS8Agu+EEeRPkDxWWtxKHD7fj5Y49Wzdbw2/wBLndc+yI+lrOj2aDMrmdZ1kwrmudpdrdI4km1nXPh0kb7C3BYs5TwswfF20LgHiFonMz7uv1TTHHGziG6Te5PxE7O3sHS6mpZSwF9U5rGji5xAA/idlUaPGn1XScYaeoElOaIyhjdJDZBKxp3A1Xt5Em1yoOK1bRmLBTVuH4ciQXv4OvEYEeo8NXxht/71/MLN4G9NR6rTrOGnVvuT17bX+en/AGQXCXEoIaoRzSxtkPBheA434WF77r3U10VIbVUjGEgnxODdgLk7+QG65nlWCkx7IL48xVLmnU81zJHxsLZWvJcXEt1DcAg32AAHCy2eKUkUmfMF1NLv1FRYyi7zpZHoL776hud9wSfNBb25go3UAmFTT9UXaRJ1rdBd6ar2v8lIqcShpGtNXLGwO+EveG3+lzv/AAVOy9RwzdI2LtcyNzQ2n8JAIBkjd1m3AFwa2/rYXWvytgv9J+iSGIutJG6Q08h3Mb4ppBCR8gAG/u3CDoHacAmawyxangFjdYu4HgWi9yD8lLVTyfiv9KHNqKiPQ+nYYXtI3ZOSOvaL+TdLACP8RCtiAiIgIiICIiAiIgIijYlWswzDpJqq4ZExz3kC50tBJ289ggkrl/T1gdTjuCUzcHhklc2UlwYL2Gki5Uzvpwj3JeU5O+nCPdl5TkGLoIwaowPK0zMXifE81BcGvFiRojF/pcH8lg6esDqccwOnbg8L5XNlJcGC9hpIuVM76cI92XlOTvpwj3ZeU5BF6BsEqcDy/UMxeF8TnTagHixI0NFx/FeunjBanHMuQMwiF8rmz6iGC5A0PF/pcqR304R7svKcnfThHuy8pyCJ0DYJU4HgNQzF4XxOdNqaHi1xpAuP4rjXS3/aNW/5g/4tXcO+nCPdl5TlzbMsuXcw45LU1VZWNdK7UQ2LYbAbXbfyQVzoc/tKo/3n/wDW9dZ6fcBqsdoKQYPDJKWPeXBgva4ba6peV6jLuW8eiqaWrrHPiJIa6LY3aW72aD5ro/fThHuy8pyDx0E4NUYHlKWPF4nxPNS5wa8WJBjiAP0uCP4KH094FU47hVK3B4ZJS2RxcGC9hpHFT++nCPdl5Tk76cI92XlOQYOgfBajA8szsxeJ8TnTlwDxYkaGC/0uCsfT1glTjmBU7MHhfK5sxLgwXsNJFypffThHuy8pyd9OEe7LynIMPQRgtRgeWJmYvE+J7qguDXixI0MF/pcFdKXO++nCPdl5Tk76cI92XlOQdERc776cI92XlOTvpwj3ZeU5BfKugirgPxsccluGtodb6X4LCcHpjThhgh0A3DerbpBPE2ta/wA1Se+nCPdl5Tk76cI92XlOQXh+E08j2l8MRLAA0ljSWhvwgG2wHlbghwqA4j15hi661ut0DXb01W1W/iqP304R7svKcnfThHuy8pyC51WBUlZWiarp4Hyt4SOja5wtws4i+yzz4bBUVAfURRueLWc5gLhbcWJFxYqi99OEe7LynJ304R7svKcgvT8OhfV9Y+KMyDg8sBdtw8VrrxHhNPGXdXBCNYIfaNo1A8QdtwfQqkd9OEe7LynJ304R7svKcgu0ODU0D4zDBC0wgiIiNoMYd8QZYeG/nbivrcIp2Vj5WwRCWQWfJobqcPRzrXI+qpHfThHuy8pyd9OEe7LynIL3S4fDRsIpIo2B3xBjA0H6gDdfKPDYaAn8DFHHfjoYG3tw4BUXvpwj3ZeU5O+nCPdl5TkF3ZhFPGHdXBCNYs+0bRqHodtx9V5dgtK+m6t1PCWatWgxt06hwda1tXzVK76cI92XlOTvpwj3ZeU5Bd+yKfrJD1EN5rdadDbv0/Dq28VvK/BZ6Wljo4tNIxrG8bMaGj8gqD304R7svKcnfThHuy8pyC9QYdDT1BfTxRte6+pzWAONzc3IFzc7rxJhFPLUa5YIS+99RjaXXHA3te6pHfThHuy8pyd9OEe7LynILrJglLLiInlp4TM3hKY2l4tws62r/dZJcLgmqTJLDEXuboLywFxaeLSbXLflwVG76cI92XlOTvpwj3ZeU5BeHYVTvw7qHwxGECwiLBosOA02tb+C80eD01CWmighjLRpaWMa2w3NhYbC5Jt8yqT304R7svKcnfThHuy8pyC5zYDST4gJ56eB0w4SOjaXi3DxEX2UibD4Z6kSTRRue21nlgLhbhYkXFlRO+nCPdl5Tk76cI92XlOQXhuFwNkc5sMQLwQ86Bdwd8Qcbbg+d+K8SUvZtA/sOCLXa7WC0TXH5kA2+tiqV304R7svKcnfThHuy8pyC7YLSOo6ECo09Y4ufJp4ankucAdiQL2BPkApyoNH0wYVWVbI4JJS6Rwa0dU4buNh/ur8gIiICIiAiIgIiIC8yMEjCJACCLEHcEHiCPML0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G3CadrgWwxAjgdDfsp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IHBhQUBxQUFhUUGB8aFhgXGSQYHRsgHB8dIhseHx4iKCogGxwlICMgIzElJSosLi4uHiAzODMsNygtLisBCgoKDQwMDgwMDzcZFBkrLCsrKyssNysrKyssNyssKysrKys3KysrKysrKysrKysrKysrKyssKysrKysrKysrK//AABEIAHEBvAMBIgACEQEDEQH/xAAcAAEAAgMBAQEAAAAAAAAAAAAABAYDBQcCAQj/xABEEAABAwIEAggEAgYKAAcAAAABAAIDBBEFBhIhMZMHExUXIkFRUzJhcdEUkQgjM3KB4RYkN0JSc3ShsrM0NTZDYrHC/8QAFAEBAAAAAAAAAAAAAAAAAAAAAP/EABQRAQAAAAAAAAAAAAAAAAAAAAD/2gAMAwEAAhEDEQA/AO4oiICIiAiIgIiICIiAiIgIiICIiAiIgIiICIiAiIgIiICIiAiIgIiICIiAiIgIiICIiAiIgIiICIiAiIgIiICIiAiIgIiICIiAiLj/AEn9LzcLL6bKzg+YbPm2LY/UN8nPHrwHzN7BZOknpKgybAY6fTLVEeGO+zL8HSEcB5hvE/IbrkXfdi3rT8v+a5zPM6omL6hxc5xu5zjckniSTuSrr0PZXp82ZrdFjAcY2Quk0tdp1EOY0Akb28V9iDsEGx77sW9afl/zTvuxb1p+X/Na3pgyxT5UzYIsIDhG+JsmlztWkkuBAJ3t4b73O5TofyvT5szYYsXDjGyJ0mlp06iHMaASN7eK+1jsEGy77sW9afl/zTvuxb1p+X/Na/piyvT5TzW2LBw4RvhbJpc7VpJc9pAJ3t4QdyTuV76G8qU+bcyvjxkOdHHEZNLXadR1NbYkb23vsRwG6Cb33Yt60/L/AJp33Yt60/L/AJrV9L2WYMqZt6nCA4RuibIGuOrSSXAgE728Pnc7qZ0MZSps249K3Gg5zIo9Qa1xaHEkDcje30IQSO+7FvWn5f8ANO+7FvWn5f8ANajpZy1BlXNxhwrUIzG14Djq06r3APEjbz3UroayrTZszM+PGQ50ccRfpa7TqOprQCRvbc8CPJBN77sW9afl/wA12Lo56R6fOdPodaKpaPHETx9XMP8Aeb8uI89rE8I6XMswZVzb1OEhwjdG2QNcdWkkuBAPG23nc7qn0tS+jqWyUjnMew3a5psQRwII4FB+3kXJei/pcZjQZTZmcGVHwsl2ayU+QPkx5/InhYkBdaQEREBERAREQEREBERAREQEREBERAREQEREBERAREQEREBERAREQEREBERAREQEREBERBzLpIZjmPwmDLdOYYTtI90sYkkH+EWcdDP43PyFweU9zeMewzms+6/Ua5x04ZkqstYBBJgcpie+bS4hrXXGlxt4gRxCDkfc3jHsM5rPutxlXIOYcqYi6bBoYmvcwsJdJG4aSWk7E+rQuk9COYanMuVpZcbkMr21DmBxa1tmhkZAs0AcSfzXnpuzFVZay1DJgkpie6cMJDWuu3Q828QI4gIOcZpyDmHNWIibGIYnPawMBbJG0WBJGwPqSmVcg5hypiJmwaGJr3MLCXSRuFiQTsT6gLpHQjmGqzLleWXG5TK9tQ5gJa1tmhkZAs0AcSfzXzpuzFVZayzDJgkpie6cMJDWuu0sebeIEcQEHOc1ZCzDmvEWzYzDE57WBgLZI2jSC4jYH1cV9ypkTMWU650uDRRNe9mg6nxu2uDwJ9QF0PoQzHVZly9NJjcple2bS0lrW2Ghpt4QBxJXnpwzJVZawKB+BymJz5tLiGtdcaXG3iB8wg53mnIGYc1YkJsYhic8MDAWyRtFgSRsD8ysuU8j5iylVPfgsUTXSN0u1Pjdte/mfVdG6Esw1OZcqSy43IZXtqHMDi1rbNDIyBZoA4k/movTjmWryzhFO/A5TE58ha4hrXXGm/8AeBQc9zP0fZgzRifX4vDE6TSG3bJG0WF7bA/NZMqZEzDlOudLg0UTXvZoOp8btrg8CfUBdM6F8eqcx5RdLjUhkkE7mhxAbsGsIFmgDiT+ai9OGY6rLWAQSYHKYnvm0uIa11xpcbeIEcQg51mjo/zBmnEhNjEMTpA0Mu2SNosCSNgfmVqO5vGPYZzWfddi6EswVOZMqyS43KZXtqHMDi1rbNDIyBZoA4k/msXTfmOqy1l6GTBJTE902lxDWuuNDjbxAjiAg5F3N4x7DOaz7rrnR0cbwaEQZop+tiAtHK2WN0jPk67hrb8/iHz2tk6Ecw1WZcsSy43KZXtnLAS1rbNDIzbwgDiT+a6GgIi12YRUOwh4wUhsztLWOIBDbuALyDsQ0XdbztZBsUVEz5iNXlnC4H0lS57pKiOF2uOO1n6rkANBB223P8VvaijrKfEqd1NUOki1kTxvYwEtLXBrmlrQfC/SSPMX9LEN8irOSMYlxSgmOLOYXx1UsILW6ARG7SLAknfjxPHirKTbig+ovjXBwu3dVTpAqq/D6KOTLBa6TXpMLmhwkFnOIB2LXWaRx3+qC2ItFlDM8ObMHEtFdrh4ZYz8UT/Nrh/9G2/+y8YayqnpKoGpu8PfHC50bbMsPC4hoGsgnfgDbgEFgRRcLjkhw6NuISCSQMAe8DSHOA3cANhcrM4mSE/hyLkbEjUL/MAi4+VwgyIq7kLF5sby02bEy0yGSVpLRpb4JHtFhc22HqVYWuDhdu6D6ipnSRjNRgbKN2GSaevqo4Hgta4aX6ruFxcOFvp8l6rsbqMEzrRUsrxPFWCQeJobJGY26tV22a5h4W0gi17+SC4ovLnhvxEBV3PuKz4NgjZcNcwHromO1N1XbI9rDbcBp3vcg8OG9wFkReWvDiQ0gkcfkjpA1wDiLnYC/FB6REQEREBERAREQEREBERAREQEREBERAREQFWM+5Mizth0cVbI+MRv1gstcmxFt/qrOud9NGbKrKWEQSYK5rXSSFrtTQ7bST5oLBkPJ8eSsJfBRSPka+QyXfa9y1rbbeXhXnPmTos64WyGtkfG1knWAstckNcLb+W60/Q1mipzZl2WXGXNc9s5YNLQ0WDGHgPmSsPTPmyqylhEEmCua1z5C12podtpJ8/mg3+Q8nx5Kwp8FFI+Rr5DJd9rglrW228vCmfMnRZ1wtkNbI+NrJBICy1yQ1zbb+XiWi6GM11WbMEnkxpzXOZLpbpaG7aWny+ZX3pmzVU5TwGGXBXNa582h2podtpcfP5gIN3kLJsWSsNkhopHyCR+sl9rg2Att5bLzn3JcWdqCOKtkfGI36wWWuTYjz+q0nQxmuqzbgs8mNOa5zJdLdLQ3bSD5fMrJ0vZ0qMl4bBJhTYnGR5a7rGlwsBfazgg3eQ8oR5Kwh8FFI+Rr5DJd9r3LWttt5eELFn7JMWd6OKOtkfGInFwLLXNxbzWv6JM3z5zwGWbFWxNcyYsAjBaLBrDvcne5K13TVm+ryjR0zsEc1pkc8O1NDr2DbceHFBaMjZTjybgxp6OR8jTIX3fa9yGi23lssWfcmRZ2w+OKtkfGI36wWWuTYi2/lutV0N5nqc15ZlmxlzXPbO5gLWho0hkZGw+bionTTm6qylh1O/BXNaZHua7U0OuAARx4ILHkTKEeS8IfBRSPka+QyXfa4Ja1ttvLwj814z7kyLOuGxw1sj4xG/WCy1ybEW38t1p+hnNNTmzL80uMua57JixulobtoYeA+ZKx9M+bKrKWDwSYK5rXPlLXamh22knz+aDfZDyfFkrCnwUUj5GvkMhL7XuWtbbby8KsqoHQ1mipzZl6WXGXNc9kxYNLQ3YMYeA+ZKv6AiIg5/0z/8AkVJ/roP/ANLoC1uL4DTY1p7VibKGm7Q65AIvYgXtq3O/FTYoGxQaWXta25JP5k3QcrpsGp63IuMSVUbXSMqK1zHu3cxzC4tLCfgIIB8Nr+a2lbXPrpsFhr5LMqYS95cNTZZWxMLGvvsR4nOAPFwb6K3xZbpIqKSKOFojmJMrbmzyeJdvuT5+vndKrLVJWYQ2mqoGOhZbQw7hluGk8W2GwsRYbIIGBYCzBcwTOincTUN1GANDY2lukGRrR8BPnv4iSd7bbDHP/E0n+oH/AFyrLhGCU+CscMNjDNVtRuXOdbhqc4lzreVzsslfhcWIPaaxuosN2+Iix9RYjfc78dygpGccvz4FixxTJzbyj/xdOOFQwcSAP/cHHbc8dzcOnYRicWY8jVc9Jq6ubrnNvdrh4fkbggjiD5K6AWGyhDCIG0T4mRtEchc57W+EEuN3cPU8fW59UHPBUluU8Bhnf1cFQI2yk8HEQ6o43cLte8C487WNwSFa8Ly+zCMymWOch07LOgY0Mjdot+s0jg8CzS75gei2UuXaSbBvws0LHQDYRkXaLcLX+G3lbh5L5heXaXCWPGHx6dY0udqc5xAvYayS6wubC+19kFFy/QS4l0aMjw6Vkcpq5XRiS5jkLKiR/VvA3LHBpuB5KxZErRUTVbJqf8NURSNFRE1wdHqLQWvjIsLPbYnbjx33O4iy5SwUQigiDWB+sBrnN0uBvqaQbtde+4txKlUGHRYeHfhG2L3anuJLnONgLuc4lzjYAbnYADyQUjplbrocOBvviMA2NjwfwI3B+iwZvp/6KZooanBnSOlqp208scjjNrjNydJfqfHpO/hIG4uCrxi2BU2M6e1YmyaDdodcgEcCBwB+fFeqfBaenqxLHG3rANIkdd7wDxAc65APoEFYyu0YpmrFO1w174pmxMY/xBkRYC3S07ND7kn1tveyq9VO+r6M5W1DnOjjxERQvLiSYmVLAzx8TbdoN77BdPq8Ggq6nrJmeMt0lzXFjnN8muLSC5u52NxuV4rMApa2gZDUwsMTLaY7WYLcLNFht5eiCrV1BFg/SZh/ZbGxfiIqhs2gaRJoDHM1W+Igkm53WLJ2B01RmjEpKiJjnw1t4nO8RYeqjPhJ+Hf09B6C1vlwOnmrY5Zo7yQi0bySS0edjfz8/XzuvVBg8GHVD30TA10pvIQT4j6m53Pz4oJ6IiAiIgIiICIiAiIgIiICIiAiIgIiICIiAuQfpItL8v0ugE/rjw/cK6Li1DXVFXfCquKFlh4H03Wm/mdXWN/Ky0WM1FZgcTXYvi1HE1xs0vo7An0/bIK/+ji0tyfOHCx/Eu/64lH/AEkGl+XqXQCf1x4fuFWnB5a3G6cvwjFqSVjXaS5lHcA2Bt+242I/NfMZnrMDia7GMWo4muNml9HYE+n7ZBWv0cGlmWanUCP1/n+41ev0j2l+VabSCf6x5fuPVjweesxyFzsIxakla02cWUdwDa9v23ovuMTVuBwNfi+LUkTXHSC+jsCbXt+242QVj9G9pZluq1Aj9eOP7jVhzR0vwUWLSU+MYbrdA8t8b2u+jgC02uLH+K6Fk3E+06R7vxsFZZ1tcMfVhu3wkanXPnxX5s6W/wC0at/zB/xag6plPpegxDF4qXB8OMZmeB4HtaB/icQGi9mi/wBAsH6SbC/DaLQCfHJw+jVzboc/tKo/3n/9b1+jM54r2XDEfx0FHqJ3mj6wPtbYeNtiP48UFP8A0c2lmSZg8Ef1p3H/AC4VA/SSYX4NSaAT+tdw/dCt2DyVuN0xkwjFqSVgdpLmUdwCACR+242I/NeMZqazA42nGMXo4g82aX0drkcQP1yCvfo4tLMpVAcCP6yeP+XGsX6SDS/LtLoBP688P3CrRg8tbjkBfhGLUkrWnSXMo7gGwNv23GxC+YzPWYHE12L4tRxNcbNL6OwJ42/bIK9+ji0tyjUBwsfxJ/6411hUnB5a3HIC/CMWpJWtOkuZR3ANgbftuNiPzW9wiirqeqJxarimZpIDWU/VG+1jq6x21r7W80G5REQVXpOqZcPyXUT4dK+KWFoc1zbf4mg3BBBFlssDnFJlyGTEZiS6NjnySuAuXNBO+wG/kFqOls26Oa2/tj/k1arPUMdR0WwdeGuH9Utex4viBt9Wkj6EoLtR4xT11U+Oimikkj+NjHtc5vl4gDcb+q8w43TT174YpozJG4NczULhxF7W8zb0VZzJEyl6QMH/AA4awu/EMOna7BDcN24tDgD8lhydTU0OaMTMrIWvbVt0EtaHDXFHbSeI1EnhxJKC4z4nBT1AZUSxte61mueA434WBN919rsShw9t6+WOMWJ8bg3YC5O54AbrnWWIqbGcsVcWYKgseZpvx0bnRssdZsSXN1BugN0m+waADss+JUcDs84G3SXt6ioa0zDU9wbG3Rq1bk2ud99yfVBeZMapoqYSSTwhjmdYHF7QCzbxg3sW7jfhuFnoa6LEaYSUEjJGHg5jg5p+hGyp1TQQt6Waa0cY00MmnwgW0yMDbfQEgegJWrP4embj7a7W2nbKxz2wnQ7xQxl1jsAXnYk2HG5QdDpMShrZXNo5Y3uZ8TWPDi36gHb+Kw0WN02ITuZRzRvcxxYWhwvqb8Qt5287eh9FS8Mqg7pYZ1roBfDS0NjdqA/Xs0t1bajbhsOPDzWbo0pqaKKq8EIkFdUxjwtDgNRIYPO2ne3p8kFpwCE0lA5s1Sagh7yZHWuN76DbYaRt9uCm0tdFVk/hZGPsLnS4O2PA7eS5KYuq6OJGwANgZibxUNaLAQCoOsWHBgFrjhpv5K35w3zNhXZn7Xr3X0+xoPW3t/c+D5X0+dkFircepMPv+OqII7HSdcjW2J3tueNvJTJKhkUGuRzQwC+okAW9b8LKj5Nw+B2JYzeOPxVTmu8I3aYmEg/K5cfqStZlepiGTMFNWS6S5EAdJoj1NZJvId7hrQQ0AE6iAPMgL5XVja7ApX4ROPgcWSxFsliAeFw5psfIhR8j1smJZPpJa12qSSFjnu2FyRudtlVcjTtdQYzd7HE1lQ7w7Ajq47uAudr+d1Yujf8A9A0P+nZ/xCCfmeaWLBZBhRAnkGiAm2z3cDvtZu7j8mla/o7x45jylDLPfrQOrmB2IkZ4XXHlf4rf/ILNVsOL48W08zo/wgFzHoceslB2Ie11i2P5DaVVbLo/ol0lVFJLIXR4gz8TCX6R+tFxKLNAF3bu2A2AQXmXGqaGr6qWeISXALS8Agu+EEeRPkDxWWtxKHD7fj5Y49Wzdbw2/wBLndc+yI+lrOj2aDMrmdZ1kwrmudpdrdI4km1nXPh0kb7C3BYs5TwswfF20LgHiFonMz7uv1TTHHGziG6Te5PxE7O3sHS6mpZSwF9U5rGji5xAA/idlUaPGn1XScYaeoElOaIyhjdJDZBKxp3A1Xt5Em1yoOK1bRmLBTVuH4ciQXv4OvEYEeo8NXxht/71/MLN4G9NR6rTrOGnVvuT17bX+en/AGQXCXEoIaoRzSxtkPBheA434WF77r3U10VIbVUjGEgnxODdgLk7+QG65nlWCkx7IL48xVLmnU81zJHxsLZWvJcXEt1DcAg32AAHCy2eKUkUmfMF1NLv1FRYyi7zpZHoL776hud9wSfNBb25go3UAmFTT9UXaRJ1rdBd6ar2v8lIqcShpGtNXLGwO+EveG3+lzv/AAVOy9RwzdI2LtcyNzQ2n8JAIBkjd1m3AFwa2/rYXWvytgv9J+iSGIutJG6Q08h3Mb4ppBCR8gAG/u3CDoHacAmawyxangFjdYu4HgWi9yD8lLVTyfiv9KHNqKiPQ+nYYXtI3ZOSOvaL+TdLACP8RCtiAiIgIiICIiAiIgIijYlWswzDpJqq4ZExz3kC50tBJ289ggkrl/T1gdTjuCUzcHhklc2UlwYL2Gki5Uzvpwj3JeU5O+nCPdl5TkGLoIwaowPK0zMXifE81BcGvFiRojF/pcH8lg6esDqccwOnbg8L5XNlJcGC9hpIuVM76cI92XlOTvpwj3ZeU5BF6BsEqcDy/UMxeF8TnTagHixI0NFx/FeunjBanHMuQMwiF8rmz6iGC5A0PF/pcqR304R7svKcnfThHuy8pyCJ0DYJU4HgNQzF4XxOdNqaHi1xpAuP4rjXS3/aNW/5g/4tXcO+nCPdl5TlzbMsuXcw45LU1VZWNdK7UQ2LYbAbXbfyQVzoc/tKo/3n/wDW9dZ6fcBqsdoKQYPDJKWPeXBgva4ba6peV6jLuW8eiqaWrrHPiJIa6LY3aW72aD5ro/fThHuy8pyDx0E4NUYHlKWPF4nxPNS5wa8WJBjiAP0uCP4KH094FU47hVK3B4ZJS2RxcGC9hpHFT++nCPdl5Tk76cI92XlOQYOgfBajA8szsxeJ8TnTlwDxYkaGC/0uCsfT1glTjmBU7MHhfK5sxLgwXsNJFypffThHuy8pyd9OEe7LynIMPQRgtRgeWJmYvE+J7qguDXixI0MF/pcFdKXO++nCPdl5Tk76cI92XlOQdERc776cI92XlOTvpwj3ZeU5BfKugirgPxsccluGtodb6X4LCcHpjThhgh0A3DerbpBPE2ta/wA1Se+nCPdl5Tk76cI92XlOQXh+E08j2l8MRLAA0ljSWhvwgG2wHlbghwqA4j15hi661ut0DXb01W1W/iqP304R7svKcnfThHuy8pyC51WBUlZWiarp4Hyt4SOja5wtws4i+yzz4bBUVAfURRueLWc5gLhbcWJFxYqi99OEe7LynJ304R7svKcgvT8OhfV9Y+KMyDg8sBdtw8VrrxHhNPGXdXBCNYIfaNo1A8QdtwfQqkd9OEe7LynJ304R7svKcgu0ODU0D4zDBC0wgiIiNoMYd8QZYeG/nbivrcIp2Vj5WwRCWQWfJobqcPRzrXI+qpHfThHuy8pyd9OEe7LynIL3S4fDRsIpIo2B3xBjA0H6gDdfKPDYaAn8DFHHfjoYG3tw4BUXvpwj3ZeU5O+nCPdl5TkF3ZhFPGHdXBCNYs+0bRqHodtx9V5dgtK+m6t1PCWatWgxt06hwda1tXzVK76cI92XlOTvpwj3ZeU5Bd+yKfrJD1EN5rdadDbv0/Dq28VvK/BZ6Wljo4tNIxrG8bMaGj8gqD304R7svKcnfThHuy8pyC9QYdDT1BfTxRte6+pzWAONzc3IFzc7rxJhFPLUa5YIS+99RjaXXHA3te6pHfThHuy8pyd9OEe7LynILrJglLLiInlp4TM3hKY2l4tws62r/dZJcLgmqTJLDEXuboLywFxaeLSbXLflwVG76cI92XlOTvpwj3ZeU5BeHYVTvw7qHwxGECwiLBosOA02tb+C80eD01CWmighjLRpaWMa2w3NhYbC5Jt8yqT304R7svKcnfThHuy8pyC5zYDST4gJ56eB0w4SOjaXi3DxEX2UibD4Z6kSTRRue21nlgLhbhYkXFlRO+nCPdl5Tk76cI92XlOQXhuFwNkc5sMQLwQ86Bdwd8Qcbbg+d+K8SUvZtA/sOCLXa7WC0TXH5kA2+tiqV304R7svKcnfThHuy8pyC7YLSOo6ECo09Y4ufJp4ankucAdiQL2BPkApyoNH0wYVWVbI4JJS6Rwa0dU4buNh/ur8gIiICIiAiIgIiIC8yMEjCJACCLEHcEHiCPML0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G3CadrgWwxAjgdDfsp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xIHBhQUBxQUFhUUGB8aFhgXGSQYHRsgHB8dIhseHx4iKCogGxwlICMgIzElJSosLi4uHiAzODMsNygtLisBCgoKDQwMDgwMDzcZFBkrLCsrKyssNysrKyssNyssKysrKys3KysrKysrKysrKysrKysrKyssKysrKysrKysrK//AABEIAHEBvAMBIgACEQEDEQH/xAAcAAEAAgMBAQEAAAAAAAAAAAAABAYDBQcCAQj/xABEEAABAwIEAggEAgYKAAcAAAABAAIDBBEFBhIhMZMHExUXIkFRUzJhcdEUkQgjM3KB4RYkN0JSc3ShsrM0NTZDYrHC/8QAFAEBAAAAAAAAAAAAAAAAAAAAAP/EABQRAQAAAAAAAAAAAAAAAAAAAAD/2gAMAwEAAhEDEQA/AO4oiICIiAiIgIiICIiAiIgIiICIiAiIgIiICIiAiIgIiICIiAiIgIiICIiAiIgIiICIiAiIgIiICIiAiIgIiICIiAiIgIiICIiAiLj/AEn9LzcLL6bKzg+YbPm2LY/UN8nPHrwHzN7BZOknpKgybAY6fTLVEeGO+zL8HSEcB5hvE/IbrkXfdi3rT8v+a5zPM6omL6hxc5xu5zjckniSTuSrr0PZXp82ZrdFjAcY2Quk0tdp1EOY0Akb28V9iDsEGx77sW9afl/zTvuxb1p+X/Na3pgyxT5UzYIsIDhG+JsmlztWkkuBAJ3t4b73O5TofyvT5szYYsXDjGyJ0mlp06iHMaASN7eK+1jsEGy77sW9afl/zTvuxb1p+X/Na/piyvT5TzW2LBw4RvhbJpc7VpJc9pAJ3t4QdyTuV76G8qU+bcyvjxkOdHHEZNLXadR1NbYkb23vsRwG6Cb33Yt60/L/AJp33Yt60/L/AJrV9L2WYMqZt6nCA4RuibIGuOrSSXAgE728Pnc7qZ0MZSps249K3Gg5zIo9Qa1xaHEkDcje30IQSO+7FvWn5f8ANO+7FvWn5f8ANajpZy1BlXNxhwrUIzG14Djq06r3APEjbz3UroayrTZszM+PGQ50ccRfpa7TqOprQCRvbc8CPJBN77sW9afl/wA12Lo56R6fOdPodaKpaPHETx9XMP8Aeb8uI89rE8I6XMswZVzb1OEhwjdG2QNcdWkkuBAPG23nc7qn0tS+jqWyUjnMew3a5psQRwII4FB+3kXJei/pcZjQZTZmcGVHwsl2ayU+QPkx5/InhYkBdaQEREBERAREQEREBERAREQEREBERAREQEREBERAREQEREBERAREQEREBERAREQEREBERBzLpIZjmPwmDLdOYYTtI90sYkkH+EWcdDP43PyFweU9zeMewzms+6/Ua5x04ZkqstYBBJgcpie+bS4hrXXGlxt4gRxCDkfc3jHsM5rPutxlXIOYcqYi6bBoYmvcwsJdJG4aSWk7E+rQuk9COYanMuVpZcbkMr21DmBxa1tmhkZAs0AcSfzXnpuzFVZay1DJgkpie6cMJDWuu3Q828QI4gIOcZpyDmHNWIibGIYnPawMBbJG0WBJGwPqSmVcg5hypiJmwaGJr3MLCXSRuFiQTsT6gLpHQjmGqzLleWXG5TK9tQ5gJa1tmhkZAs0AcSfzXzpuzFVZayzDJgkpie6cMJDWuu0sebeIEcQEHOc1ZCzDmvEWzYzDE57WBgLZI2jSC4jYH1cV9ypkTMWU650uDRRNe9mg6nxu2uDwJ9QF0PoQzHVZly9NJjcple2bS0lrW2Ghpt4QBxJXnpwzJVZawKB+BymJz5tLiGtdcaXG3iB8wg53mnIGYc1YkJsYhic8MDAWyRtFgSRsD8ysuU8j5iylVPfgsUTXSN0u1Pjdte/mfVdG6Esw1OZcqSy43IZXtqHMDi1rbNDIyBZoA4k/movTjmWryzhFO/A5TE58ha4hrXXGm/8AeBQc9zP0fZgzRifX4vDE6TSG3bJG0WF7bA/NZMqZEzDlOudLg0UTXvZoOp8btrg8CfUBdM6F8eqcx5RdLjUhkkE7mhxAbsGsIFmgDiT+ai9OGY6rLWAQSYHKYnvm0uIa11xpcbeIEcQg51mjo/zBmnEhNjEMTpA0Mu2SNosCSNgfmVqO5vGPYZzWfddi6EswVOZMqyS43KZXtqHMDi1rbNDIyBZoA4k/msXTfmOqy1l6GTBJTE902lxDWuuNDjbxAjiAg5F3N4x7DOaz7rrnR0cbwaEQZop+tiAtHK2WN0jPk67hrb8/iHz2tk6Ecw1WZcsSy43KZXtnLAS1rbNDIzbwgDiT+a6GgIi12YRUOwh4wUhsztLWOIBDbuALyDsQ0XdbztZBsUVEz5iNXlnC4H0lS57pKiOF2uOO1n6rkANBB223P8VvaijrKfEqd1NUOki1kTxvYwEtLXBrmlrQfC/SSPMX9LEN8irOSMYlxSgmOLOYXx1UsILW6ARG7SLAknfjxPHirKTbig+ovjXBwu3dVTpAqq/D6KOTLBa6TXpMLmhwkFnOIB2LXWaRx3+qC2ItFlDM8ObMHEtFdrh4ZYz8UT/Nrh/9G2/+y8YayqnpKoGpu8PfHC50bbMsPC4hoGsgnfgDbgEFgRRcLjkhw6NuISCSQMAe8DSHOA3cANhcrM4mSE/hyLkbEjUL/MAi4+VwgyIq7kLF5sby02bEy0yGSVpLRpb4JHtFhc22HqVYWuDhdu6D6ipnSRjNRgbKN2GSaevqo4Hgta4aX6ruFxcOFvp8l6rsbqMEzrRUsrxPFWCQeJobJGY26tV22a5h4W0gi17+SC4ovLnhvxEBV3PuKz4NgjZcNcwHromO1N1XbI9rDbcBp3vcg8OG9wFkReWvDiQ0gkcfkjpA1wDiLnYC/FB6REQEREBERAREQEREBERAREQEREBERAREQFWM+5Mizth0cVbI+MRv1gstcmxFt/qrOud9NGbKrKWEQSYK5rXSSFrtTQ7bST5oLBkPJ8eSsJfBRSPka+QyXfa9y1rbbeXhXnPmTos64WyGtkfG1knWAstckNcLb+W60/Q1mipzZl2WXGXNc9s5YNLQ0WDGHgPmSsPTPmyqylhEEmCua1z5C12podtpJ8/mg3+Q8nx5Kwp8FFI+Rr5DJd9rglrW228vCmfMnRZ1wtkNbI+NrJBICy1yQ1zbb+XiWi6GM11WbMEnkxpzXOZLpbpaG7aWny+ZX3pmzVU5TwGGXBXNa582h2podtpcfP5gIN3kLJsWSsNkhopHyCR+sl9rg2Att5bLzn3JcWdqCOKtkfGI36wWWuTYjz+q0nQxmuqzbgs8mNOa5zJdLdLQ3bSD5fMrJ0vZ0qMl4bBJhTYnGR5a7rGlwsBfazgg3eQ8oR5Kwh8FFI+Rr5DJd9r3LWttt5eELFn7JMWd6OKOtkfGInFwLLXNxbzWv6JM3z5zwGWbFWxNcyYsAjBaLBrDvcne5K13TVm+ryjR0zsEc1pkc8O1NDr2DbceHFBaMjZTjybgxp6OR8jTIX3fa9yGi23lssWfcmRZ2w+OKtkfGI36wWWuTYi2/lutV0N5nqc15ZlmxlzXPbO5gLWho0hkZGw+bionTTm6qylh1O/BXNaZHua7U0OuAARx4ILHkTKEeS8IfBRSPka+QyXfa4Ja1ttvLwj814z7kyLOuGxw1sj4xG/WCy1ybEW38t1p+hnNNTmzL80uMua57JixulobtoYeA+ZKx9M+bKrKWDwSYK5rXPlLXamh22knz+aDfZDyfFkrCnwUUj5GvkMhL7XuWtbbby8KsqoHQ1mipzZl6WXGXNc9kxYNLQ3YMYeA+ZKv6AiIg5/0z/8AkVJ/roP/ANLoC1uL4DTY1p7VibKGm7Q65AIvYgXtq3O/FTYoGxQaWXta25JP5k3QcrpsGp63IuMSVUbXSMqK1zHu3cxzC4tLCfgIIB8Nr+a2lbXPrpsFhr5LMqYS95cNTZZWxMLGvvsR4nOAPFwb6K3xZbpIqKSKOFojmJMrbmzyeJdvuT5+vndKrLVJWYQ2mqoGOhZbQw7hluGk8W2GwsRYbIIGBYCzBcwTOincTUN1GANDY2lukGRrR8BPnv4iSd7bbDHP/E0n+oH/AFyrLhGCU+CscMNjDNVtRuXOdbhqc4lzreVzsslfhcWIPaaxuosN2+Iix9RYjfc78dygpGccvz4FixxTJzbyj/xdOOFQwcSAP/cHHbc8dzcOnYRicWY8jVc9Jq6ubrnNvdrh4fkbggjiD5K6AWGyhDCIG0T4mRtEchc57W+EEuN3cPU8fW59UHPBUluU8Bhnf1cFQI2yk8HEQ6o43cLte8C487WNwSFa8Ly+zCMymWOch07LOgY0Mjdot+s0jg8CzS75gei2UuXaSbBvws0LHQDYRkXaLcLX+G3lbh5L5heXaXCWPGHx6dY0udqc5xAvYayS6wubC+19kFFy/QS4l0aMjw6Vkcpq5XRiS5jkLKiR/VvA3LHBpuB5KxZErRUTVbJqf8NURSNFRE1wdHqLQWvjIsLPbYnbjx33O4iy5SwUQigiDWB+sBrnN0uBvqaQbtde+4txKlUGHRYeHfhG2L3anuJLnONgLuc4lzjYAbnYADyQUjplbrocOBvviMA2NjwfwI3B+iwZvp/6KZooanBnSOlqp208scjjNrjNydJfqfHpO/hIG4uCrxi2BU2M6e1YmyaDdodcgEcCBwB+fFeqfBaenqxLHG3rANIkdd7wDxAc65APoEFYyu0YpmrFO1w174pmxMY/xBkRYC3S07ND7kn1tveyq9VO+r6M5W1DnOjjxERQvLiSYmVLAzx8TbdoN77BdPq8Ggq6nrJmeMt0lzXFjnN8muLSC5u52NxuV4rMApa2gZDUwsMTLaY7WYLcLNFht5eiCrV1BFg/SZh/ZbGxfiIqhs2gaRJoDHM1W+Igkm53WLJ2B01RmjEpKiJjnw1t4nO8RYeqjPhJ+Hf09B6C1vlwOnmrY5Zo7yQi0bySS0edjfz8/XzuvVBg8GHVD30TA10pvIQT4j6m53Pz4oJ6IiAiIgIiICIiAiIgIiICIiAiIgIiICIiAuQfpItL8v0ugE/rjw/cK6Li1DXVFXfCquKFlh4H03Wm/mdXWN/Ky0WM1FZgcTXYvi1HE1xs0vo7An0/bIK/+ji0tyfOHCx/Eu/64lH/AEkGl+XqXQCf1x4fuFWnB5a3G6cvwjFqSVjXaS5lHcA2Bt+242I/NfMZnrMDia7GMWo4muNml9HYE+n7ZBWv0cGlmWanUCP1/n+41ev0j2l+VabSCf6x5fuPVjweesxyFzsIxakla02cWUdwDa9v23ovuMTVuBwNfi+LUkTXHSC+jsCbXt+242QVj9G9pZluq1Aj9eOP7jVhzR0vwUWLSU+MYbrdA8t8b2u+jgC02uLH+K6Fk3E+06R7vxsFZZ1tcMfVhu3wkanXPnxX5s6W/wC0at/zB/xag6plPpegxDF4qXB8OMZmeB4HtaB/icQGi9mi/wBAsH6SbC/DaLQCfHJw+jVzboc/tKo/3n/9b1+jM54r2XDEfx0FHqJ3mj6wPtbYeNtiP48UFP8A0c2lmSZg8Ef1p3H/AC4VA/SSYX4NSaAT+tdw/dCt2DyVuN0xkwjFqSVgdpLmUdwCACR+242I/NeMZqazA42nGMXo4g82aX0drkcQP1yCvfo4tLMpVAcCP6yeP+XGsX6SDS/LtLoBP688P3CrRg8tbjkBfhGLUkrWnSXMo7gGwNv23GxC+YzPWYHE12L4tRxNcbNL6OwJ42/bIK9+ji0tyjUBwsfxJ/6411hUnB5a3HIC/CMWpJWtOkuZR3ANgbftuNiPzW9wiirqeqJxarimZpIDWU/VG+1jq6x21r7W80G5REQVXpOqZcPyXUT4dK+KWFoc1zbf4mg3BBBFlssDnFJlyGTEZiS6NjnySuAuXNBO+wG/kFqOls26Oa2/tj/k1arPUMdR0WwdeGuH9Utex4viBt9Wkj6EoLtR4xT11U+Oimikkj+NjHtc5vl4gDcb+q8w43TT174YpozJG4NczULhxF7W8zb0VZzJEyl6QMH/AA4awu/EMOna7BDcN24tDgD8lhydTU0OaMTMrIWvbVt0EtaHDXFHbSeI1EnhxJKC4z4nBT1AZUSxte61mueA434WBN919rsShw9t6+WOMWJ8bg3YC5O54AbrnWWIqbGcsVcWYKgseZpvx0bnRssdZsSXN1BugN0m+waADss+JUcDs84G3SXt6ioa0zDU9wbG3Rq1bk2ud99yfVBeZMapoqYSSTwhjmdYHF7QCzbxg3sW7jfhuFnoa6LEaYSUEjJGHg5jg5p+hGyp1TQQt6Waa0cY00MmnwgW0yMDbfQEgegJWrP4embj7a7W2nbKxz2wnQ7xQxl1jsAXnYk2HG5QdDpMShrZXNo5Y3uZ8TWPDi36gHb+Kw0WN02ITuZRzRvcxxYWhwvqb8Qt5287eh9FS8Mqg7pYZ1roBfDS0NjdqA/Xs0t1bajbhsOPDzWbo0pqaKKq8EIkFdUxjwtDgNRIYPO2ne3p8kFpwCE0lA5s1Sagh7yZHWuN76DbYaRt9uCm0tdFVk/hZGPsLnS4O2PA7eS5KYuq6OJGwANgZibxUNaLAQCoOsWHBgFrjhpv5K35w3zNhXZn7Xr3X0+xoPW3t/c+D5X0+dkFircepMPv+OqII7HSdcjW2J3tueNvJTJKhkUGuRzQwC+okAW9b8LKj5Nw+B2JYzeOPxVTmu8I3aYmEg/K5cfqStZlepiGTMFNWS6S5EAdJoj1NZJvId7hrQQ0AE6iAPMgL5XVja7ApX4ROPgcWSxFsliAeFw5psfIhR8j1smJZPpJa12qSSFjnu2FyRudtlVcjTtdQYzd7HE1lQ7w7Ajq47uAudr+d1Yujf8A9A0P+nZ/xCCfmeaWLBZBhRAnkGiAm2z3cDvtZu7j8mla/o7x45jylDLPfrQOrmB2IkZ4XXHlf4rf/ILNVsOL48W08zo/wgFzHoceslB2Ie11i2P5DaVVbLo/ol0lVFJLIXR4gz8TCX6R+tFxKLNAF3bu2A2AQXmXGqaGr6qWeISXALS8Agu+EEeRPkDxWWtxKHD7fj5Y49Wzdbw2/wBLndc+yI+lrOj2aDMrmdZ1kwrmudpdrdI4km1nXPh0kb7C3BYs5TwswfF20LgHiFonMz7uv1TTHHGziG6Te5PxE7O3sHS6mpZSwF9U5rGji5xAA/idlUaPGn1XScYaeoElOaIyhjdJDZBKxp3A1Xt5Em1yoOK1bRmLBTVuH4ciQXv4OvEYEeo8NXxht/71/MLN4G9NR6rTrOGnVvuT17bX+en/AGQXCXEoIaoRzSxtkPBheA434WF77r3U10VIbVUjGEgnxODdgLk7+QG65nlWCkx7IL48xVLmnU81zJHxsLZWvJcXEt1DcAg32AAHCy2eKUkUmfMF1NLv1FRYyi7zpZHoL776hud9wSfNBb25go3UAmFTT9UXaRJ1rdBd6ar2v8lIqcShpGtNXLGwO+EveG3+lzv/AAVOy9RwzdI2LtcyNzQ2n8JAIBkjd1m3AFwa2/rYXWvytgv9J+iSGIutJG6Q08h3Mb4ppBCR8gAG/u3CDoHacAmawyxangFjdYu4HgWi9yD8lLVTyfiv9KHNqKiPQ+nYYXtI3ZOSOvaL+TdLACP8RCtiAiIgIiICIiAiIgIijYlWswzDpJqq4ZExz3kC50tBJ289ggkrl/T1gdTjuCUzcHhklc2UlwYL2Gki5Uzvpwj3JeU5O+nCPdl5TkGLoIwaowPK0zMXifE81BcGvFiRojF/pcH8lg6esDqccwOnbg8L5XNlJcGC9hpIuVM76cI92XlOTvpwj3ZeU5BF6BsEqcDy/UMxeF8TnTagHixI0NFx/FeunjBanHMuQMwiF8rmz6iGC5A0PF/pcqR304R7svKcnfThHuy8pyCJ0DYJU4HgNQzF4XxOdNqaHi1xpAuP4rjXS3/aNW/5g/4tXcO+nCPdl5TlzbMsuXcw45LU1VZWNdK7UQ2LYbAbXbfyQVzoc/tKo/3n/wDW9dZ6fcBqsdoKQYPDJKWPeXBgva4ba6peV6jLuW8eiqaWrrHPiJIa6LY3aW72aD5ro/fThHuy8pyDx0E4NUYHlKWPF4nxPNS5wa8WJBjiAP0uCP4KH094FU47hVK3B4ZJS2RxcGC9hpHFT++nCPdl5Tk76cI92XlOQYOgfBajA8szsxeJ8TnTlwDxYkaGC/0uCsfT1glTjmBU7MHhfK5sxLgwXsNJFypffThHuy8pyd9OEe7LynIMPQRgtRgeWJmYvE+J7qguDXixI0MF/pcFdKXO++nCPdl5Tk76cI92XlOQdERc776cI92XlOTvpwj3ZeU5BfKugirgPxsccluGtodb6X4LCcHpjThhgh0A3DerbpBPE2ta/wA1Se+nCPdl5Tk76cI92XlOQXh+E08j2l8MRLAA0ljSWhvwgG2wHlbghwqA4j15hi661ut0DXb01W1W/iqP304R7svKcnfThHuy8pyC51WBUlZWiarp4Hyt4SOja5wtws4i+yzz4bBUVAfURRueLWc5gLhbcWJFxYqi99OEe7LynJ304R7svKcgvT8OhfV9Y+KMyDg8sBdtw8VrrxHhNPGXdXBCNYIfaNo1A8QdtwfQqkd9OEe7LynJ304R7svKcgu0ODU0D4zDBC0wgiIiNoMYd8QZYeG/nbivrcIp2Vj5WwRCWQWfJobqcPRzrXI+qpHfThHuy8pyd9OEe7LynIL3S4fDRsIpIo2B3xBjA0H6gDdfKPDYaAn8DFHHfjoYG3tw4BUXvpwj3ZeU5O+nCPdl5TkF3ZhFPGHdXBCNYs+0bRqHodtx9V5dgtK+m6t1PCWatWgxt06hwda1tXzVK76cI92XlOTvpwj3ZeU5Bd+yKfrJD1EN5rdadDbv0/Dq28VvK/BZ6Wljo4tNIxrG8bMaGj8gqD304R7svKcnfThHuy8pyC9QYdDT1BfTxRte6+pzWAONzc3IFzc7rxJhFPLUa5YIS+99RjaXXHA3te6pHfThHuy8pyd9OEe7LynILrJglLLiInlp4TM3hKY2l4tws62r/dZJcLgmqTJLDEXuboLywFxaeLSbXLflwVG76cI92XlOTvpwj3ZeU5BeHYVTvw7qHwxGECwiLBosOA02tb+C80eD01CWmighjLRpaWMa2w3NhYbC5Jt8yqT304R7svKcnfThHuy8pyC5zYDST4gJ56eB0w4SOjaXi3DxEX2UibD4Z6kSTRRue21nlgLhbhYkXFlRO+nCPdl5Tk76cI92XlOQXhuFwNkc5sMQLwQ86Bdwd8Qcbbg+d+K8SUvZtA/sOCLXa7WC0TXH5kA2+tiqV304R7svKcnfThHuy8pyC7YLSOo6ECo09Y4ufJp4ankucAdiQL2BPkApyoNH0wYVWVbI4JJS6Rwa0dU4buNh/ur8gIiICIiAiIgIiIC8yMEjCJACCLEHcEHiCPML0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F2RTexDy2/ZOyKb2IeW37KaiCG3CadrgWwxAjgdDfsp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4" descr="Image result for SHSU">
            <a:extLst>
              <a:ext uri="{FF2B5EF4-FFF2-40B4-BE49-F238E27FC236}">
                <a16:creationId xmlns:a16="http://schemas.microsoft.com/office/drawing/2014/main" id="{BC0623ED-D6B5-4203-BCB9-E683916BF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2450"/>
            <a:ext cx="18288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11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FF473-6827-4FE8-BA89-54A15A9B8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98D86-4433-42A1-9862-261BADC76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1711.07484 with Stefan Alte and Matthias König</a:t>
            </a:r>
          </a:p>
          <a:p>
            <a:r>
              <a:rPr lang="en-US" dirty="0"/>
              <a:t>1812.07575 with Stefan Alte and Matthias König</a:t>
            </a:r>
          </a:p>
          <a:p>
            <a:r>
              <a:rPr lang="en-US" dirty="0"/>
              <a:t>2007.12698 with Alyssa Horne, Jordan Pittman, Marcus Snedeker, and Joel Walker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923CB-C1B9-43AD-BF37-F60F546C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2F778-C92A-4880-A0BF-D51F6483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</p:spTree>
    <p:extLst>
      <p:ext uri="{BB962C8B-B14F-4D97-AF65-F5344CB8AC3E}">
        <p14:creationId xmlns:p14="http://schemas.microsoft.com/office/powerpoint/2010/main" val="219271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EFT error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consistent EFT treatment is to expand the observable in a power series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Cross section, not amplitude</a:t>
            </a:r>
          </a:p>
          <a:p>
            <a:r>
              <a:rPr lang="en-US" dirty="0"/>
              <a:t>Must include the full set of contributing operators at dim-6</a:t>
            </a:r>
          </a:p>
          <a:p>
            <a:pPr lvl="1"/>
            <a:r>
              <a:rPr lang="en-US" dirty="0"/>
              <a:t>Surprisingly, only two independent angular distributions contribute strongly</a:t>
            </a:r>
          </a:p>
          <a:p>
            <a:pPr lvl="1"/>
            <a:r>
              <a:rPr lang="en-US" dirty="0"/>
              <a:t>Remaining small differences arise from PDF evolution</a:t>
            </a:r>
          </a:p>
          <a:p>
            <a:r>
              <a:rPr lang="en-US" dirty="0"/>
              <a:t>As we only have the full dim-6 contribution, everything else ought to be discarded from signal</a:t>
            </a:r>
          </a:p>
          <a:p>
            <a:r>
              <a:rPr lang="en-US" dirty="0"/>
              <a:t>The dim-6 squared piece is a proxy for the size of the unknown total dim-8 contribution</a:t>
            </a:r>
          </a:p>
          <a:p>
            <a:pPr lvl="1"/>
            <a:r>
              <a:rPr lang="en-US" dirty="0"/>
              <a:t>Note that additional operators needn’t give correlated angular distribution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</p:spTree>
    <p:extLst>
      <p:ext uri="{BB962C8B-B14F-4D97-AF65-F5344CB8AC3E}">
        <p14:creationId xmlns:p14="http://schemas.microsoft.com/office/powerpoint/2010/main" val="67625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6462-F958-4DE2-A1D3-325CDDF1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Error Treatment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2117F1-4957-4C68-AA5A-8F2985F8F4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Dim-8 effects are order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 signal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Dim-6-squared is also order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 can use that as a mock-up of total term of that order</a:t>
                </a:r>
              </a:p>
              <a:p>
                <a:r>
                  <a:rPr lang="en-US" dirty="0"/>
                  <a:t>Model theory error as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sub>
                            </m:sSub>
                          </m:e>
                        </m:rad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Uncorrelated between bins</a:t>
                </a:r>
              </a:p>
              <a:p>
                <a:pPr lvl="1"/>
                <a:r>
                  <a:rPr lang="en-US" dirty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⁡(1,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Sum in quadrature with other error sources</a:t>
                </a:r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2117F1-4957-4C68-AA5A-8F2985F8F4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1672A-EE15-4723-84A6-05EB9C1B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20312-BAD5-471F-996D-6EB2DA46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</p:spTree>
    <p:extLst>
      <p:ext uri="{BB962C8B-B14F-4D97-AF65-F5344CB8AC3E}">
        <p14:creationId xmlns:p14="http://schemas.microsoft.com/office/powerpoint/2010/main" val="290522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2A7C-D249-4AF9-AF6D-4865ED5D1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109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LHC Sensitivity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F1898-57FB-47CF-9BFB-CB79524D3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456B7-9996-4ECE-BA66-D9FC99F7F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William Shepherd, SHSU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8ED9A9-C8EF-4463-B799-6871F1013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05000"/>
            <a:ext cx="3712795" cy="38373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1237363-A8AC-4F50-A29F-F7C9799BA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4835" y="1905000"/>
            <a:ext cx="3828165" cy="38373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DF396E-4CC8-403E-98B1-6E752AEB9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1616112"/>
            <a:ext cx="4017593" cy="41262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A1EE93-9DBD-4ECA-B344-259B4A8E08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806" y="1616112"/>
            <a:ext cx="4017594" cy="422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1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38181-C0D5-4B33-B4AF-E30DBCD1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Take-Away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DF5CD-FF03-4D59-A252-1A25648DF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Neglecting theory errors gets our analyses ignored by model-builders, who should be our biggest customers, so definitely stop doing that!</a:t>
            </a:r>
          </a:p>
          <a:p>
            <a:pPr lvl="1"/>
            <a:r>
              <a:rPr lang="en-US" dirty="0"/>
              <a:t>Produce results that they can’t evade by utilizing an honest error estimate</a:t>
            </a:r>
          </a:p>
          <a:p>
            <a:pPr lvl="1"/>
            <a:r>
              <a:rPr lang="en-US" dirty="0"/>
              <a:t>‘New and improved’ sales pitch needed to bring them back</a:t>
            </a:r>
          </a:p>
          <a:p>
            <a:pPr lvl="1"/>
            <a:r>
              <a:rPr lang="en-US" dirty="0"/>
              <a:t>Push back against any claim that a model can always be built to evade our EFT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F2BE5-8EB5-4BA8-8691-D558E5DC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B881E-1866-4F19-AD0B-94571C64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</p:spTree>
    <p:extLst>
      <p:ext uri="{BB962C8B-B14F-4D97-AF65-F5344CB8AC3E}">
        <p14:creationId xmlns:p14="http://schemas.microsoft.com/office/powerpoint/2010/main" val="390275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A99C-00F9-41E3-AE6B-219F3BF02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need to make Bhaskar wrong about this!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FDFE27-B756-4924-B75F-108B713BC0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“Whatever bound you get from your EFT, I can always write down a model that passes the test against data and violates the bound you claim to have.” – Bhaskar Dutta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68A0-BB98-464D-B330-0E85450A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07/30/2020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518A2-4F1B-40F5-84DE-0959148D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William Shepherd, SHSU</a:t>
            </a:r>
          </a:p>
        </p:txBody>
      </p:sp>
      <p:pic>
        <p:nvPicPr>
          <p:cNvPr id="1026" name="Picture 2" descr="Image result for bhaskar dutta tamu">
            <a:extLst>
              <a:ext uri="{FF2B5EF4-FFF2-40B4-BE49-F238E27FC236}">
                <a16:creationId xmlns:a16="http://schemas.microsoft.com/office/drawing/2014/main" id="{0C3AE3A7-682C-4BC3-B0D3-F25613F430E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01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8848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2b79c247-703f-4ffc-b196-967ac70793e0"/>
  <p:tag name="TPVERSION" val="8"/>
  <p:tag name="TPFULLVERSION" val="8.6.1.4"/>
  <p:tag name="PPTVERSION" val="16"/>
  <p:tag name="TPOS" val="2"/>
  <p:tag name="TPLASTSAVEVERSION" val="6.4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14179</TotalTime>
  <Words>337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Theory Errors in the SMEFT</vt:lpstr>
      <vt:lpstr>Based on…</vt:lpstr>
      <vt:lpstr>EFT error treatment</vt:lpstr>
      <vt:lpstr>Theory Error Treatment</vt:lpstr>
      <vt:lpstr>LHC Sensitivity</vt:lpstr>
      <vt:lpstr>The Take-Away</vt:lpstr>
      <vt:lpstr>We need to make Bhaskar wrong about this!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Consistently Constraining the Standard Model EFT</dc:title>
  <dc:creator>William Shepherd</dc:creator>
  <cp:lastModifiedBy>William Shepherd</cp:lastModifiedBy>
  <cp:revision>46</cp:revision>
  <dcterms:created xsi:type="dcterms:W3CDTF">2019-02-23T00:49:52Z</dcterms:created>
  <dcterms:modified xsi:type="dcterms:W3CDTF">2020-07-29T17:40:07Z</dcterms:modified>
</cp:coreProperties>
</file>