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0" r:id="rId1"/>
    <p:sldMasterId id="2147484127" r:id="rId2"/>
    <p:sldMasterId id="2147483648" r:id="rId3"/>
    <p:sldMasterId id="2147484132" r:id="rId4"/>
  </p:sldMasterIdLst>
  <p:notesMasterIdLst>
    <p:notesMasterId r:id="rId26"/>
  </p:notesMasterIdLst>
  <p:sldIdLst>
    <p:sldId id="256" r:id="rId5"/>
    <p:sldId id="271" r:id="rId6"/>
    <p:sldId id="264" r:id="rId7"/>
    <p:sldId id="268" r:id="rId8"/>
    <p:sldId id="279" r:id="rId9"/>
    <p:sldId id="278" r:id="rId10"/>
    <p:sldId id="280" r:id="rId11"/>
    <p:sldId id="258" r:id="rId12"/>
    <p:sldId id="281" r:id="rId13"/>
    <p:sldId id="262" r:id="rId14"/>
    <p:sldId id="261" r:id="rId15"/>
    <p:sldId id="283" r:id="rId16"/>
    <p:sldId id="282" r:id="rId17"/>
    <p:sldId id="277" r:id="rId18"/>
    <p:sldId id="275" r:id="rId19"/>
    <p:sldId id="266" r:id="rId20"/>
    <p:sldId id="272" r:id="rId21"/>
    <p:sldId id="257" r:id="rId22"/>
    <p:sldId id="263" r:id="rId23"/>
    <p:sldId id="276" r:id="rId24"/>
    <p:sldId id="259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202" autoAdjust="0"/>
  </p:normalViewPr>
  <p:slideViewPr>
    <p:cSldViewPr snapToGrid="0">
      <p:cViewPr varScale="1">
        <p:scale>
          <a:sx n="69" d="100"/>
          <a:sy n="69" d="100"/>
        </p:scale>
        <p:origin x="544" y="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FF422-3ED9-4FBF-A39A-64EB2781C84C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25ABD9-9346-4C59-9C4B-3383C935C486}">
      <dgm:prSet phldrT="[Text]"/>
      <dgm:spPr/>
      <dgm:t>
        <a:bodyPr/>
        <a:lstStyle/>
        <a:p>
          <a:r>
            <a:rPr lang="en-US" dirty="0"/>
            <a:t>August 31, 2020</a:t>
          </a:r>
        </a:p>
      </dgm:t>
    </dgm:pt>
    <dgm:pt modelId="{EB645DF1-20A1-4C66-8429-65C8108F0778}" type="parTrans" cxnId="{2EAD6D18-04AB-489A-B935-325D96C4A5E8}">
      <dgm:prSet/>
      <dgm:spPr/>
      <dgm:t>
        <a:bodyPr/>
        <a:lstStyle/>
        <a:p>
          <a:endParaRPr lang="en-US"/>
        </a:p>
      </dgm:t>
    </dgm:pt>
    <dgm:pt modelId="{E682E793-8D4C-46C5-9DEF-172DD7DDB170}" type="sibTrans" cxnId="{2EAD6D18-04AB-489A-B935-325D96C4A5E8}">
      <dgm:prSet/>
      <dgm:spPr/>
      <dgm:t>
        <a:bodyPr/>
        <a:lstStyle/>
        <a:p>
          <a:endParaRPr lang="en-US"/>
        </a:p>
      </dgm:t>
    </dgm:pt>
    <dgm:pt modelId="{6324C31B-448F-4171-A26A-A88DF6FE3C05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Letter of Interest final deadline</a:t>
          </a:r>
        </a:p>
      </dgm:t>
    </dgm:pt>
    <dgm:pt modelId="{E75A1BE5-B0D5-44EB-A5B4-EA15A8BF62D3}" type="parTrans" cxnId="{170B4575-63AB-4E0F-9A66-FEA06798B493}">
      <dgm:prSet/>
      <dgm:spPr/>
      <dgm:t>
        <a:bodyPr/>
        <a:lstStyle/>
        <a:p>
          <a:endParaRPr lang="en-US"/>
        </a:p>
      </dgm:t>
    </dgm:pt>
    <dgm:pt modelId="{8AE4C8A1-0DEE-4E12-96E1-5D2C08769D8C}" type="sibTrans" cxnId="{170B4575-63AB-4E0F-9A66-FEA06798B493}">
      <dgm:prSet/>
      <dgm:spPr/>
      <dgm:t>
        <a:bodyPr/>
        <a:lstStyle/>
        <a:p>
          <a:endParaRPr lang="en-US"/>
        </a:p>
      </dgm:t>
    </dgm:pt>
    <dgm:pt modelId="{38239BAD-0610-4F6E-A1DD-6064781B9FD3}">
      <dgm:prSet phldrT="[Text]"/>
      <dgm:spPr/>
      <dgm:t>
        <a:bodyPr/>
        <a:lstStyle/>
        <a:p>
          <a:r>
            <a:rPr lang="en-US" dirty="0"/>
            <a:t>October 5-9, 2020</a:t>
          </a:r>
        </a:p>
      </dgm:t>
    </dgm:pt>
    <dgm:pt modelId="{8A8BE2DC-3FF8-43F8-A5EE-084DAC4F72D1}" type="parTrans" cxnId="{EE0E957E-2F69-46BE-A59B-1CA8E85E81C2}">
      <dgm:prSet/>
      <dgm:spPr/>
      <dgm:t>
        <a:bodyPr/>
        <a:lstStyle/>
        <a:p>
          <a:endParaRPr lang="en-US"/>
        </a:p>
      </dgm:t>
    </dgm:pt>
    <dgm:pt modelId="{EEC7EF71-FDAD-4936-A476-19E78537E3B5}" type="sibTrans" cxnId="{EE0E957E-2F69-46BE-A59B-1CA8E85E81C2}">
      <dgm:prSet/>
      <dgm:spPr/>
      <dgm:t>
        <a:bodyPr/>
        <a:lstStyle/>
        <a:p>
          <a:endParaRPr lang="en-US"/>
        </a:p>
      </dgm:t>
    </dgm:pt>
    <dgm:pt modelId="{8AACE4DE-AB21-41D6-818E-46B63B703909}">
      <dgm:prSet phldrT="[Text]" custT="1"/>
      <dgm:spPr/>
      <dgm:t>
        <a:bodyPr/>
        <a:lstStyle/>
        <a:p>
          <a:r>
            <a:rPr lang="en-US" sz="1700" dirty="0"/>
            <a:t>Snowmass Planning Meeting </a:t>
          </a:r>
          <a:endParaRPr lang="en-US" sz="1700" dirty="0">
            <a:solidFill>
              <a:srgbClr val="00B050"/>
            </a:solidFill>
          </a:endParaRPr>
        </a:p>
      </dgm:t>
    </dgm:pt>
    <dgm:pt modelId="{545EC135-19FA-471E-891A-253D90E1A5AC}" type="parTrans" cxnId="{A1B4A0EE-35E1-480C-8E98-6E8FC833EB6A}">
      <dgm:prSet/>
      <dgm:spPr/>
      <dgm:t>
        <a:bodyPr/>
        <a:lstStyle/>
        <a:p>
          <a:endParaRPr lang="en-US"/>
        </a:p>
      </dgm:t>
    </dgm:pt>
    <dgm:pt modelId="{FACF47A7-3A04-48A3-B875-4A46B8FE3B21}" type="sibTrans" cxnId="{A1B4A0EE-35E1-480C-8E98-6E8FC833EB6A}">
      <dgm:prSet/>
      <dgm:spPr/>
      <dgm:t>
        <a:bodyPr/>
        <a:lstStyle/>
        <a:p>
          <a:endParaRPr lang="en-US"/>
        </a:p>
      </dgm:t>
    </dgm:pt>
    <dgm:pt modelId="{4FD0CF98-2945-4830-978B-433E4B53550F}">
      <dgm:prSet phldrT="[Text]"/>
      <dgm:spPr/>
      <dgm:t>
        <a:bodyPr/>
        <a:lstStyle/>
        <a:p>
          <a:r>
            <a:rPr lang="en-US" dirty="0"/>
            <a:t>April 1 to July 31, 2021</a:t>
          </a:r>
        </a:p>
      </dgm:t>
    </dgm:pt>
    <dgm:pt modelId="{6E7C69B3-92E3-487B-A25B-733564613420}" type="parTrans" cxnId="{2F1FBC15-0B06-44E0-BF01-FBE46E9B25E0}">
      <dgm:prSet/>
      <dgm:spPr/>
      <dgm:t>
        <a:bodyPr/>
        <a:lstStyle/>
        <a:p>
          <a:endParaRPr lang="en-US"/>
        </a:p>
      </dgm:t>
    </dgm:pt>
    <dgm:pt modelId="{70E865D6-65C8-4B42-A9B5-DCFC3EED8D1C}" type="sibTrans" cxnId="{2F1FBC15-0B06-44E0-BF01-FBE46E9B25E0}">
      <dgm:prSet/>
      <dgm:spPr/>
      <dgm:t>
        <a:bodyPr/>
        <a:lstStyle/>
        <a:p>
          <a:endParaRPr lang="en-US"/>
        </a:p>
      </dgm:t>
    </dgm:pt>
    <dgm:pt modelId="{B49075B8-5E4B-420A-8979-B97347ECC49E}">
      <dgm:prSet phldrT="[Text]" custT="1"/>
      <dgm:spPr/>
      <dgm:t>
        <a:bodyPr/>
        <a:lstStyle/>
        <a:p>
          <a:r>
            <a:rPr lang="en-US" sz="1700" dirty="0">
              <a:solidFill>
                <a:schemeClr val="accent4">
                  <a:lumMod val="75000"/>
                </a:schemeClr>
              </a:solidFill>
            </a:rPr>
            <a:t>Contributed papers submission period</a:t>
          </a:r>
        </a:p>
      </dgm:t>
    </dgm:pt>
    <dgm:pt modelId="{F41B7C63-3910-4F2C-9C27-42126999AD79}" type="parTrans" cxnId="{A2217980-4532-4E77-98F1-F6EF7104ED8A}">
      <dgm:prSet/>
      <dgm:spPr/>
      <dgm:t>
        <a:bodyPr/>
        <a:lstStyle/>
        <a:p>
          <a:endParaRPr lang="en-US"/>
        </a:p>
      </dgm:t>
    </dgm:pt>
    <dgm:pt modelId="{37098664-DF40-4B3F-95FF-29644F03541D}" type="sibTrans" cxnId="{A2217980-4532-4E77-98F1-F6EF7104ED8A}">
      <dgm:prSet/>
      <dgm:spPr/>
      <dgm:t>
        <a:bodyPr/>
        <a:lstStyle/>
        <a:p>
          <a:endParaRPr lang="en-US"/>
        </a:p>
      </dgm:t>
    </dgm:pt>
    <dgm:pt modelId="{66C63B64-3A6E-48A9-8559-208EC3760ABB}">
      <dgm:prSet phldrT="[Text]"/>
      <dgm:spPr/>
      <dgm:t>
        <a:bodyPr/>
        <a:lstStyle/>
        <a:p>
          <a:r>
            <a:rPr lang="en-US" dirty="0"/>
            <a:t>July 11-20,</a:t>
          </a:r>
        </a:p>
        <a:p>
          <a:r>
            <a:rPr lang="en-US" dirty="0"/>
            <a:t>2021</a:t>
          </a:r>
        </a:p>
      </dgm:t>
    </dgm:pt>
    <dgm:pt modelId="{12B4F79B-C002-49A5-A9EC-03D623BAB659}" type="parTrans" cxnId="{82417CEB-F7D5-4388-9922-158554754D9C}">
      <dgm:prSet/>
      <dgm:spPr/>
      <dgm:t>
        <a:bodyPr/>
        <a:lstStyle/>
        <a:p>
          <a:endParaRPr lang="en-US"/>
        </a:p>
      </dgm:t>
    </dgm:pt>
    <dgm:pt modelId="{74F475F9-4246-4E08-B0A7-C77083E5FFE4}" type="sibTrans" cxnId="{82417CEB-F7D5-4388-9922-158554754D9C}">
      <dgm:prSet/>
      <dgm:spPr/>
      <dgm:t>
        <a:bodyPr/>
        <a:lstStyle/>
        <a:p>
          <a:endParaRPr lang="en-US"/>
        </a:p>
      </dgm:t>
    </dgm:pt>
    <dgm:pt modelId="{D5BBD90A-D1B3-4A1B-A41C-421E106321BE}">
      <dgm:prSet phldrT="[Text]" custT="1"/>
      <dgm:spPr/>
      <dgm:t>
        <a:bodyPr/>
        <a:lstStyle/>
        <a:p>
          <a:r>
            <a:rPr lang="en-US" sz="1600" dirty="0"/>
            <a:t>Snowmass meeting</a:t>
          </a:r>
        </a:p>
      </dgm:t>
    </dgm:pt>
    <dgm:pt modelId="{4D3ABCEB-0D0B-44D3-B478-F51F2DD63455}" type="parTrans" cxnId="{A6F03D08-F66F-4694-B943-18E254198E96}">
      <dgm:prSet/>
      <dgm:spPr/>
      <dgm:t>
        <a:bodyPr/>
        <a:lstStyle/>
        <a:p>
          <a:endParaRPr lang="en-US"/>
        </a:p>
      </dgm:t>
    </dgm:pt>
    <dgm:pt modelId="{2EFE812B-A8F1-4A25-99FC-BD521CE14663}" type="sibTrans" cxnId="{A6F03D08-F66F-4694-B943-18E254198E96}">
      <dgm:prSet/>
      <dgm:spPr/>
      <dgm:t>
        <a:bodyPr/>
        <a:lstStyle/>
        <a:p>
          <a:endParaRPr lang="en-US"/>
        </a:p>
      </dgm:t>
    </dgm:pt>
    <dgm:pt modelId="{86F66D08-24B6-472B-A07F-2083285C6C8D}">
      <dgm:prSet phldrT="[Text]" custT="1"/>
      <dgm:spPr/>
      <dgm:t>
        <a:bodyPr/>
        <a:lstStyle/>
        <a:p>
          <a:r>
            <a:rPr lang="en-US" sz="1600" dirty="0"/>
            <a:t>UW, Seattle</a:t>
          </a:r>
        </a:p>
      </dgm:t>
    </dgm:pt>
    <dgm:pt modelId="{3D369219-6F36-4953-9327-E27696D48798}" type="parTrans" cxnId="{F51B5936-3A08-41FB-9B48-CDF9B43111A3}">
      <dgm:prSet/>
      <dgm:spPr/>
      <dgm:t>
        <a:bodyPr/>
        <a:lstStyle/>
        <a:p>
          <a:endParaRPr lang="en-US"/>
        </a:p>
      </dgm:t>
    </dgm:pt>
    <dgm:pt modelId="{50011246-588C-408D-85A6-D51DA5065189}" type="sibTrans" cxnId="{F51B5936-3A08-41FB-9B48-CDF9B43111A3}">
      <dgm:prSet/>
      <dgm:spPr/>
      <dgm:t>
        <a:bodyPr/>
        <a:lstStyle/>
        <a:p>
          <a:endParaRPr lang="en-US"/>
        </a:p>
      </dgm:t>
    </dgm:pt>
    <dgm:pt modelId="{84A26089-C77A-4153-ADCB-F9B1A8E49BFA}">
      <dgm:prSet phldrT="[Text]" custT="1"/>
      <dgm:spPr/>
      <dgm:t>
        <a:bodyPr/>
        <a:lstStyle/>
        <a:p>
          <a:r>
            <a:rPr lang="en-US" sz="1700" dirty="0">
              <a:solidFill>
                <a:srgbClr val="FF0000"/>
              </a:solidFill>
            </a:rPr>
            <a:t>Note change from original Nov 4-6 dates</a:t>
          </a:r>
        </a:p>
      </dgm:t>
    </dgm:pt>
    <dgm:pt modelId="{64CAD84F-A942-4639-9B90-76E550E50BBC}" type="parTrans" cxnId="{826072BE-64A0-441E-84B7-C440ABCA30FF}">
      <dgm:prSet/>
      <dgm:spPr/>
      <dgm:t>
        <a:bodyPr/>
        <a:lstStyle/>
        <a:p>
          <a:endParaRPr lang="en-US"/>
        </a:p>
      </dgm:t>
    </dgm:pt>
    <dgm:pt modelId="{1AE07A9A-B228-46F1-ACAA-826F0A1F166F}" type="sibTrans" cxnId="{826072BE-64A0-441E-84B7-C440ABCA30FF}">
      <dgm:prSet/>
      <dgm:spPr/>
      <dgm:t>
        <a:bodyPr/>
        <a:lstStyle/>
        <a:p>
          <a:endParaRPr lang="en-US"/>
        </a:p>
      </dgm:t>
    </dgm:pt>
    <dgm:pt modelId="{6318C3A2-3A05-4E5A-AB2F-65028BF44010}" type="pres">
      <dgm:prSet presAssocID="{B09FF422-3ED9-4FBF-A39A-64EB2781C84C}" presName="rootnode" presStyleCnt="0">
        <dgm:presLayoutVars>
          <dgm:chMax/>
          <dgm:chPref/>
          <dgm:dir/>
          <dgm:animLvl val="lvl"/>
        </dgm:presLayoutVars>
      </dgm:prSet>
      <dgm:spPr/>
    </dgm:pt>
    <dgm:pt modelId="{B1C36E5B-C0C2-4366-99F9-B544C5CA94B0}" type="pres">
      <dgm:prSet presAssocID="{4E25ABD9-9346-4C59-9C4B-3383C935C486}" presName="composite" presStyleCnt="0"/>
      <dgm:spPr/>
    </dgm:pt>
    <dgm:pt modelId="{E09B3462-EE03-4B36-ACFE-F9F6E8A0C749}" type="pres">
      <dgm:prSet presAssocID="{4E25ABD9-9346-4C59-9C4B-3383C935C486}" presName="bentUpArrow1" presStyleLbl="alignImgPlace1" presStyleIdx="0" presStyleCnt="3"/>
      <dgm:spPr/>
    </dgm:pt>
    <dgm:pt modelId="{419DCBCC-32AB-43F1-88E9-73ECCE0A09E8}" type="pres">
      <dgm:prSet presAssocID="{4E25ABD9-9346-4C59-9C4B-3383C935C486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5DCF77C3-FC32-4274-BF60-B7EFA2A159D4}" type="pres">
      <dgm:prSet presAssocID="{4E25ABD9-9346-4C59-9C4B-3383C935C486}" presName="ChildText" presStyleLbl="revTx" presStyleIdx="0" presStyleCnt="4" custScaleX="183597" custLinFactNeighborX="50921" custLinFactNeighborY="0">
        <dgm:presLayoutVars>
          <dgm:chMax val="0"/>
          <dgm:chPref val="0"/>
          <dgm:bulletEnabled val="1"/>
        </dgm:presLayoutVars>
      </dgm:prSet>
      <dgm:spPr/>
    </dgm:pt>
    <dgm:pt modelId="{8AD1ABC3-18EB-41D2-A2F2-B908E5B94B83}" type="pres">
      <dgm:prSet presAssocID="{E682E793-8D4C-46C5-9DEF-172DD7DDB170}" presName="sibTrans" presStyleCnt="0"/>
      <dgm:spPr/>
    </dgm:pt>
    <dgm:pt modelId="{5C10DBB0-C77D-4D62-9C75-2BF721BFDC4B}" type="pres">
      <dgm:prSet presAssocID="{38239BAD-0610-4F6E-A1DD-6064781B9FD3}" presName="composite" presStyleCnt="0"/>
      <dgm:spPr/>
    </dgm:pt>
    <dgm:pt modelId="{685B89B6-DEE7-4B0A-A325-076FB60E5570}" type="pres">
      <dgm:prSet presAssocID="{38239BAD-0610-4F6E-A1DD-6064781B9FD3}" presName="bentUpArrow1" presStyleLbl="alignImgPlace1" presStyleIdx="1" presStyleCnt="3"/>
      <dgm:spPr/>
    </dgm:pt>
    <dgm:pt modelId="{4F6A50B3-5E6E-4EE5-914F-6F160C0A3766}" type="pres">
      <dgm:prSet presAssocID="{38239BAD-0610-4F6E-A1DD-6064781B9FD3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5CE25ED4-7B94-4092-9C62-0A86A1677C5A}" type="pres">
      <dgm:prSet presAssocID="{38239BAD-0610-4F6E-A1DD-6064781B9FD3}" presName="ChildText" presStyleLbl="revTx" presStyleIdx="1" presStyleCnt="4" custScaleX="233682" custScaleY="81760" custLinFactNeighborX="68760" custLinFactNeighborY="-7492">
        <dgm:presLayoutVars>
          <dgm:chMax val="0"/>
          <dgm:chPref val="0"/>
          <dgm:bulletEnabled val="1"/>
        </dgm:presLayoutVars>
      </dgm:prSet>
      <dgm:spPr/>
    </dgm:pt>
    <dgm:pt modelId="{34B62723-7424-4262-A242-29815FCA5C17}" type="pres">
      <dgm:prSet presAssocID="{EEC7EF71-FDAD-4936-A476-19E78537E3B5}" presName="sibTrans" presStyleCnt="0"/>
      <dgm:spPr/>
    </dgm:pt>
    <dgm:pt modelId="{31DE775C-80FA-4199-B350-53D50D6468BF}" type="pres">
      <dgm:prSet presAssocID="{4FD0CF98-2945-4830-978B-433E4B53550F}" presName="composite" presStyleCnt="0"/>
      <dgm:spPr/>
    </dgm:pt>
    <dgm:pt modelId="{2142A0D4-541E-470A-B881-D6AD044AD3BF}" type="pres">
      <dgm:prSet presAssocID="{4FD0CF98-2945-4830-978B-433E4B53550F}" presName="bentUpArrow1" presStyleLbl="alignImgPlace1" presStyleIdx="2" presStyleCnt="3"/>
      <dgm:spPr/>
    </dgm:pt>
    <dgm:pt modelId="{91411CAD-77A1-4C59-9381-C6D26BD77EBF}" type="pres">
      <dgm:prSet presAssocID="{4FD0CF98-2945-4830-978B-433E4B53550F}" presName="ParentText" presStyleLbl="node1" presStyleIdx="2" presStyleCnt="4" custScaleX="100529" custScaleY="92663">
        <dgm:presLayoutVars>
          <dgm:chMax val="1"/>
          <dgm:chPref val="1"/>
          <dgm:bulletEnabled val="1"/>
        </dgm:presLayoutVars>
      </dgm:prSet>
      <dgm:spPr/>
    </dgm:pt>
    <dgm:pt modelId="{CA22D9E8-B645-4EEC-91C4-9D1EBEFA1922}" type="pres">
      <dgm:prSet presAssocID="{4FD0CF98-2945-4830-978B-433E4B53550F}" presName="ChildText" presStyleLbl="revTx" presStyleIdx="2" presStyleCnt="4" custScaleX="171573" custLinFactNeighborX="36985" custLinFactNeighborY="-650">
        <dgm:presLayoutVars>
          <dgm:chMax val="0"/>
          <dgm:chPref val="0"/>
          <dgm:bulletEnabled val="1"/>
        </dgm:presLayoutVars>
      </dgm:prSet>
      <dgm:spPr/>
    </dgm:pt>
    <dgm:pt modelId="{5AFD0A2A-D40D-4A95-BEF9-EEF659CEBDE0}" type="pres">
      <dgm:prSet presAssocID="{70E865D6-65C8-4B42-A9B5-DCFC3EED8D1C}" presName="sibTrans" presStyleCnt="0"/>
      <dgm:spPr/>
    </dgm:pt>
    <dgm:pt modelId="{1918A15D-BAD4-4EDE-804D-523396B74DC6}" type="pres">
      <dgm:prSet presAssocID="{66C63B64-3A6E-48A9-8559-208EC3760ABB}" presName="composite" presStyleCnt="0"/>
      <dgm:spPr/>
    </dgm:pt>
    <dgm:pt modelId="{CF32DD75-E5F6-4A66-BAFB-AD10C46F8271}" type="pres">
      <dgm:prSet presAssocID="{66C63B64-3A6E-48A9-8559-208EC3760ABB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  <dgm:pt modelId="{8FEDD922-CF1F-4702-92FE-6F65A91091BD}" type="pres">
      <dgm:prSet presAssocID="{66C63B64-3A6E-48A9-8559-208EC3760ABB}" presName="Final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14BA0706-DF3C-4DAE-B812-CD28C5F095DD}" type="presOf" srcId="{8AACE4DE-AB21-41D6-818E-46B63B703909}" destId="{5CE25ED4-7B94-4092-9C62-0A86A1677C5A}" srcOrd="0" destOrd="0" presId="urn:microsoft.com/office/officeart/2005/8/layout/StepDownProcess"/>
    <dgm:cxn modelId="{CBD34F06-C32A-4099-BD88-A7BDCA5C234E}" type="presOf" srcId="{84A26089-C77A-4153-ADCB-F9B1A8E49BFA}" destId="{5CE25ED4-7B94-4092-9C62-0A86A1677C5A}" srcOrd="0" destOrd="1" presId="urn:microsoft.com/office/officeart/2005/8/layout/StepDownProcess"/>
    <dgm:cxn modelId="{A6F03D08-F66F-4694-B943-18E254198E96}" srcId="{66C63B64-3A6E-48A9-8559-208EC3760ABB}" destId="{D5BBD90A-D1B3-4A1B-A41C-421E106321BE}" srcOrd="0" destOrd="0" parTransId="{4D3ABCEB-0D0B-44D3-B478-F51F2DD63455}" sibTransId="{2EFE812B-A8F1-4A25-99FC-BD521CE14663}"/>
    <dgm:cxn modelId="{DF50B911-EA2E-42B1-99EE-6428D42F0F28}" type="presOf" srcId="{38239BAD-0610-4F6E-A1DD-6064781B9FD3}" destId="{4F6A50B3-5E6E-4EE5-914F-6F160C0A3766}" srcOrd="0" destOrd="0" presId="urn:microsoft.com/office/officeart/2005/8/layout/StepDownProcess"/>
    <dgm:cxn modelId="{7A5A3714-395D-482B-8B99-577A3822FE8F}" type="presOf" srcId="{4FD0CF98-2945-4830-978B-433E4B53550F}" destId="{91411CAD-77A1-4C59-9381-C6D26BD77EBF}" srcOrd="0" destOrd="0" presId="urn:microsoft.com/office/officeart/2005/8/layout/StepDownProcess"/>
    <dgm:cxn modelId="{2F1FBC15-0B06-44E0-BF01-FBE46E9B25E0}" srcId="{B09FF422-3ED9-4FBF-A39A-64EB2781C84C}" destId="{4FD0CF98-2945-4830-978B-433E4B53550F}" srcOrd="2" destOrd="0" parTransId="{6E7C69B3-92E3-487B-A25B-733564613420}" sibTransId="{70E865D6-65C8-4B42-A9B5-DCFC3EED8D1C}"/>
    <dgm:cxn modelId="{2EAD6D18-04AB-489A-B935-325D96C4A5E8}" srcId="{B09FF422-3ED9-4FBF-A39A-64EB2781C84C}" destId="{4E25ABD9-9346-4C59-9C4B-3383C935C486}" srcOrd="0" destOrd="0" parTransId="{EB645DF1-20A1-4C66-8429-65C8108F0778}" sibTransId="{E682E793-8D4C-46C5-9DEF-172DD7DDB170}"/>
    <dgm:cxn modelId="{2D7DC81B-1DD6-4ED4-AABB-B54856BCC91D}" type="presOf" srcId="{B09FF422-3ED9-4FBF-A39A-64EB2781C84C}" destId="{6318C3A2-3A05-4E5A-AB2F-65028BF44010}" srcOrd="0" destOrd="0" presId="urn:microsoft.com/office/officeart/2005/8/layout/StepDownProcess"/>
    <dgm:cxn modelId="{F51B5936-3A08-41FB-9B48-CDF9B43111A3}" srcId="{66C63B64-3A6E-48A9-8559-208EC3760ABB}" destId="{86F66D08-24B6-472B-A07F-2083285C6C8D}" srcOrd="1" destOrd="0" parTransId="{3D369219-6F36-4953-9327-E27696D48798}" sibTransId="{50011246-588C-408D-85A6-D51DA5065189}"/>
    <dgm:cxn modelId="{1644CE3B-422B-4C42-931E-9C6F4A82B07F}" type="presOf" srcId="{D5BBD90A-D1B3-4A1B-A41C-421E106321BE}" destId="{8FEDD922-CF1F-4702-92FE-6F65A91091BD}" srcOrd="0" destOrd="0" presId="urn:microsoft.com/office/officeart/2005/8/layout/StepDownProcess"/>
    <dgm:cxn modelId="{170B4575-63AB-4E0F-9A66-FEA06798B493}" srcId="{4E25ABD9-9346-4C59-9C4B-3383C935C486}" destId="{6324C31B-448F-4171-A26A-A88DF6FE3C05}" srcOrd="0" destOrd="0" parTransId="{E75A1BE5-B0D5-44EB-A5B4-EA15A8BF62D3}" sibTransId="{8AE4C8A1-0DEE-4E12-96E1-5D2C08769D8C}"/>
    <dgm:cxn modelId="{1E0F5977-21D9-4D28-BDE9-567258BC9940}" type="presOf" srcId="{4E25ABD9-9346-4C59-9C4B-3383C935C486}" destId="{419DCBCC-32AB-43F1-88E9-73ECCE0A09E8}" srcOrd="0" destOrd="0" presId="urn:microsoft.com/office/officeart/2005/8/layout/StepDownProcess"/>
    <dgm:cxn modelId="{EE0E957E-2F69-46BE-A59B-1CA8E85E81C2}" srcId="{B09FF422-3ED9-4FBF-A39A-64EB2781C84C}" destId="{38239BAD-0610-4F6E-A1DD-6064781B9FD3}" srcOrd="1" destOrd="0" parTransId="{8A8BE2DC-3FF8-43F8-A5EE-084DAC4F72D1}" sibTransId="{EEC7EF71-FDAD-4936-A476-19E78537E3B5}"/>
    <dgm:cxn modelId="{A2217980-4532-4E77-98F1-F6EF7104ED8A}" srcId="{4FD0CF98-2945-4830-978B-433E4B53550F}" destId="{B49075B8-5E4B-420A-8979-B97347ECC49E}" srcOrd="0" destOrd="0" parTransId="{F41B7C63-3910-4F2C-9C27-42126999AD79}" sibTransId="{37098664-DF40-4B3F-95FF-29644F03541D}"/>
    <dgm:cxn modelId="{A0D0A084-F841-459F-A937-4FA0C8652F72}" type="presOf" srcId="{6324C31B-448F-4171-A26A-A88DF6FE3C05}" destId="{5DCF77C3-FC32-4274-BF60-B7EFA2A159D4}" srcOrd="0" destOrd="0" presId="urn:microsoft.com/office/officeart/2005/8/layout/StepDownProcess"/>
    <dgm:cxn modelId="{DD5FAF8F-2D4C-45FF-9149-186A96337797}" type="presOf" srcId="{B49075B8-5E4B-420A-8979-B97347ECC49E}" destId="{CA22D9E8-B645-4EEC-91C4-9D1EBEFA1922}" srcOrd="0" destOrd="0" presId="urn:microsoft.com/office/officeart/2005/8/layout/StepDownProcess"/>
    <dgm:cxn modelId="{826072BE-64A0-441E-84B7-C440ABCA30FF}" srcId="{38239BAD-0610-4F6E-A1DD-6064781B9FD3}" destId="{84A26089-C77A-4153-ADCB-F9B1A8E49BFA}" srcOrd="1" destOrd="0" parTransId="{64CAD84F-A942-4639-9B90-76E550E50BBC}" sibTransId="{1AE07A9A-B228-46F1-ACAA-826F0A1F166F}"/>
    <dgm:cxn modelId="{052D53E0-A728-4F12-ACCA-AC696D78BE64}" type="presOf" srcId="{66C63B64-3A6E-48A9-8559-208EC3760ABB}" destId="{CF32DD75-E5F6-4A66-BAFB-AD10C46F8271}" srcOrd="0" destOrd="0" presId="urn:microsoft.com/office/officeart/2005/8/layout/StepDownProcess"/>
    <dgm:cxn modelId="{82417CEB-F7D5-4388-9922-158554754D9C}" srcId="{B09FF422-3ED9-4FBF-A39A-64EB2781C84C}" destId="{66C63B64-3A6E-48A9-8559-208EC3760ABB}" srcOrd="3" destOrd="0" parTransId="{12B4F79B-C002-49A5-A9EC-03D623BAB659}" sibTransId="{74F475F9-4246-4E08-B0A7-C77083E5FFE4}"/>
    <dgm:cxn modelId="{A1B4A0EE-35E1-480C-8E98-6E8FC833EB6A}" srcId="{38239BAD-0610-4F6E-A1DD-6064781B9FD3}" destId="{8AACE4DE-AB21-41D6-818E-46B63B703909}" srcOrd="0" destOrd="0" parTransId="{545EC135-19FA-471E-891A-253D90E1A5AC}" sibTransId="{FACF47A7-3A04-48A3-B875-4A46B8FE3B21}"/>
    <dgm:cxn modelId="{9B1FF8F8-C6DB-46EA-A0C7-25FBFC5E6F13}" type="presOf" srcId="{86F66D08-24B6-472B-A07F-2083285C6C8D}" destId="{8FEDD922-CF1F-4702-92FE-6F65A91091BD}" srcOrd="0" destOrd="1" presId="urn:microsoft.com/office/officeart/2005/8/layout/StepDownProcess"/>
    <dgm:cxn modelId="{03CA7A3F-415F-490A-B61F-33DF336C5087}" type="presParOf" srcId="{6318C3A2-3A05-4E5A-AB2F-65028BF44010}" destId="{B1C36E5B-C0C2-4366-99F9-B544C5CA94B0}" srcOrd="0" destOrd="0" presId="urn:microsoft.com/office/officeart/2005/8/layout/StepDownProcess"/>
    <dgm:cxn modelId="{E1AF601D-D70F-417E-887F-DAFF6818E992}" type="presParOf" srcId="{B1C36E5B-C0C2-4366-99F9-B544C5CA94B0}" destId="{E09B3462-EE03-4B36-ACFE-F9F6E8A0C749}" srcOrd="0" destOrd="0" presId="urn:microsoft.com/office/officeart/2005/8/layout/StepDownProcess"/>
    <dgm:cxn modelId="{74C5F43A-FF33-4FF2-9BAB-00AD592DF207}" type="presParOf" srcId="{B1C36E5B-C0C2-4366-99F9-B544C5CA94B0}" destId="{419DCBCC-32AB-43F1-88E9-73ECCE0A09E8}" srcOrd="1" destOrd="0" presId="urn:microsoft.com/office/officeart/2005/8/layout/StepDownProcess"/>
    <dgm:cxn modelId="{94604C27-3F91-4FA0-BB4C-108C7F848420}" type="presParOf" srcId="{B1C36E5B-C0C2-4366-99F9-B544C5CA94B0}" destId="{5DCF77C3-FC32-4274-BF60-B7EFA2A159D4}" srcOrd="2" destOrd="0" presId="urn:microsoft.com/office/officeart/2005/8/layout/StepDownProcess"/>
    <dgm:cxn modelId="{0D6AF3A6-2511-4CC1-9C96-FB76D34EDAF3}" type="presParOf" srcId="{6318C3A2-3A05-4E5A-AB2F-65028BF44010}" destId="{8AD1ABC3-18EB-41D2-A2F2-B908E5B94B83}" srcOrd="1" destOrd="0" presId="urn:microsoft.com/office/officeart/2005/8/layout/StepDownProcess"/>
    <dgm:cxn modelId="{D00829A7-90DE-43E5-854E-C37457E6416D}" type="presParOf" srcId="{6318C3A2-3A05-4E5A-AB2F-65028BF44010}" destId="{5C10DBB0-C77D-4D62-9C75-2BF721BFDC4B}" srcOrd="2" destOrd="0" presId="urn:microsoft.com/office/officeart/2005/8/layout/StepDownProcess"/>
    <dgm:cxn modelId="{ECE9134D-C6F7-4300-8898-029225A84DCC}" type="presParOf" srcId="{5C10DBB0-C77D-4D62-9C75-2BF721BFDC4B}" destId="{685B89B6-DEE7-4B0A-A325-076FB60E5570}" srcOrd="0" destOrd="0" presId="urn:microsoft.com/office/officeart/2005/8/layout/StepDownProcess"/>
    <dgm:cxn modelId="{A00C099E-44BA-4505-A366-FE437EF28E70}" type="presParOf" srcId="{5C10DBB0-C77D-4D62-9C75-2BF721BFDC4B}" destId="{4F6A50B3-5E6E-4EE5-914F-6F160C0A3766}" srcOrd="1" destOrd="0" presId="urn:microsoft.com/office/officeart/2005/8/layout/StepDownProcess"/>
    <dgm:cxn modelId="{6386FC78-8A34-4729-8BF7-C531397EA59F}" type="presParOf" srcId="{5C10DBB0-C77D-4D62-9C75-2BF721BFDC4B}" destId="{5CE25ED4-7B94-4092-9C62-0A86A1677C5A}" srcOrd="2" destOrd="0" presId="urn:microsoft.com/office/officeart/2005/8/layout/StepDownProcess"/>
    <dgm:cxn modelId="{98FBE726-6B71-4959-84D9-2A054FB6031C}" type="presParOf" srcId="{6318C3A2-3A05-4E5A-AB2F-65028BF44010}" destId="{34B62723-7424-4262-A242-29815FCA5C17}" srcOrd="3" destOrd="0" presId="urn:microsoft.com/office/officeart/2005/8/layout/StepDownProcess"/>
    <dgm:cxn modelId="{349405E0-FDF4-41F2-9FA5-BFE46D6E5119}" type="presParOf" srcId="{6318C3A2-3A05-4E5A-AB2F-65028BF44010}" destId="{31DE775C-80FA-4199-B350-53D50D6468BF}" srcOrd="4" destOrd="0" presId="urn:microsoft.com/office/officeart/2005/8/layout/StepDownProcess"/>
    <dgm:cxn modelId="{886E8B54-880D-4F96-AAF5-BFB42A9812AD}" type="presParOf" srcId="{31DE775C-80FA-4199-B350-53D50D6468BF}" destId="{2142A0D4-541E-470A-B881-D6AD044AD3BF}" srcOrd="0" destOrd="0" presId="urn:microsoft.com/office/officeart/2005/8/layout/StepDownProcess"/>
    <dgm:cxn modelId="{665B1D0B-51B5-4CE6-8E9F-8F148FFFDB3D}" type="presParOf" srcId="{31DE775C-80FA-4199-B350-53D50D6468BF}" destId="{91411CAD-77A1-4C59-9381-C6D26BD77EBF}" srcOrd="1" destOrd="0" presId="urn:microsoft.com/office/officeart/2005/8/layout/StepDownProcess"/>
    <dgm:cxn modelId="{5C69F759-0815-4144-9901-8F80DC6CA6E0}" type="presParOf" srcId="{31DE775C-80FA-4199-B350-53D50D6468BF}" destId="{CA22D9E8-B645-4EEC-91C4-9D1EBEFA1922}" srcOrd="2" destOrd="0" presId="urn:microsoft.com/office/officeart/2005/8/layout/StepDownProcess"/>
    <dgm:cxn modelId="{7F238D7D-4499-4F60-9884-4A5C32573FEE}" type="presParOf" srcId="{6318C3A2-3A05-4E5A-AB2F-65028BF44010}" destId="{5AFD0A2A-D40D-4A95-BEF9-EEF659CEBDE0}" srcOrd="5" destOrd="0" presId="urn:microsoft.com/office/officeart/2005/8/layout/StepDownProcess"/>
    <dgm:cxn modelId="{FCED7335-7AE7-473C-A169-E1D2DE9E1B70}" type="presParOf" srcId="{6318C3A2-3A05-4E5A-AB2F-65028BF44010}" destId="{1918A15D-BAD4-4EDE-804D-523396B74DC6}" srcOrd="6" destOrd="0" presId="urn:microsoft.com/office/officeart/2005/8/layout/StepDownProcess"/>
    <dgm:cxn modelId="{1E1A1FD2-4276-4A7A-914E-3F382B9042AE}" type="presParOf" srcId="{1918A15D-BAD4-4EDE-804D-523396B74DC6}" destId="{CF32DD75-E5F6-4A66-BAFB-AD10C46F8271}" srcOrd="0" destOrd="0" presId="urn:microsoft.com/office/officeart/2005/8/layout/StepDownProcess"/>
    <dgm:cxn modelId="{B955C5EE-C75C-4C98-8FF7-DEE3ADC2BB49}" type="presParOf" srcId="{1918A15D-BAD4-4EDE-804D-523396B74DC6}" destId="{8FEDD922-CF1F-4702-92FE-6F65A91091B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9B3462-EE03-4B36-ACFE-F9F6E8A0C749}">
      <dsp:nvSpPr>
        <dsp:cNvPr id="0" name=""/>
        <dsp:cNvSpPr/>
      </dsp:nvSpPr>
      <dsp:spPr>
        <a:xfrm rot="5400000">
          <a:off x="278655" y="1211661"/>
          <a:ext cx="1036796" cy="11803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9DCBCC-32AB-43F1-88E9-73ECCE0A09E8}">
      <dsp:nvSpPr>
        <dsp:cNvPr id="0" name=""/>
        <dsp:cNvSpPr/>
      </dsp:nvSpPr>
      <dsp:spPr>
        <a:xfrm>
          <a:off x="3967" y="62352"/>
          <a:ext cx="1745354" cy="122169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August 31, 2020</a:t>
          </a:r>
        </a:p>
      </dsp:txBody>
      <dsp:txXfrm>
        <a:off x="63616" y="122001"/>
        <a:ext cx="1626056" cy="1102393"/>
      </dsp:txXfrm>
    </dsp:sp>
    <dsp:sp modelId="{5DCF77C3-FC32-4274-BF60-B7EFA2A159D4}">
      <dsp:nvSpPr>
        <dsp:cNvPr id="0" name=""/>
        <dsp:cNvSpPr/>
      </dsp:nvSpPr>
      <dsp:spPr>
        <a:xfrm>
          <a:off x="1865123" y="178868"/>
          <a:ext cx="2330588" cy="987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chemeClr val="accent4">
                  <a:lumMod val="75000"/>
                </a:schemeClr>
              </a:solidFill>
            </a:rPr>
            <a:t>Letter of Interest final deadline</a:t>
          </a:r>
        </a:p>
      </dsp:txBody>
      <dsp:txXfrm>
        <a:off x="1865123" y="178868"/>
        <a:ext cx="2330588" cy="987425"/>
      </dsp:txXfrm>
    </dsp:sp>
    <dsp:sp modelId="{685B89B6-DEE7-4B0A-A325-076FB60E5570}">
      <dsp:nvSpPr>
        <dsp:cNvPr id="0" name=""/>
        <dsp:cNvSpPr/>
      </dsp:nvSpPr>
      <dsp:spPr>
        <a:xfrm rot="5400000">
          <a:off x="1980424" y="2584024"/>
          <a:ext cx="1036796" cy="11803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6A50B3-5E6E-4EE5-914F-6F160C0A3766}">
      <dsp:nvSpPr>
        <dsp:cNvPr id="0" name=""/>
        <dsp:cNvSpPr/>
      </dsp:nvSpPr>
      <dsp:spPr>
        <a:xfrm>
          <a:off x="1705735" y="1434715"/>
          <a:ext cx="1745354" cy="122169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October 5-9, 2020</a:t>
          </a:r>
        </a:p>
      </dsp:txBody>
      <dsp:txXfrm>
        <a:off x="1765384" y="1494364"/>
        <a:ext cx="1626056" cy="1102393"/>
      </dsp:txXfrm>
    </dsp:sp>
    <dsp:sp modelId="{5CE25ED4-7B94-4092-9C62-0A86A1677C5A}">
      <dsp:nvSpPr>
        <dsp:cNvPr id="0" name=""/>
        <dsp:cNvSpPr/>
      </dsp:nvSpPr>
      <dsp:spPr>
        <a:xfrm>
          <a:off x="3475450" y="1567306"/>
          <a:ext cx="2966370" cy="8073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Snowmass Planning Meeting </a:t>
          </a:r>
          <a:endParaRPr lang="en-US" sz="1700" kern="1200" dirty="0">
            <a:solidFill>
              <a:srgbClr val="00B050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FF0000"/>
              </a:solidFill>
            </a:rPr>
            <a:t>Note change from original Nov 4-6 dates</a:t>
          </a:r>
        </a:p>
      </dsp:txBody>
      <dsp:txXfrm>
        <a:off x="3475450" y="1567306"/>
        <a:ext cx="2966370" cy="807318"/>
      </dsp:txXfrm>
    </dsp:sp>
    <dsp:sp modelId="{2142A0D4-541E-470A-B881-D6AD044AD3BF}">
      <dsp:nvSpPr>
        <dsp:cNvPr id="0" name=""/>
        <dsp:cNvSpPr/>
      </dsp:nvSpPr>
      <dsp:spPr>
        <a:xfrm rot="5400000">
          <a:off x="3686809" y="3911569"/>
          <a:ext cx="1036796" cy="118035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411CAD-77A1-4C59-9381-C6D26BD77EBF}">
      <dsp:nvSpPr>
        <dsp:cNvPr id="0" name=""/>
        <dsp:cNvSpPr/>
      </dsp:nvSpPr>
      <dsp:spPr>
        <a:xfrm>
          <a:off x="3407504" y="2807077"/>
          <a:ext cx="1754587" cy="1132056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April 1 to July 31, 2021</a:t>
          </a:r>
        </a:p>
      </dsp:txBody>
      <dsp:txXfrm>
        <a:off x="3462776" y="2862349"/>
        <a:ext cx="1644043" cy="1021512"/>
      </dsp:txXfrm>
    </dsp:sp>
    <dsp:sp modelId="{CA22D9E8-B645-4EEC-91C4-9D1EBEFA1922}">
      <dsp:nvSpPr>
        <dsp:cNvPr id="0" name=""/>
        <dsp:cNvSpPr/>
      </dsp:nvSpPr>
      <dsp:spPr>
        <a:xfrm>
          <a:off x="5172689" y="2872358"/>
          <a:ext cx="2177955" cy="987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chemeClr val="accent4">
                  <a:lumMod val="75000"/>
                </a:schemeClr>
              </a:solidFill>
            </a:rPr>
            <a:t>Contributed papers submission period</a:t>
          </a:r>
        </a:p>
      </dsp:txBody>
      <dsp:txXfrm>
        <a:off x="5172689" y="2872358"/>
        <a:ext cx="2177955" cy="987425"/>
      </dsp:txXfrm>
    </dsp:sp>
    <dsp:sp modelId="{CF32DD75-E5F6-4A66-BAFB-AD10C46F8271}">
      <dsp:nvSpPr>
        <dsp:cNvPr id="0" name=""/>
        <dsp:cNvSpPr/>
      </dsp:nvSpPr>
      <dsp:spPr>
        <a:xfrm>
          <a:off x="5109273" y="4134623"/>
          <a:ext cx="1745354" cy="1221691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July 11-20,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2021</a:t>
          </a:r>
        </a:p>
      </dsp:txBody>
      <dsp:txXfrm>
        <a:off x="5168922" y="4194272"/>
        <a:ext cx="1626056" cy="1102393"/>
      </dsp:txXfrm>
    </dsp:sp>
    <dsp:sp modelId="{8FEDD922-CF1F-4702-92FE-6F65A91091BD}">
      <dsp:nvSpPr>
        <dsp:cNvPr id="0" name=""/>
        <dsp:cNvSpPr/>
      </dsp:nvSpPr>
      <dsp:spPr>
        <a:xfrm>
          <a:off x="6854628" y="4251139"/>
          <a:ext cx="1269404" cy="987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Snowmass meeting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UW, Seattle</a:t>
          </a:r>
        </a:p>
      </dsp:txBody>
      <dsp:txXfrm>
        <a:off x="6854628" y="4251139"/>
        <a:ext cx="1269404" cy="9874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A5AAA57B-4FBA-4345-9BF1-336FE682E795}" type="datetimeFigureOut">
              <a:rPr lang="en-US" smtClean="0"/>
              <a:t>7/28/2020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14C70828-02E7-4017-AD3F-ABC8130F57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12800" y="1220788"/>
            <a:ext cx="5853113" cy="32940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9A75F-B560-4BF9-9746-51AFEAE1B5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6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9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E1A5D9-2D64-40FD-8A56-6FFDCCEAAA3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75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D32A2-AD8E-4795-8430-D0A00E021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A80F58-C0A4-41F8-8C92-DAE5CAB66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3CB34-56DA-43F9-B401-2012E3F4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0E4B0E-D695-4CE4-8217-EA4BF6E0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09A70-EAD1-4043-BE19-D5325CA06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80B38-ACE1-4F73-A554-CCA0C6D2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FFD4E2-F98F-44A7-8BB1-5D3BF80649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66A38-3F31-4BB6-8B53-AA3D7B9D1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4DCE2-A7B1-48AD-A3D8-ECEA9DA2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BFCEF-6AC6-4DAA-A82D-D9974ECE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7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24EDC5-2044-4E2C-825A-E1F70343A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3F771D-4BD4-4E4A-ABF2-C44FAFFCE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4C0C-4B9C-4F30-9FE8-DA4074EA4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47650-87BD-4711-92E3-425D6C9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D8012-E1DF-47EE-98B2-0D18E2788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7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7/29/2020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F79B7-8999-421B-BB4E-E2E68373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8786-8456-41B6-9C3C-AF8624258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C33A-32A2-4B13-87B6-6E2F1E53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B17BED-C57D-4950-A74D-E79C893C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0CDE6-4AE4-45DB-8C6B-C7922F6C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21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CBA9F-A27A-45C2-8955-F3F262359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E5F380-06D8-44D0-8E92-CB021C4F4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54744-630B-447D-8864-7F80021A9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8AB5E-AB82-4361-B8F3-0E23462CD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3EAF0-0E75-4147-B708-8596F3E5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78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6/18/2020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40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FC09-200E-4220-9ECD-67BD1B287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15345-CF7C-4168-A099-D57630E54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92F37-5827-43B5-BCD8-96B00606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82139-AD25-4166-BD39-7A27F1A7F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46FB5-54A8-48AB-8BF8-9EFD8FF9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5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7D8AF-6558-4269-A972-8BA02862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03A0A-A369-499F-9A17-F4F8DCD77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D2A08-D586-4A82-89D9-01CEE257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140B0-63DE-4159-9C3E-3DA4C0622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7AB6D-F8E2-4984-A7BF-E5261815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0989-5E4D-4EAF-BECB-B3250738E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BB00-DF76-4478-B7E2-5149D45A7D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22E1B-FBB5-45CF-9638-CD1FDC319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A337D-7EEE-454F-AE33-872102545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B058F-F8A9-4A23-AA52-4237E789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25016-A016-49B5-AE31-9BB65CF4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30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823EB-70BE-4E5C-87B7-A9A85B87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87765-3D2A-41B8-9712-45A8C432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CE05B-7D0F-4739-959E-0CBABA5ED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4BC7C8-5310-40FB-8E78-D70388C3B9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FD437-54DA-4067-BA40-BFE1AF806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21768-93F9-45AD-84A7-95A9310BA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91A57-2ED1-4F87-A83A-C9FD4AC13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A7303-C50F-4915-929F-ABDF248F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3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4C139-CEDA-45CF-939A-33FDBEB97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E1FBC3-F90E-4D67-B2B0-423223F8C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3DAE8-FD0B-4582-95E8-CAA376E3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C37AC-6D20-44E5-BEF5-114610BC5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4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D7F4EC-2FC9-409D-A04C-75822AFF5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D861F-4CDB-4B1A-AEDF-F7049AD9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D9D6AD-6081-4E5E-BFE7-C3AE574E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0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60079-42D2-40FD-A1FB-93E5842EB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8B9C2-5641-42C9-BC1A-B3CD22C7C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F68D8F-2385-4111-9927-9EA884AEE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200D95-7CF3-4829-AF4A-75F83F37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11723-18D7-4FC1-A33C-43AFC83D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0B50E-9683-4E0E-B82A-D8C4A4BF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CC500-BB57-405F-A844-306D495B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984F82-3B42-4EEA-985F-C16236AD6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AB13C-A644-4D77-ABE8-28DB9E7AF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D2D0F-420E-456B-A97C-9A0FF4EB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7/29/2020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20027-31F5-4DD6-8D22-CC3067BDE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Mu2e-II Snowmass21 Workshop - F. Porter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AD8CC5-F65E-4B1C-8B49-14933A76D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3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9F16C-C242-4C3A-A609-86AB8751E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34CE84-4CBA-495F-9C67-367DBF15A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87D2D-C968-4883-9BC6-A3168E4994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7/29/2020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756E2-F73B-4C93-BDC6-F9CE324901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8FDB7-C514-4AF3-A083-A9EEA04D4E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BFAD-4457-4F5E-B0A6-BDD0E7D92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50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7/29/2020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4274AC-5A9F-4EDF-AC92-BC75DD1E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1DE2B-AF6F-4C92-B479-63FFD77E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D8F-8842-4C3A-946C-99FE27C72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7/20/2020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54DD6-A3BA-4BE6-A932-254679C6D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7B8E-F8C0-4CD9-91F9-FECE65B8F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46182-FD2A-49FA-9D37-2828763E0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9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6/18/2020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Mu2e-II Snowmass21 Workshop - F. Porter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132F-6805-4893-89C2-BBCD70512F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6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submissions/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u2eiiwiki.fnal.gov/wiki/Mu2e-II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ltech.box.com/s/vnsm9nh7qroznt3n6q5n3sn4ut1bswo5" TargetMode="External"/><Relationship Id="rId2" Type="http://schemas.openxmlformats.org/officeDocument/2006/relationships/hyperlink" Target="https://caltech.box.com/s/b67edbgtxofaujuooorafm4kfq9owhjd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istserv@fnal.gov" TargetMode="External"/><Relationship Id="rId2" Type="http://schemas.openxmlformats.org/officeDocument/2006/relationships/hyperlink" Target="mailto:mu2eii@listserv.fnal.gov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fnal.gov/event/44541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si.ch/sites/default/files/2019-10/nufact_dittmeier_mu3e_201908_v1.pdf" TargetMode="External"/><Relationship Id="rId3" Type="http://schemas.openxmlformats.org/officeDocument/2006/relationships/hyperlink" Target="https://arxiv.org/abs/1802.02599" TargetMode="External"/><Relationship Id="rId7" Type="http://schemas.openxmlformats.org/officeDocument/2006/relationships/hyperlink" Target="https://arxiv.org/abs/1811.12324" TargetMode="External"/><Relationship Id="rId2" Type="http://schemas.openxmlformats.org/officeDocument/2006/relationships/hyperlink" Target="https://www.slac.stanford.edu/econf/C1307292/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arxiv.org/abs/1303.4097" TargetMode="External"/><Relationship Id="rId5" Type="http://schemas.openxmlformats.org/officeDocument/2006/relationships/hyperlink" Target="https://arxiv.org/pdf/1812.06540.pdf" TargetMode="External"/><Relationship Id="rId4" Type="http://schemas.openxmlformats.org/officeDocument/2006/relationships/hyperlink" Target="https://indico.fnal.gov/event/17480/contributions/43397/attachments/26855/33285/PAC-Mu2eII-180716.pdf" TargetMode="External"/><Relationship Id="rId9" Type="http://schemas.openxmlformats.org/officeDocument/2006/relationships/hyperlink" Target="https://indico.cern.ch/event/773605/contributions/3493637/attachments/1899088/3134136/Mu2eII_NuFact2019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nowmass21.org/start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pdf/1812.06540.pdf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nowmass21.org/rare/dark" TargetMode="External"/><Relationship Id="rId3" Type="http://schemas.openxmlformats.org/officeDocument/2006/relationships/hyperlink" Target="https://snowmass21.org/rare/clfv" TargetMode="External"/><Relationship Id="rId7" Type="http://schemas.openxmlformats.org/officeDocument/2006/relationships/hyperlink" Target="https://snowmass21.org/rare/blv" TargetMode="External"/><Relationship Id="rId2" Type="http://schemas.openxmlformats.org/officeDocument/2006/relationships/hyperlink" Target="https://snowmass21.org/rare/start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nowmass21.org/rare/fund" TargetMode="External"/><Relationship Id="rId5" Type="http://schemas.openxmlformats.org/officeDocument/2006/relationships/hyperlink" Target="https://snowmass21.org/rare/weaksud" TargetMode="External"/><Relationship Id="rId4" Type="http://schemas.openxmlformats.org/officeDocument/2006/relationships/hyperlink" Target="https://snowmass21.org/rare/weakb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nowmass21.org/docs/files/?dir=summaries/" TargetMode="External"/><Relationship Id="rId2" Type="http://schemas.openxmlformats.org/officeDocument/2006/relationships/hyperlink" Target="https://snowmass21.org/loi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www.snowmass21.org/docs/files/?dir=summaries/R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cp@caltech.edu" TargetMode="External"/><Relationship Id="rId2" Type="http://schemas.openxmlformats.org/officeDocument/2006/relationships/hyperlink" Target="https://www.overleaf.com/read/rmscdsghznbs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cp@caltech.edu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67128" y="2029729"/>
            <a:ext cx="4755347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solidFill>
                  <a:srgbClr val="0070C0"/>
                </a:solidFill>
              </a:rPr>
              <a:t>Mu2e-II workshop</a:t>
            </a:r>
          </a:p>
          <a:p>
            <a:pPr algn="ctr"/>
            <a:r>
              <a:rPr lang="en-US" sz="2700" dirty="0">
                <a:solidFill>
                  <a:srgbClr val="0070C0"/>
                </a:solidFill>
              </a:rPr>
              <a:t>Preparation for Snowmass21</a:t>
            </a:r>
          </a:p>
          <a:p>
            <a:pPr algn="ctr"/>
            <a:endParaRPr lang="en-US" sz="2700" dirty="0"/>
          </a:p>
          <a:p>
            <a:pPr algn="ctr"/>
            <a:endParaRPr lang="en-US" sz="2100" dirty="0"/>
          </a:p>
          <a:p>
            <a:pPr algn="ctr"/>
            <a:r>
              <a:rPr lang="en-US" sz="2100" dirty="0"/>
              <a:t>Frank Porter</a:t>
            </a:r>
          </a:p>
          <a:p>
            <a:pPr algn="ctr"/>
            <a:r>
              <a:rPr lang="en-US" sz="2100" dirty="0"/>
              <a:t>July 29, 2020</a:t>
            </a:r>
          </a:p>
          <a:p>
            <a:pPr algn="ctr"/>
            <a:r>
              <a:rPr lang="en-US" sz="2100" dirty="0"/>
              <a:t>DocDB 34605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88630" y="1058845"/>
            <a:ext cx="914400" cy="5250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B132F-6805-4893-89C2-BBCD70512F56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35" y="992115"/>
            <a:ext cx="750094" cy="75009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91086-6C89-4BFA-8F83-8D171885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7/29/2020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DD8186A-63B7-43BA-8303-8B0C790F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9A2D1E-3070-4CC4-AF69-B6A2BFCEA365}"/>
              </a:ext>
            </a:extLst>
          </p:cNvPr>
          <p:cNvSpPr txBox="1"/>
          <p:nvPr/>
        </p:nvSpPr>
        <p:spPr>
          <a:xfrm>
            <a:off x="2021903" y="5081951"/>
            <a:ext cx="8281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B050"/>
                </a:solidFill>
              </a:rPr>
              <a:t>This meeting will be recorded</a:t>
            </a:r>
          </a:p>
        </p:txBody>
      </p:sp>
    </p:spTree>
    <p:extLst>
      <p:ext uri="{BB962C8B-B14F-4D97-AF65-F5344CB8AC3E}">
        <p14:creationId xmlns:p14="http://schemas.microsoft.com/office/powerpoint/2010/main" val="2626162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309157"/>
            <a:ext cx="551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Contributed Paper(s)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337250" y="891866"/>
            <a:ext cx="79899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Submission period: April 1, 2020 – July 31, 2021)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Will be part of the Snowmass proceedings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May include white papers 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specific scientific areas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technical articles presenting new results on relevant physics topics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reasoned expressions of physics priorities, including those related to community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Will help shape the long-term strategy of particle physics in the U.S.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Part of the permanent record of Snowmass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Instructions for submitting at </a:t>
            </a:r>
            <a:r>
              <a:rPr lang="en-US" sz="2000" u="sng" dirty="0">
                <a:hlinkClick r:id="rId2"/>
              </a:rPr>
              <a:t>https://snowmass21.org/submissions/</a:t>
            </a:r>
            <a:endParaRPr lang="en-US" sz="2000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4C7B0D-95FA-4883-8F4D-106477AA6B38}"/>
              </a:ext>
            </a:extLst>
          </p:cNvPr>
          <p:cNvSpPr txBox="1"/>
          <p:nvPr/>
        </p:nvSpPr>
        <p:spPr>
          <a:xfrm>
            <a:off x="1337250" y="4555582"/>
            <a:ext cx="9369380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Committee plans to coordinate writing a contributed paper for Mu2e-II with broad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Note that additional contributed papers on specialized topics by smaller groups are encouraged (but if related to Mu2e-II, we would like to reference it)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FF965B-3BD5-4ECB-94C9-F5762ACD6201}"/>
              </a:ext>
            </a:extLst>
          </p:cNvPr>
          <p:cNvSpPr txBox="1"/>
          <p:nvPr/>
        </p:nvSpPr>
        <p:spPr>
          <a:xfrm>
            <a:off x="7895064" y="1366024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Will put up a framework in Overleaf</a:t>
            </a:r>
          </a:p>
          <a:p>
            <a:r>
              <a:rPr lang="en-US" sz="2000" dirty="0">
                <a:solidFill>
                  <a:srgbClr val="C00000"/>
                </a:solidFill>
              </a:rPr>
              <a:t>after LOI is submitted</a:t>
            </a:r>
          </a:p>
        </p:txBody>
      </p:sp>
    </p:spTree>
    <p:extLst>
      <p:ext uri="{BB962C8B-B14F-4D97-AF65-F5344CB8AC3E}">
        <p14:creationId xmlns:p14="http://schemas.microsoft.com/office/powerpoint/2010/main" val="3574989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941167" y="136519"/>
            <a:ext cx="25273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Wiki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62632-47A2-4D40-8E52-64386DDC2E79}"/>
              </a:ext>
            </a:extLst>
          </p:cNvPr>
          <p:cNvSpPr txBox="1"/>
          <p:nvPr/>
        </p:nvSpPr>
        <p:spPr>
          <a:xfrm>
            <a:off x="286308" y="799613"/>
            <a:ext cx="37783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/>
              <a:t>Mu2e-II has a public wiki page:</a:t>
            </a:r>
          </a:p>
          <a:p>
            <a:endParaRPr lang="en-US" sz="2400" dirty="0"/>
          </a:p>
          <a:p>
            <a:pPr algn="ctr"/>
            <a:r>
              <a:rPr lang="en-US" sz="3200" u="sng" dirty="0">
                <a:solidFill>
                  <a:srgbClr val="00B0F0"/>
                </a:solidFill>
                <a:hlinkClick r:id="rId2"/>
              </a:rPr>
              <a:t>https://mu2eiiwiki.fnal.gov/wiki/Mu2e-II</a:t>
            </a:r>
            <a:endParaRPr lang="en-US" sz="2400" u="sng" dirty="0">
              <a:solidFill>
                <a:srgbClr val="00B0F0"/>
              </a:solidFill>
            </a:endParaRPr>
          </a:p>
          <a:p>
            <a:pPr algn="ctr"/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Will continue to work on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50"/>
                </a:solidFill>
              </a:rPr>
              <a:t>Will consider whether we also need a private wiki</a:t>
            </a:r>
          </a:p>
        </p:txBody>
      </p:sp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289055B-69AA-4781-9FF8-0C567B1AF6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615" y="888704"/>
            <a:ext cx="7567610" cy="516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054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098501" y="136519"/>
            <a:ext cx="3370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Workshops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5AE69D-8EA3-43DA-8227-64474FDB8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61837"/>
              </p:ext>
            </p:extLst>
          </p:nvPr>
        </p:nvGraphicFramePr>
        <p:xfrm>
          <a:off x="1009185" y="992459"/>
          <a:ext cx="10204600" cy="5060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2153">
                  <a:extLst>
                    <a:ext uri="{9D8B030D-6E8A-4147-A177-3AD203B41FA5}">
                      <a16:colId xmlns:a16="http://schemas.microsoft.com/office/drawing/2014/main" val="1715283641"/>
                    </a:ext>
                  </a:extLst>
                </a:gridCol>
                <a:gridCol w="5932447">
                  <a:extLst>
                    <a:ext uri="{9D8B030D-6E8A-4147-A177-3AD203B41FA5}">
                      <a16:colId xmlns:a16="http://schemas.microsoft.com/office/drawing/2014/main" val="51950313"/>
                    </a:ext>
                  </a:extLst>
                </a:gridCol>
              </a:tblGrid>
              <a:tr h="1010414">
                <a:tc>
                  <a:txBody>
                    <a:bodyPr/>
                    <a:lstStyle/>
                    <a:p>
                      <a:r>
                        <a:rPr lang="en-US" sz="3200" dirty="0"/>
                        <a:t>Nearby workshop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Links to recordings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827835"/>
                  </a:ext>
                </a:extLst>
              </a:tr>
              <a:tr h="1019107">
                <a:tc>
                  <a:txBody>
                    <a:bodyPr/>
                    <a:lstStyle/>
                    <a:p>
                      <a:r>
                        <a:rPr lang="en-US" sz="2800" dirty="0"/>
                        <a:t>Thursday, June 18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AM: https://caltech.box.com/s/b67edbgtxofaujuooorafm4kfq9owhjd</a:t>
                      </a:r>
                      <a:endParaRPr lang="en-US" sz="140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PM: https://caltech.box.com/s/vnsm9nh7qroznt3n6q5n3sn4ut1bswo5</a:t>
                      </a:r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58977"/>
                  </a:ext>
                </a:extLst>
              </a:tr>
              <a:tr h="1010414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July 29 (</a:t>
                      </a:r>
                      <a:r>
                        <a:rPr lang="en-US" sz="2800" dirty="0">
                          <a:solidFill>
                            <a:srgbClr val="C00000"/>
                          </a:solidFill>
                        </a:rPr>
                        <a:t>today</a:t>
                      </a:r>
                      <a:r>
                        <a:rPr lang="en-US" sz="2800" dirty="0"/>
                        <a:t>)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362797"/>
                  </a:ext>
                </a:extLst>
              </a:tr>
              <a:tr h="1010414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August 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446673"/>
                  </a:ext>
                </a:extLst>
              </a:tr>
              <a:tr h="1010414">
                <a:tc>
                  <a:txBody>
                    <a:bodyPr/>
                    <a:lstStyle/>
                    <a:p>
                      <a:r>
                        <a:rPr lang="en-US" sz="2800" dirty="0"/>
                        <a:t>Wednesday, September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00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0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059465" y="136519"/>
            <a:ext cx="3757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Email, Communication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162632-47A2-4D40-8E52-64386DDC2E79}"/>
              </a:ext>
            </a:extLst>
          </p:cNvPr>
          <p:cNvSpPr txBox="1"/>
          <p:nvPr/>
        </p:nvSpPr>
        <p:spPr>
          <a:xfrm>
            <a:off x="1886508" y="579358"/>
            <a:ext cx="855406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Email lists: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hlinkClick r:id="rId2"/>
              </a:rPr>
              <a:t>mu2eii@listserv.fnal.gov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Primary channel for communications in Mu2e-II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To subscribe send email to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hlinkClick r:id="rId3"/>
              </a:rPr>
              <a:t>listserv@fnal.gov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7030A0"/>
                </a:solidFill>
              </a:rPr>
              <a:t>with body</a:t>
            </a: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subscribe mu2eii &lt;your full name&gt;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Calorimeter working group also on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>
                <a:solidFill>
                  <a:srgbClr val="00B050"/>
                </a:solidFill>
                <a:hlinkClick r:id="rId3"/>
              </a:rPr>
              <a:t>listserv@fnal.gov</a:t>
            </a:r>
            <a:endParaRPr lang="en-US" sz="2400" dirty="0">
              <a:solidFill>
                <a:srgbClr val="00B050"/>
              </a:solidFill>
            </a:endParaRPr>
          </a:p>
          <a:p>
            <a:pPr algn="ctr"/>
            <a:r>
              <a:rPr lang="en-US" sz="2400" dirty="0">
                <a:solidFill>
                  <a:srgbClr val="00B050"/>
                </a:solidFill>
              </a:rPr>
              <a:t>subscribe MU2EII-CALORIMETER &lt;your full name&gt;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All working groups should announce meetings on mu2eii, or on a </a:t>
            </a:r>
            <a:r>
              <a:rPr lang="en-US" sz="2400" dirty="0" err="1"/>
              <a:t>subscribable</a:t>
            </a:r>
            <a:r>
              <a:rPr lang="en-US" sz="2400" dirty="0"/>
              <a:t> mailing list</a:t>
            </a:r>
          </a:p>
          <a:p>
            <a:r>
              <a:rPr lang="en-US" sz="2400" dirty="0"/>
              <a:t>Note that we can’t count on everyone having a FNAL account, at least for now. Thus we communicate with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Meeting agendas and slides on public indico pages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Documents in cloud with links people can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Email lists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wiki (do we need a private wiki as well?)</a:t>
            </a:r>
          </a:p>
          <a:p>
            <a:pPr algn="ctr"/>
            <a:endParaRPr lang="en-US" sz="2400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490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31D83-AAF3-4342-BB00-019430F4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792" y="365125"/>
            <a:ext cx="10313008" cy="6955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  <a:latin typeface="Calibri" panose="020F0502020204030204"/>
              </a:rPr>
              <a:t>Mu2e-II Workshop agenda (</a:t>
            </a:r>
            <a:r>
              <a:rPr lang="en-US" sz="3600" dirty="0">
                <a:hlinkClick r:id="rId3"/>
              </a:rPr>
              <a:t>https://indico.fnal.gov/event/44541/</a:t>
            </a:r>
            <a:r>
              <a:rPr lang="en-US" sz="3600" dirty="0"/>
              <a:t>)</a:t>
            </a:r>
            <a:br>
              <a:rPr lang="en-US" sz="3600" dirty="0">
                <a:solidFill>
                  <a:srgbClr val="0070C0"/>
                </a:solidFill>
                <a:latin typeface="Calibri" panose="020F0502020204030204"/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DD8D-D010-4377-A2D3-C076EF77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CF2EF-6B58-412F-8FF9-020F13584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8E995-2205-4800-B956-98EAEE32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952156D4-CB00-4E43-89D6-174DC772A7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06294"/>
              </p:ext>
            </p:extLst>
          </p:nvPr>
        </p:nvGraphicFramePr>
        <p:xfrm>
          <a:off x="929358" y="1060704"/>
          <a:ext cx="10732012" cy="544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5678">
                  <a:extLst>
                    <a:ext uri="{9D8B030D-6E8A-4147-A177-3AD203B41FA5}">
                      <a16:colId xmlns:a16="http://schemas.microsoft.com/office/drawing/2014/main" val="2368833776"/>
                    </a:ext>
                  </a:extLst>
                </a:gridCol>
                <a:gridCol w="3377593">
                  <a:extLst>
                    <a:ext uri="{9D8B030D-6E8A-4147-A177-3AD203B41FA5}">
                      <a16:colId xmlns:a16="http://schemas.microsoft.com/office/drawing/2014/main" val="4268498197"/>
                    </a:ext>
                  </a:extLst>
                </a:gridCol>
                <a:gridCol w="5678741">
                  <a:extLst>
                    <a:ext uri="{9D8B030D-6E8A-4147-A177-3AD203B41FA5}">
                      <a16:colId xmlns:a16="http://schemas.microsoft.com/office/drawing/2014/main" val="3924101932"/>
                    </a:ext>
                  </a:extLst>
                </a:gridCol>
              </a:tblGrid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What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2764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10:00-10:20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Introduction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213762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10:25-10:45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- Theory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58561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10:50-11:10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Eric Prebys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 Accelerator/Extinction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775559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11:15-11:35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Lisa Goodenough, Sophie Middleton, 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- Sensitivity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271806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11:40-12:10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All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Break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57572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12:10-12:30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Brendan Casey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Low mass tracker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484177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12:35-12:55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 Cosmic ray veto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000513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13:00-13:20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Antonio Gioiosa, Gianantonio Pezzullo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Working group reports – Trigger/DAQ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909749"/>
                  </a:ext>
                </a:extLst>
              </a:tr>
              <a:tr h="519904">
                <a:tc>
                  <a:txBody>
                    <a:bodyPr/>
                    <a:lstStyle/>
                    <a:p>
                      <a:r>
                        <a:rPr lang="en-US" sz="2000" dirty="0"/>
                        <a:t>13:25-13:45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Francesco </a:t>
                      </a:r>
                      <a:r>
                        <a:rPr lang="en-US" sz="2000" dirty="0" err="1"/>
                        <a:t>Renga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000" dirty="0" err="1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2000" dirty="0" err="1"/>
                        <a:t>e</a:t>
                      </a:r>
                      <a:r>
                        <a:rPr lang="en-US" sz="2000" dirty="0" err="1">
                          <a:latin typeface="Symbol" panose="05050102010706020507" pitchFamily="18" charset="2"/>
                        </a:rPr>
                        <a:t>g</a:t>
                      </a:r>
                      <a:r>
                        <a:rPr lang="en-US" sz="2000" dirty="0"/>
                        <a:t>, </a:t>
                      </a:r>
                      <a:r>
                        <a:rPr lang="en-US" sz="2000" dirty="0" err="1">
                          <a:latin typeface="Symbol" panose="05050102010706020507" pitchFamily="18" charset="2"/>
                        </a:rPr>
                        <a:t>m</a:t>
                      </a:r>
                      <a:r>
                        <a:rPr lang="en-US" sz="2000" dirty="0" err="1">
                          <a:sym typeface="Symbol" panose="05050102010706020507" pitchFamily="18" charset="2"/>
                        </a:rPr>
                        <a:t></a:t>
                      </a:r>
                      <a:r>
                        <a:rPr lang="en-US" sz="2000" dirty="0" err="1"/>
                        <a:t>eee</a:t>
                      </a:r>
                      <a:r>
                        <a:rPr lang="en-US" sz="2000" dirty="0"/>
                        <a:t> at FNAL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834455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r>
                        <a:rPr lang="en-US" sz="2000" dirty="0"/>
                        <a:t>14:00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All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</a:t>
                      </a:r>
                    </a:p>
                  </a:txBody>
                  <a:tcPr>
                    <a:solidFill>
                      <a:srgbClr val="92D050">
                        <a:alpha val="16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12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10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6C6582-3266-4B82-A407-B0FA4DE4F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7/29/2020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3B9BDC-5D82-459C-9D01-FA3564C9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D9AB0-FBD0-4C43-B66A-848E03D1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15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E97F6-1BA0-4CE0-B47E-DB31682F45BF}"/>
              </a:ext>
            </a:extLst>
          </p:cNvPr>
          <p:cNvSpPr txBox="1"/>
          <p:nvPr/>
        </p:nvSpPr>
        <p:spPr>
          <a:xfrm>
            <a:off x="4038600" y="2613890"/>
            <a:ext cx="5865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Additional Material</a:t>
            </a:r>
          </a:p>
        </p:txBody>
      </p:sp>
    </p:spTree>
    <p:extLst>
      <p:ext uri="{BB962C8B-B14F-4D97-AF65-F5344CB8AC3E}">
        <p14:creationId xmlns:p14="http://schemas.microsoft.com/office/powerpoint/2010/main" val="619084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4384430" y="282373"/>
            <a:ext cx="47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Some links to literature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B98C9C-E7D7-4F2F-BEF9-16291F2469AD}"/>
              </a:ext>
            </a:extLst>
          </p:cNvPr>
          <p:cNvSpPr/>
          <p:nvPr/>
        </p:nvSpPr>
        <p:spPr>
          <a:xfrm>
            <a:off x="838200" y="903318"/>
            <a:ext cx="10134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Search Mu2e DocDB for “Mu2e-II”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Northeastern slides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LDRD documents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Snowmass 2013 Report:</a:t>
            </a:r>
            <a:r>
              <a:rPr lang="en-US" dirty="0">
                <a:latin typeface="Lato"/>
              </a:rPr>
              <a:t> </a:t>
            </a:r>
            <a:r>
              <a:rPr lang="en-US" dirty="0">
                <a:solidFill>
                  <a:srgbClr val="2B73B7"/>
                </a:solidFill>
                <a:latin typeface="Lato"/>
                <a:hlinkClick r:id="rId2" tooltip="https://www.slac.stanford.edu/econf/C1307292/"/>
              </a:rPr>
              <a:t>https://www.slac.stanford.edu/econf/C1307292/</a:t>
            </a:r>
            <a:endParaRPr lang="en-US" dirty="0">
              <a:solidFill>
                <a:srgbClr val="2B73B7"/>
              </a:solidFill>
              <a:latin typeface="Lat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Expression of Interest for Evolution of the Mu2e Experiment:</a:t>
            </a:r>
            <a:r>
              <a:rPr lang="en-US" b="1" dirty="0"/>
              <a:t> </a:t>
            </a:r>
            <a:r>
              <a:rPr lang="en-US" dirty="0">
                <a:hlinkClick r:id="rId3"/>
              </a:rPr>
              <a:t>https://arxiv.org/abs/1802.02599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Expression of Interest for the Evolution of Mu2e – Mu2e-II (PAC slides): </a:t>
            </a:r>
            <a:r>
              <a:rPr lang="en-US" dirty="0">
                <a:hlinkClick r:id="rId4"/>
              </a:rPr>
              <a:t>https://indico.fnal.gov/event/17480/contributions/43397/attachments/26855/33285/PAC-Mu2eII-180716.pdf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Summary Report of the Mu2e-II Workshop at Northwestern University: DocDB-23236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2020 European Strategy Physics input on CLFV:</a:t>
            </a:r>
            <a:r>
              <a:rPr lang="en-US" dirty="0">
                <a:solidFill>
                  <a:srgbClr val="555555"/>
                </a:solidFill>
                <a:latin typeface="Lato"/>
              </a:rPr>
              <a:t> </a:t>
            </a:r>
            <a:r>
              <a:rPr lang="en-US" dirty="0">
                <a:solidFill>
                  <a:srgbClr val="2B73B7"/>
                </a:solidFill>
                <a:latin typeface="Lato"/>
                <a:hlinkClick r:id="rId5" tooltip="https://arxiv.org/pdf/1812.06540.pdf"/>
              </a:rPr>
              <a:t>https://arxiv.org/pdf/1812.06540.pdf</a:t>
            </a:r>
            <a:endParaRPr lang="en-US" dirty="0">
              <a:solidFill>
                <a:srgbClr val="2B73B7"/>
              </a:solidFill>
              <a:latin typeface="Lat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Lepton Flavor and Number Conservation, and Physics Beyond the Standard Model: </a:t>
            </a:r>
            <a:r>
              <a:rPr lang="en-US" dirty="0">
                <a:hlinkClick r:id="rId6"/>
              </a:rPr>
              <a:t>https://arxiv.org/abs/1303.4097</a:t>
            </a:r>
            <a:endParaRPr lang="en-US" dirty="0">
              <a:solidFill>
                <a:srgbClr val="2B73B7"/>
              </a:solidFill>
              <a:latin typeface="Lato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0" i="0" dirty="0">
                <a:effectLst/>
              </a:rPr>
              <a:t>The quest for </a:t>
            </a:r>
            <a:r>
              <a:rPr lang="en-US" i="1" dirty="0">
                <a:latin typeface="Symbol" panose="05050102010706020507" pitchFamily="18" charset="2"/>
              </a:rPr>
              <a:t>m</a:t>
            </a:r>
            <a:r>
              <a:rPr lang="en-US" dirty="0"/>
              <a:t> </a:t>
            </a:r>
            <a:r>
              <a:rPr lang="en-US" dirty="0">
                <a:latin typeface="Lato"/>
              </a:rPr>
              <a:t>→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i="1" dirty="0" err="1">
                <a:latin typeface="Symbol" panose="05050102010706020507" pitchFamily="18" charset="2"/>
              </a:rPr>
              <a:t>g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/>
              <a:t>and its experimental limiting factors at future high intensity muon beams: </a:t>
            </a:r>
            <a:r>
              <a:rPr lang="en-US" dirty="0">
                <a:hlinkClick r:id="rId7"/>
              </a:rPr>
              <a:t>https://arxiv.org/abs/1811.12324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The hunt for lepton flavor violation with the Mu3e experiment:</a:t>
            </a:r>
            <a:r>
              <a:rPr lang="en-US" dirty="0">
                <a:latin typeface="Symbol" panose="05050102010706020507" pitchFamily="18" charset="2"/>
              </a:rPr>
              <a:t> </a:t>
            </a:r>
            <a:r>
              <a:rPr lang="en-US" dirty="0">
                <a:hlinkClick r:id="rId8"/>
              </a:rPr>
              <a:t>https://www.psi.ch/sites/default/files/2019-10/nufact_dittmeier_mu3e_201908_v1.pdf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Mu2e-II : next generation muon conversion experiment: </a:t>
            </a:r>
            <a:r>
              <a:rPr lang="en-US" dirty="0">
                <a:hlinkClick r:id="rId9"/>
              </a:rPr>
              <a:t>https://indico.cern.ch/event/773605/contributions/3493637/attachments/1899088/3134136/Mu2eII_NuFact2019.pdf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18841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7D29D0-C701-4E68-98B1-9FDCAB21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7/29/2020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E18875-B8D0-41E8-BDB0-3FB19A0B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0760DE-0230-4956-8654-60CC1CA0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17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289F47-B19E-4582-BCFC-9E4780757FEB}"/>
              </a:ext>
            </a:extLst>
          </p:cNvPr>
          <p:cNvSpPr/>
          <p:nvPr/>
        </p:nvSpPr>
        <p:spPr>
          <a:xfrm>
            <a:off x="3331270" y="511755"/>
            <a:ext cx="55294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process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8844EE-38EA-4DB1-BD13-7D6F699973C9}"/>
              </a:ext>
            </a:extLst>
          </p:cNvPr>
          <p:cNvSpPr txBox="1"/>
          <p:nvPr/>
        </p:nvSpPr>
        <p:spPr>
          <a:xfrm>
            <a:off x="2161161" y="1863288"/>
            <a:ext cx="74375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4">
                    <a:lumMod val="75000"/>
                  </a:schemeClr>
                </a:solidFill>
              </a:rPr>
              <a:t>Organized by APS DPF</a:t>
            </a:r>
          </a:p>
          <a:p>
            <a:pPr algn="ctr"/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400" dirty="0"/>
              <a:t>“Snowmass is an opportunity for the entire HEP community to come together to identify and document a vision for the future of particle physics in the U.S. and its international partners.”</a:t>
            </a:r>
          </a:p>
          <a:p>
            <a:pPr algn="r"/>
            <a:r>
              <a:rPr lang="en-US" dirty="0">
                <a:hlinkClick r:id="rId2"/>
              </a:rPr>
              <a:t>https://snowmass21.org/start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659836-A4DB-41B3-BBEC-F8146C9D1FAD}"/>
              </a:ext>
            </a:extLst>
          </p:cNvPr>
          <p:cNvSpPr txBox="1"/>
          <p:nvPr/>
        </p:nvSpPr>
        <p:spPr>
          <a:xfrm>
            <a:off x="712381" y="5167450"/>
            <a:ext cx="110993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[This process may be invaluable towards obtaining R&amp;D funding for Mu2e-II technology,</a:t>
            </a:r>
          </a:p>
          <a:p>
            <a:r>
              <a:rPr lang="en-US" sz="2400" dirty="0">
                <a:solidFill>
                  <a:srgbClr val="00B050"/>
                </a:solidFill>
              </a:rPr>
              <a:t>e.g., consider Snowmass submissions proposing such work]</a:t>
            </a:r>
          </a:p>
        </p:txBody>
      </p:sp>
    </p:spTree>
    <p:extLst>
      <p:ext uri="{BB962C8B-B14F-4D97-AF65-F5344CB8AC3E}">
        <p14:creationId xmlns:p14="http://schemas.microsoft.com/office/powerpoint/2010/main" val="129897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71303" y="97927"/>
            <a:ext cx="68525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Mu2e-II Snowmass21 Committee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31792"/>
              </p:ext>
            </p:extLst>
          </p:nvPr>
        </p:nvGraphicFramePr>
        <p:xfrm>
          <a:off x="1818781" y="882650"/>
          <a:ext cx="8554438" cy="5302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199">
                  <a:extLst>
                    <a:ext uri="{9D8B030D-6E8A-4147-A177-3AD203B41FA5}">
                      <a16:colId xmlns:a16="http://schemas.microsoft.com/office/drawing/2014/main" val="3794896014"/>
                    </a:ext>
                  </a:extLst>
                </a:gridCol>
                <a:gridCol w="2384996">
                  <a:extLst>
                    <a:ext uri="{9D8B030D-6E8A-4147-A177-3AD203B41FA5}">
                      <a16:colId xmlns:a16="http://schemas.microsoft.com/office/drawing/2014/main" val="1698443108"/>
                    </a:ext>
                  </a:extLst>
                </a:gridCol>
                <a:gridCol w="3063243">
                  <a:extLst>
                    <a:ext uri="{9D8B030D-6E8A-4147-A177-3AD203B41FA5}">
                      <a16:colId xmlns:a16="http://schemas.microsoft.com/office/drawing/2014/main" val="3019934301"/>
                    </a:ext>
                  </a:extLst>
                </a:gridCol>
              </a:tblGrid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087057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Dan Ambrose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</a:t>
                      </a:r>
                      <a:r>
                        <a:rPr lang="en-US" sz="2000" dirty="0" err="1"/>
                        <a:t>Minn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Arial" panose="020B0604020202020204" pitchFamily="34" charset="0"/>
                        </a:rPr>
                        <a:t>  ambrose0028@gmail.com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23250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Rebecca Chislett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UC 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rebecca.chislett@ucl.ac.uk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06194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Lisa Goodenough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goodenou@fnal.gov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25279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Julian </a:t>
                      </a:r>
                      <a:r>
                        <a:rPr lang="en-US" sz="2000" dirty="0" err="1"/>
                        <a:t>Heeck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julian.heeck@gmail.com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2822499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David Neuffer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neuffer@fnal.gov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036032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Yuri Oksuzian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ANL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yoksuzian@anl.gov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838294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Frank Porter (chair)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Caltech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fcp@caltech.edu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692976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Giovanni </a:t>
                      </a:r>
                      <a:r>
                        <a:rPr lang="en-US" sz="2000" dirty="0" err="1"/>
                        <a:t>Tassielli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INFN-Lecce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giovani.tassielli@le.infn.it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716034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Robert Bernstein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FNAL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rhbob@fnal.gov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37965"/>
                  </a:ext>
                </a:extLst>
              </a:tr>
              <a:tr h="482023">
                <a:tc>
                  <a:txBody>
                    <a:bodyPr/>
                    <a:lstStyle/>
                    <a:p>
                      <a:r>
                        <a:rPr lang="en-US" sz="2000" dirty="0"/>
                        <a:t>Jim Miller (ex officio)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Boston 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miller@bu.edu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544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150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8620211C-ECB3-406E-8A53-D41A0604E7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107" y="3472120"/>
            <a:ext cx="5296986" cy="190789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62145" y="268931"/>
            <a:ext cx="61502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Our focus (partial committee “charge”)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792019" y="917912"/>
            <a:ext cx="798999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Goal: </a:t>
            </a:r>
            <a:r>
              <a:rPr lang="en-US" sz="2400" dirty="0">
                <a:solidFill>
                  <a:srgbClr val="FF0000"/>
                </a:solidFill>
              </a:rPr>
              <a:t>Make case for Mu2e-II at Snowmass 21</a:t>
            </a:r>
          </a:p>
          <a:p>
            <a:endParaRPr lang="en-US" sz="2000" dirty="0"/>
          </a:p>
          <a:p>
            <a:r>
              <a:rPr lang="en-US" sz="2000" dirty="0"/>
              <a:t>The committee will form immediately and continue until the Snowmass process is complete</a:t>
            </a:r>
          </a:p>
          <a:p>
            <a:r>
              <a:rPr lang="en-US" sz="2000" dirty="0"/>
              <a:t>The committee should move expeditiously to identify the best path forward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The goal is to</a:t>
            </a:r>
          </a:p>
          <a:p>
            <a:pPr marL="457200" indent="-457200">
              <a:buAutoNum type="arabicParenR"/>
            </a:pPr>
            <a:r>
              <a:rPr lang="en-US" sz="2000" dirty="0"/>
              <a:t>develop the preliminary experimental concept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Accelerator and detector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What can we keep on Mu2e?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What needs to be revised/replaced?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What performance can we expect?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A rough idea of total cost</a:t>
            </a:r>
          </a:p>
          <a:p>
            <a:r>
              <a:rPr lang="en-US" sz="2000" dirty="0"/>
              <a:t>2) promote interest among theorists</a:t>
            </a:r>
          </a:p>
          <a:p>
            <a:r>
              <a:rPr lang="en-US" sz="2000" dirty="0"/>
              <a:t>3) prepare for presenting the theoretical and experimental cases in</a:t>
            </a:r>
          </a:p>
          <a:p>
            <a:r>
              <a:rPr lang="en-US" sz="2000" dirty="0"/>
              <a:t>     anticipation of and during the Snowmass process</a:t>
            </a:r>
          </a:p>
          <a:p>
            <a:r>
              <a:rPr lang="en-US" sz="2000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1BC605-F657-4298-830B-FF20D78E5E9B}"/>
              </a:ext>
            </a:extLst>
          </p:cNvPr>
          <p:cNvSpPr txBox="1"/>
          <p:nvPr/>
        </p:nvSpPr>
        <p:spPr>
          <a:xfrm>
            <a:off x="5493328" y="3511373"/>
            <a:ext cx="843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Extinction </a:t>
            </a:r>
          </a:p>
          <a:p>
            <a:r>
              <a:rPr lang="en-US" sz="1200" dirty="0"/>
              <a:t>monitor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A4F1D-EF74-4C42-B3E9-D04FCB652D99}"/>
              </a:ext>
            </a:extLst>
          </p:cNvPr>
          <p:cNvSpPr txBox="1"/>
          <p:nvPr/>
        </p:nvSpPr>
        <p:spPr>
          <a:xfrm>
            <a:off x="10457873" y="4642829"/>
            <a:ext cx="1177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Stopping target </a:t>
            </a:r>
          </a:p>
          <a:p>
            <a:r>
              <a:rPr lang="en-US" sz="1200" dirty="0"/>
              <a:t>monitor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62FFAC0-2B35-4C00-B91D-E52D7A125035}"/>
              </a:ext>
            </a:extLst>
          </p:cNvPr>
          <p:cNvCxnSpPr/>
          <p:nvPr/>
        </p:nvCxnSpPr>
        <p:spPr>
          <a:xfrm flipV="1">
            <a:off x="11086950" y="4571392"/>
            <a:ext cx="360219" cy="142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2DC6B90-608D-460A-AF09-125A96C137CA}"/>
              </a:ext>
            </a:extLst>
          </p:cNvPr>
          <p:cNvGrpSpPr/>
          <p:nvPr/>
        </p:nvGrpSpPr>
        <p:grpSpPr>
          <a:xfrm>
            <a:off x="8646751" y="3147767"/>
            <a:ext cx="1457450" cy="430887"/>
            <a:chOff x="7922772" y="2771093"/>
            <a:chExt cx="1457450" cy="4308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5DB65A1-8CF7-4FB4-8083-08F9459A8CDD}"/>
                </a:ext>
              </a:extLst>
            </p:cNvPr>
            <p:cNvSpPr txBox="1"/>
            <p:nvPr/>
          </p:nvSpPr>
          <p:spPr>
            <a:xfrm>
              <a:off x="7922772" y="2771093"/>
              <a:ext cx="145745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Accelerator complex</a:t>
              </a:r>
            </a:p>
            <a:p>
              <a:r>
                <a:rPr lang="en-US" sz="1100" dirty="0"/>
                <a:t>Delivery ring       PIP-II </a:t>
              </a:r>
            </a:p>
          </p:txBody>
        </p:sp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3FDF1A7C-92E7-4CF4-8CBE-D1ABA60437C5}"/>
                </a:ext>
              </a:extLst>
            </p:cNvPr>
            <p:cNvSpPr/>
            <p:nvPr/>
          </p:nvSpPr>
          <p:spPr>
            <a:xfrm>
              <a:off x="8803129" y="3043155"/>
              <a:ext cx="87553" cy="57024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A343F4-2C2F-4D0E-B7E1-4239357F619B}"/>
              </a:ext>
            </a:extLst>
          </p:cNvPr>
          <p:cNvCxnSpPr>
            <a:cxnSpLocks/>
          </p:cNvCxnSpPr>
          <p:nvPr/>
        </p:nvCxnSpPr>
        <p:spPr>
          <a:xfrm flipH="1">
            <a:off x="5562600" y="3973038"/>
            <a:ext cx="28575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59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703782" y="313667"/>
            <a:ext cx="47015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What is Mu2e-II?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1593153" y="836887"/>
            <a:ext cx="79899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 </a:t>
            </a:r>
            <a:r>
              <a:rPr lang="en-US" sz="2400" dirty="0">
                <a:solidFill>
                  <a:srgbClr val="FF0000"/>
                </a:solidFill>
              </a:rPr>
              <a:t>It is at least: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7030A0"/>
                </a:solidFill>
              </a:rPr>
              <a:t>An upgraded version of Mu2e, improving sensitivity to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e</a:t>
            </a:r>
            <a:r>
              <a:rPr lang="en-US" sz="2400" dirty="0">
                <a:solidFill>
                  <a:srgbClr val="7030A0"/>
                </a:solidFill>
              </a:rPr>
              <a:t> conversion according to the ratio:</a:t>
            </a:r>
          </a:p>
        </p:txBody>
      </p:sp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DF4E8766-74A8-4D4B-9E01-52F0096A7A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753" y="2565282"/>
            <a:ext cx="6290039" cy="1004962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0CE524CC-71D3-42A0-A8B0-EDEE2792F752}"/>
              </a:ext>
            </a:extLst>
          </p:cNvPr>
          <p:cNvSpPr/>
          <p:nvPr/>
        </p:nvSpPr>
        <p:spPr>
          <a:xfrm>
            <a:off x="1638142" y="3722122"/>
            <a:ext cx="79000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for an Al target by at least an order of magnitude over Mu2e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It is also capable of measuring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e</a:t>
            </a:r>
            <a:r>
              <a:rPr lang="en-US" sz="2400" dirty="0">
                <a:solidFill>
                  <a:srgbClr val="7030A0"/>
                </a:solidFill>
              </a:rPr>
              <a:t> conversion on a titanium target, and the </a:t>
            </a:r>
            <a:r>
              <a:rPr lang="en-US" sz="2400" dirty="0">
                <a:solidFill>
                  <a:srgbClr val="7030A0"/>
                </a:solidFill>
                <a:latin typeface="Symbol" panose="05050102010706020507" pitchFamily="18" charset="2"/>
              </a:rPr>
              <a:t>D</a:t>
            </a:r>
            <a:r>
              <a:rPr lang="en-US" sz="2400" i="1" dirty="0">
                <a:solidFill>
                  <a:srgbClr val="7030A0"/>
                </a:solidFill>
              </a:rPr>
              <a:t>L</a:t>
            </a:r>
            <a:r>
              <a:rPr lang="en-US" sz="2400" dirty="0">
                <a:solidFill>
                  <a:srgbClr val="7030A0"/>
                </a:solidFill>
              </a:rPr>
              <a:t>=2 process </a:t>
            </a:r>
            <a:r>
              <a:rPr lang="en-US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µ</a:t>
            </a:r>
            <a:r>
              <a:rPr lang="en-US" sz="2400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Symbol" panose="05050102010706020507" pitchFamily="18" charset="2"/>
                <a:sym typeface="Symbol" panose="05050102010706020507" pitchFamily="18" charset="2"/>
              </a:rPr>
              <a:t>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e</a:t>
            </a:r>
            <a:r>
              <a:rPr lang="en-US" sz="2400" baseline="30000" dirty="0">
                <a:solidFill>
                  <a:srgbClr val="7030A0"/>
                </a:solidFill>
              </a:rPr>
              <a:t>+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030A0"/>
                </a:solidFill>
              </a:rPr>
              <a:t>Uses 800 MeV PIP-II </a:t>
            </a:r>
            <a:r>
              <a:rPr lang="en-US" sz="2400" dirty="0" err="1">
                <a:solidFill>
                  <a:srgbClr val="7030A0"/>
                </a:solidFill>
              </a:rPr>
              <a:t>linac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i="1" dirty="0">
                <a:solidFill>
                  <a:srgbClr val="7030A0"/>
                </a:solidFill>
              </a:rPr>
              <a:t>H</a:t>
            </a:r>
            <a:r>
              <a:rPr lang="en-US" sz="2400" i="1" baseline="30000" dirty="0">
                <a:solidFill>
                  <a:srgbClr val="7030A0"/>
                </a:solidFill>
              </a:rPr>
              <a:t>-</a:t>
            </a:r>
            <a:r>
              <a:rPr lang="en-US" sz="2400" dirty="0">
                <a:solidFill>
                  <a:srgbClr val="7030A0"/>
                </a:solidFill>
              </a:rPr>
              <a:t> beam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E6F12F7-9B30-43EC-A59B-58697AD62F04}"/>
              </a:ext>
            </a:extLst>
          </p:cNvPr>
          <p:cNvSpPr/>
          <p:nvPr/>
        </p:nvSpPr>
        <p:spPr>
          <a:xfrm>
            <a:off x="1593153" y="5523529"/>
            <a:ext cx="8417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Is it anything else?</a:t>
            </a:r>
            <a:r>
              <a:rPr lang="en-US" dirty="0"/>
              <a:t> Note common interest with other muon CLFV physics measurements</a:t>
            </a:r>
          </a:p>
        </p:txBody>
      </p:sp>
    </p:spTree>
    <p:extLst>
      <p:ext uri="{BB962C8B-B14F-4D97-AF65-F5344CB8AC3E}">
        <p14:creationId xmlns:p14="http://schemas.microsoft.com/office/powerpoint/2010/main" val="3016803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DF728-10CC-45AE-8548-750827BA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7/29/2020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A5438-ED62-4811-99F3-9F768147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Mu2e-II Snowmass21 Workshop - F. Porter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6D5D9-97E0-460B-9134-DE87F707F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</a:pPr>
            <a:fld id="{ED6B132F-6805-4893-89C2-BBCD70512F5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pPr defTabSz="685800" fontAlgn="auto">
                <a:spcBef>
                  <a:spcPts val="0"/>
                </a:spcBef>
                <a:spcAft>
                  <a:spcPts val="0"/>
                </a:spcAft>
              </a:pPr>
              <a:t>20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5D02D5-E81D-4064-8AF9-C5557BC2B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469" y="778643"/>
            <a:ext cx="7421476" cy="54789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1F9B34-652F-48FF-90A2-69ADECF4EE2E}"/>
              </a:ext>
            </a:extLst>
          </p:cNvPr>
          <p:cNvSpPr txBox="1"/>
          <p:nvPr/>
        </p:nvSpPr>
        <p:spPr>
          <a:xfrm>
            <a:off x="2604655" y="316978"/>
            <a:ext cx="5833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Some tentative parameters, Mu2e-II vs Mu2e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ED7F14-05B0-4ABB-9FDE-C4EF986AA8FF}"/>
              </a:ext>
            </a:extLst>
          </p:cNvPr>
          <p:cNvSpPr/>
          <p:nvPr/>
        </p:nvSpPr>
        <p:spPr>
          <a:xfrm>
            <a:off x="9511146" y="5888212"/>
            <a:ext cx="2007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Ref: DocDB-180827</a:t>
            </a:r>
          </a:p>
        </p:txBody>
      </p:sp>
    </p:spTree>
    <p:extLst>
      <p:ext uri="{BB962C8B-B14F-4D97-AF65-F5344CB8AC3E}">
        <p14:creationId xmlns:p14="http://schemas.microsoft.com/office/powerpoint/2010/main" val="29417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199042" y="520761"/>
            <a:ext cx="55762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</a:rPr>
              <a:t>CLFV muon decay s</a:t>
            </a: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chedule context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18F8D101-11D9-4BCA-A973-10AD1B0A2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74" y="1629177"/>
            <a:ext cx="9747892" cy="262151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ED1DF23-DCEC-4A46-B402-12961B68A853}"/>
              </a:ext>
            </a:extLst>
          </p:cNvPr>
          <p:cNvSpPr txBox="1"/>
          <p:nvPr/>
        </p:nvSpPr>
        <p:spPr>
          <a:xfrm>
            <a:off x="3581400" y="4647776"/>
            <a:ext cx="51051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>
                <a:solidFill>
                  <a:srgbClr val="555555"/>
                </a:solidFill>
              </a:rPr>
              <a:t>2020 European Strategy Physics input on CLFV</a:t>
            </a:r>
            <a:r>
              <a:rPr lang="en-US" sz="1600" dirty="0">
                <a:solidFill>
                  <a:srgbClr val="555555"/>
                </a:solidFill>
                <a:latin typeface="Lato"/>
              </a:rPr>
              <a:t> </a:t>
            </a:r>
          </a:p>
          <a:p>
            <a:r>
              <a:rPr lang="en-US" sz="1400" dirty="0">
                <a:solidFill>
                  <a:srgbClr val="2B73B7"/>
                </a:solidFill>
                <a:latin typeface="Lato"/>
                <a:hlinkClick r:id="rId3" tooltip="https://arxiv.org/pdf/1812.06540.pdf"/>
              </a:rPr>
              <a:t>https://arxiv.org/pdf/1812.06540.pdf</a:t>
            </a:r>
            <a:endParaRPr lang="en-US" sz="1600" dirty="0">
              <a:solidFill>
                <a:srgbClr val="555555"/>
              </a:solidFill>
              <a:latin typeface="Lato"/>
            </a:endParaRP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99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806653" y="153493"/>
            <a:ext cx="38083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context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67C9E8-A8BD-4556-92DB-261CBE9DC9FB}"/>
              </a:ext>
            </a:extLst>
          </p:cNvPr>
          <p:cNvSpPr/>
          <p:nvPr/>
        </p:nvSpPr>
        <p:spPr>
          <a:xfrm>
            <a:off x="6892597" y="2920268"/>
            <a:ext cx="5072856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  <a:latin typeface="Lato"/>
              </a:rPr>
              <a:t>Rare Frontier RF5 topical group charged to</a:t>
            </a:r>
            <a:r>
              <a:rPr lang="en-US" sz="1400" b="0" i="0" dirty="0">
                <a:solidFill>
                  <a:schemeClr val="accent4">
                    <a:lumMod val="75000"/>
                  </a:schemeClr>
                </a:solidFill>
                <a:effectLst/>
                <a:latin typeface="Lato"/>
              </a:rPr>
              <a:t> address: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</a:t>
            </a:r>
            <a:r>
              <a:rPr lang="en-US" sz="1400" b="0" i="0" dirty="0">
                <a:solidFill>
                  <a:srgbClr val="00B050"/>
                </a:solidFill>
                <a:effectLst/>
                <a:latin typeface="Lato"/>
              </a:rPr>
              <a:t>CLFV decays (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Symbol" panose="05050102010706020507" pitchFamily="18" charset="2"/>
              </a:rPr>
              <a:t>m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Lato"/>
              </a:rPr>
              <a:t> → </a:t>
            </a:r>
            <a:r>
              <a:rPr lang="en-US" sz="1400" b="0" i="1" dirty="0" err="1">
                <a:solidFill>
                  <a:srgbClr val="00B050"/>
                </a:solidFill>
                <a:effectLst/>
                <a:latin typeface="Lato"/>
              </a:rPr>
              <a:t>e</a:t>
            </a:r>
            <a:r>
              <a:rPr lang="en-US" sz="1400" b="0" i="1" dirty="0" err="1">
                <a:solidFill>
                  <a:srgbClr val="00B050"/>
                </a:solidFill>
                <a:effectLst/>
                <a:latin typeface="Symbol" panose="05050102010706020507" pitchFamily="18" charset="2"/>
              </a:rPr>
              <a:t>g</a:t>
            </a:r>
            <a:r>
              <a:rPr lang="en-US" sz="1400" b="0" i="0" dirty="0">
                <a:solidFill>
                  <a:srgbClr val="00B050"/>
                </a:solidFill>
                <a:effectLst/>
                <a:latin typeface="Lato"/>
              </a:rPr>
              <a:t>, 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Symbol" panose="05050102010706020507" pitchFamily="18" charset="2"/>
              </a:rPr>
              <a:t>m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Lato"/>
              </a:rPr>
              <a:t> </a:t>
            </a:r>
            <a:r>
              <a:rPr lang="en-US" sz="1400" b="0" i="0" dirty="0">
                <a:solidFill>
                  <a:srgbClr val="00B050"/>
                </a:solidFill>
                <a:effectLst/>
                <a:latin typeface="Lato"/>
              </a:rPr>
              <a:t>→ 3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Lato"/>
              </a:rPr>
              <a:t>e</a:t>
            </a:r>
            <a:r>
              <a:rPr lang="en-US" sz="1400" b="0" i="0" dirty="0">
                <a:solidFill>
                  <a:srgbClr val="00B050"/>
                </a:solidFill>
                <a:effectLst/>
                <a:latin typeface="Lato"/>
              </a:rPr>
              <a:t>, tau decays, etc.) and conversion (</a:t>
            </a:r>
            <a:r>
              <a:rPr lang="en-US" sz="1400" b="0" i="1" dirty="0" err="1">
                <a:solidFill>
                  <a:srgbClr val="00B050"/>
                </a:solidFill>
                <a:effectLst/>
                <a:latin typeface="Lato"/>
              </a:rPr>
              <a:t>eN</a:t>
            </a:r>
            <a:r>
              <a:rPr lang="en-US" sz="1400" b="0" i="1" dirty="0">
                <a:solidFill>
                  <a:srgbClr val="00B050"/>
                </a:solidFill>
                <a:effectLst/>
                <a:latin typeface="Lato"/>
              </a:rPr>
              <a:t> → </a:t>
            </a:r>
            <a:r>
              <a:rPr lang="en-US" sz="1400" b="0" i="1" dirty="0" err="1">
                <a:solidFill>
                  <a:srgbClr val="00B050"/>
                </a:solidFill>
                <a:effectLst/>
                <a:latin typeface="Symbol" panose="05050102010706020507" pitchFamily="18" charset="2"/>
              </a:rPr>
              <a:t>m</a:t>
            </a:r>
            <a:r>
              <a:rPr lang="en-US" sz="1400" b="0" i="1" dirty="0" err="1">
                <a:solidFill>
                  <a:srgbClr val="00B050"/>
                </a:solidFill>
                <a:effectLst/>
                <a:latin typeface="Lato"/>
              </a:rPr>
              <a:t>N</a:t>
            </a:r>
            <a:r>
              <a:rPr lang="en-US" sz="1400" b="0" i="0" dirty="0">
                <a:solidFill>
                  <a:srgbClr val="00B050"/>
                </a:solidFill>
                <a:effectLst/>
                <a:latin typeface="Lato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Muonium-anti-muonium oscillations, LFV </a:t>
            </a:r>
            <a:r>
              <a:rPr lang="en-US" sz="1400" dirty="0" err="1">
                <a:solidFill>
                  <a:srgbClr val="555555"/>
                </a:solidFill>
                <a:latin typeface="Lato"/>
              </a:rPr>
              <a:t>leptonium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decays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Radiative and non-radiative LFV decays of mesons and baryons (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J/</a:t>
            </a:r>
            <a:r>
              <a:rPr lang="en-US" sz="1400" i="1" dirty="0">
                <a:solidFill>
                  <a:srgbClr val="555555"/>
                </a:solidFill>
                <a:latin typeface="Symbol" panose="05050102010706020507" pitchFamily="18" charset="2"/>
              </a:rPr>
              <a:t>y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 → </a:t>
            </a:r>
            <a:r>
              <a:rPr lang="en-US" sz="1400" b="0" i="1" dirty="0" err="1">
                <a:solidFill>
                  <a:srgbClr val="555555"/>
                </a:solidFill>
                <a:effectLst/>
                <a:latin typeface="Lato"/>
              </a:rPr>
              <a:t>e</a:t>
            </a:r>
            <a:r>
              <a:rPr lang="en-US" sz="1400" b="0" i="1" dirty="0" err="1">
                <a:solidFill>
                  <a:srgbClr val="555555"/>
                </a:solidFill>
                <a:effectLst/>
                <a:latin typeface="Symbol" panose="05050102010706020507" pitchFamily="18" charset="2"/>
              </a:rPr>
              <a:t>m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(</a:t>
            </a:r>
            <a:r>
              <a:rPr lang="en-US" sz="1400" i="1" dirty="0">
                <a:solidFill>
                  <a:srgbClr val="555555"/>
                </a:solidFill>
                <a:latin typeface="Symbol" panose="05050102010706020507" pitchFamily="18" charset="2"/>
              </a:rPr>
              <a:t>g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), 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Symbol" panose="05050102010706020507" pitchFamily="18" charset="2"/>
              </a:rPr>
              <a:t>c</a:t>
            </a:r>
            <a:r>
              <a:rPr lang="en-US" b="0" i="1" baseline="-25000" dirty="0">
                <a:solidFill>
                  <a:srgbClr val="555555"/>
                </a:solidFill>
                <a:effectLst/>
                <a:latin typeface="Lato"/>
              </a:rPr>
              <a:t>c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 → </a:t>
            </a:r>
            <a:r>
              <a:rPr lang="en-US" sz="1400" b="0" i="1" dirty="0" err="1">
                <a:solidFill>
                  <a:srgbClr val="555555"/>
                </a:solidFill>
                <a:effectLst/>
                <a:latin typeface="Lato"/>
              </a:rPr>
              <a:t>e</a:t>
            </a:r>
            <a:r>
              <a:rPr lang="en-US" sz="1400" i="1" dirty="0" err="1">
                <a:solidFill>
                  <a:srgbClr val="555555"/>
                </a:solidFill>
                <a:latin typeface="Symbol" panose="05050102010706020507" pitchFamily="18" charset="2"/>
              </a:rPr>
              <a:t>m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(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Symbol" panose="05050102010706020507" pitchFamily="18" charset="2"/>
              </a:rPr>
              <a:t>g</a:t>
            </a:r>
            <a:r>
              <a:rPr lang="en-US" sz="1400" b="0" i="1" dirty="0">
                <a:solidFill>
                  <a:srgbClr val="555555"/>
                </a:solidFill>
                <a:effectLst/>
                <a:latin typeface="Lato"/>
              </a:rPr>
              <a:t>)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,       etc.)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Direct (non-decay) LFV processes at accelerators (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Symbol" panose="05050102010706020507" pitchFamily="18" charset="2"/>
              </a:rPr>
              <a:t>m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and 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Symbol" panose="05050102010706020507" pitchFamily="18" charset="2"/>
              </a:rPr>
              <a:t>t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production)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Studies of CLFV at EIC (Electron Ion Collider)</a:t>
            </a:r>
          </a:p>
          <a:p>
            <a:pPr>
              <a:buFont typeface="+mj-lt"/>
              <a:buAutoNum type="arabicPeriod"/>
            </a:pPr>
            <a:r>
              <a:rPr lang="en-US" sz="1400" b="0" i="0" dirty="0">
                <a:solidFill>
                  <a:srgbClr val="555555"/>
                </a:solidFill>
                <a:effectLst/>
                <a:latin typeface="Lato"/>
              </a:rPr>
              <a:t> Related theory</a:t>
            </a:r>
          </a:p>
          <a:p>
            <a:pPr>
              <a:buFont typeface="+mj-lt"/>
              <a:buAutoNum type="arabicPeriod"/>
            </a:pPr>
            <a:endParaRPr lang="en-US" sz="1400" dirty="0">
              <a:solidFill>
                <a:srgbClr val="555555"/>
              </a:solidFill>
              <a:latin typeface="Lato"/>
            </a:endParaRPr>
          </a:p>
          <a:p>
            <a:endParaRPr lang="en-US" sz="1400" dirty="0">
              <a:solidFill>
                <a:srgbClr val="555555"/>
              </a:solidFill>
              <a:latin typeface="Lato"/>
            </a:endParaRPr>
          </a:p>
          <a:p>
            <a:endParaRPr lang="en-US" sz="2000" b="0" i="0" dirty="0">
              <a:solidFill>
                <a:srgbClr val="555555"/>
              </a:solidFill>
              <a:effectLst/>
              <a:latin typeface="Lato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0A9D96-9F43-4AF6-A46D-E3B0AAE3D397}"/>
              </a:ext>
            </a:extLst>
          </p:cNvPr>
          <p:cNvSpPr txBox="1"/>
          <p:nvPr/>
        </p:nvSpPr>
        <p:spPr>
          <a:xfrm>
            <a:off x="1958471" y="738268"/>
            <a:ext cx="7728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Frontier: RARE PROCESSES AND PRECISION MEASUREMENTS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Convenors: Marina </a:t>
            </a:r>
            <a:r>
              <a:rPr lang="en-US" sz="2400" dirty="0" err="1">
                <a:solidFill>
                  <a:srgbClr val="FF0000"/>
                </a:solidFill>
              </a:rPr>
              <a:t>Artuso</a:t>
            </a:r>
            <a:r>
              <a:rPr lang="en-US" sz="2400" dirty="0">
                <a:solidFill>
                  <a:srgbClr val="FF0000"/>
                </a:solidFill>
              </a:rPr>
              <a:t>, Bob Bernstein, Alexey A Petrov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37DB7BF-6CF9-4551-9BF9-6C37C520C416}"/>
              </a:ext>
            </a:extLst>
          </p:cNvPr>
          <p:cNvSpPr/>
          <p:nvPr/>
        </p:nvSpPr>
        <p:spPr>
          <a:xfrm>
            <a:off x="7953780" y="1523099"/>
            <a:ext cx="3465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https://snowmass21.org/rare/start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9F07821-6BFB-491C-8CCF-643F74E18795}"/>
              </a:ext>
            </a:extLst>
          </p:cNvPr>
          <p:cNvSpPr/>
          <p:nvPr/>
        </p:nvSpPr>
        <p:spPr>
          <a:xfrm>
            <a:off x="6673972" y="5867286"/>
            <a:ext cx="3363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https://snowmass21.org/rare/clfv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2DD446-E802-43A8-8FC6-1121AE2CD3F9}"/>
              </a:ext>
            </a:extLst>
          </p:cNvPr>
          <p:cNvSpPr/>
          <p:nvPr/>
        </p:nvSpPr>
        <p:spPr>
          <a:xfrm>
            <a:off x="533400" y="1743134"/>
            <a:ext cx="6096000" cy="2308324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73B7"/>
                </a:solidFill>
                <a:latin typeface="Lato"/>
                <a:hlinkClick r:id="rId4" tooltip="rare:weakbc"/>
              </a:rPr>
              <a:t>RF1: Weak decays of b and c quarks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73B7"/>
                </a:solidFill>
                <a:latin typeface="Lato"/>
                <a:hlinkClick r:id="rId5" tooltip="rare:weaksud"/>
              </a:rPr>
              <a:t>RF2: Weak decays of strange and light quarks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73B7"/>
                </a:solidFill>
                <a:latin typeface="Lato"/>
                <a:hlinkClick r:id="rId6" tooltip="rare:fund"/>
              </a:rPr>
              <a:t>RF3: Fundamental Physics in Small Experiments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73B7"/>
                </a:solidFill>
                <a:latin typeface="Lato"/>
                <a:hlinkClick r:id="rId7" tooltip="rare:blv"/>
              </a:rPr>
              <a:t>RF4: Baryon and Lepton Number Violating Processes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Lato"/>
                <a:hlinkClick r:id="rId3" tooltip="rare:clf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RF5: Charged Lepton Flavor Violation (electrons, muons 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Lato"/>
                <a:hlinkClick r:id="rId3" tooltip="rare:clf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taus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Lato"/>
                <a:hlinkClick r:id="rId3" tooltip="rare:clf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B73B7"/>
                </a:solidFill>
                <a:latin typeface="Lato"/>
                <a:hlinkClick r:id="rId8" tooltip="rare:dark"/>
              </a:rPr>
              <a:t>RF6: Dark Sector Studies at High Intensities</a:t>
            </a:r>
            <a:endParaRPr lang="en-US" dirty="0">
              <a:solidFill>
                <a:srgbClr val="2B73B7"/>
              </a:solidFill>
              <a:latin typeface="Lato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i="0" u="sng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Lato"/>
              </a:rPr>
              <a:t>RF7: Hadron Spectroscopy (new)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D13E61C-6942-4A3A-AA79-6780B988AB70}"/>
              </a:ext>
            </a:extLst>
          </p:cNvPr>
          <p:cNvSpPr txBox="1"/>
          <p:nvPr/>
        </p:nvSpPr>
        <p:spPr>
          <a:xfrm>
            <a:off x="563080" y="5207699"/>
            <a:ext cx="6824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Bitter"/>
              </a:rPr>
              <a:t>RF5-1: Charged Lepton Flavor Violation (electrons, muons and </a:t>
            </a:r>
            <a:r>
              <a:rPr lang="en-US" dirty="0" err="1">
                <a:solidFill>
                  <a:srgbClr val="00B050"/>
                </a:solidFill>
                <a:latin typeface="Bitter"/>
              </a:rPr>
              <a:t>taus</a:t>
            </a:r>
            <a:r>
              <a:rPr lang="en-US" dirty="0">
                <a:solidFill>
                  <a:srgbClr val="00B050"/>
                </a:solidFill>
                <a:latin typeface="Bitter"/>
              </a:rPr>
              <a:t>)</a:t>
            </a:r>
          </a:p>
          <a:p>
            <a:r>
              <a:rPr lang="en-US" dirty="0">
                <a:solidFill>
                  <a:srgbClr val="00B050"/>
                </a:solidFill>
                <a:latin typeface="Lato"/>
              </a:rPr>
              <a:t>Conveners: Sacha Davidson (Lyon), Bertrand Echenard (Caltech)</a:t>
            </a:r>
          </a:p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E53582-5C59-43F4-9511-7A52B9F020BB}"/>
              </a:ext>
            </a:extLst>
          </p:cNvPr>
          <p:cNvSpPr txBox="1"/>
          <p:nvPr/>
        </p:nvSpPr>
        <p:spPr>
          <a:xfrm>
            <a:off x="225625" y="1384599"/>
            <a:ext cx="1713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“Topical groups”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EEE222-A3E9-41FA-920F-4ED7318E1793}"/>
              </a:ext>
            </a:extLst>
          </p:cNvPr>
          <p:cNvSpPr txBox="1"/>
          <p:nvPr/>
        </p:nvSpPr>
        <p:spPr>
          <a:xfrm>
            <a:off x="260433" y="4412984"/>
            <a:ext cx="211987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Mu2e-II resides here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CB214C3-5658-4F54-92D1-3AB153DE873F}"/>
              </a:ext>
            </a:extLst>
          </p:cNvPr>
          <p:cNvSpPr/>
          <p:nvPr/>
        </p:nvSpPr>
        <p:spPr>
          <a:xfrm>
            <a:off x="6400800" y="3067050"/>
            <a:ext cx="524280" cy="6350"/>
          </a:xfrm>
          <a:custGeom>
            <a:avLst/>
            <a:gdLst>
              <a:gd name="connsiteX0" fmla="*/ 0 w 524280"/>
              <a:gd name="connsiteY0" fmla="*/ 6350 h 6350"/>
              <a:gd name="connsiteX1" fmla="*/ 469900 w 524280"/>
              <a:gd name="connsiteY1" fmla="*/ 6350 h 6350"/>
              <a:gd name="connsiteX2" fmla="*/ 495300 w 524280"/>
              <a:gd name="connsiteY2" fmla="*/ 0 h 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4280" h="6350">
                <a:moveTo>
                  <a:pt x="0" y="6350"/>
                </a:moveTo>
                <a:lnTo>
                  <a:pt x="469900" y="6350"/>
                </a:lnTo>
                <a:cubicBezTo>
                  <a:pt x="552450" y="5292"/>
                  <a:pt x="523875" y="2646"/>
                  <a:pt x="495300" y="0"/>
                </a:cubicBezTo>
              </a:path>
            </a:pathLst>
          </a:custGeom>
          <a:noFill/>
          <a:ln>
            <a:solidFill>
              <a:schemeClr val="accent4">
                <a:lumMod val="75000"/>
              </a:schemeClr>
            </a:solidFill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4C87B8C-AEA4-4708-97AE-CE2BAC5FE061}"/>
              </a:ext>
            </a:extLst>
          </p:cNvPr>
          <p:cNvSpPr/>
          <p:nvPr/>
        </p:nvSpPr>
        <p:spPr>
          <a:xfrm>
            <a:off x="3733800" y="3327400"/>
            <a:ext cx="3168650" cy="1841500"/>
          </a:xfrm>
          <a:custGeom>
            <a:avLst/>
            <a:gdLst>
              <a:gd name="connsiteX0" fmla="*/ 3168650 w 3168650"/>
              <a:gd name="connsiteY0" fmla="*/ 0 h 1841500"/>
              <a:gd name="connsiteX1" fmla="*/ 1143000 w 3168650"/>
              <a:gd name="connsiteY1" fmla="*/ 857250 h 1841500"/>
              <a:gd name="connsiteX2" fmla="*/ 0 w 3168650"/>
              <a:gd name="connsiteY2" fmla="*/ 1841500 h 184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8650" h="1841500">
                <a:moveTo>
                  <a:pt x="3168650" y="0"/>
                </a:moveTo>
                <a:cubicBezTo>
                  <a:pt x="2419879" y="275166"/>
                  <a:pt x="1671108" y="550333"/>
                  <a:pt x="1143000" y="857250"/>
                </a:cubicBezTo>
                <a:cubicBezTo>
                  <a:pt x="614892" y="1164167"/>
                  <a:pt x="307446" y="1502833"/>
                  <a:pt x="0" y="1841500"/>
                </a:cubicBezTo>
              </a:path>
            </a:pathLst>
          </a:custGeom>
          <a:noFill/>
          <a:ln>
            <a:solidFill>
              <a:srgbClr val="00B050"/>
            </a:solidFill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1BC175AE-00EF-468E-87C4-CB008F251B50}"/>
              </a:ext>
            </a:extLst>
          </p:cNvPr>
          <p:cNvSpPr/>
          <p:nvPr/>
        </p:nvSpPr>
        <p:spPr>
          <a:xfrm>
            <a:off x="2520950" y="4585307"/>
            <a:ext cx="584200" cy="577243"/>
          </a:xfrm>
          <a:custGeom>
            <a:avLst/>
            <a:gdLst>
              <a:gd name="connsiteX0" fmla="*/ 584200 w 584200"/>
              <a:gd name="connsiteY0" fmla="*/ 577243 h 577243"/>
              <a:gd name="connsiteX1" fmla="*/ 444500 w 584200"/>
              <a:gd name="connsiteY1" fmla="*/ 81943 h 577243"/>
              <a:gd name="connsiteX2" fmla="*/ 0 w 584200"/>
              <a:gd name="connsiteY2" fmla="*/ 5743 h 577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200" h="577243">
                <a:moveTo>
                  <a:pt x="584200" y="577243"/>
                </a:moveTo>
                <a:cubicBezTo>
                  <a:pt x="563033" y="377218"/>
                  <a:pt x="541867" y="177193"/>
                  <a:pt x="444500" y="81943"/>
                </a:cubicBezTo>
                <a:cubicBezTo>
                  <a:pt x="347133" y="-13307"/>
                  <a:pt x="173566" y="-3782"/>
                  <a:pt x="0" y="5743"/>
                </a:cubicBezTo>
              </a:path>
            </a:pathLst>
          </a:custGeom>
          <a:noFill/>
          <a:ln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19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860442" y="153055"/>
            <a:ext cx="35898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Schedule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5DAF667-CAD4-407B-97D7-7F8E4CCB5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16156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920454-B9ED-47D3-B44C-5D561DA4E5FC}"/>
              </a:ext>
            </a:extLst>
          </p:cNvPr>
          <p:cNvSpPr txBox="1"/>
          <p:nvPr/>
        </p:nvSpPr>
        <p:spPr>
          <a:xfrm>
            <a:off x="655179" y="4630839"/>
            <a:ext cx="2096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Mu2e-II meetings and/or workshops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D66A47-7D2D-4E19-810F-05D1121DE1D3}"/>
              </a:ext>
            </a:extLst>
          </p:cNvPr>
          <p:cNvCxnSpPr/>
          <p:nvPr/>
        </p:nvCxnSpPr>
        <p:spPr>
          <a:xfrm flipV="1">
            <a:off x="2286000" y="3187521"/>
            <a:ext cx="817808" cy="1332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7DBBB6-1250-403D-9A6F-E71AD7C066A2}"/>
              </a:ext>
            </a:extLst>
          </p:cNvPr>
          <p:cNvCxnSpPr>
            <a:cxnSpLocks/>
          </p:cNvCxnSpPr>
          <p:nvPr/>
        </p:nvCxnSpPr>
        <p:spPr>
          <a:xfrm flipV="1">
            <a:off x="2311758" y="3354946"/>
            <a:ext cx="1378039" cy="11655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971F5EB-5C94-4A43-ABF0-F8406F355179}"/>
              </a:ext>
            </a:extLst>
          </p:cNvPr>
          <p:cNvCxnSpPr>
            <a:cxnSpLocks/>
          </p:cNvCxnSpPr>
          <p:nvPr/>
        </p:nvCxnSpPr>
        <p:spPr>
          <a:xfrm flipV="1">
            <a:off x="2350394" y="4050406"/>
            <a:ext cx="1365161" cy="470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21E7724-1C26-4D7B-BDF5-CC0EBA934201}"/>
              </a:ext>
            </a:extLst>
          </p:cNvPr>
          <p:cNvCxnSpPr>
            <a:cxnSpLocks/>
          </p:cNvCxnSpPr>
          <p:nvPr/>
        </p:nvCxnSpPr>
        <p:spPr>
          <a:xfrm>
            <a:off x="2286000" y="4520485"/>
            <a:ext cx="27367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8FC49FF-03DD-44F2-9007-F98186CC4C70}"/>
              </a:ext>
            </a:extLst>
          </p:cNvPr>
          <p:cNvCxnSpPr/>
          <p:nvPr/>
        </p:nvCxnSpPr>
        <p:spPr>
          <a:xfrm>
            <a:off x="2286000" y="4520485"/>
            <a:ext cx="3148885" cy="61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6FC4E891-44FE-49E5-A873-1E4EBF55955E}"/>
              </a:ext>
            </a:extLst>
          </p:cNvPr>
          <p:cNvSpPr txBox="1"/>
          <p:nvPr/>
        </p:nvSpPr>
        <p:spPr>
          <a:xfrm>
            <a:off x="8610600" y="2399824"/>
            <a:ext cx="26981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Precision frontier meeting in planning for around March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992769-80D9-439F-8717-3C5E5B692F7E}"/>
              </a:ext>
            </a:extLst>
          </p:cNvPr>
          <p:cNvSpPr txBox="1"/>
          <p:nvPr/>
        </p:nvSpPr>
        <p:spPr>
          <a:xfrm>
            <a:off x="6683493" y="676275"/>
            <a:ext cx="4029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CLFV workshops: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muons – July 2,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taus</a:t>
            </a:r>
            <a:r>
              <a:rPr lang="en-US" dirty="0"/>
              <a:t> – July 23,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flavor/direct decays – Aug 13, 2020</a:t>
            </a: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2FC83199-A431-4860-B4F2-25272C24B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891254"/>
              </p:ext>
            </p:extLst>
          </p:nvPr>
        </p:nvGraphicFramePr>
        <p:xfrm>
          <a:off x="2689412" y="4964065"/>
          <a:ext cx="1892537" cy="1483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92537">
                  <a:extLst>
                    <a:ext uri="{9D8B030D-6E8A-4147-A177-3AD203B41FA5}">
                      <a16:colId xmlns:a16="http://schemas.microsoft.com/office/drawing/2014/main" val="1012748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June 18, 2020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54067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July 29, 2020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4827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26, 2020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5237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September 23, 2020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0828028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33AEC0D-9F64-449B-B291-B41866917300}"/>
              </a:ext>
            </a:extLst>
          </p:cNvPr>
          <p:cNvSpPr txBox="1"/>
          <p:nvPr/>
        </p:nvSpPr>
        <p:spPr>
          <a:xfrm>
            <a:off x="838200" y="5634067"/>
            <a:ext cx="1978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far scheduled:</a:t>
            </a:r>
          </a:p>
        </p:txBody>
      </p:sp>
    </p:spTree>
    <p:extLst>
      <p:ext uri="{BB962C8B-B14F-4D97-AF65-F5344CB8AC3E}">
        <p14:creationId xmlns:p14="http://schemas.microsoft.com/office/powerpoint/2010/main" val="207191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656753" y="325026"/>
            <a:ext cx="6808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</a:rPr>
              <a:t>Formation of Mu2e-II Working Groups</a:t>
            </a:r>
            <a:endParaRPr lang="en-US" sz="28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375A5-56B8-47E6-97C9-E96EC7B44419}"/>
              </a:ext>
            </a:extLst>
          </p:cNvPr>
          <p:cNvSpPr txBox="1"/>
          <p:nvPr/>
        </p:nvSpPr>
        <p:spPr>
          <a:xfrm>
            <a:off x="1300606" y="1192695"/>
            <a:ext cx="98539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I</a:t>
            </a:r>
            <a:r>
              <a:rPr lang="en-US" sz="2800" dirty="0">
                <a:solidFill>
                  <a:srgbClr val="00B050"/>
                </a:solidFill>
              </a:rPr>
              <a:t>n order to provide some organization for addressing the several aspects of Mu2e-II, we have formed several working groups </a:t>
            </a:r>
            <a:endParaRPr lang="en-US" sz="2400" dirty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Groups and Convenors (thanks!!) on next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If you are interested in contributing to one or more of these areas, please contact the relevant convenors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Expect that members of the working groups will be authors of the final Snowmass contributed paper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There may be additional contributed papers from the working groups 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135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6C49F-CF7C-4EDF-8402-F29B158DD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7/20/2020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D6CF1-429C-45D0-BE55-F08100993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F. Porter - Mu2e Snowmass21 Committee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75F18-918C-47D6-A64E-72D47F6C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46182-FD2A-49FA-9D37-2828763E0D32}" type="slidenum">
              <a:rPr lang="en-US" smtClean="0"/>
              <a:t>6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E55A60-AF46-4C21-894F-35ABE6AB0046}"/>
              </a:ext>
            </a:extLst>
          </p:cNvPr>
          <p:cNvSpPr/>
          <p:nvPr/>
        </p:nvSpPr>
        <p:spPr>
          <a:xfrm>
            <a:off x="2877015" y="-65162"/>
            <a:ext cx="7247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70C0"/>
                </a:solidFill>
                <a:latin typeface="Calibri" panose="020F0502020204030204"/>
              </a:rPr>
              <a:t>Mu2e-II Working Groups and Convenors</a:t>
            </a:r>
            <a:endParaRPr lang="en-US" sz="3200" dirty="0">
              <a:solidFill>
                <a:srgbClr val="0070C0"/>
              </a:solidFill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A594FC4-854F-4122-A567-6C1A84252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841038"/>
              </p:ext>
            </p:extLst>
          </p:nvPr>
        </p:nvGraphicFramePr>
        <p:xfrm>
          <a:off x="2367595" y="496895"/>
          <a:ext cx="8318766" cy="586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550">
                  <a:extLst>
                    <a:ext uri="{9D8B030D-6E8A-4147-A177-3AD203B41FA5}">
                      <a16:colId xmlns:a16="http://schemas.microsoft.com/office/drawing/2014/main" val="2984652802"/>
                    </a:ext>
                  </a:extLst>
                </a:gridCol>
                <a:gridCol w="2831216">
                  <a:extLst>
                    <a:ext uri="{9D8B030D-6E8A-4147-A177-3AD203B41FA5}">
                      <a16:colId xmlns:a16="http://schemas.microsoft.com/office/drawing/2014/main" val="738199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/>
                        <a:t>Mu2e-II working 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Convenors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120197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Theory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Julian </a:t>
                      </a:r>
                      <a:r>
                        <a:rPr lang="en-US" sz="1600" dirty="0" err="1"/>
                        <a:t>Heeck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Lorenzo </a:t>
                      </a:r>
                      <a:r>
                        <a:rPr lang="en-US" sz="1600" dirty="0" err="1"/>
                        <a:t>Calibbi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42589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Accelerator (including PS, production target, extinction)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David </a:t>
                      </a:r>
                      <a:r>
                        <a:rPr lang="en-US" sz="1600" dirty="0" err="1"/>
                        <a:t>Neuffer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Eric </a:t>
                      </a:r>
                      <a:r>
                        <a:rPr lang="en-US" sz="1600" dirty="0" err="1"/>
                        <a:t>Prebys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862752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Radiation mitigation (includes radiation simulation)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Vitaly Pronskikh</a:t>
                      </a:r>
                    </a:p>
                    <a:p>
                      <a:r>
                        <a:rPr lang="en-US" sz="1600" dirty="0"/>
                        <a:t>Michael </a:t>
                      </a:r>
                      <a:r>
                        <a:rPr lang="en-US" sz="1600" dirty="0" err="1"/>
                        <a:t>MacKenzie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Stefan Mueller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265211"/>
                  </a:ext>
                </a:extLst>
              </a:tr>
              <a:tr h="527605">
                <a:tc>
                  <a:txBody>
                    <a:bodyPr/>
                    <a:lstStyle/>
                    <a:p>
                      <a:r>
                        <a:rPr lang="en-US" sz="1600" dirty="0"/>
                        <a:t>Tracker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Daniel Ambrose</a:t>
                      </a:r>
                    </a:p>
                    <a:p>
                      <a:r>
                        <a:rPr lang="en-US" sz="1600" dirty="0"/>
                        <a:t>Giovanni </a:t>
                      </a:r>
                      <a:r>
                        <a:rPr lang="en-US" sz="1600" dirty="0" err="1"/>
                        <a:t>Tassielli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032076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Calorimeter (and STM?)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Ivano Sarra</a:t>
                      </a:r>
                    </a:p>
                    <a:p>
                      <a:r>
                        <a:rPr lang="en-US" sz="1600" dirty="0"/>
                        <a:t>Luca </a:t>
                      </a:r>
                      <a:r>
                        <a:rPr lang="en-US" sz="1600" dirty="0" err="1"/>
                        <a:t>Morescalchi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David Hitlin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831249"/>
                  </a:ext>
                </a:extLst>
              </a:tr>
              <a:tr h="520499">
                <a:tc>
                  <a:txBody>
                    <a:bodyPr/>
                    <a:lstStyle/>
                    <a:p>
                      <a:r>
                        <a:rPr lang="en-US" sz="1600" dirty="0"/>
                        <a:t>CRV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Yuri Oksuzian</a:t>
                      </a:r>
                    </a:p>
                    <a:p>
                      <a:r>
                        <a:rPr lang="en-US" sz="1600" dirty="0" err="1"/>
                        <a:t>Uva</a:t>
                      </a:r>
                      <a:r>
                        <a:rPr lang="en-US" sz="1600" dirty="0"/>
                        <a:t> person (TBD)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2488"/>
                  </a:ext>
                </a:extLst>
              </a:tr>
              <a:tr h="771116">
                <a:tc>
                  <a:txBody>
                    <a:bodyPr/>
                    <a:lstStyle/>
                    <a:p>
                      <a:r>
                        <a:rPr lang="en-US" sz="1600" dirty="0"/>
                        <a:t>Sensitivity estimate (includes simulation, stopping target)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Lisa Goodenough</a:t>
                      </a:r>
                    </a:p>
                    <a:p>
                      <a:r>
                        <a:rPr lang="en-US" sz="1600" dirty="0"/>
                        <a:t>Sophie Middleton</a:t>
                      </a:r>
                    </a:p>
                    <a:p>
                      <a:r>
                        <a:rPr lang="en-US" sz="1600" dirty="0"/>
                        <a:t>Yuri Oksuzian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921185"/>
                  </a:ext>
                </a:extLst>
              </a:tr>
              <a:tr h="743569">
                <a:tc>
                  <a:txBody>
                    <a:bodyPr/>
                    <a:lstStyle/>
                    <a:p>
                      <a:r>
                        <a:rPr lang="en-US" sz="1600" dirty="0"/>
                        <a:t>Trigger and DAQ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Giani</a:t>
                      </a:r>
                      <a:r>
                        <a:rPr lang="en-US" sz="1600" dirty="0"/>
                        <a:t> Pezzullo</a:t>
                      </a:r>
                    </a:p>
                    <a:p>
                      <a:r>
                        <a:rPr lang="en-US" sz="1600" dirty="0"/>
                        <a:t>Antonio Gioiosa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02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884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6/18/2020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57550" y="258250"/>
            <a:ext cx="4794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Letter of Interest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9088B-D2DE-4F03-B98B-513673504DCC}"/>
              </a:ext>
            </a:extLst>
          </p:cNvPr>
          <p:cNvSpPr txBox="1"/>
          <p:nvPr/>
        </p:nvSpPr>
        <p:spPr>
          <a:xfrm>
            <a:off x="771144" y="982176"/>
            <a:ext cx="79899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Letters of Interest (</a:t>
            </a:r>
            <a:r>
              <a:rPr lang="en-US" dirty="0">
                <a:solidFill>
                  <a:srgbClr val="FF0000"/>
                </a:solidFill>
              </a:rPr>
              <a:t>LOI</a:t>
            </a:r>
            <a:r>
              <a:rPr lang="en-US" dirty="0"/>
              <a:t>) (submission period: April 1, 2020 – August 31, 2020)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Allow Snowmass conveners to see what proposals to expect and to encourage the community to begin studying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Help conveners to prepare the Snowmass Planning Meeting that will take place on November 4 - 6, 2020 at Fermilab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Letters should give brief descriptions of the proposal and cite the relevant papers to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Instructions for submitting letters at </a:t>
            </a:r>
            <a:r>
              <a:rPr lang="en-US" u="sng" dirty="0">
                <a:hlinkClick r:id="rId2"/>
              </a:rPr>
              <a:t>https://snowmass21.org/loi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Authors of letters encouraged to submit a full write-up for their work as a contributed paper</a:t>
            </a:r>
          </a:p>
          <a:p>
            <a:endParaRPr lang="en-US" dirty="0"/>
          </a:p>
          <a:p>
            <a:r>
              <a:rPr lang="en-US" dirty="0"/>
              <a:t>Index:</a:t>
            </a:r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https://www.snowmass21.org/docs/files/?dir=summaries/</a:t>
            </a:r>
            <a:endParaRPr lang="en-US" dirty="0"/>
          </a:p>
          <a:p>
            <a:r>
              <a:rPr lang="en-US" dirty="0"/>
              <a:t> Rare frontier:</a:t>
            </a:r>
          </a:p>
          <a:p>
            <a:r>
              <a:rPr lang="en-US" dirty="0">
                <a:hlinkClick r:id="rId4"/>
              </a:rPr>
              <a:t>https://www.snowmass21.org/docs/files/?dir=summaries/RF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3F5E6D-3277-4A3C-BEBB-03CF9AC9F11D}"/>
              </a:ext>
            </a:extLst>
          </p:cNvPr>
          <p:cNvSpPr txBox="1"/>
          <p:nvPr/>
        </p:nvSpPr>
        <p:spPr>
          <a:xfrm>
            <a:off x="9308677" y="908260"/>
            <a:ext cx="1958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Limited to 2 pages,</a:t>
            </a:r>
          </a:p>
          <a:p>
            <a:r>
              <a:rPr lang="en-US" dirty="0">
                <a:solidFill>
                  <a:srgbClr val="FF0000"/>
                </a:solidFill>
              </a:rPr>
              <a:t>plus references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7A0067-EC42-4776-81C8-1B7D6AD48BB9}"/>
              </a:ext>
            </a:extLst>
          </p:cNvPr>
          <p:cNvSpPr txBox="1"/>
          <p:nvPr/>
        </p:nvSpPr>
        <p:spPr>
          <a:xfrm>
            <a:off x="1423115" y="5707197"/>
            <a:ext cx="900099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Committee plans to prepare a LOI for Mu2e-II and circulate for signatures of interested people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9D316-9E0E-47FE-BD1B-DE911094CFB7}"/>
              </a:ext>
            </a:extLst>
          </p:cNvPr>
          <p:cNvSpPr txBox="1"/>
          <p:nvPr/>
        </p:nvSpPr>
        <p:spPr>
          <a:xfrm>
            <a:off x="8826190" y="3919654"/>
            <a:ext cx="2977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Currently uploaded: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LHCb</a:t>
            </a:r>
            <a:r>
              <a:rPr lang="en-US" dirty="0">
                <a:solidFill>
                  <a:srgbClr val="0070C0"/>
                </a:solidFill>
              </a:rPr>
              <a:t> (cross-listed)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FNAL low-E muon facility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J/</a:t>
            </a:r>
            <a:r>
              <a:rPr lang="en-US" dirty="0">
                <a:solidFill>
                  <a:srgbClr val="0070C0"/>
                </a:solidFill>
                <a:latin typeface="Symbol" panose="05050102010706020507" pitchFamily="18" charset="2"/>
              </a:rPr>
              <a:t>y</a:t>
            </a:r>
            <a:r>
              <a:rPr lang="en-US" dirty="0">
                <a:solidFill>
                  <a:srgbClr val="0070C0"/>
                </a:solidFill>
              </a:rPr>
              <a:t> factory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0070C0"/>
                </a:solidFill>
              </a:rPr>
              <a:t>srEDM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CE243E2-73A9-4ECF-AFE1-438C69C7295E}"/>
              </a:ext>
            </a:extLst>
          </p:cNvPr>
          <p:cNvCxnSpPr>
            <a:cxnSpLocks/>
          </p:cNvCxnSpPr>
          <p:nvPr/>
        </p:nvCxnSpPr>
        <p:spPr>
          <a:xfrm flipV="1">
            <a:off x="6880302" y="4181707"/>
            <a:ext cx="1880839" cy="791738"/>
          </a:xfrm>
          <a:prstGeom prst="straightConnector1">
            <a:avLst/>
          </a:prstGeom>
          <a:ln w="127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209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257550" y="258250"/>
            <a:ext cx="47942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Snowmass21 Letter of Interest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274C8E-80AB-468A-A78A-457C420608D9}"/>
              </a:ext>
            </a:extLst>
          </p:cNvPr>
          <p:cNvSpPr txBox="1"/>
          <p:nvPr/>
        </p:nvSpPr>
        <p:spPr>
          <a:xfrm>
            <a:off x="1124541" y="1773640"/>
            <a:ext cx="98085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ourier New" panose="02070309020205020404" pitchFamily="49" charset="0"/>
                <a:hlinkClick r:id="rId2"/>
              </a:rPr>
              <a:t>https://www.overleaf.com/read/rmscdsghznbs</a:t>
            </a:r>
            <a:r>
              <a:rPr lang="en-US" altLang="en-US" sz="1400" dirty="0">
                <a:solidFill>
                  <a:srgbClr val="0070C0"/>
                </a:solidFill>
                <a:hlinkClick r:id="rId2"/>
              </a:rPr>
              <a:t> </a:t>
            </a:r>
            <a:endParaRPr lang="en-US" altLang="en-US" sz="6000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F77B9B-FA72-43CE-BA4B-2E660A8C4D5E}"/>
              </a:ext>
            </a:extLst>
          </p:cNvPr>
          <p:cNvSpPr txBox="1"/>
          <p:nvPr/>
        </p:nvSpPr>
        <p:spPr>
          <a:xfrm>
            <a:off x="1033670" y="1013402"/>
            <a:ext cx="9728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draft LOI for Mu2e-II has been written and may be viewed at the link: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097E80-FD73-4F33-AFC5-BA4D0C60090D}"/>
              </a:ext>
            </a:extLst>
          </p:cNvPr>
          <p:cNvSpPr txBox="1"/>
          <p:nvPr/>
        </p:nvSpPr>
        <p:spPr>
          <a:xfrm>
            <a:off x="1157672" y="2714802"/>
            <a:ext cx="9876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Please take a look, and send us comments (e.g., to </a:t>
            </a:r>
            <a:r>
              <a:rPr lang="en-US" sz="2400" dirty="0">
                <a:hlinkClick r:id="rId3"/>
              </a:rPr>
              <a:t>fcp@caltech.edu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Note that author list is so far just a few people to check formatting is 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Deadline for comments is Wednesday, August 5,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After August 5, we will make a general request for interested people to join the author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Deadline for additions to author list is  Wednesday, August 19,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Reserve right to make small tweaks/corrections to LOI up to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LOI will be submitted before August 31, 2020</a:t>
            </a:r>
          </a:p>
        </p:txBody>
      </p:sp>
    </p:spTree>
    <p:extLst>
      <p:ext uri="{BB962C8B-B14F-4D97-AF65-F5344CB8AC3E}">
        <p14:creationId xmlns:p14="http://schemas.microsoft.com/office/powerpoint/2010/main" val="1899108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7/29/2020</a:t>
            </a:r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65865" y="6356356"/>
            <a:ext cx="3890010" cy="365125"/>
          </a:xfrm>
        </p:spPr>
        <p:txBody>
          <a:bodyPr/>
          <a:lstStyle/>
          <a:p>
            <a:pPr>
              <a:defRPr/>
            </a:pPr>
            <a:r>
              <a:rPr lang="en-US"/>
              <a:t>Mu2e-II Snowmass21 Workshop - F. Porter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133008" y="226749"/>
            <a:ext cx="73631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rgbClr val="0070C0"/>
                </a:solidFill>
                <a:latin typeface="Calibri" panose="020F0502020204030204"/>
                <a:ea typeface="+mn-ea"/>
                <a:cs typeface="+mn-cs"/>
              </a:rPr>
              <a:t>Signing the Mu2-II Snowmass21 Letter of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F77B9B-FA72-43CE-BA4B-2E660A8C4D5E}"/>
              </a:ext>
            </a:extLst>
          </p:cNvPr>
          <p:cNvSpPr txBox="1"/>
          <p:nvPr/>
        </p:nvSpPr>
        <p:spPr>
          <a:xfrm>
            <a:off x="1231506" y="845052"/>
            <a:ext cx="97289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Signing LOI is open to anyone who is interested in the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Not a commitment to work on Mu2e-II for Snowmass21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Signing process starts immediately and ends August  19</a:t>
            </a:r>
            <a:r>
              <a:rPr lang="en-US" sz="2800" dirty="0"/>
              <a:t>  </a:t>
            </a:r>
          </a:p>
          <a:p>
            <a:r>
              <a:rPr lang="en-US" sz="2800" dirty="0"/>
              <a:t>(we’ll try to accommodate late arrivals if LOI not yet submitted)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Send email to </a:t>
            </a:r>
            <a:r>
              <a:rPr lang="en-US" sz="2800" dirty="0">
                <a:solidFill>
                  <a:srgbClr val="00B05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fcp@caltech.edu</a:t>
            </a:r>
            <a:endParaRPr lang="en-US" sz="2800" dirty="0">
              <a:solidFill>
                <a:srgbClr val="00B05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Include: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Your name as you would like it (</a:t>
            </a: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initials plus surname</a:t>
            </a:r>
            <a:r>
              <a:rPr lang="en-US" sz="2800" dirty="0">
                <a:solidFill>
                  <a:srgbClr val="00B050"/>
                </a:solidFill>
              </a:rPr>
              <a:t>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Your institution in format (as applicable):</a:t>
            </a:r>
          </a:p>
          <a:p>
            <a:pPr lvl="2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Institution name, Institution address (city, state, mail code, country)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50"/>
                </a:solidFill>
              </a:rPr>
              <a:t>I’ll try to make additions quickly; please check that I got it right</a:t>
            </a:r>
          </a:p>
        </p:txBody>
      </p:sp>
    </p:spTree>
    <p:extLst>
      <p:ext uri="{BB962C8B-B14F-4D97-AF65-F5344CB8AC3E}">
        <p14:creationId xmlns:p14="http://schemas.microsoft.com/office/powerpoint/2010/main" val="268600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31311</TotalTime>
  <Words>2256</Words>
  <Application>Microsoft Office PowerPoint</Application>
  <PresentationFormat>Widescreen</PresentationFormat>
  <Paragraphs>370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Arial</vt:lpstr>
      <vt:lpstr>Bitter</vt:lpstr>
      <vt:lpstr>Calibri</vt:lpstr>
      <vt:lpstr>Calibri Light</vt:lpstr>
      <vt:lpstr>Courier New</vt:lpstr>
      <vt:lpstr>Lato</vt:lpstr>
      <vt:lpstr>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Mu2e-II Workshop agenda (https://indico.fnal.gov/event/44541/)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Porter</dc:creator>
  <cp:lastModifiedBy>Frank Porter</cp:lastModifiedBy>
  <cp:revision>205</cp:revision>
  <cp:lastPrinted>2020-06-17T23:40:03Z</cp:lastPrinted>
  <dcterms:created xsi:type="dcterms:W3CDTF">2020-05-05T18:47:14Z</dcterms:created>
  <dcterms:modified xsi:type="dcterms:W3CDTF">2020-07-28T18:35:20Z</dcterms:modified>
</cp:coreProperties>
</file>