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481" r:id="rId3"/>
    <p:sldId id="486" r:id="rId4"/>
    <p:sldId id="440" r:id="rId5"/>
    <p:sldId id="439" r:id="rId6"/>
    <p:sldId id="490" r:id="rId7"/>
    <p:sldId id="438" r:id="rId8"/>
    <p:sldId id="497" r:id="rId9"/>
    <p:sldId id="491" r:id="rId10"/>
    <p:sldId id="492" r:id="rId11"/>
    <p:sldId id="493" r:id="rId12"/>
    <p:sldId id="431" r:id="rId13"/>
    <p:sldId id="477" r:id="rId14"/>
    <p:sldId id="467" r:id="rId15"/>
    <p:sldId id="476" r:id="rId16"/>
    <p:sldId id="430" r:id="rId17"/>
    <p:sldId id="489" r:id="rId18"/>
    <p:sldId id="494" r:id="rId19"/>
    <p:sldId id="495" r:id="rId20"/>
    <p:sldId id="468" r:id="rId21"/>
    <p:sldId id="488" r:id="rId22"/>
    <p:sldId id="482" r:id="rId23"/>
    <p:sldId id="483" r:id="rId24"/>
    <p:sldId id="487" r:id="rId25"/>
    <p:sldId id="485" r:id="rId26"/>
    <p:sldId id="496" r:id="rId27"/>
    <p:sldId id="469" r:id="rId28"/>
    <p:sldId id="484" r:id="rId29"/>
  </p:sldIdLst>
  <p:sldSz cx="9144000" cy="6858000" type="screen4x3"/>
  <p:notesSz cx="9601200" cy="7315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5">
          <p15:clr>
            <a:srgbClr val="A4A3A4"/>
          </p15:clr>
        </p15:guide>
        <p15:guide id="2" pos="302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33CC"/>
    <a:srgbClr val="CC0099"/>
    <a:srgbClr val="660066"/>
    <a:srgbClr val="000099"/>
    <a:srgbClr val="099B10"/>
    <a:srgbClr val="800080"/>
    <a:srgbClr val="0099CC"/>
    <a:srgbClr val="FF0000"/>
    <a:srgbClr val="FF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 autoAdjust="0"/>
    <p:restoredTop sz="86259" autoAdjust="0"/>
  </p:normalViewPr>
  <p:slideViewPr>
    <p:cSldViewPr snapToGrid="0">
      <p:cViewPr varScale="1">
        <p:scale>
          <a:sx n="105" d="100"/>
          <a:sy n="105" d="100"/>
        </p:scale>
        <p:origin x="19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786" y="-84"/>
      </p:cViewPr>
      <p:guideLst>
        <p:guide orient="horz" pos="2305"/>
        <p:guide pos="3023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D575CCDA-FAD9-4534-9A8F-CDAEDDF90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1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1"/>
            <a:ext cx="4160937" cy="3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50863"/>
            <a:ext cx="36560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40" y="3474964"/>
            <a:ext cx="7680127" cy="329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l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6"/>
            <a:ext cx="4160937" cy="36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862" tIns="50432" rIns="100862" bIns="50432" numCol="1" anchor="b" anchorCtr="0" compatLnSpc="1">
            <a:prstTxWarp prst="textNoShape">
              <a:avLst/>
            </a:prstTxWarp>
          </a:bodyPr>
          <a:lstStyle>
            <a:lvl1pPr algn="r" defTabSz="1004794">
              <a:defRPr sz="1300">
                <a:latin typeface="Arial" charset="0"/>
              </a:defRPr>
            </a:lvl1pPr>
          </a:lstStyle>
          <a:p>
            <a:pPr>
              <a:defRPr/>
            </a:pPr>
            <a:fld id="{3B29DA05-BEDB-40F5-8F29-BC14CEF2E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09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0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0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29DA05-BEDB-40F5-8F29-BC14CEF2E27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60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32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Notes: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horizontal bearing changes from 13.6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(at PS entrance) to 14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(at target) due to the small vertical pitch of the beam velocity vector.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The vertical pitch of the beam increases from -3.1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to 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due to the horizontal bearing of beam velocity vector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2463" y="1482725"/>
            <a:ext cx="7772400" cy="1470025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5118-C375-4F3B-B4E7-7D7982B62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6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6B300-94C0-49ED-8800-CFA7A61CE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5C0C97-C959-403F-8BF0-604148A052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4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E5ABF-3A28-47BB-94AB-C3106FE43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800100"/>
            <a:ext cx="7772400" cy="55245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2FC5-3AC9-48BF-A64A-5101BFD5D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1600"/>
            <a:ext cx="8686800" cy="57802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11/15/2016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S. Holmes | Intro to PIP-II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74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>
              <a:spcBef>
                <a:spcPts val="400"/>
              </a:spcBef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>
              <a:spcBef>
                <a:spcPts val="300"/>
              </a:spcBef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100"/>
              </a:spcBef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870300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12/8/2017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1219" y="6499497"/>
            <a:ext cx="5541561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pt-BR"/>
              <a:t>S. Werkema | Accelerator R&amp;D for Mu2e II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Calibri" panose="020F0502020204030204" pitchFamily="34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2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C698-6998-4B6A-BD9E-EB5F3391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4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816" y="1379494"/>
            <a:ext cx="7772400" cy="166026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459" y="322798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B049B-66AD-48F4-9632-B7F1ECCF1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859" y="0"/>
            <a:ext cx="7370763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>
            <a:lvl1pPr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8FB84-71D5-41F7-A6DA-255237DEC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054" y="0"/>
            <a:ext cx="8229600" cy="79083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40259"/>
            <a:ext cx="4040188" cy="76611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55805"/>
            <a:ext cx="4040188" cy="447035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6171" y="818420"/>
            <a:ext cx="4041775" cy="77560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47287" y="1668162"/>
            <a:ext cx="4139514" cy="4458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2A8A0-0A8A-4AF7-8C6F-8CC0307F1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6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0"/>
            <a:ext cx="6813579" cy="647700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6D2C-E861-4931-A2D0-8445588D3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5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1D55-07AD-4803-B443-A7CA5BF47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3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B9248-0EA6-4221-8041-D22641688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9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2470B-DD32-4F16-8C83-650B4992F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3100" y="0"/>
            <a:ext cx="73707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800100"/>
            <a:ext cx="7772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17"/>
          <p:cNvSpPr>
            <a:spLocks noChangeShapeType="1"/>
          </p:cNvSpPr>
          <p:nvPr/>
        </p:nvSpPr>
        <p:spPr bwMode="auto">
          <a:xfrm>
            <a:off x="685800" y="714375"/>
            <a:ext cx="7772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84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75C0C97-C959-403F-8BF0-604148A05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3" descr="FNAL_logo_sm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838" y="0"/>
            <a:ext cx="66516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908"/>
            <a:ext cx="919915" cy="502091"/>
          </a:xfrm>
          <a:prstGeom prst="rect">
            <a:avLst/>
          </a:prstGeom>
        </p:spPr>
      </p:pic>
      <p:pic>
        <p:nvPicPr>
          <p:cNvPr id="2050" name="Picture 2" descr="Mu2e Log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9" y="59099"/>
            <a:ext cx="966035" cy="56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9" r:id="rId10"/>
    <p:sldLayoutId id="2147483723" r:id="rId11"/>
    <p:sldLayoutId id="2147483720" r:id="rId12"/>
    <p:sldLayoutId id="2147483721" r:id="rId13"/>
    <p:sldLayoutId id="2147483724" r:id="rId14"/>
    <p:sldLayoutId id="2147483725" r:id="rId15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CC00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20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50000"/>
        <a:buChar char="•"/>
        <a:defRPr>
          <a:solidFill>
            <a:srgbClr val="CC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28BD4E-A28C-4ED4-9A53-ACB645DA7B0C}" type="slidenum">
              <a:rPr lang="en-US" sz="1400" smtClean="0"/>
              <a:pPr eaLnBrk="1" hangingPunct="1"/>
              <a:t>1</a:t>
            </a:fld>
            <a:endParaRPr lang="en-US" sz="1400" dirty="0"/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9918" y="1595513"/>
            <a:ext cx="7904163" cy="1470025"/>
          </a:xfrm>
        </p:spPr>
        <p:txBody>
          <a:bodyPr/>
          <a:lstStyle/>
          <a:p>
            <a:pPr eaLnBrk="1" hangingPunct="1">
              <a:defRPr/>
            </a:pPr>
            <a:br>
              <a:rPr lang="en-US" sz="2800" b="1" dirty="0"/>
            </a:br>
            <a:r>
              <a:rPr lang="en-US" sz="2800" b="1" dirty="0"/>
              <a:t>PIP II accelerator beam for</a:t>
            </a:r>
            <a:r>
              <a:rPr lang="en-US" sz="2800" b="1" dirty="0">
                <a:sym typeface="Wingdings" panose="05000000000000000000" pitchFamily="2" charset="2"/>
              </a:rPr>
              <a:t> mu2e-II </a:t>
            </a:r>
            <a:br>
              <a:rPr lang="en-US" sz="2800" b="1" dirty="0">
                <a:sym typeface="Wingdings" panose="05000000000000000000" pitchFamily="2" charset="2"/>
              </a:rPr>
            </a:br>
            <a:endParaRPr lang="en-US" sz="2800" b="1" dirty="0"/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1178" y="41148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/>
              <a:t>Eric </a:t>
            </a:r>
            <a:r>
              <a:rPr lang="en-US" dirty="0" err="1"/>
              <a:t>Prebys</a:t>
            </a:r>
            <a:r>
              <a:rPr lang="en-US" dirty="0"/>
              <a:t>*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1800" dirty="0"/>
              <a:t>July 2020</a:t>
            </a:r>
          </a:p>
          <a:p>
            <a:pPr eaLnBrk="1" hangingPunct="1"/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53B726-F280-5549-857F-40DC6F202590}"/>
              </a:ext>
            </a:extLst>
          </p:cNvPr>
          <p:cNvSpPr txBox="1"/>
          <p:nvPr/>
        </p:nvSpPr>
        <p:spPr>
          <a:xfrm>
            <a:off x="3413760" y="5887035"/>
            <a:ext cx="5474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*largely taken from Dave </a:t>
            </a:r>
            <a:r>
              <a:rPr lang="en-US" dirty="0" err="1"/>
              <a:t>Neuffer’s</a:t>
            </a:r>
            <a:r>
              <a:rPr lang="en-US" dirty="0"/>
              <a:t> talk, last month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8393E-BAB8-504F-9A2B-0D5B9330C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429250"/>
          </a:xfrm>
        </p:spPr>
        <p:txBody>
          <a:bodyPr/>
          <a:lstStyle/>
          <a:p>
            <a:r>
              <a:rPr lang="en-US" dirty="0"/>
              <a:t>The Beam will go through an RF deflector running at 162.5/4=40.625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Individual beam lines are selected by choosing which bunches to populate.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93BA9-15E3-F24A-9D28-E28970D9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Beam Splitting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C6E9-1E49-4A4B-9F9D-5B07B03CB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BE612-65E4-1E43-9A82-A15835F6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595882"/>
            <a:ext cx="7737689" cy="36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097024-9550-324C-B0F0-38726F2C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err="1"/>
              <a:t>Linac</a:t>
            </a:r>
            <a:r>
              <a:rPr lang="en-US" dirty="0"/>
              <a:t> Beam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52198-1E66-1045-B6F2-DC8CD4DADC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0511F-8404-0446-A30A-8BE7187C5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184"/>
            <a:ext cx="9144000" cy="340326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B29F32-202D-1F4B-A607-05FDCB47E6F8}"/>
              </a:ext>
            </a:extLst>
          </p:cNvPr>
          <p:cNvSpPr/>
          <p:nvPr/>
        </p:nvSpPr>
        <p:spPr bwMode="auto">
          <a:xfrm>
            <a:off x="2938272" y="3429000"/>
            <a:ext cx="1255776" cy="30175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8AA838-F77E-2C41-A240-E30AB4956DC4}"/>
              </a:ext>
            </a:extLst>
          </p:cNvPr>
          <p:cNvSpPr txBox="1"/>
          <p:nvPr/>
        </p:nvSpPr>
        <p:spPr>
          <a:xfrm>
            <a:off x="4637073" y="5008411"/>
            <a:ext cx="2535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Assume this limit for short bursts.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7DB34D-8635-5048-95FE-9EE4196EF0A5}"/>
              </a:ext>
            </a:extLst>
          </p:cNvPr>
          <p:cNvCxnSpPr/>
          <p:nvPr/>
        </p:nvCxnSpPr>
        <p:spPr bwMode="auto">
          <a:xfrm flipH="1" flipV="1">
            <a:off x="4084320" y="3828288"/>
            <a:ext cx="487680" cy="1121664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202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721" y="971550"/>
            <a:ext cx="8544844" cy="5532663"/>
          </a:xfrm>
        </p:spPr>
        <p:txBody>
          <a:bodyPr>
            <a:normAutofit/>
          </a:bodyPr>
          <a:lstStyle/>
          <a:p>
            <a:r>
              <a:rPr lang="en-US" sz="2000" dirty="0"/>
              <a:t>Possible beam structure (100 kW):</a:t>
            </a:r>
          </a:p>
          <a:p>
            <a:pPr lvl="1"/>
            <a:r>
              <a:rPr lang="en-US" sz="2000" dirty="0"/>
              <a:t>8 bunch bursts</a:t>
            </a:r>
          </a:p>
          <a:p>
            <a:pPr lvl="1"/>
            <a:r>
              <a:rPr lang="en-US" sz="2000" dirty="0"/>
              <a:t>1.8x10</a:t>
            </a:r>
            <a:r>
              <a:rPr lang="en-US" sz="2000" baseline="30000" dirty="0"/>
              <a:t>8</a:t>
            </a:r>
            <a:r>
              <a:rPr lang="en-US" sz="2000" dirty="0"/>
              <a:t> protons </a:t>
            </a:r>
          </a:p>
          <a:p>
            <a:pPr lvl="1"/>
            <a:r>
              <a:rPr lang="en-US" sz="2000" dirty="0"/>
              <a:t>600 kHz repetition rate </a:t>
            </a:r>
          </a:p>
          <a:p>
            <a:pPr lvl="1"/>
            <a:r>
              <a:rPr lang="en-US" sz="2000" dirty="0"/>
              <a:t>= 110 kW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 pulse width depends on the bunch rate</a:t>
            </a:r>
          </a:p>
          <a:p>
            <a:pPr lvl="1"/>
            <a:r>
              <a:rPr lang="en-US" sz="2000" dirty="0"/>
              <a:t>162.5 MHz = 50 ns</a:t>
            </a:r>
          </a:p>
          <a:p>
            <a:pPr lvl="1"/>
            <a:r>
              <a:rPr lang="en-US" sz="2000" dirty="0"/>
              <a:t>81.25 MHz = 100 ns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Mu2e-II Beam 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5401C4-A6AC-0746-82BD-BD01F696E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80" y="498250"/>
            <a:ext cx="5608320" cy="453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19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u2eex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176" y="832173"/>
            <a:ext cx="8162365" cy="4986526"/>
          </a:xfrm>
          <a:prstGeom prst="rect">
            <a:avLst/>
          </a:prstGeom>
        </p:spPr>
      </p:pic>
      <p:pic>
        <p:nvPicPr>
          <p:cNvPr id="11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54388"/>
            <a:ext cx="3612396" cy="20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 </a:t>
            </a:r>
            <a:r>
              <a:rPr lang="en-US" dirty="0">
                <a:sym typeface="Wingdings" panose="05000000000000000000" pitchFamily="2" charset="2"/>
              </a:rPr>
              <a:t> mu2e-II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4506" y="1701052"/>
            <a:ext cx="2733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8 GeV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0.8 GeV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1680883" y="5284694"/>
            <a:ext cx="1963270" cy="524435"/>
          </a:xfrm>
          <a:prstGeom prst="straightConnector1">
            <a:avLst/>
          </a:prstGeom>
          <a:solidFill>
            <a:srgbClr val="0033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79929" y="4685111"/>
            <a:ext cx="21932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PIP-II 800 MeV Beam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043953" y="2528047"/>
            <a:ext cx="1075765" cy="2528047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52232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mu2e</a:t>
            </a:r>
            <a:r>
              <a:rPr lang="en-US" dirty="0">
                <a:sym typeface="Wingdings" panose="05000000000000000000" pitchFamily="2" charset="2"/>
              </a:rPr>
              <a:t>mu2e-II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1730" y="800100"/>
            <a:ext cx="3583858" cy="5524500"/>
          </a:xfrm>
        </p:spPr>
        <p:txBody>
          <a:bodyPr/>
          <a:lstStyle/>
          <a:p>
            <a:r>
              <a:rPr lang="en-US" dirty="0"/>
              <a:t>mu2e </a:t>
            </a:r>
            <a:r>
              <a:rPr lang="en-US" dirty="0">
                <a:sym typeface="Wingdings" panose="05000000000000000000" pitchFamily="2" charset="2"/>
              </a:rPr>
              <a:t>mu2e-II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shorter pulses</a:t>
            </a:r>
          </a:p>
          <a:p>
            <a:r>
              <a:rPr lang="en-US" dirty="0">
                <a:sym typeface="Wingdings" panose="05000000000000000000" pitchFamily="2" charset="2"/>
              </a:rPr>
              <a:t>timing comparison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K. </a:t>
            </a:r>
            <a:r>
              <a:rPr lang="en-US" dirty="0" err="1">
                <a:sym typeface="Wingdings" panose="05000000000000000000" pitchFamily="2" charset="2"/>
              </a:rPr>
              <a:t>Knoepfel</a:t>
            </a:r>
            <a:r>
              <a:rPr lang="en-US" dirty="0">
                <a:sym typeface="Wingdings" panose="05000000000000000000" pitchFamily="2" charset="2"/>
              </a:rPr>
              <a:t> et al.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647" y="816846"/>
            <a:ext cx="6064354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3489684"/>
            <a:ext cx="5943602" cy="263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" y="3489684"/>
            <a:ext cx="2881925" cy="234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35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Bunch to Bunch extinction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42047" y="800100"/>
            <a:ext cx="4253753" cy="5524500"/>
          </a:xfrm>
        </p:spPr>
        <p:txBody>
          <a:bodyPr/>
          <a:lstStyle/>
          <a:p>
            <a:r>
              <a:rPr lang="en-US" dirty="0"/>
              <a:t>Chopping efficiency</a:t>
            </a:r>
          </a:p>
          <a:p>
            <a:pPr lvl="1"/>
            <a:r>
              <a:rPr lang="en-US" dirty="0"/>
              <a:t>kickers designed to deliver beam or no beam  </a:t>
            </a:r>
          </a:p>
          <a:p>
            <a:pPr lvl="2"/>
            <a:r>
              <a:rPr lang="en-US" dirty="0"/>
              <a:t>&gt; 10</a:t>
            </a:r>
            <a:r>
              <a:rPr lang="en-US" baseline="30000" dirty="0"/>
              <a:t>-4 </a:t>
            </a:r>
            <a:r>
              <a:rPr lang="en-US" dirty="0"/>
              <a:t>extinction factor ..</a:t>
            </a:r>
          </a:p>
          <a:p>
            <a:pPr lvl="1"/>
            <a:r>
              <a:rPr lang="en-US" dirty="0"/>
              <a:t>need &gt;10</a:t>
            </a:r>
            <a:r>
              <a:rPr lang="en-US" baseline="30000" dirty="0"/>
              <a:t>-11  </a:t>
            </a:r>
            <a:r>
              <a:rPr lang="en-US" dirty="0"/>
              <a:t>for mu2e-II</a:t>
            </a:r>
          </a:p>
          <a:p>
            <a:pPr lvl="2"/>
            <a:r>
              <a:rPr lang="en-US" dirty="0"/>
              <a:t>need secondary extinction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spill uniformity</a:t>
            </a:r>
          </a:p>
          <a:p>
            <a:pPr lvl="1"/>
            <a:r>
              <a:rPr lang="en-US" dirty="0" err="1"/>
              <a:t>linac</a:t>
            </a:r>
            <a:r>
              <a:rPr lang="en-US" dirty="0"/>
              <a:t> pulse-to pulse variation fairly small</a:t>
            </a:r>
          </a:p>
          <a:p>
            <a:pPr lvl="1"/>
            <a:r>
              <a:rPr lang="en-US" dirty="0"/>
              <a:t>variation in mu2e slow extraction is intrinsically large</a:t>
            </a:r>
          </a:p>
          <a:p>
            <a:pPr marL="914400" lvl="2" indent="-282575"/>
            <a:r>
              <a:rPr lang="en-US" dirty="0"/>
              <a:t>“One should not be expecting beam intensity variations below ±50% in Mu2e” –</a:t>
            </a:r>
            <a:r>
              <a:rPr lang="en-US" dirty="0" err="1"/>
              <a:t>Nagaslaev</a:t>
            </a:r>
            <a:r>
              <a:rPr lang="en-US" dirty="0"/>
              <a:t> .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6B300-94C0-49ED-8800-CFA7A61CE8C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98570" y="4589874"/>
            <a:ext cx="4467884" cy="1318016"/>
            <a:chOff x="4100883" y="856961"/>
            <a:chExt cx="4295652" cy="1141759"/>
          </a:xfrm>
        </p:grpSpPr>
        <p:pic>
          <p:nvPicPr>
            <p:cNvPr id="16" name="Picture 15" descr="Screen Clipping">
              <a:extLst>
                <a:ext uri="{FF2B5EF4-FFF2-40B4-BE49-F238E27FC236}">
                  <a16:creationId xmlns:a16="http://schemas.microsoft.com/office/drawing/2014/main" id="{F20CF98D-37C1-4C87-898F-0FBAAE5BB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0883" y="856961"/>
              <a:ext cx="3336708" cy="1141759"/>
            </a:xfrm>
            <a:prstGeom prst="rect">
              <a:avLst/>
            </a:prstGeom>
            <a:ln>
              <a:solidFill>
                <a:srgbClr val="004C97"/>
              </a:solidFill>
            </a:ln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A120F7-1E1C-4C7D-B2E9-A07C6341C5A3}"/>
                </a:ext>
              </a:extLst>
            </p:cNvPr>
            <p:cNvCxnSpPr>
              <a:cxnSpLocks/>
            </p:cNvCxnSpPr>
            <p:nvPr/>
          </p:nvCxnSpPr>
          <p:spPr>
            <a:xfrm>
              <a:off x="4257675" y="1333090"/>
              <a:ext cx="335902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0101E9D-26F9-41DC-9CFB-38BFF2BC1201}"/>
                </a:ext>
              </a:extLst>
            </p:cNvPr>
            <p:cNvCxnSpPr>
              <a:cxnSpLocks/>
            </p:cNvCxnSpPr>
            <p:nvPr/>
          </p:nvCxnSpPr>
          <p:spPr>
            <a:xfrm>
              <a:off x="4260785" y="1532143"/>
              <a:ext cx="3359021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B0A778C-AB72-44AA-895B-7F330FB120BA}"/>
                </a:ext>
              </a:extLst>
            </p:cNvPr>
            <p:cNvCxnSpPr>
              <a:cxnSpLocks/>
            </p:cNvCxnSpPr>
            <p:nvPr/>
          </p:nvCxnSpPr>
          <p:spPr>
            <a:xfrm>
              <a:off x="4260785" y="1106045"/>
              <a:ext cx="3359021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5B4EE0-0E1B-4980-A7FC-D003F39481F8}"/>
                </a:ext>
              </a:extLst>
            </p:cNvPr>
            <p:cNvSpPr txBox="1"/>
            <p:nvPr/>
          </p:nvSpPr>
          <p:spPr>
            <a:xfrm>
              <a:off x="7594383" y="1148424"/>
              <a:ext cx="3817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rgbClr val="FF0000"/>
                  </a:solidFill>
                </a:rPr>
                <a:t>I</a:t>
              </a:r>
              <a:r>
                <a:rPr lang="en-US" sz="1600" i="1" baseline="-25000" dirty="0">
                  <a:solidFill>
                    <a:srgbClr val="FF0000"/>
                  </a:solidFill>
                </a:rPr>
                <a:t>AV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867CE9B-0E23-48C0-B8C0-99C7749AC645}"/>
                </a:ext>
              </a:extLst>
            </p:cNvPr>
            <p:cNvSpPr txBox="1"/>
            <p:nvPr/>
          </p:nvSpPr>
          <p:spPr>
            <a:xfrm>
              <a:off x="6953444" y="936768"/>
              <a:ext cx="14430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I</a:t>
              </a:r>
              <a:r>
                <a:rPr lang="en-US" sz="1600" i="1" baseline="-25000" dirty="0"/>
                <a:t>AV</a:t>
              </a:r>
              <a:r>
                <a:rPr lang="en-US" sz="1600" i="1" dirty="0"/>
                <a:t>*(1+</a:t>
              </a:r>
              <a:r>
                <a:rPr lang="en-US" sz="1600" dirty="0">
                  <a:latin typeface="Symbol" panose="05050102010706020507" pitchFamily="18" charset="2"/>
                </a:rPr>
                <a:t> D</a:t>
              </a:r>
              <a:r>
                <a:rPr lang="en-US" sz="1600" baseline="-25000" dirty="0"/>
                <a:t>FSM</a:t>
              </a:r>
              <a:r>
                <a:rPr lang="en-US" sz="1600" i="1" dirty="0"/>
                <a:t>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3B4911E-3133-41DC-AF9C-CBF7DD1DE4F3}"/>
                </a:ext>
              </a:extLst>
            </p:cNvPr>
            <p:cNvSpPr txBox="1"/>
            <p:nvPr/>
          </p:nvSpPr>
          <p:spPr>
            <a:xfrm>
              <a:off x="7130745" y="1362866"/>
              <a:ext cx="11925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I</a:t>
              </a:r>
              <a:r>
                <a:rPr lang="en-US" sz="1600" i="1" baseline="-25000" dirty="0"/>
                <a:t>AV</a:t>
              </a:r>
              <a:r>
                <a:rPr lang="en-US" sz="1600" i="1" dirty="0"/>
                <a:t>*(1-</a:t>
              </a:r>
              <a:r>
                <a:rPr lang="en-US" sz="1600" dirty="0">
                  <a:latin typeface="Symbol" panose="05050102010706020507" pitchFamily="18" charset="2"/>
                </a:rPr>
                <a:t> D</a:t>
              </a:r>
              <a:r>
                <a:rPr lang="en-US" sz="1600" baseline="-25000" dirty="0"/>
                <a:t>FSM</a:t>
              </a:r>
              <a:r>
                <a:rPr lang="en-US" sz="1600" i="1" dirty="0"/>
                <a:t>)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C12F058E-205D-B342-AD56-A529ED0BD7B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08927" y="1008530"/>
            <a:ext cx="4935073" cy="25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lipArt Placeholder 6"/>
          <p:cNvPicPr>
            <a:picLocks noGrp="1" noChangeAspect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25" y="978996"/>
            <a:ext cx="3810000" cy="53551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beamline to mu2e experiment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075" y="800100"/>
            <a:ext cx="5286375" cy="5524500"/>
          </a:xfrm>
        </p:spPr>
        <p:txBody>
          <a:bodyPr/>
          <a:lstStyle/>
          <a:p>
            <a:r>
              <a:rPr lang="en-US" dirty="0"/>
              <a:t>800 MeV beam line from PIP-II</a:t>
            </a:r>
          </a:p>
          <a:p>
            <a:pPr marL="457200" lvl="1" indent="-228600"/>
            <a:r>
              <a:rPr lang="en-US" dirty="0"/>
              <a:t>directly to production target</a:t>
            </a:r>
          </a:p>
          <a:p>
            <a:pPr lvl="2"/>
            <a:r>
              <a:rPr lang="en-US" dirty="0"/>
              <a:t>no Recycler, DR, slow extraction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0.3 mm-</a:t>
            </a:r>
            <a:r>
              <a:rPr lang="en-US" dirty="0" err="1">
                <a:sym typeface="Wingdings" panose="05000000000000000000" pitchFamily="2" charset="2"/>
              </a:rPr>
              <a:t>mrad</a:t>
            </a:r>
            <a:r>
              <a:rPr lang="en-US" dirty="0">
                <a:sym typeface="Wingdings" panose="05000000000000000000" pitchFamily="2" charset="2"/>
              </a:rPr>
              <a:t> emittance H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endParaRPr lang="en-US" dirty="0">
              <a:sym typeface="Wingdings" panose="05000000000000000000" pitchFamily="2" charset="2"/>
            </a:endParaRPr>
          </a:p>
          <a:p>
            <a:pPr marL="457200" lvl="1" indent="-228600"/>
            <a:r>
              <a:rPr lang="en-US" dirty="0">
                <a:sym typeface="Wingdings" panose="05000000000000000000" pitchFamily="2" charset="2"/>
              </a:rPr>
              <a:t>starts with transport to Booster </a:t>
            </a:r>
          </a:p>
          <a:p>
            <a:pPr marL="9144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low-field (B&lt;0.25 T) for H</a:t>
            </a:r>
            <a:r>
              <a:rPr lang="en-US" baseline="30000" dirty="0">
                <a:sym typeface="Wingdings" panose="05000000000000000000" pitchFamily="2" charset="2"/>
              </a:rPr>
              <a:t>-</a:t>
            </a:r>
            <a:endParaRPr lang="en-US" dirty="0">
              <a:sym typeface="Wingdings" panose="05000000000000000000" pitchFamily="2" charset="2"/>
            </a:endParaRPr>
          </a:p>
          <a:p>
            <a:pPr marL="4572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switchyard kicker splits </a:t>
            </a:r>
            <a:r>
              <a:rPr lang="en-US" dirty="0"/>
              <a:t>(Booster /mu2e)</a:t>
            </a:r>
          </a:p>
          <a:p>
            <a:pPr marL="403225" lvl="1" indent="-174625"/>
            <a:r>
              <a:rPr lang="en-US" dirty="0"/>
              <a:t>mu2e line continues into M5 line</a:t>
            </a:r>
          </a:p>
          <a:p>
            <a:pPr marL="635000" lvl="2" indent="-285750"/>
            <a:r>
              <a:rPr lang="en-US" dirty="0"/>
              <a:t>uses  same magnets at lower strength (1/6)</a:t>
            </a:r>
          </a:p>
          <a:p>
            <a:pPr marL="1092200" lvl="3" indent="-285750"/>
            <a:r>
              <a:rPr lang="en-US" sz="2400" dirty="0"/>
              <a:t>could use mu2e extinction </a:t>
            </a:r>
            <a:r>
              <a:rPr lang="en-US" dirty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6B300-94C0-49ED-8800-CFA7A61CE8C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5732"/>
            <a:ext cx="5095875" cy="2061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5730" y="3894724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mu2e-II transport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81783" y="4093345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33CC"/>
                </a:solidFill>
              </a:rPr>
              <a:t>PIP-III</a:t>
            </a:r>
          </a:p>
          <a:p>
            <a:r>
              <a:rPr lang="en-US" dirty="0"/>
              <a:t>RCS or </a:t>
            </a:r>
            <a:r>
              <a:rPr lang="en-US" dirty="0" err="1"/>
              <a:t>linac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19478" y="6485579"/>
            <a:ext cx="17310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A. </a:t>
            </a:r>
            <a:r>
              <a:rPr lang="en-US" dirty="0" err="1"/>
              <a:t>Vivoli</a:t>
            </a:r>
            <a:r>
              <a:rPr lang="en-US" dirty="0"/>
              <a:t>, M. Xiao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1709" y="2624667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Booster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81783" y="1727200"/>
            <a:ext cx="76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PIP-II</a:t>
            </a:r>
          </a:p>
        </p:txBody>
      </p:sp>
      <p:sp>
        <p:nvSpPr>
          <p:cNvPr id="12" name="Freeform 11"/>
          <p:cNvSpPr/>
          <p:nvPr/>
        </p:nvSpPr>
        <p:spPr bwMode="auto">
          <a:xfrm>
            <a:off x="6099866" y="2952750"/>
            <a:ext cx="396184" cy="581025"/>
          </a:xfrm>
          <a:custGeom>
            <a:avLst/>
            <a:gdLst>
              <a:gd name="connsiteX0" fmla="*/ 396184 w 396184"/>
              <a:gd name="connsiteY0" fmla="*/ 581025 h 581025"/>
              <a:gd name="connsiteX1" fmla="*/ 215209 w 396184"/>
              <a:gd name="connsiteY1" fmla="*/ 561975 h 581025"/>
              <a:gd name="connsiteX2" fmla="*/ 91384 w 396184"/>
              <a:gd name="connsiteY2" fmla="*/ 495300 h 581025"/>
              <a:gd name="connsiteX3" fmla="*/ 15184 w 396184"/>
              <a:gd name="connsiteY3" fmla="*/ 390525 h 581025"/>
              <a:gd name="connsiteX4" fmla="*/ 5659 w 396184"/>
              <a:gd name="connsiteY4" fmla="*/ 238125 h 581025"/>
              <a:gd name="connsiteX5" fmla="*/ 81859 w 396184"/>
              <a:gd name="connsiteY5" fmla="*/ 57150 h 581025"/>
              <a:gd name="connsiteX6" fmla="*/ 100909 w 396184"/>
              <a:gd name="connsiteY6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184" h="581025">
                <a:moveTo>
                  <a:pt x="396184" y="581025"/>
                </a:moveTo>
                <a:cubicBezTo>
                  <a:pt x="331096" y="578643"/>
                  <a:pt x="266009" y="576262"/>
                  <a:pt x="215209" y="561975"/>
                </a:cubicBezTo>
                <a:cubicBezTo>
                  <a:pt x="164409" y="547688"/>
                  <a:pt x="124721" y="523875"/>
                  <a:pt x="91384" y="495300"/>
                </a:cubicBezTo>
                <a:cubicBezTo>
                  <a:pt x="58046" y="466725"/>
                  <a:pt x="29471" y="433387"/>
                  <a:pt x="15184" y="390525"/>
                </a:cubicBezTo>
                <a:cubicBezTo>
                  <a:pt x="897" y="347663"/>
                  <a:pt x="-5454" y="293688"/>
                  <a:pt x="5659" y="238125"/>
                </a:cubicBezTo>
                <a:cubicBezTo>
                  <a:pt x="16772" y="182562"/>
                  <a:pt x="65984" y="96837"/>
                  <a:pt x="81859" y="57150"/>
                </a:cubicBezTo>
                <a:cubicBezTo>
                  <a:pt x="97734" y="17463"/>
                  <a:pt x="99321" y="8731"/>
                  <a:pt x="100909" y="0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12700"/>
        </p:spPr>
        <p:txBody>
          <a:bodyPr/>
          <a:lstStyle/>
          <a:p>
            <a:r>
              <a:rPr lang="en-US" dirty="0"/>
              <a:t>Extinction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478" y="800100"/>
            <a:ext cx="5459104" cy="5524500"/>
          </a:xfrm>
        </p:spPr>
        <p:txBody>
          <a:bodyPr/>
          <a:lstStyle/>
          <a:p>
            <a:pPr marL="63500" indent="-231775"/>
            <a:r>
              <a:rPr lang="en-US" dirty="0"/>
              <a:t>could use Mu2e AC dipole extinction</a:t>
            </a:r>
          </a:p>
          <a:p>
            <a:pPr marL="463550" lvl="1" indent="-231775"/>
            <a:r>
              <a:rPr lang="en-US" b="1" dirty="0"/>
              <a:t>Beam size of </a:t>
            </a:r>
            <a:r>
              <a:rPr lang="en-US" dirty="0"/>
              <a:t>PIP-II 0.8 </a:t>
            </a:r>
            <a:r>
              <a:rPr lang="en-US" dirty="0" err="1"/>
              <a:t>GeV</a:t>
            </a:r>
            <a:r>
              <a:rPr lang="en-US" dirty="0"/>
              <a:t> and current 8 </a:t>
            </a:r>
            <a:r>
              <a:rPr lang="en-US" dirty="0" err="1"/>
              <a:t>GeV</a:t>
            </a:r>
            <a:r>
              <a:rPr lang="en-US" dirty="0"/>
              <a:t> beam are similar </a:t>
            </a:r>
          </a:p>
          <a:p>
            <a:pPr marL="863600" lvl="2" indent="-231775"/>
            <a:r>
              <a:rPr lang="en-US" dirty="0"/>
              <a:t>B</a:t>
            </a:r>
            <a:r>
              <a:rPr lang="en-US" dirty="0">
                <a:sym typeface="Symbol"/>
              </a:rPr>
              <a:t>: 29.84 </a:t>
            </a:r>
            <a:r>
              <a:rPr lang="en-US" dirty="0">
                <a:sym typeface="Wingdings" panose="05000000000000000000" pitchFamily="2" charset="2"/>
              </a:rPr>
              <a:t> 4.91 T-m</a:t>
            </a:r>
            <a:endParaRPr lang="en-US" dirty="0"/>
          </a:p>
          <a:p>
            <a:pPr marL="463550" lvl="1" indent="-231775"/>
            <a:r>
              <a:rPr lang="en-US" dirty="0"/>
              <a:t>Use magnets and fields at ~</a:t>
            </a:r>
            <a:r>
              <a:rPr lang="en-US" b="1" dirty="0"/>
              <a:t>1/6 strength</a:t>
            </a:r>
          </a:p>
          <a:p>
            <a:pPr marL="863600" lvl="2" indent="-231775"/>
            <a:endParaRPr lang="en-US" dirty="0"/>
          </a:p>
          <a:p>
            <a:r>
              <a:rPr lang="en-US" sz="1800" dirty="0">
                <a:sym typeface="Symbol"/>
              </a:rPr>
              <a:t>PIP-II beam length is ~2 smaller</a:t>
            </a:r>
          </a:p>
          <a:p>
            <a:pPr lvl="1"/>
            <a:r>
              <a:rPr lang="en-US" dirty="0">
                <a:sym typeface="Symbol"/>
              </a:rPr>
              <a:t>reduce window a factor of 2 by changing h, f, and Kick strength</a:t>
            </a:r>
          </a:p>
          <a:p>
            <a:pPr lvl="1"/>
            <a:r>
              <a:rPr lang="en-US" dirty="0">
                <a:sym typeface="Symbol"/>
              </a:rPr>
              <a:t>Kick ~ sin(x/t</a:t>
            </a:r>
            <a:r>
              <a:rPr lang="en-US" baseline="-25000" dirty="0">
                <a:sym typeface="Symbol"/>
              </a:rPr>
              <a:t>o</a:t>
            </a:r>
            <a:r>
              <a:rPr lang="en-US" dirty="0">
                <a:sym typeface="Symbol"/>
              </a:rPr>
              <a:t>)-f sin(</a:t>
            </a:r>
            <a:r>
              <a:rPr lang="en-US" b="1" dirty="0" err="1">
                <a:sym typeface="Symbol"/>
              </a:rPr>
              <a:t>h</a:t>
            </a:r>
            <a:r>
              <a:rPr lang="en-US" dirty="0" err="1">
                <a:sym typeface="Symbol"/>
              </a:rPr>
              <a:t>x</a:t>
            </a:r>
            <a:r>
              <a:rPr lang="en-US" dirty="0">
                <a:sym typeface="Symbol"/>
              </a:rPr>
              <a:t>/t</a:t>
            </a:r>
            <a:r>
              <a:rPr lang="en-US" baseline="-25000" dirty="0">
                <a:sym typeface="Symbol"/>
              </a:rPr>
              <a:t>o</a:t>
            </a:r>
            <a:r>
              <a:rPr lang="en-US" dirty="0">
                <a:sym typeface="Symbol"/>
              </a:rPr>
              <a:t>)</a:t>
            </a:r>
          </a:p>
          <a:p>
            <a:pPr lvl="2"/>
            <a:r>
              <a:rPr lang="en-US" dirty="0">
                <a:sym typeface="Symbol"/>
              </a:rPr>
              <a:t>K=2.5/6, h=21, f=0.055 </a:t>
            </a:r>
            <a:r>
              <a:rPr lang="en-US" sz="1600" dirty="0">
                <a:solidFill>
                  <a:srgbClr val="660066"/>
                </a:solidFill>
                <a:sym typeface="Symbol"/>
              </a:rPr>
              <a:t>(from h=15, f=0.084)</a:t>
            </a:r>
          </a:p>
          <a:p>
            <a:pPr lvl="2"/>
            <a:endParaRPr lang="en-US" sz="1600" dirty="0">
              <a:solidFill>
                <a:srgbClr val="660066"/>
              </a:solidFill>
              <a:sym typeface="Symbol"/>
            </a:endParaRPr>
          </a:p>
          <a:p>
            <a:r>
              <a:rPr lang="en-US" dirty="0">
                <a:sym typeface="Symbol"/>
              </a:rPr>
              <a:t>But - Extinction monitor must change</a:t>
            </a:r>
          </a:p>
          <a:p>
            <a:pPr lvl="1"/>
            <a:r>
              <a:rPr lang="en-US" dirty="0">
                <a:sym typeface="Symbol"/>
              </a:rPr>
              <a:t>No  4.2 </a:t>
            </a:r>
            <a:r>
              <a:rPr lang="en-US" dirty="0" err="1">
                <a:sym typeface="Symbol"/>
              </a:rPr>
              <a:t>GeV</a:t>
            </a:r>
            <a:r>
              <a:rPr lang="en-US" dirty="0">
                <a:sym typeface="Symbol"/>
              </a:rPr>
              <a:t>/c beam …</a:t>
            </a:r>
          </a:p>
          <a:p>
            <a:pPr lvl="2"/>
            <a:endParaRPr lang="en-US" dirty="0">
              <a:sym typeface="Symbol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24" t="44" r="11416" b="382"/>
          <a:stretch/>
        </p:blipFill>
        <p:spPr bwMode="auto">
          <a:xfrm>
            <a:off x="5534158" y="715574"/>
            <a:ext cx="3354760" cy="215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28400" y="3065340"/>
            <a:ext cx="753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Kicker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116282" y="2549416"/>
            <a:ext cx="147178" cy="516675"/>
          </a:xfrm>
          <a:prstGeom prst="straightConnector1">
            <a:avLst/>
          </a:prstGeom>
          <a:solidFill>
            <a:srgbClr val="0033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764370" y="3035379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Collimator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6753354" y="2544558"/>
            <a:ext cx="458186" cy="545906"/>
          </a:xfrm>
          <a:prstGeom prst="straightConnector1">
            <a:avLst/>
          </a:prstGeom>
          <a:solidFill>
            <a:srgbClr val="0033CC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103" y="3580482"/>
            <a:ext cx="3061124" cy="1819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>
            <a:off x="5310130" y="3944039"/>
            <a:ext cx="3150824" cy="11016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5440496" y="5010839"/>
            <a:ext cx="3150824" cy="11016"/>
          </a:xfrm>
          <a:prstGeom prst="line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662670" y="4274544"/>
            <a:ext cx="2401677" cy="11017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CC00CC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489666" y="3988106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120 ns</a:t>
            </a:r>
          </a:p>
        </p:txBody>
      </p:sp>
    </p:spTree>
    <p:extLst>
      <p:ext uri="{BB962C8B-B14F-4D97-AF65-F5344CB8AC3E}">
        <p14:creationId xmlns:p14="http://schemas.microsoft.com/office/powerpoint/2010/main" val="33785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7969556-9959-524A-9217-2A7EB129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Shortening the Transmission Window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40FA1AD-60C0-A142-B75A-63F7961B9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With the same transmission window, the extinction dipoles will need ~1/6 the field for an 800 MeV beam, HOWEVER</a:t>
            </a:r>
          </a:p>
          <a:p>
            <a:r>
              <a:rPr lang="en-US" sz="1800" dirty="0"/>
              <a:t>If we shorten the transmission widow, both the frequency of the higher harmonic and the amplitude of both fields will scale as the inverse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BFE62-D3F2-BD45-B838-34A5FC04E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6DE359-DFC3-5B48-B7A7-45BB8317D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133867"/>
            <a:ext cx="6388633" cy="4632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E9E57E-83A4-574E-AD6F-64A8FD879358}"/>
              </a:ext>
            </a:extLst>
          </p:cNvPr>
          <p:cNvSpPr txBox="1"/>
          <p:nvPr/>
        </p:nvSpPr>
        <p:spPr>
          <a:xfrm>
            <a:off x="2267712" y="2414016"/>
            <a:ext cx="780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Limit?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653B1E-E6BC-004E-BDA0-2F62A7619DE8}"/>
              </a:ext>
            </a:extLst>
          </p:cNvPr>
          <p:cNvSpPr txBox="1"/>
          <p:nvPr/>
        </p:nvSpPr>
        <p:spPr>
          <a:xfrm>
            <a:off x="7242048" y="2583293"/>
            <a:ext cx="1767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Assumes the same emittance, which won’t be the case -&gt; Not this bad</a:t>
            </a:r>
          </a:p>
        </p:txBody>
      </p:sp>
    </p:spTree>
    <p:extLst>
      <p:ext uri="{BB962C8B-B14F-4D97-AF65-F5344CB8AC3E}">
        <p14:creationId xmlns:p14="http://schemas.microsoft.com/office/powerpoint/2010/main" val="230076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B4A7-14DE-3445-A37F-6DB7D28BA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Extinction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6A654-68C6-9444-A131-007DDC595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current system assumes</a:t>
            </a:r>
          </a:p>
          <a:p>
            <a:pPr lvl="1"/>
            <a:r>
              <a:rPr lang="en-US" dirty="0"/>
              <a:t>Need 10</a:t>
            </a:r>
            <a:r>
              <a:rPr lang="en-US" baseline="30000" dirty="0"/>
              <a:t>-10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-5</a:t>
            </a:r>
            <a:r>
              <a:rPr lang="en-US" dirty="0"/>
              <a:t> from bunch formation in Recycler/Delivery Ring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-7</a:t>
            </a:r>
            <a:r>
              <a:rPr lang="en-US" dirty="0"/>
              <a:t> from AC Dipole</a:t>
            </a:r>
          </a:p>
          <a:p>
            <a:pPr lvl="2"/>
            <a:r>
              <a:rPr lang="en-US" dirty="0"/>
              <a:t>Factor of 100 safety margin</a:t>
            </a:r>
          </a:p>
          <a:p>
            <a:r>
              <a:rPr lang="en-US" dirty="0"/>
              <a:t>Mu2e-II</a:t>
            </a:r>
          </a:p>
          <a:p>
            <a:pPr lvl="1"/>
            <a:r>
              <a:rPr lang="en-US" dirty="0"/>
              <a:t>Need 10</a:t>
            </a:r>
            <a:r>
              <a:rPr lang="en-US" baseline="30000" dirty="0"/>
              <a:t>-11</a:t>
            </a:r>
          </a:p>
          <a:p>
            <a:pPr lvl="2"/>
            <a:r>
              <a:rPr lang="en-US" dirty="0"/>
              <a:t>Assume 10</a:t>
            </a:r>
            <a:r>
              <a:rPr lang="en-US" baseline="30000" dirty="0"/>
              <a:t>-4</a:t>
            </a:r>
            <a:r>
              <a:rPr lang="en-US" dirty="0"/>
              <a:t> from chopper</a:t>
            </a:r>
          </a:p>
          <a:p>
            <a:pPr lvl="3"/>
            <a:r>
              <a:rPr lang="en-US" dirty="0"/>
              <a:t>Upper limit, probably better</a:t>
            </a:r>
          </a:p>
          <a:p>
            <a:pPr lvl="2"/>
            <a:r>
              <a:rPr lang="en-US" dirty="0"/>
              <a:t>Would need 10</a:t>
            </a:r>
            <a:r>
              <a:rPr lang="en-US" baseline="30000" dirty="0"/>
              <a:t>-9</a:t>
            </a:r>
            <a:r>
              <a:rPr lang="en-US" dirty="0"/>
              <a:t> to get the same safety margin</a:t>
            </a:r>
          </a:p>
          <a:p>
            <a:pPr lvl="3"/>
            <a:r>
              <a:rPr lang="en-US" dirty="0"/>
              <a:t>AC dipole system should work much better with a lower energy, smaller emittance beam, but…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1523F-2BE2-E64E-B3F0-B4339EF87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  <a:p>
            <a:endParaRPr lang="en-US" dirty="0"/>
          </a:p>
          <a:p>
            <a:r>
              <a:rPr lang="en-US" dirty="0"/>
              <a:t>PIP-II and mu2e-II</a:t>
            </a:r>
          </a:p>
          <a:p>
            <a:pPr lvl="1"/>
            <a:r>
              <a:rPr lang="en-US" dirty="0"/>
              <a:t>Up to 1.6 MW of 800 </a:t>
            </a:r>
            <a:r>
              <a:rPr lang="en-US" dirty="0" err="1"/>
              <a:t>MeV</a:t>
            </a:r>
            <a:r>
              <a:rPr lang="en-US" dirty="0"/>
              <a:t> beam</a:t>
            </a:r>
          </a:p>
          <a:p>
            <a:pPr lvl="1"/>
            <a:r>
              <a:rPr lang="en-US" dirty="0" err="1"/>
              <a:t>Tuneable</a:t>
            </a:r>
            <a:r>
              <a:rPr lang="en-US" dirty="0"/>
              <a:t> beam delivery</a:t>
            </a:r>
          </a:p>
          <a:p>
            <a:r>
              <a:rPr lang="en-US" dirty="0"/>
              <a:t>mu2e-II challenges</a:t>
            </a:r>
          </a:p>
          <a:p>
            <a:pPr lvl="1"/>
            <a:r>
              <a:rPr lang="en-US" dirty="0"/>
              <a:t>lower energy p-beam injection</a:t>
            </a:r>
          </a:p>
          <a:p>
            <a:pPr lvl="1"/>
            <a:r>
              <a:rPr lang="en-US" dirty="0"/>
              <a:t>Extinction</a:t>
            </a:r>
          </a:p>
          <a:p>
            <a:pPr lvl="1"/>
            <a:r>
              <a:rPr lang="en-US" dirty="0"/>
              <a:t>Target</a:t>
            </a:r>
          </a:p>
          <a:p>
            <a:pPr lvl="1"/>
            <a:r>
              <a:rPr lang="en-US" dirty="0"/>
              <a:t>Production Solenoid</a:t>
            </a:r>
          </a:p>
          <a:p>
            <a:pPr lvl="1"/>
            <a:endParaRPr lang="en-US" dirty="0"/>
          </a:p>
          <a:p>
            <a:r>
              <a:rPr lang="en-US" dirty="0"/>
              <a:t>Need to get into Snowmass agenda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 –II delivery on target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0219" y="800100"/>
            <a:ext cx="4807975" cy="5524500"/>
          </a:xfrm>
        </p:spPr>
        <p:txBody>
          <a:bodyPr/>
          <a:lstStyle/>
          <a:p>
            <a:r>
              <a:rPr lang="en-US" dirty="0"/>
              <a:t>PIP-II </a:t>
            </a:r>
            <a:r>
              <a:rPr lang="en-US" dirty="0" err="1"/>
              <a:t>Linac</a:t>
            </a:r>
            <a:r>
              <a:rPr lang="en-US" dirty="0"/>
              <a:t> is H</a:t>
            </a:r>
            <a:r>
              <a:rPr lang="en-US" baseline="30000" dirty="0"/>
              <a:t>-</a:t>
            </a:r>
          </a:p>
          <a:p>
            <a:pPr marL="457200" lvl="1" indent="0">
              <a:buNone/>
            </a:pPr>
            <a:r>
              <a:rPr lang="en-US" sz="2400" dirty="0"/>
              <a:t>beam enters ~4T field</a:t>
            </a:r>
          </a:p>
          <a:p>
            <a:pPr marL="914400" lvl="2" indent="0">
              <a:buNone/>
            </a:pPr>
            <a:r>
              <a:rPr lang="en-US" sz="2000" dirty="0"/>
              <a:t>14º </a:t>
            </a:r>
            <a:r>
              <a:rPr lang="en-US" sz="2000" dirty="0">
                <a:sym typeface="Wingdings" panose="05000000000000000000" pitchFamily="2" charset="2"/>
              </a:rPr>
              <a:t> ~0.9 T transverse</a:t>
            </a:r>
          </a:p>
          <a:p>
            <a:pPr marL="914400" lvl="2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H</a:t>
            </a:r>
            <a:r>
              <a:rPr lang="en-US" sz="2000" baseline="30000" dirty="0">
                <a:sym typeface="Wingdings" panose="05000000000000000000" pitchFamily="2" charset="2"/>
              </a:rPr>
              <a:t>-</a:t>
            </a:r>
            <a:r>
              <a:rPr lang="en-US" sz="2000" dirty="0">
                <a:sym typeface="Wingdings" panose="05000000000000000000" pitchFamily="2" charset="2"/>
              </a:rPr>
              <a:t> stripping time (W. Chou)</a:t>
            </a: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pPr lvl="2"/>
            <a:endParaRPr lang="en-US" sz="2000" dirty="0">
              <a:sym typeface="Wingdings" panose="05000000000000000000" pitchFamily="2" charset="2"/>
            </a:endParaRPr>
          </a:p>
          <a:p>
            <a:pPr lvl="2"/>
            <a:r>
              <a:rPr lang="en-US" sz="2000" dirty="0">
                <a:sym typeface="Wingdings" panose="05000000000000000000" pitchFamily="2" charset="2"/>
              </a:rPr>
              <a:t>P=1.463 GeV/c</a:t>
            </a:r>
          </a:p>
          <a:p>
            <a:pPr marL="914400" lvl="2" indent="0">
              <a:buNone/>
            </a:pPr>
            <a:r>
              <a:rPr lang="en-US" sz="2400" dirty="0">
                <a:sym typeface="Symbol"/>
              </a:rPr>
              <a:t></a:t>
            </a:r>
            <a:r>
              <a:rPr lang="en-US" sz="2400" dirty="0">
                <a:sym typeface="Wingdings" panose="05000000000000000000" pitchFamily="2" charset="2"/>
              </a:rPr>
              <a:t>c</a:t>
            </a:r>
            <a:r>
              <a:rPr lang="en-US" sz="2400" dirty="0">
                <a:sym typeface="Symbol"/>
              </a:rPr>
              <a:t> = ~12cm</a:t>
            </a:r>
            <a:r>
              <a:rPr lang="en-US" sz="2400" dirty="0"/>
              <a:t> </a:t>
            </a:r>
          </a:p>
          <a:p>
            <a:pPr marL="282575" lvl="1" indent="-53975">
              <a:buNone/>
            </a:pPr>
            <a:r>
              <a:rPr lang="en-US" sz="2400" dirty="0"/>
              <a:t>			</a:t>
            </a:r>
            <a:endParaRPr lang="en-US" dirty="0"/>
          </a:p>
          <a:p>
            <a:pPr marL="282575" lvl="1" indent="-53975">
              <a:buNone/>
            </a:pPr>
            <a:r>
              <a:rPr lang="en-US" sz="2400" dirty="0"/>
              <a:t>Beam should be stripped upstream</a:t>
            </a:r>
          </a:p>
          <a:p>
            <a:pPr marL="738188" lvl="2" indent="-222250"/>
            <a:r>
              <a:rPr lang="en-US" sz="2000" dirty="0"/>
              <a:t>orbit bump onto stripper foil could add to extinction (Roberts ….)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6B300-94C0-49ED-8800-CFA7A61CE8C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Content Placeholder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4068" y="999067"/>
            <a:ext cx="3854702" cy="213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6434667" y="1371600"/>
            <a:ext cx="2370666" cy="711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77734"/>
              </p:ext>
            </p:extLst>
          </p:nvPr>
        </p:nvGraphicFramePr>
        <p:xfrm>
          <a:off x="4521200" y="33337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" name="Equation" r:id="rId4" imgW="101520" imgH="190440" progId="Equation.3">
                  <p:embed/>
                </p:oleObj>
              </mc:Choice>
              <mc:Fallback>
                <p:oleObj name="Equation" r:id="rId4" imgW="101520" imgH="190440" progId="Equation.3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333750"/>
                        <a:ext cx="1016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63789"/>
              </p:ext>
            </p:extLst>
          </p:nvPr>
        </p:nvGraphicFramePr>
        <p:xfrm>
          <a:off x="1098550" y="2405063"/>
          <a:ext cx="283686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" name="Equation" r:id="rId6" imgW="1600200" imgH="419040" progId="Equation.DSMT4">
                  <p:embed/>
                </p:oleObj>
              </mc:Choice>
              <mc:Fallback>
                <p:oleObj name="Equation" r:id="rId6" imgW="1600200" imgH="41904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2405063"/>
                        <a:ext cx="2836863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ClipArt Placeholder 6"/>
          <p:cNvPicPr>
            <a:picLocks noGrp="1" noChangeAspect="1"/>
          </p:cNvPicPr>
          <p:nvPr>
            <p:ph type="clipArt" sz="half" idx="2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7" b="36761"/>
          <a:stretch/>
        </p:blipFill>
        <p:spPr>
          <a:xfrm>
            <a:off x="5126138" y="3137074"/>
            <a:ext cx="3160525" cy="3386527"/>
          </a:xfrm>
        </p:spPr>
      </p:pic>
      <p:cxnSp>
        <p:nvCxnSpPr>
          <p:cNvPr id="13" name="Straight Arrow Connector 12"/>
          <p:cNvCxnSpPr/>
          <p:nvPr/>
        </p:nvCxnSpPr>
        <p:spPr bwMode="auto">
          <a:xfrm>
            <a:off x="2412663" y="4921623"/>
            <a:ext cx="3799878" cy="900953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1371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1" y="4632079"/>
            <a:ext cx="7663327" cy="202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692650" algn="l"/>
              </a:tabLst>
            </a:pPr>
            <a:r>
              <a:rPr lang="en-US" dirty="0"/>
              <a:t>Beam Deflection 8 GeV vs 800 MeV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9418489"/>
              </p:ext>
            </p:extLst>
          </p:nvPr>
        </p:nvGraphicFramePr>
        <p:xfrm>
          <a:off x="750658" y="680558"/>
          <a:ext cx="6967954" cy="17115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7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3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x,y</a:t>
                      </a:r>
                      <a:r>
                        <a:rPr lang="en-US" sz="1600" dirty="0"/>
                        <a:t> (8 </a:t>
                      </a:r>
                      <a:r>
                        <a:rPr lang="en-US" sz="1600" dirty="0" err="1"/>
                        <a:t>GeV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x’,y</a:t>
                      </a:r>
                      <a:r>
                        <a:rPr lang="en-US" sz="1600" dirty="0"/>
                        <a:t>’ (8GeV)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x,y</a:t>
                      </a:r>
                      <a:r>
                        <a:rPr lang="en-US" sz="1600" baseline="0" dirty="0"/>
                        <a:t> (800 </a:t>
                      </a:r>
                      <a:r>
                        <a:rPr lang="en-US" sz="1600" baseline="0" dirty="0" err="1"/>
                        <a:t>MeV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x’ , y ’ (800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MeV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01">
                <a:tc>
                  <a:txBody>
                    <a:bodyPr/>
                    <a:lstStyle/>
                    <a:p>
                      <a:r>
                        <a:rPr lang="en-US" sz="16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0.614, 0.086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-13.5º, -3.4º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0.614, 0.086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-9.9º, -10.5º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41">
                <a:tc>
                  <a:txBody>
                    <a:bodyPr/>
                    <a:lstStyle/>
                    <a:p>
                      <a:r>
                        <a:rPr lang="en-US" sz="160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/>
                        <a:t>-14.0º, 0º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0, 0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-12.0º, 10.5º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509">
                <a:tc>
                  <a:txBody>
                    <a:bodyPr/>
                    <a:lstStyle/>
                    <a:p>
                      <a:r>
                        <a:rPr lang="en-US" sz="16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-0.37, 0.042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-13.6º,</a:t>
                      </a:r>
                      <a:r>
                        <a:rPr lang="en-US" sz="1600" baseline="0"/>
                        <a:t> 3.2</a:t>
                      </a:r>
                      <a:r>
                        <a:rPr lang="en-US" sz="1600"/>
                        <a:t>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latin typeface="Inherited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-0.067, 0.384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>
                          <a:latin typeface="Inherited"/>
                        </a:rPr>
                        <a:t> </a:t>
                      </a:r>
                      <a:r>
                        <a:rPr lang="en-US" sz="1600" dirty="0"/>
                        <a:t>7.95º, 13.75º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50233" y="2750386"/>
            <a:ext cx="9108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/>
              <a:t>8 GeV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63938" y="4911332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800 </a:t>
            </a:r>
            <a:r>
              <a:rPr lang="en-US" sz="2000" b="1" dirty="0" err="1"/>
              <a:t>MeV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90491" y="295044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57417" y="491133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06657" y="388277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46191" y="579225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82" y="2433917"/>
            <a:ext cx="7663327" cy="2413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97907" y="261188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97841" y="371349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293049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1" y="3697941"/>
            <a:ext cx="6158754" cy="316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620" y="537881"/>
            <a:ext cx="2650380" cy="424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3-D projection of trajectories..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811" y="800100"/>
            <a:ext cx="6360460" cy="5524500"/>
          </a:xfrm>
        </p:spPr>
        <p:txBody>
          <a:bodyPr/>
          <a:lstStyle/>
          <a:p>
            <a:r>
              <a:rPr lang="en-US" dirty="0"/>
              <a:t>0.8 GeV beam would not meet proton absorber </a:t>
            </a:r>
          </a:p>
          <a:p>
            <a:pPr lvl="1"/>
            <a:r>
              <a:rPr lang="en-US" dirty="0"/>
              <a:t>unless steered toward it …</a:t>
            </a:r>
          </a:p>
          <a:p>
            <a:pPr lvl="2"/>
            <a:r>
              <a:rPr lang="en-US" dirty="0"/>
              <a:t>~0.3 T-m bend ..</a:t>
            </a:r>
          </a:p>
          <a:p>
            <a:pPr lvl="1"/>
            <a:r>
              <a:rPr lang="en-US" b="1" dirty="0"/>
              <a:t>Or inject ~vertically</a:t>
            </a:r>
          </a:p>
          <a:p>
            <a:pPr lvl="2"/>
            <a:r>
              <a:rPr lang="en-US" b="1" dirty="0"/>
              <a:t>exiting beam would be horizontal</a:t>
            </a:r>
          </a:p>
          <a:p>
            <a:endParaRPr lang="en-US" dirty="0"/>
          </a:p>
          <a:p>
            <a:r>
              <a:rPr lang="en-US" dirty="0"/>
              <a:t>proton absorber changes?</a:t>
            </a:r>
          </a:p>
          <a:p>
            <a:pPr lvl="1"/>
            <a:r>
              <a:rPr lang="en-US" dirty="0"/>
              <a:t>multiple scattering in target is six times larger</a:t>
            </a:r>
          </a:p>
          <a:p>
            <a:pPr lvl="1"/>
            <a:r>
              <a:rPr lang="en-US" dirty="0" err="1"/>
              <a:t>rms</a:t>
            </a:r>
            <a:r>
              <a:rPr lang="en-US" dirty="0"/>
              <a:t> angle (</a:t>
            </a:r>
            <a:r>
              <a:rPr lang="el-GR" dirty="0"/>
              <a:t>θ</a:t>
            </a:r>
            <a:r>
              <a:rPr lang="en-US" baseline="-25000" dirty="0"/>
              <a:t>o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3.6º at 16cm W) </a:t>
            </a:r>
          </a:p>
          <a:p>
            <a:pPr lvl="1"/>
            <a:r>
              <a:rPr lang="en-US" dirty="0"/>
              <a:t>Lower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7197" y="5053717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 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4085" y="1269557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8 GeV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1846" y="991652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0.8 GeV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2446" y="4747882"/>
            <a:ext cx="10615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0099"/>
                </a:solidFill>
              </a:rPr>
              <a:t>proton</a:t>
            </a:r>
          </a:p>
          <a:p>
            <a:r>
              <a:rPr lang="en-US" b="1" dirty="0">
                <a:solidFill>
                  <a:srgbClr val="CC0099"/>
                </a:solidFill>
              </a:rPr>
              <a:t>absorbe</a:t>
            </a:r>
            <a:r>
              <a:rPr lang="en-US" b="1" dirty="0">
                <a:solidFill>
                  <a:srgbClr val="CC00CC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3682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153" y="800100"/>
            <a:ext cx="5567082" cy="5524500"/>
          </a:xfrm>
        </p:spPr>
        <p:txBody>
          <a:bodyPr/>
          <a:lstStyle/>
          <a:p>
            <a:r>
              <a:rPr lang="en-US" dirty="0"/>
              <a:t>Mu2e</a:t>
            </a:r>
          </a:p>
          <a:p>
            <a:pPr lvl="1"/>
            <a:r>
              <a:rPr lang="en-US" dirty="0"/>
              <a:t>8 GeV, 8 kW  (0.7 kW in target)</a:t>
            </a:r>
          </a:p>
          <a:p>
            <a:pPr lvl="1"/>
            <a:r>
              <a:rPr lang="en-US" dirty="0"/>
              <a:t>passively cooled, freestanding W target </a:t>
            </a:r>
          </a:p>
          <a:p>
            <a:pPr marL="860425" lvl="2" indent="-403225"/>
            <a:r>
              <a:rPr lang="en-US" dirty="0"/>
              <a:t>3.15mm radius, 22cm long (segmented)</a:t>
            </a:r>
          </a:p>
          <a:p>
            <a:r>
              <a:rPr lang="en-US" dirty="0"/>
              <a:t>Mu2e-II</a:t>
            </a:r>
          </a:p>
          <a:p>
            <a:pPr lvl="1"/>
            <a:r>
              <a:rPr lang="en-US" dirty="0"/>
              <a:t>800 MeV, </a:t>
            </a:r>
            <a:r>
              <a:rPr lang="en-US" b="1" dirty="0"/>
              <a:t>100kW</a:t>
            </a:r>
            <a:r>
              <a:rPr lang="en-US" dirty="0"/>
              <a:t> </a:t>
            </a:r>
            <a:r>
              <a:rPr lang="en-US" sz="1600" dirty="0"/>
              <a:t>(22.5 kW in target)</a:t>
            </a:r>
          </a:p>
          <a:p>
            <a:pPr lvl="1"/>
            <a:r>
              <a:rPr lang="en-US" sz="1600" dirty="0"/>
              <a:t>Target DPA &gt;&gt; 1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(rad damage) </a:t>
            </a:r>
          </a:p>
          <a:p>
            <a:pPr lvl="1"/>
            <a:endParaRPr lang="en-US" sz="1600" dirty="0"/>
          </a:p>
          <a:p>
            <a:r>
              <a:rPr lang="en-US" dirty="0"/>
              <a:t>Update  requires new target</a:t>
            </a:r>
          </a:p>
          <a:p>
            <a:pPr lvl="1"/>
            <a:r>
              <a:rPr lang="en-US" dirty="0"/>
              <a:t>Need active cooling</a:t>
            </a:r>
          </a:p>
          <a:p>
            <a:pPr lvl="1"/>
            <a:r>
              <a:rPr lang="en-US" dirty="0"/>
              <a:t>800 </a:t>
            </a:r>
            <a:r>
              <a:rPr lang="en-US" dirty="0" err="1"/>
              <a:t>MeV</a:t>
            </a:r>
            <a:r>
              <a:rPr lang="en-US" dirty="0"/>
              <a:t> beam has much larger multiple scattering - </a:t>
            </a:r>
          </a:p>
          <a:p>
            <a:pPr lvl="1"/>
            <a:endParaRPr lang="en-US" dirty="0"/>
          </a:p>
          <a:p>
            <a:r>
              <a:rPr lang="en-US" dirty="0"/>
              <a:t>LDRD to study target options</a:t>
            </a:r>
          </a:p>
          <a:p>
            <a:pPr lvl="1"/>
            <a:r>
              <a:rPr lang="en-US" dirty="0" err="1"/>
              <a:t>I.Fang</a:t>
            </a:r>
            <a:r>
              <a:rPr lang="en-US" dirty="0"/>
              <a:t>, </a:t>
            </a:r>
            <a:r>
              <a:rPr lang="en-US" dirty="0" err="1"/>
              <a:t>K.Lynch</a:t>
            </a:r>
            <a:r>
              <a:rPr lang="en-US" dirty="0"/>
              <a:t>, </a:t>
            </a:r>
            <a:r>
              <a:rPr lang="en-US" dirty="0" err="1"/>
              <a:t>D.Neuffer</a:t>
            </a:r>
            <a:r>
              <a:rPr lang="en-US" dirty="0"/>
              <a:t>, </a:t>
            </a:r>
            <a:r>
              <a:rPr lang="en-US" dirty="0" err="1"/>
              <a:t>J.Popp</a:t>
            </a:r>
            <a:r>
              <a:rPr lang="en-US" dirty="0"/>
              <a:t>, </a:t>
            </a:r>
            <a:r>
              <a:rPr lang="en-US" b="1" u="sng" dirty="0" err="1"/>
              <a:t>V.Pronskikh</a:t>
            </a:r>
            <a:r>
              <a:rPr lang="en-US" b="1" dirty="0"/>
              <a:t>,</a:t>
            </a:r>
            <a:r>
              <a:rPr lang="en-US" dirty="0"/>
              <a:t> </a:t>
            </a:r>
            <a:r>
              <a:rPr lang="en-US" dirty="0" err="1"/>
              <a:t>D.Pushka</a:t>
            </a:r>
            <a:endParaRPr lang="en-US" dirty="0"/>
          </a:p>
          <a:p>
            <a:pPr lvl="1"/>
            <a:r>
              <a:rPr lang="en-US" dirty="0"/>
              <a:t>See next talk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49154" name="Picture 2" descr="C:\mu2e2\mu2e-bicycle-wheel-640x6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929" y="902130"/>
            <a:ext cx="3792071" cy="3626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0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Solenoid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6175" y="800100"/>
            <a:ext cx="4504765" cy="5524500"/>
          </a:xfrm>
        </p:spPr>
        <p:txBody>
          <a:bodyPr/>
          <a:lstStyle/>
          <a:p>
            <a:r>
              <a:rPr lang="en-US" dirty="0"/>
              <a:t>Requires changes for mu2e-II</a:t>
            </a:r>
          </a:p>
          <a:p>
            <a:pPr lvl="1"/>
            <a:r>
              <a:rPr lang="en-US" dirty="0"/>
              <a:t>Beam entrance hole must change</a:t>
            </a:r>
          </a:p>
          <a:p>
            <a:pPr lvl="1"/>
            <a:r>
              <a:rPr lang="en-US" dirty="0"/>
              <a:t>Radiation damage from mu2e run?</a:t>
            </a:r>
          </a:p>
          <a:p>
            <a:pPr lvl="1"/>
            <a:r>
              <a:rPr lang="en-US" dirty="0"/>
              <a:t>10</a:t>
            </a:r>
            <a:r>
              <a:rPr lang="en-US" dirty="0">
                <a:sym typeface="Symbol"/>
              </a:rPr>
              <a:t> more energy deposited</a:t>
            </a:r>
          </a:p>
          <a:p>
            <a:pPr lvl="2"/>
            <a:r>
              <a:rPr lang="en-US" dirty="0">
                <a:sym typeface="Symbol"/>
              </a:rPr>
              <a:t>V. </a:t>
            </a:r>
            <a:r>
              <a:rPr lang="en-US" dirty="0" err="1">
                <a:sym typeface="Symbol"/>
              </a:rPr>
              <a:t>Kashikin</a:t>
            </a:r>
            <a:r>
              <a:rPr lang="en-US" dirty="0">
                <a:sym typeface="Symbol"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Update Design for HRS</a:t>
            </a:r>
          </a:p>
          <a:p>
            <a:pPr lvl="2"/>
            <a:r>
              <a:rPr lang="en-US" dirty="0"/>
              <a:t>V. </a:t>
            </a:r>
            <a:r>
              <a:rPr lang="en-US" dirty="0" err="1"/>
              <a:t>Pronskikh</a:t>
            </a:r>
            <a:endParaRPr lang="en-US" dirty="0"/>
          </a:p>
          <a:p>
            <a:pPr lvl="1"/>
            <a:r>
              <a:rPr lang="en-US" dirty="0"/>
              <a:t>Modify material </a:t>
            </a:r>
          </a:p>
          <a:p>
            <a:pPr lvl="2"/>
            <a:r>
              <a:rPr lang="en-US" dirty="0"/>
              <a:t>W</a:t>
            </a:r>
            <a:r>
              <a:rPr lang="en-US" dirty="0">
                <a:sym typeface="Wingdings" pitchFamily="2" charset="2"/>
              </a:rPr>
              <a:t> Bronze + B-CH</a:t>
            </a:r>
            <a:r>
              <a:rPr lang="en-US" baseline="-25000" dirty="0">
                <a:sym typeface="Wingdings" pitchFamily="2" charset="2"/>
              </a:rPr>
              <a:t>2</a:t>
            </a:r>
            <a:endParaRPr lang="en-US" dirty="0"/>
          </a:p>
          <a:p>
            <a:pPr lvl="1"/>
            <a:r>
              <a:rPr lang="en-US" dirty="0"/>
              <a:t>Need improved cooling for coils</a:t>
            </a:r>
          </a:p>
          <a:p>
            <a:pPr lvl="1"/>
            <a:r>
              <a:rPr lang="en-US" dirty="0"/>
              <a:t>Modify coils to improve cooling</a:t>
            </a:r>
          </a:p>
          <a:p>
            <a:pPr lvl="1"/>
            <a:endParaRPr lang="en-US" dirty="0"/>
          </a:p>
          <a:p>
            <a:r>
              <a:rPr lang="en-US" dirty="0"/>
              <a:t>Change Design if rebuilt ??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 descr="D:\Project\Papers\NAPAC\2013\Radiation impact\hrsca.png"/>
          <p:cNvPicPr>
            <a:picLocks noChangeAspect="1"/>
          </p:cNvPicPr>
          <p:nvPr/>
        </p:nvPicPr>
        <p:blipFill>
          <a:blip r:embed="rId2" cstate="print"/>
          <a:srcRect l="1980" r="-83" b="1669"/>
          <a:stretch>
            <a:fillRect/>
          </a:stretch>
        </p:blipFill>
        <p:spPr bwMode="auto">
          <a:xfrm>
            <a:off x="5271247" y="845674"/>
            <a:ext cx="3872753" cy="223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812" y="2959591"/>
            <a:ext cx="4397188" cy="365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6938683" y="1317812"/>
            <a:ext cx="2205317" cy="578223"/>
          </a:xfrm>
          <a:prstGeom prst="straightConnector1">
            <a:avLst/>
          </a:prstGeom>
          <a:solidFill>
            <a:srgbClr val="0033CC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75DD6FA-1F75-4EAC-B590-1B406B049B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7391"/>
          <a:stretch/>
        </p:blipFill>
        <p:spPr>
          <a:xfrm>
            <a:off x="2918012" y="5676726"/>
            <a:ext cx="1694814" cy="1181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460F4-04D9-4108-A9EC-A1D58CAA6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303"/>
            <a:ext cx="8686800" cy="427877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Accelerator Issues Approximately Ordered by Difficulty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B139C-F7F9-40AC-B77A-8243EC7B7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20272"/>
            <a:ext cx="8672513" cy="542641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Beam transport </a:t>
            </a:r>
            <a:r>
              <a:rPr lang="en-US" b="0" dirty="0">
                <a:solidFill>
                  <a:srgbClr val="0033CC"/>
                </a:solidFill>
              </a:rPr>
              <a:t>into and through the PS – How do we hit the target, dump, and extinction monitor?</a:t>
            </a:r>
          </a:p>
          <a:p>
            <a:pPr marL="857250" lvl="1" indent="0"/>
            <a:r>
              <a:rPr lang="en-US" dirty="0">
                <a:solidFill>
                  <a:schemeClr val="tx1"/>
                </a:solidFill>
              </a:rPr>
              <a:t>Changing input angle to hit target changes exit angle toward dump; extinction monitor must change</a:t>
            </a:r>
            <a:endParaRPr lang="en-US" sz="2200" b="1" dirty="0">
              <a:solidFill>
                <a:srgbClr val="CC00CC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Target </a:t>
            </a:r>
            <a:r>
              <a:rPr lang="en-US" b="0" dirty="0">
                <a:solidFill>
                  <a:srgbClr val="0033CC"/>
                </a:solidFill>
              </a:rPr>
              <a:t>upgrades required for 100 kW 800 </a:t>
            </a:r>
            <a:r>
              <a:rPr lang="en-US" b="0" dirty="0" err="1">
                <a:solidFill>
                  <a:srgbClr val="0033CC"/>
                </a:solidFill>
              </a:rPr>
              <a:t>MeV</a:t>
            </a:r>
            <a:r>
              <a:rPr lang="en-US" b="0" dirty="0">
                <a:solidFill>
                  <a:srgbClr val="0033CC"/>
                </a:solidFill>
              </a:rPr>
              <a:t> beam.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dirty="0">
                <a:solidFill>
                  <a:srgbClr val="0033CC"/>
                </a:solidFill>
              </a:rPr>
              <a:t>Active cooling + material/geometry change</a:t>
            </a:r>
            <a:endParaRPr lang="en-US" b="0" dirty="0">
              <a:solidFill>
                <a:srgbClr val="0033CC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0" dirty="0">
                <a:solidFill>
                  <a:schemeClr val="accent4"/>
                </a:solidFill>
              </a:rPr>
              <a:t>Replace </a:t>
            </a:r>
            <a:r>
              <a:rPr lang="en-US" dirty="0">
                <a:solidFill>
                  <a:schemeClr val="accent4"/>
                </a:solidFill>
              </a:rPr>
              <a:t>Production Solenoid </a:t>
            </a:r>
            <a:r>
              <a:rPr lang="en-US" b="0" dirty="0">
                <a:solidFill>
                  <a:schemeClr val="accent4"/>
                </a:solidFill>
              </a:rPr>
              <a:t>? Change if replaced?</a:t>
            </a:r>
          </a:p>
          <a:p>
            <a:pPr marL="857250" lvl="1" indent="-457200">
              <a:spcBef>
                <a:spcPts val="1200"/>
              </a:spcBef>
            </a:pPr>
            <a:r>
              <a:rPr lang="en-US" b="0" dirty="0">
                <a:solidFill>
                  <a:schemeClr val="accent4"/>
                </a:solidFill>
              </a:rPr>
              <a:t>HRS shielding upgrade</a:t>
            </a:r>
            <a:endParaRPr lang="en-US" dirty="0">
              <a:solidFill>
                <a:srgbClr val="CC00CC"/>
              </a:solidFill>
            </a:endParaRP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/>
              <a:t>Extinction</a:t>
            </a:r>
            <a:r>
              <a:rPr lang="en-US" b="0" dirty="0"/>
              <a:t> – Can chopper + beamline extinction system achieve the required 10</a:t>
            </a:r>
            <a:r>
              <a:rPr lang="en-US" b="0" baseline="30000" dirty="0"/>
              <a:t>-11</a:t>
            </a:r>
            <a:r>
              <a:rPr lang="en-US" b="0" dirty="0"/>
              <a:t> extinction?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b="0" dirty="0"/>
              <a:t>Where to strip H</a:t>
            </a:r>
            <a:r>
              <a:rPr lang="en-US" b="0" baseline="30000" dirty="0">
                <a:latin typeface="Symbol" panose="05050102010706020507" pitchFamily="18" charset="2"/>
              </a:rPr>
              <a:t>-</a:t>
            </a:r>
            <a:r>
              <a:rPr lang="en-US" b="0" dirty="0"/>
              <a:t> to </a:t>
            </a:r>
            <a:r>
              <a:rPr lang="en-US" b="0" i="1" dirty="0"/>
              <a:t>p</a:t>
            </a:r>
            <a:r>
              <a:rPr lang="en-US" b="0" i="1" baseline="30000" dirty="0"/>
              <a:t>+</a:t>
            </a:r>
            <a:r>
              <a:rPr lang="en-US" b="0" dirty="0"/>
              <a:t>?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Radiological issues – shielding for 100 kW mu2e ?</a:t>
            </a:r>
          </a:p>
          <a:p>
            <a:pPr marL="457200" indent="-457200">
              <a:spcBef>
                <a:spcPts val="1200"/>
              </a:spcBef>
            </a:pPr>
            <a:endParaRPr lang="en-US" b="0" dirty="0">
              <a:solidFill>
                <a:srgbClr val="CC00CC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CFB17-1ADF-448B-81A1-D499EF673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36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AB1C30-316D-BF44-8EE8-BAADC2E92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Backup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4A27F14-5CB4-7046-9A91-2F8642F36C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4BA0D-64F5-0645-8314-07C942E007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5C6C9-6A55-45E0-9C42-DDF37703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24" y="0"/>
            <a:ext cx="8686800" cy="618565"/>
          </a:xfrm>
        </p:spPr>
        <p:txBody>
          <a:bodyPr/>
          <a:lstStyle/>
          <a:p>
            <a:r>
              <a:rPr lang="en-US" dirty="0"/>
              <a:t>Primary Beam Transport through the Solenoid: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3B4B2-41B7-426E-A6E1-49F9762E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811" y="906351"/>
            <a:ext cx="4128247" cy="316810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8 GeV proton beam enters PS:</a:t>
            </a:r>
          </a:p>
          <a:p>
            <a:r>
              <a:rPr lang="en-US" sz="1800" dirty="0">
                <a:solidFill>
                  <a:schemeClr val="tx1"/>
                </a:solidFill>
              </a:rPr>
              <a:t>~0.6 m off-axis</a:t>
            </a:r>
          </a:p>
          <a:p>
            <a:r>
              <a:rPr lang="en-US" sz="1800" dirty="0">
                <a:solidFill>
                  <a:schemeClr val="tx1"/>
                </a:solidFill>
              </a:rPr>
              <a:t>vertical pitch =~ -3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horizontal bearing = ~13.6 </a:t>
            </a:r>
            <a:r>
              <a:rPr lang="en-US" sz="18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</a:rPr>
              <a:t>8 </a:t>
            </a:r>
            <a:r>
              <a:rPr lang="en-US" sz="1800" dirty="0" err="1">
                <a:solidFill>
                  <a:schemeClr val="tx1"/>
                </a:solidFill>
              </a:rPr>
              <a:t>GeV</a:t>
            </a:r>
            <a:r>
              <a:rPr lang="en-US" sz="1800" dirty="0">
                <a:solidFill>
                  <a:schemeClr val="tx1"/>
                </a:solidFill>
              </a:rPr>
              <a:t> proton beam follows a straight line to the target.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800 </a:t>
            </a:r>
            <a:r>
              <a:rPr lang="en-US" sz="1800" dirty="0" err="1">
                <a:solidFill>
                  <a:srgbClr val="FF0000"/>
                </a:solidFill>
              </a:rPr>
              <a:t>MeV</a:t>
            </a:r>
            <a:r>
              <a:rPr lang="en-US" sz="1800" dirty="0">
                <a:solidFill>
                  <a:srgbClr val="FF0000"/>
                </a:solidFill>
              </a:rPr>
              <a:t>  beam is greatly deflected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C42C2-6CCE-4866-A9B8-9BE4619D84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12/8/201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1D815-D24F-4FC1-A82A-61DF5D911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FDD15D0-8083-4517-8C74-C61FDCB21434}"/>
              </a:ext>
            </a:extLst>
          </p:cNvPr>
          <p:cNvGrpSpPr/>
          <p:nvPr/>
        </p:nvGrpSpPr>
        <p:grpSpPr>
          <a:xfrm>
            <a:off x="4383740" y="767209"/>
            <a:ext cx="4364766" cy="2715580"/>
            <a:chOff x="2547863" y="1372354"/>
            <a:chExt cx="6590610" cy="374936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AE3ABF-ABED-452B-B405-621EFC067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7000" contrast="1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15609" y="1372354"/>
              <a:ext cx="6522864" cy="37493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5FF333-CF24-4D81-B18F-DFAC5FC98298}"/>
                </a:ext>
              </a:extLst>
            </p:cNvPr>
            <p:cNvSpPr txBox="1"/>
            <p:nvPr/>
          </p:nvSpPr>
          <p:spPr>
            <a:xfrm>
              <a:off x="4363014" y="1553237"/>
              <a:ext cx="958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Target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0BC7141-1EC4-422D-8033-18E75C54C5AB}"/>
                </a:ext>
              </a:extLst>
            </p:cNvPr>
            <p:cNvCxnSpPr/>
            <p:nvPr/>
          </p:nvCxnSpPr>
          <p:spPr>
            <a:xfrm>
              <a:off x="5321482" y="2014902"/>
              <a:ext cx="827802" cy="855587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B625FF5-68CE-4FA3-B1EB-3FFDE21507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0561" y="2558919"/>
              <a:ext cx="4348716" cy="20733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66B1FF6-AC08-43C5-B4A0-9DA8EDA35C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7883" y="2332234"/>
              <a:ext cx="6293101" cy="137822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0823B9C1-3B2E-477D-B699-4B492B6A32E4}"/>
                </a:ext>
              </a:extLst>
            </p:cNvPr>
            <p:cNvSpPr/>
            <p:nvPr/>
          </p:nvSpPr>
          <p:spPr>
            <a:xfrm rot="12656487">
              <a:off x="3227936" y="3377328"/>
              <a:ext cx="966503" cy="923228"/>
            </a:xfrm>
            <a:prstGeom prst="arc">
              <a:avLst/>
            </a:prstGeom>
            <a:ln w="31750">
              <a:solidFill>
                <a:schemeClr val="accent6">
                  <a:lumMod val="50000"/>
                </a:schemeClr>
              </a:solidFill>
              <a:headEnd type="triangl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819B86-9A60-4E49-9FB6-23AB9B315CE8}"/>
                </a:ext>
              </a:extLst>
            </p:cNvPr>
            <p:cNvSpPr txBox="1"/>
            <p:nvPr/>
          </p:nvSpPr>
          <p:spPr>
            <a:xfrm>
              <a:off x="2547863" y="3937148"/>
              <a:ext cx="723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~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14</a:t>
              </a:r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°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4059137-1E73-49C7-90A3-627DDEDF816F}"/>
                </a:ext>
              </a:extLst>
            </p:cNvPr>
            <p:cNvSpPr/>
            <p:nvPr/>
          </p:nvSpPr>
          <p:spPr>
            <a:xfrm>
              <a:off x="4647424" y="3584959"/>
              <a:ext cx="133564" cy="13356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72E8CD2-6BF0-4488-9021-9ACC0BEB70C8}"/>
              </a:ext>
            </a:extLst>
          </p:cNvPr>
          <p:cNvCxnSpPr>
            <a:cxnSpLocks/>
          </p:cNvCxnSpPr>
          <p:nvPr/>
        </p:nvCxnSpPr>
        <p:spPr>
          <a:xfrm>
            <a:off x="1931542" y="1701832"/>
            <a:ext cx="2715882" cy="1900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0" y="3512887"/>
            <a:ext cx="5377184" cy="185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  <a:defRPr sz="2400" b="1">
                <a:solidFill>
                  <a:srgbClr val="40404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§"/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0033CC"/>
              </a:buClr>
              <a:buSzPct val="15000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" pitchFamily="2" charset="2"/>
              <a:buChar char="§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ts val="100"/>
              </a:spcBef>
              <a:spcAft>
                <a:spcPct val="0"/>
              </a:spcAft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Requires change in direction of injection </a:t>
            </a:r>
          </a:p>
          <a:p>
            <a:pPr lvl="1"/>
            <a:r>
              <a:rPr lang="en-US" sz="2400" dirty="0">
                <a:solidFill>
                  <a:srgbClr val="0033CC"/>
                </a:solidFill>
              </a:rPr>
              <a:t>need initial vertical angle (~10</a:t>
            </a:r>
            <a:r>
              <a:rPr lang="en-US" sz="2400" dirty="0">
                <a:solidFill>
                  <a:srgbClr val="0033CC"/>
                </a:solidFill>
                <a:sym typeface="Symbol"/>
              </a:rPr>
              <a:t></a:t>
            </a:r>
            <a:r>
              <a:rPr lang="en-US" sz="2400" dirty="0">
                <a:solidFill>
                  <a:srgbClr val="0033CC"/>
                </a:solidFill>
              </a:rPr>
              <a:t> ), and reduced horizontal angle (~10.5</a:t>
            </a:r>
            <a:r>
              <a:rPr lang="en-US" sz="2400" dirty="0">
                <a:solidFill>
                  <a:srgbClr val="0033CC"/>
                </a:solidFill>
                <a:sym typeface="Symbol"/>
              </a:rPr>
              <a:t> </a:t>
            </a:r>
            <a:r>
              <a:rPr lang="en-US" sz="2400" dirty="0">
                <a:solidFill>
                  <a:srgbClr val="0033CC"/>
                </a:solidFill>
              </a:rPr>
              <a:t>)</a:t>
            </a:r>
          </a:p>
          <a:p>
            <a:pPr lvl="1"/>
            <a:endParaRPr lang="en-US" kern="0" dirty="0"/>
          </a:p>
        </p:txBody>
      </p:sp>
      <p:graphicFrame>
        <p:nvGraphicFramePr>
          <p:cNvPr id="47105" name="Object 1"/>
          <p:cNvGraphicFramePr>
            <a:graphicFrameLocks noGrp="1" noChangeAspect="1"/>
          </p:cNvGraphicFramePr>
          <p:nvPr/>
        </p:nvGraphicFramePr>
        <p:xfrm>
          <a:off x="6266329" y="4110878"/>
          <a:ext cx="242411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1" name="Equation" r:id="rId6" imgW="1143000" imgH="723900" progId="Equation.DSMT4">
                  <p:embed/>
                </p:oleObj>
              </mc:Choice>
              <mc:Fallback>
                <p:oleObj name="Equation" r:id="rId6" imgW="1143000" imgH="723900" progId="Equation.DSMT4">
                  <p:embed/>
                  <p:pic>
                    <p:nvPicPr>
                      <p:cNvPr id="47105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329" y="4110878"/>
                        <a:ext cx="2424113" cy="153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622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for mu2e-II?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259" y="800100"/>
            <a:ext cx="4307541" cy="5524500"/>
          </a:xfrm>
        </p:spPr>
        <p:txBody>
          <a:bodyPr/>
          <a:lstStyle/>
          <a:p>
            <a:r>
              <a:rPr lang="en-US" dirty="0"/>
              <a:t>10 </a:t>
            </a:r>
            <a:r>
              <a:rPr lang="en-US" dirty="0">
                <a:sym typeface="Symbol"/>
              </a:rPr>
              <a:t> radiation load of  mu2e …</a:t>
            </a:r>
          </a:p>
          <a:p>
            <a:pPr lvl="1"/>
            <a:r>
              <a:rPr lang="en-US" dirty="0">
                <a:sym typeface="Symbol"/>
              </a:rPr>
              <a:t>Lower energy beam - 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Will not use delivery ring</a:t>
            </a:r>
          </a:p>
          <a:p>
            <a:pPr lvl="1"/>
            <a:r>
              <a:rPr lang="en-US" dirty="0">
                <a:sym typeface="Symbol"/>
              </a:rPr>
              <a:t>(which is weakly shielded)</a:t>
            </a:r>
          </a:p>
          <a:p>
            <a:pPr lvl="1"/>
            <a:r>
              <a:rPr lang="en-US" dirty="0">
                <a:sym typeface="Symbol"/>
              </a:rPr>
              <a:t>new transport line to mu2e may need more shielding.</a:t>
            </a:r>
          </a:p>
          <a:p>
            <a:pPr lvl="1"/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No antiprotons or other GeV-scale </a:t>
            </a:r>
            <a:r>
              <a:rPr lang="en-US" dirty="0" err="1">
                <a:sym typeface="Symbol"/>
              </a:rPr>
              <a:t>secondaries</a:t>
            </a:r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modify collimation; p absorber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55" y="1044388"/>
            <a:ext cx="3810000" cy="2857499"/>
          </a:xfrm>
          <a:prstGeom prst="rect">
            <a:avLst/>
          </a:prstGeom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506" y="968189"/>
            <a:ext cx="4827494" cy="2965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73677" y="3993777"/>
            <a:ext cx="2565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Mu2e radiation calculation</a:t>
            </a:r>
          </a:p>
          <a:p>
            <a:r>
              <a:rPr lang="en-US" dirty="0"/>
              <a:t>A. Leveling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4012" y="4592011"/>
            <a:ext cx="3643313" cy="182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922780" y="6320117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Inside PS hall</a:t>
            </a:r>
          </a:p>
        </p:txBody>
      </p:sp>
    </p:spTree>
    <p:extLst>
      <p:ext uri="{BB962C8B-B14F-4D97-AF65-F5344CB8AC3E}">
        <p14:creationId xmlns:p14="http://schemas.microsoft.com/office/powerpoint/2010/main" val="32446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90A6-B830-4E19-A2B8-2251CF33D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33" y="174813"/>
            <a:ext cx="8686800" cy="510988"/>
          </a:xfrm>
        </p:spPr>
        <p:txBody>
          <a:bodyPr/>
          <a:lstStyle/>
          <a:p>
            <a:r>
              <a:rPr lang="en-US" sz="3200" dirty="0"/>
              <a:t>PIP-II Scope Overview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D6788C-90AF-49A7-99C8-E0DD34ABB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241" y="976033"/>
            <a:ext cx="5614110" cy="4048278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7F36C86-76F5-418C-BCA2-2F7A4BAB348D}"/>
              </a:ext>
            </a:extLst>
          </p:cNvPr>
          <p:cNvSpPr txBox="1">
            <a:spLocks/>
          </p:cNvSpPr>
          <p:nvPr/>
        </p:nvSpPr>
        <p:spPr>
          <a:xfrm>
            <a:off x="5912949" y="677472"/>
            <a:ext cx="3257946" cy="478433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800 MeV H−  </a:t>
            </a:r>
            <a:r>
              <a:rPr lang="en-US" sz="1800" b="1" dirty="0" err="1">
                <a:solidFill>
                  <a:srgbClr val="000000"/>
                </a:solidFill>
              </a:rPr>
              <a:t>linac</a:t>
            </a:r>
            <a:endParaRPr lang="en-US" sz="1800" b="1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Pulsed: 20Hz, 0.55ms, 2ma to Booster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Can be </a:t>
            </a:r>
            <a:r>
              <a:rPr lang="en-US" sz="1800" dirty="0" err="1">
                <a:solidFill>
                  <a:schemeClr val="tx2"/>
                </a:solidFill>
              </a:rPr>
              <a:t>cw</a:t>
            </a:r>
            <a:r>
              <a:rPr lang="en-US" sz="1800" dirty="0">
                <a:solidFill>
                  <a:schemeClr val="tx2"/>
                </a:solidFill>
              </a:rPr>
              <a:t> at 2 ma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Additional beam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2"/>
                </a:solidFill>
              </a:rPr>
              <a:t>3-way beam split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Booster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20 Hz, 800 MeV injection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New injection area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Recycler &amp; Main Injector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RF in both rings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Conventional facilities 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Site preparation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</a:rPr>
              <a:t>Cryoplant</a:t>
            </a:r>
            <a:r>
              <a:rPr lang="en-US" sz="1800" dirty="0">
                <a:solidFill>
                  <a:schemeClr val="tx2"/>
                </a:solidFill>
              </a:rPr>
              <a:t> Building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chemeClr val="tx2"/>
                </a:solidFill>
              </a:rPr>
              <a:t>Linac</a:t>
            </a:r>
            <a:r>
              <a:rPr lang="en-US" sz="1800" dirty="0">
                <a:solidFill>
                  <a:schemeClr val="tx2"/>
                </a:solidFill>
              </a:rPr>
              <a:t> Complex</a:t>
            </a:r>
          </a:p>
          <a:p>
            <a:pPr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Booster Connection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BE62BD-2288-46C2-8347-9740DDD557E6}"/>
              </a:ext>
            </a:extLst>
          </p:cNvPr>
          <p:cNvSpPr txBox="1"/>
          <p:nvPr/>
        </p:nvSpPr>
        <p:spPr>
          <a:xfrm>
            <a:off x="222250" y="5558119"/>
            <a:ext cx="852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The PIP-II scope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enables the accelerator complex to reach </a:t>
            </a:r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1.2 MW proton beam on LBNF target. 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0F7081F2-1B1D-4E5A-884B-FAD9DBA475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FC148FF5-331D-4787-BDAF-7C4B4012E9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11/4/2019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30365-8AD8-CB45-842B-CF614FD21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E. </a:t>
            </a:r>
            <a:r>
              <a:rPr lang="en-US" dirty="0" err="1"/>
              <a:t>Pozdeyev</a:t>
            </a:r>
            <a:r>
              <a:rPr lang="en-US" dirty="0"/>
              <a:t>, 4th ICFA Mini-Workshop on Space Charge 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161365" y="1223682"/>
            <a:ext cx="322729" cy="941294"/>
          </a:xfrm>
          <a:prstGeom prst="straightConnector1">
            <a:avLst/>
          </a:prstGeom>
          <a:ln w="38100">
            <a:solidFill>
              <a:srgbClr val="CC0099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482" y="1143000"/>
            <a:ext cx="111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C0099"/>
                </a:solidFill>
              </a:rPr>
              <a:t>To mu2e</a:t>
            </a:r>
          </a:p>
        </p:txBody>
      </p:sp>
    </p:spTree>
    <p:extLst>
      <p:ext uri="{BB962C8B-B14F-4D97-AF65-F5344CB8AC3E}">
        <p14:creationId xmlns:p14="http://schemas.microsoft.com/office/powerpoint/2010/main" val="322736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Performance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702501"/>
              </p:ext>
            </p:extLst>
          </p:nvPr>
        </p:nvGraphicFramePr>
        <p:xfrm>
          <a:off x="336260" y="840600"/>
          <a:ext cx="8371114" cy="4948512"/>
        </p:xfrm>
        <a:graphic>
          <a:graphicData uri="http://schemas.openxmlformats.org/drawingml/2006/table">
            <a:tbl>
              <a:tblPr/>
              <a:tblGrid>
                <a:gridCol w="451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1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4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Performance Parameter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PIP-II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Energy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800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MeV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Current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25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Beam Pulse Length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0.03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0.55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Linac Beam Power to Booster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4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17</a:t>
                      </a:r>
                      <a:endParaRPr lang="en-US" sz="1600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+mn-cs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Linac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Upgrade potential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N/A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1.6 MW CW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Mu2e Upgrade Potential (800 MeV)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/>
                          <a:cs typeface="+mn-cs"/>
                        </a:rPr>
                        <a:t>N/A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&gt;100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+mn-cs"/>
                        </a:rPr>
                        <a:t>kW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Protons per Pulse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4.4×10</a:t>
                      </a:r>
                      <a:r>
                        <a:rPr lang="en-US" sz="16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6.8×10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Pulse Repetition Rate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15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20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Hz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Booster Beam Power @ 8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80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170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Beam Power to 8 GeV Program 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32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85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kW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Protons per Pulse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4.9×10</a:t>
                      </a:r>
                      <a:r>
                        <a:rPr lang="en-US" sz="1600" baseline="30000" dirty="0">
                          <a:solidFill>
                            <a:srgbClr val="40404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solidFill>
                          <a:srgbClr val="40404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7.5×10</a:t>
                      </a:r>
                      <a:r>
                        <a:rPr lang="en-US" sz="1600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13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Main Injector Cycle Time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1.33*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0.7-1.2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sec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Beam Power @ 60-120 GeV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0.7*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1.0-1.2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LBNF Upgrade Potential @ 60-120 GeV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404040"/>
                          </a:solidFill>
                          <a:effectLst/>
                          <a:latin typeface="Calibri" pitchFamily="34" charset="0"/>
                          <a:ea typeface="Calibri"/>
                        </a:rPr>
                        <a:t>NA</a:t>
                      </a: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7493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&gt;2.0-2.4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</a:rPr>
                        <a:t>MW</a:t>
                      </a:r>
                      <a:endParaRPr lang="en-U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8306" marR="12830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68347" y="5826407"/>
            <a:ext cx="6075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  <a:ea typeface="Calibri"/>
              </a:rPr>
              <a:t>*NOvA operations at 120 GeV</a:t>
            </a:r>
          </a:p>
        </p:txBody>
      </p:sp>
    </p:spTree>
    <p:extLst>
      <p:ext uri="{BB962C8B-B14F-4D97-AF65-F5344CB8AC3E}">
        <p14:creationId xmlns:p14="http://schemas.microsoft.com/office/powerpoint/2010/main" val="23908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status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9965" y="800100"/>
            <a:ext cx="8068235" cy="5524500"/>
          </a:xfrm>
        </p:spPr>
        <p:txBody>
          <a:bodyPr/>
          <a:lstStyle/>
          <a:p>
            <a:r>
              <a:rPr lang="en-US" dirty="0"/>
              <a:t>800 MeV-2ma </a:t>
            </a:r>
            <a:r>
              <a:rPr lang="en-US" dirty="0" err="1"/>
              <a:t>cw</a:t>
            </a:r>
            <a:r>
              <a:rPr lang="en-US" dirty="0"/>
              <a:t>-capable  H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err="1"/>
              <a:t>linac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Initially 17 ma (15 kW)</a:t>
            </a:r>
          </a:p>
          <a:p>
            <a:r>
              <a:rPr lang="en-US" dirty="0"/>
              <a:t>On trajectory toward construction –completion in 2027</a:t>
            </a:r>
          </a:p>
          <a:p>
            <a:pPr lvl="1"/>
            <a:r>
              <a:rPr lang="en-US" dirty="0"/>
              <a:t>CD-0 </a:t>
            </a:r>
            <a:r>
              <a:rPr lang="en-US" dirty="0">
                <a:sym typeface="Wingdings" panose="05000000000000000000" pitchFamily="2" charset="2"/>
              </a:rPr>
              <a:t> CD-1 (6/2018)  CD2-3a (2020?)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the major accelerator project for </a:t>
            </a:r>
            <a:r>
              <a:rPr lang="en-US" dirty="0" err="1">
                <a:sym typeface="Wingdings" panose="05000000000000000000" pitchFamily="2" charset="2"/>
              </a:rPr>
              <a:t>Fermilab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Purpose of PIP-II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upgraded intensity of injector for LBNF/DUNE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uses ~8--17 kW to produce &gt; 1MW at 60—120 GeV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with “PIP-III” (8 GeV RCS?) can provide &gt;2MW at 60—120 GeV</a:t>
            </a:r>
          </a:p>
          <a:p>
            <a:pPr lvl="1"/>
            <a:r>
              <a:rPr lang="en-US" sz="2400" b="1" dirty="0">
                <a:sym typeface="Wingdings" panose="05000000000000000000" pitchFamily="2" charset="2"/>
              </a:rPr>
              <a:t>Platform for future high-intensity program</a:t>
            </a:r>
            <a:endParaRPr lang="en-US" b="1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upgradeable to ~1.6MW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Could provide up to 100 kW beam for  mu2e-II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first identified user of high-intensity program</a:t>
            </a:r>
          </a:p>
          <a:p>
            <a:pPr marL="800100" lvl="1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9790446-27EE-934C-9A44-E66B0337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Schedule*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3EC48-59CE-0545-B4F2-2E6F276E1A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D1C698-6998-4B6A-BD9E-EB5F3391B1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04981-92A3-AA4E-A610-1EB217FF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41" y="792442"/>
            <a:ext cx="8132064" cy="5592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D83216-00BA-6849-96F7-6B86AFEEF892}"/>
              </a:ext>
            </a:extLst>
          </p:cNvPr>
          <p:cNvSpPr txBox="1"/>
          <p:nvPr/>
        </p:nvSpPr>
        <p:spPr>
          <a:xfrm>
            <a:off x="3950208" y="6510528"/>
            <a:ext cx="4315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*talk by Lia </a:t>
            </a:r>
            <a:r>
              <a:rPr lang="en-US" dirty="0" err="1"/>
              <a:t>Merminga</a:t>
            </a:r>
            <a:r>
              <a:rPr lang="en-US" dirty="0"/>
              <a:t>, 22 November, 2019</a:t>
            </a:r>
          </a:p>
        </p:txBody>
      </p:sp>
    </p:spTree>
    <p:extLst>
      <p:ext uri="{BB962C8B-B14F-4D97-AF65-F5344CB8AC3E}">
        <p14:creationId xmlns:p14="http://schemas.microsoft.com/office/powerpoint/2010/main" val="107973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910" y="800100"/>
            <a:ext cx="8672513" cy="5619750"/>
          </a:xfrm>
        </p:spPr>
        <p:txBody>
          <a:bodyPr>
            <a:normAutofit/>
          </a:bodyPr>
          <a:lstStyle/>
          <a:p>
            <a:r>
              <a:rPr lang="en-US" dirty="0" err="1"/>
              <a:t>Cryoplant</a:t>
            </a:r>
            <a:r>
              <a:rPr lang="en-US" dirty="0"/>
              <a:t> with capacity for CW operations </a:t>
            </a:r>
          </a:p>
          <a:p>
            <a:r>
              <a:rPr lang="en-US" sz="2200" dirty="0"/>
              <a:t>PIP-II Source can produce arbitrary bunch structures with: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Peak current ≤ 5 mA</a:t>
            </a:r>
          </a:p>
          <a:p>
            <a:pPr lvl="1"/>
            <a:r>
              <a:rPr lang="en-US" sz="2000" dirty="0" err="1">
                <a:solidFill>
                  <a:srgbClr val="0033CC"/>
                </a:solidFill>
              </a:rPr>
              <a:t>cw</a:t>
            </a:r>
            <a:r>
              <a:rPr lang="en-US" sz="2000" dirty="0">
                <a:solidFill>
                  <a:srgbClr val="0033CC"/>
                </a:solidFill>
              </a:rPr>
              <a:t> Average current ≤2 mA</a:t>
            </a:r>
          </a:p>
          <a:p>
            <a:pPr lvl="1"/>
            <a:r>
              <a:rPr lang="en-US" sz="2000" dirty="0">
                <a:solidFill>
                  <a:srgbClr val="0033CC"/>
                </a:solidFill>
              </a:rPr>
              <a:t>Can deliver 800-MeV protons directly to a second generation Mu2e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Mu2e-II</a:t>
            </a:r>
          </a:p>
          <a:p>
            <a:pPr lvl="1"/>
            <a:r>
              <a:rPr lang="en-US" dirty="0"/>
              <a:t>Use PIP-II (800 MeV) as beam source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Reuse as much as possible of the baseline Mu2e experiment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Follow similar experimental scenario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Improve </a:t>
            </a:r>
            <a:r>
              <a:rPr lang="en-US" dirty="0">
                <a:solidFill>
                  <a:srgbClr val="0033CC"/>
                </a:solidFill>
              </a:rPr>
              <a:t> if possible  </a:t>
            </a:r>
          </a:p>
          <a:p>
            <a:r>
              <a:rPr lang="en-US" b="1" dirty="0">
                <a:solidFill>
                  <a:schemeClr val="tx1"/>
                </a:solidFill>
              </a:rPr>
              <a:t>Need strong Snowmass Letter of Intent </a:t>
            </a:r>
            <a:r>
              <a:rPr lang="en-US" dirty="0">
                <a:solidFill>
                  <a:schemeClr val="tx1"/>
                </a:solidFill>
              </a:rPr>
              <a:t>&amp; white paper(s)</a:t>
            </a:r>
          </a:p>
          <a:p>
            <a:pPr lvl="2"/>
            <a:r>
              <a:rPr lang="en-US" dirty="0">
                <a:solidFill>
                  <a:srgbClr val="0033CC"/>
                </a:solidFill>
              </a:rPr>
              <a:t>will need R&amp;D on changes and improvements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Next Generation Mu2e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9/12/16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S. Holmes | Precision Science Retreat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28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32CDA1-EA35-D540-9C21-DD4C752AD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plans for PIP-II and the Booster Replacement* are driven entirely by the neutrino program.</a:t>
            </a:r>
          </a:p>
          <a:p>
            <a:r>
              <a:rPr lang="en-US" dirty="0"/>
              <a:t>Plans regarding other uses for 800 MeV protons, or future intermediate (1.5-3 GeV) energy protons are completely fluid at this point.</a:t>
            </a:r>
          </a:p>
          <a:p>
            <a:pPr lvl="1"/>
            <a:r>
              <a:rPr lang="en-US" dirty="0"/>
              <a:t>Some of these have important implications for future incarnations of Mu2e</a:t>
            </a:r>
          </a:p>
          <a:p>
            <a:r>
              <a:rPr lang="en-US" dirty="0"/>
              <a:t>Snowmass is a real opportunity to influence </a:t>
            </a:r>
            <a:r>
              <a:rPr lang="en-US"/>
              <a:t>these decisions.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D48BA-AAB8-5B4C-B599-09630F273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 Re: Snowmass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11451-98BF-2740-AF04-88DA43AB2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FE5BF-AF79-2F42-995B-92397264ADDD}"/>
              </a:ext>
            </a:extLst>
          </p:cNvPr>
          <p:cNvSpPr txBox="1"/>
          <p:nvPr/>
        </p:nvSpPr>
        <p:spPr>
          <a:xfrm>
            <a:off x="4998720" y="6402944"/>
            <a:ext cx="316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*artist formerly known at PIP-III</a:t>
            </a:r>
          </a:p>
        </p:txBody>
      </p:sp>
    </p:spTree>
    <p:extLst>
      <p:ext uri="{BB962C8B-B14F-4D97-AF65-F5344CB8AC3E}">
        <p14:creationId xmlns:p14="http://schemas.microsoft.com/office/powerpoint/2010/main" val="240752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1EA766-6F55-494A-AEA2-6DF484C29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full bunch rate out of the PIP-II </a:t>
            </a:r>
            <a:r>
              <a:rPr lang="en-US" dirty="0" err="1"/>
              <a:t>linac</a:t>
            </a:r>
            <a:r>
              <a:rPr lang="en-US" dirty="0"/>
              <a:t> is 162.5 MHz</a:t>
            </a:r>
          </a:p>
          <a:p>
            <a:r>
              <a:rPr lang="en-US" dirty="0"/>
              <a:t>The high energy (≧8GeV) program will use about 1% of the potentially available beam</a:t>
            </a:r>
          </a:p>
          <a:p>
            <a:pPr lvl="1"/>
            <a:r>
              <a:rPr lang="en-US" dirty="0"/>
              <a:t>Limited by the 20 Hz rep. rate of the upgraded Booster</a:t>
            </a:r>
          </a:p>
          <a:p>
            <a:r>
              <a:rPr lang="en-US" dirty="0"/>
              <a:t>I’m assuming beam headed for the Booster will be switched by a 20 Hz switching magnet (not challenging)</a:t>
            </a:r>
          </a:p>
          <a:p>
            <a:r>
              <a:rPr lang="en-US" dirty="0"/>
              <a:t>If we’re the </a:t>
            </a:r>
            <a:r>
              <a:rPr lang="en-US" i="1" dirty="0"/>
              <a:t>only</a:t>
            </a:r>
            <a:r>
              <a:rPr lang="en-US" dirty="0"/>
              <a:t> other user,  then we would access to the full 162.5 MHz; however</a:t>
            </a:r>
          </a:p>
          <a:p>
            <a:r>
              <a:rPr lang="en-US" dirty="0"/>
              <a:t>If we’re not the only user, our ~600 kHz bunch rate is certainly too fast for a pulsed kicker.</a:t>
            </a:r>
          </a:p>
          <a:p>
            <a:r>
              <a:rPr lang="en-US" dirty="0"/>
              <a:t>If there are multiple 800 MeV users, then the most likely solution is an RF beam separator.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AFC847-56B6-F940-8C81-18EB4431F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Question: Bunch Switching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FFF0C-D8F3-1344-94F1-54B49CF8D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5440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Estrangelo Edessa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3CC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74292</TotalTime>
  <Words>1900</Words>
  <Application>Microsoft Macintosh PowerPoint</Application>
  <PresentationFormat>On-screen Show (4:3)</PresentationFormat>
  <Paragraphs>415</Paragraphs>
  <Slides>28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</vt:lpstr>
      <vt:lpstr>Arial Narrow</vt:lpstr>
      <vt:lpstr>Calibri</vt:lpstr>
      <vt:lpstr>Cambria Math</vt:lpstr>
      <vt:lpstr>Comic Sans MS</vt:lpstr>
      <vt:lpstr>Estrangelo Edessa</vt:lpstr>
      <vt:lpstr>Franklin Gothic Medium</vt:lpstr>
      <vt:lpstr>Helvetica</vt:lpstr>
      <vt:lpstr>Inherited</vt:lpstr>
      <vt:lpstr>Symbol</vt:lpstr>
      <vt:lpstr>Times New Roman</vt:lpstr>
      <vt:lpstr>Wingdings</vt:lpstr>
      <vt:lpstr>Default Design</vt:lpstr>
      <vt:lpstr>Equation</vt:lpstr>
      <vt:lpstr> PIP II accelerator beam for mu2e-II  </vt:lpstr>
      <vt:lpstr>Outline</vt:lpstr>
      <vt:lpstr>PIP-II Scope Overview</vt:lpstr>
      <vt:lpstr>PIP-II Performance Goals</vt:lpstr>
      <vt:lpstr>PIP-II status </vt:lpstr>
      <vt:lpstr>PIP-II Schedule*</vt:lpstr>
      <vt:lpstr>PIP-II and Next Generation Mu2e</vt:lpstr>
      <vt:lpstr>Comment Re: Snowmass</vt:lpstr>
      <vt:lpstr>Important Question: Bunch Switching</vt:lpstr>
      <vt:lpstr>RF Beam Splitting</vt:lpstr>
      <vt:lpstr>PIP-II Linac Beam Parameters</vt:lpstr>
      <vt:lpstr>Mu2e-II Beam formation</vt:lpstr>
      <vt:lpstr>mu2e  mu2e-II</vt:lpstr>
      <vt:lpstr>mu2emu2e-II</vt:lpstr>
      <vt:lpstr>Bunch to Bunch extinction</vt:lpstr>
      <vt:lpstr>New beamline to mu2e experiment</vt:lpstr>
      <vt:lpstr>Extinction comments</vt:lpstr>
      <vt:lpstr>Shortening the Transmission Window</vt:lpstr>
      <vt:lpstr>Extinction Questions</vt:lpstr>
      <vt:lpstr>PIP –II delivery on target</vt:lpstr>
      <vt:lpstr>Beam Deflection 8 GeV vs 800 MeV</vt:lpstr>
      <vt:lpstr>3-D projection of trajectories..</vt:lpstr>
      <vt:lpstr>Target considerations </vt:lpstr>
      <vt:lpstr>Production Solenoid</vt:lpstr>
      <vt:lpstr>Accelerator Issues Approximately Ordered by Difficulty</vt:lpstr>
      <vt:lpstr>Backup</vt:lpstr>
      <vt:lpstr>Primary Beam Transport through the Solenoid:</vt:lpstr>
      <vt:lpstr>Radiation for mu2e-II?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munu Slides</dc:title>
  <dc:creator>David Neuffer</dc:creator>
  <cp:lastModifiedBy>Eric Prebys</cp:lastModifiedBy>
  <cp:revision>2200</cp:revision>
  <cp:lastPrinted>2012-07-18T17:25:35Z</cp:lastPrinted>
  <dcterms:created xsi:type="dcterms:W3CDTF">2003-09-15T21:58:19Z</dcterms:created>
  <dcterms:modified xsi:type="dcterms:W3CDTF">2020-07-29T15:19:16Z</dcterms:modified>
</cp:coreProperties>
</file>