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080" r:id="rId3"/>
    <p:sldId id="1083" r:id="rId4"/>
    <p:sldId id="1088" r:id="rId5"/>
    <p:sldId id="1089" r:id="rId6"/>
    <p:sldId id="1084" r:id="rId7"/>
    <p:sldId id="1090" r:id="rId8"/>
    <p:sldId id="1092" r:id="rId9"/>
    <p:sldId id="1098" r:id="rId10"/>
    <p:sldId id="1093" r:id="rId11"/>
    <p:sldId id="1094" r:id="rId12"/>
    <p:sldId id="1091" r:id="rId13"/>
    <p:sldId id="1095" r:id="rId14"/>
    <p:sldId id="1096" r:id="rId15"/>
    <p:sldId id="10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F23B0F"/>
    <a:srgbClr val="4472C4"/>
    <a:srgbClr val="00B050"/>
    <a:srgbClr val="216E79"/>
    <a:srgbClr val="176582"/>
    <a:srgbClr val="2B8999"/>
    <a:srgbClr val="4BCCC3"/>
    <a:srgbClr val="B0DCED"/>
    <a:srgbClr val="74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/>
    <p:restoredTop sz="94790"/>
  </p:normalViewPr>
  <p:slideViewPr>
    <p:cSldViewPr snapToGrid="0" snapToObjects="1">
      <p:cViewPr varScale="1">
        <p:scale>
          <a:sx n="130" d="100"/>
          <a:sy n="130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A5D6-645D-7C42-A814-E9B7EBC775B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E191-8465-7D41-B5B0-52B2730B8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799"/>
            <a:ext cx="91440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C. Montanari | DUNE ND General Meeting - Oct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0344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176582"/>
                </a:gs>
                <a:gs pos="38000">
                  <a:srgbClr val="43DEE4"/>
                </a:gs>
                <a:gs pos="67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5892D6-1606-DF42-B2F1-4EBE0A68304F}"/>
              </a:ext>
            </a:extLst>
          </p:cNvPr>
          <p:cNvSpPr/>
          <p:nvPr userDrawn="1"/>
        </p:nvSpPr>
        <p:spPr>
          <a:xfrm>
            <a:off x="-1" y="-8606"/>
            <a:ext cx="12211159" cy="1195304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0116AD60-A04A-5448-9F15-01E7E0443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" y="288917"/>
            <a:ext cx="12008243" cy="402316"/>
          </a:xfrm>
          <a:prstGeom prst="rect">
            <a:avLst/>
          </a:prstGeom>
        </p:spPr>
      </p:pic>
      <p:pic>
        <p:nvPicPr>
          <p:cNvPr id="12" name="Picture 11" descr="FermiLogoBar_DOE_KO_horiz.eps">
            <a:extLst>
              <a:ext uri="{FF2B5EF4-FFF2-40B4-BE49-F238E27FC236}">
                <a16:creationId xmlns:a16="http://schemas.microsoft.com/office/drawing/2014/main" id="{CE1AFA61-4005-B34D-AF85-0218C7F57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917"/>
            <a:ext cx="11984574" cy="4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9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5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914401"/>
            <a:ext cx="11563351" cy="5106266"/>
          </a:xfrm>
          <a:prstGeom prst="rect">
            <a:avLst/>
          </a:prstGeom>
        </p:spPr>
        <p:txBody>
          <a:bodyPr lIns="0" tIns="0" rIns="0" bIns="0"/>
          <a:lstStyle>
            <a:lvl1pPr marL="342900" indent="-228600"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500" indent="-228600"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228600"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228600"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22860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8785" y="6485235"/>
            <a:ext cx="1083777" cy="24753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495483"/>
            <a:ext cx="8218636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7BEFE-4E12-4C7B-9CFD-1B5B7EE46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365126"/>
            <a:ext cx="11057467" cy="4349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1E6A15-BE22-8C44-95C3-04244ECA44DD}"/>
              </a:ext>
            </a:extLst>
          </p:cNvPr>
          <p:cNvSpPr/>
          <p:nvPr userDrawn="1"/>
        </p:nvSpPr>
        <p:spPr>
          <a:xfrm>
            <a:off x="216569" y="155583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F269A-B0A3-FB4B-8011-174547BEBD07}"/>
              </a:ext>
            </a:extLst>
          </p:cNvPr>
          <p:cNvCxnSpPr/>
          <p:nvPr userDrawn="1"/>
        </p:nvCxnSpPr>
        <p:spPr>
          <a:xfrm>
            <a:off x="441569" y="859756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B33AC-7C04-1C4F-8DDE-C90373AF4761}"/>
              </a:ext>
            </a:extLst>
          </p:cNvPr>
          <p:cNvCxnSpPr/>
          <p:nvPr userDrawn="1"/>
        </p:nvCxnSpPr>
        <p:spPr>
          <a:xfrm>
            <a:off x="441569" y="6366960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97C6EE-8AD9-ED43-92F6-3A947A89FD5C}"/>
              </a:ext>
            </a:extLst>
          </p:cNvPr>
          <p:cNvSpPr txBox="1">
            <a:spLocks/>
          </p:cNvSpPr>
          <p:nvPr userDrawn="1"/>
        </p:nvSpPr>
        <p:spPr>
          <a:xfrm>
            <a:off x="11077574" y="6485236"/>
            <a:ext cx="552451" cy="24753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 smtClean="0">
                <a:solidFill>
                  <a:srgbClr val="004C9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983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5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DUNE ND General Meeting - Oct 28,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2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2937"/>
            <a:ext cx="10515600" cy="765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 Montanari | DUNE ND General Meeting - Oct 28,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83" y="1214438"/>
            <a:ext cx="11600329" cy="2387600"/>
          </a:xfrm>
        </p:spPr>
        <p:txBody>
          <a:bodyPr>
            <a:normAutofit/>
          </a:bodyPr>
          <a:lstStyle/>
          <a:p>
            <a:r>
              <a:rPr lang="en-US" dirty="0"/>
              <a:t>SAND: Construction and Installation Schedule and Magnet + ECAL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C. </a:t>
            </a:r>
            <a:r>
              <a:rPr lang="en-US" dirty="0" err="1"/>
              <a:t>Montanari</a:t>
            </a:r>
            <a:endParaRPr lang="en-US" dirty="0"/>
          </a:p>
          <a:p>
            <a:r>
              <a:rPr lang="en-US" dirty="0"/>
              <a:t>FNAL </a:t>
            </a:r>
            <a:r>
              <a:rPr lang="mr-IN" dirty="0"/>
              <a:t>–</a:t>
            </a:r>
            <a:r>
              <a:rPr lang="en-US" dirty="0"/>
              <a:t> INFN </a:t>
            </a:r>
          </a:p>
          <a:p>
            <a:endParaRPr lang="en-US" dirty="0"/>
          </a:p>
          <a:p>
            <a:r>
              <a:rPr lang="en-US" sz="1800" dirty="0"/>
              <a:t>DUNE ND General Meeting – October 28,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5C85D-5B7A-604B-B216-88228D97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52" y="4895862"/>
            <a:ext cx="2013048" cy="14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2" y="6502242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3D model: Yoke - components</a:t>
            </a:r>
          </a:p>
        </p:txBody>
      </p:sp>
      <p:pic>
        <p:nvPicPr>
          <p:cNvPr id="6" name="Picture 5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E3DF74EA-8826-3849-BD81-16B1BAB93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08" y="1311269"/>
            <a:ext cx="4346415" cy="17602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Picture 6" descr="A picture containing bed&#10;&#10;Description automatically generated">
            <a:extLst>
              <a:ext uri="{FF2B5EF4-FFF2-40B4-BE49-F238E27FC236}">
                <a16:creationId xmlns:a16="http://schemas.microsoft.com/office/drawing/2014/main" id="{6DAF5FE5-C8D8-284F-BC0B-4A8FAB45F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14" y="1311269"/>
            <a:ext cx="4346412" cy="17820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77318-76E2-344B-8162-01317D99B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1" y="4202699"/>
            <a:ext cx="2372925" cy="129324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0DDBEAD-769F-AA49-8667-C903DA541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58" y="3490976"/>
            <a:ext cx="3759152" cy="185138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A5A26A-6CAE-8D48-8408-1ED2FDAF8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34" y="4383265"/>
            <a:ext cx="2409192" cy="12467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9081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2" y="6502242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The 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F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NE Yoke at INFN in Frascati - Italy</a:t>
            </a:r>
          </a:p>
        </p:txBody>
      </p:sp>
      <p:pic>
        <p:nvPicPr>
          <p:cNvPr id="6" name="Picture 4" descr="img0079">
            <a:extLst>
              <a:ext uri="{FF2B5EF4-FFF2-40B4-BE49-F238E27FC236}">
                <a16:creationId xmlns:a16="http://schemas.microsoft.com/office/drawing/2014/main" id="{117F46F9-0EC3-734E-A2AB-080FA59F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>
          <a:xfrm>
            <a:off x="2040801" y="1001834"/>
            <a:ext cx="7975575" cy="532030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6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C3561F-880C-3440-8DD1-A92753CC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7" y="1063297"/>
            <a:ext cx="11926528" cy="5053023"/>
          </a:xfrm>
          <a:noFill/>
        </p:spPr>
        <p:txBody>
          <a:bodyPr>
            <a:noAutofit/>
          </a:bodyPr>
          <a:lstStyle/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Recovery / reconstruction and preparation of the tools to dismount the calorimeter: in progress.</a:t>
            </a: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Dismounting, servicing and testing the calorimeter modules: scheduled for 2021.</a:t>
            </a: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Also in 2021: complete the comparison PM to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SiPM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on a calorimeter slice: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 depending on the results, either purchase spare PMs or a number of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SiPMs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Substitute the HV system</a:t>
            </a: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Started a program with CAEN industry to update the ADC/TDC system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Status: ECAL</a:t>
            </a:r>
          </a:p>
        </p:txBody>
      </p:sp>
    </p:spTree>
    <p:extLst>
      <p:ext uri="{BB962C8B-B14F-4D97-AF65-F5344CB8AC3E}">
        <p14:creationId xmlns:p14="http://schemas.microsoft.com/office/powerpoint/2010/main" val="165211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E8FBFD-90FF-8943-9662-C39CD6949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23" y="896401"/>
            <a:ext cx="8128000" cy="542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2" y="6502242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Installation of the ECAL modules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60B1A-F06D-FB4D-ACA0-3CB49D9AFE08}"/>
              </a:ext>
            </a:extLst>
          </p:cNvPr>
          <p:cNvSpPr txBox="1"/>
          <p:nvPr/>
        </p:nvSpPr>
        <p:spPr>
          <a:xfrm>
            <a:off x="366406" y="1569724"/>
            <a:ext cx="24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Guiding/positioning rails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2358A-C612-FF45-9C8F-20121DD150C4}"/>
              </a:ext>
            </a:extLst>
          </p:cNvPr>
          <p:cNvSpPr txBox="1"/>
          <p:nvPr/>
        </p:nvSpPr>
        <p:spPr>
          <a:xfrm>
            <a:off x="848783" y="5222240"/>
            <a:ext cx="164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Installation tool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CCD91-65D0-B641-841D-92625681816B}"/>
              </a:ext>
            </a:extLst>
          </p:cNvPr>
          <p:cNvSpPr txBox="1"/>
          <p:nvPr/>
        </p:nvSpPr>
        <p:spPr>
          <a:xfrm>
            <a:off x="848783" y="3572907"/>
            <a:ext cx="15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ECAL modules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0438E5-F600-514B-8513-90FBB3D301FD}"/>
              </a:ext>
            </a:extLst>
          </p:cNvPr>
          <p:cNvCxnSpPr>
            <a:stCxn id="9" idx="3"/>
          </p:cNvCxnSpPr>
          <p:nvPr/>
        </p:nvCxnSpPr>
        <p:spPr>
          <a:xfrm>
            <a:off x="2496863" y="5406906"/>
            <a:ext cx="1414737" cy="1846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1BFAD4-CCAB-7D41-BD13-A71A5C621E14}"/>
              </a:ext>
            </a:extLst>
          </p:cNvPr>
          <p:cNvCxnSpPr>
            <a:cxnSpLocks/>
          </p:cNvCxnSpPr>
          <p:nvPr/>
        </p:nvCxnSpPr>
        <p:spPr>
          <a:xfrm>
            <a:off x="2395263" y="3801626"/>
            <a:ext cx="4919937" cy="6882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FF9227-1DD8-4446-ACFC-745449778015}"/>
              </a:ext>
            </a:extLst>
          </p:cNvPr>
          <p:cNvCxnSpPr>
            <a:cxnSpLocks/>
          </p:cNvCxnSpPr>
          <p:nvPr/>
        </p:nvCxnSpPr>
        <p:spPr>
          <a:xfrm>
            <a:off x="2862623" y="1800106"/>
            <a:ext cx="2959057" cy="35147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8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2" y="6502242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Installation of the ECAL modules</a:t>
            </a:r>
          </a:p>
        </p:txBody>
      </p:sp>
      <p:pic>
        <p:nvPicPr>
          <p:cNvPr id="6" name="Picture 5" descr="A picture containing indoor, bicycle, filled, sitting&#10;&#10;Description automatically generated">
            <a:extLst>
              <a:ext uri="{FF2B5EF4-FFF2-40B4-BE49-F238E27FC236}">
                <a16:creationId xmlns:a16="http://schemas.microsoft.com/office/drawing/2014/main" id="{20260635-CA8E-C943-8460-A56C78236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58" y="1022351"/>
            <a:ext cx="7898580" cy="52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8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C3561F-880C-3440-8DD1-A92753CC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7" y="1063297"/>
            <a:ext cx="11926528" cy="5053023"/>
          </a:xfrm>
          <a:noFill/>
        </p:spPr>
        <p:txBody>
          <a:bodyPr>
            <a:noAutofit/>
          </a:bodyPr>
          <a:lstStyle/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schedule for the construction, installation and commissioning of SAND has been developed with the goal to have the detector in steady state operation by the end of 2028.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schedule assumes the start of the detector assembly around end of 2024 in a surface building at Fermilab.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detector elements will be installed inside the magnet in the surface building, before being lowered down in the experimental hall.</a:t>
            </a: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Activities on the magnet, yoke and ECAL are progressing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and they will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continue during 2021. Delivery at Fermilab of the Magnet and of the ECAL modules is planned for the second half of 2024./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9445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C3561F-880C-3440-8DD1-A92753CC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7" y="939530"/>
            <a:ext cx="11926528" cy="55457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main goal of the schedule is to have the detector fully operational by the time the neutrino beam is turned on.</a:t>
            </a: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following assumptions come from the official construction schedule of the ND site and the beam facilities.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Start of ND site beneficial occupancy: Beginning of Jan 2027</a:t>
            </a:r>
          </a:p>
          <a:p>
            <a:pPr marL="823555" lvl="3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availability of the experimental hall is presently conditioned by the availability of funds for the construction. Funding is supposed to become available in Q4 2023.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Beam available (checkout): May 2029</a:t>
            </a: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following assumptions come from the present status of SAND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Magnet, with Yoke, and ECAL are both available in Frascati</a:t>
            </a:r>
          </a:p>
          <a:p>
            <a:pPr marL="823555" lvl="3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Magnet requires some re-certification</a:t>
            </a:r>
          </a:p>
          <a:p>
            <a:pPr marL="823555" lvl="3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ECAL requires some substitution of PMTs; the decision to replace all PMTs with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SiPMs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is pending.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choice of the technical solution for the inner tracker is still to be made</a:t>
            </a:r>
          </a:p>
          <a:p>
            <a:pPr marL="823555" lvl="3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Decision will be taken by end of April 2021</a:t>
            </a:r>
          </a:p>
          <a:p>
            <a:pPr marL="823555" lvl="3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Independently from the chosen solution some prototyping and optimization is required</a:t>
            </a:r>
          </a:p>
          <a:p>
            <a:pPr marL="823555" lvl="3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Funding for the inner tracker have to be found.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Schedule: Goals, assumptions and strategy</a:t>
            </a:r>
          </a:p>
        </p:txBody>
      </p:sp>
    </p:spTree>
    <p:extLst>
      <p:ext uri="{BB962C8B-B14F-4D97-AF65-F5344CB8AC3E}">
        <p14:creationId xmlns:p14="http://schemas.microsoft.com/office/powerpoint/2010/main" val="339831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4" y="193832"/>
            <a:ext cx="91440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LBNF Near Site Summary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623E4-D971-2C42-BE14-B10BA3A41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6" b="7491"/>
          <a:stretch/>
        </p:blipFill>
        <p:spPr>
          <a:xfrm>
            <a:off x="471948" y="1022554"/>
            <a:ext cx="11198942" cy="5075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ABC7E-F9E8-EF4B-AF1C-62581F68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43"/>
          <a:stretch/>
        </p:blipFill>
        <p:spPr>
          <a:xfrm>
            <a:off x="0" y="0"/>
            <a:ext cx="12192000" cy="62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C3561F-880C-3440-8DD1-A92753CC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7" y="939530"/>
            <a:ext cx="11926528" cy="55457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LAr part of the inner tracker is accepted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Requires R&amp;D and prototyping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decision about the necessity of an external muon detector is yet to be made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Technical solution is still undefined, depending on the results of the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Montecarlo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simulations.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Funding has to be found.</a:t>
            </a: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following strategic choices are proposed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Minimize the work to be done in the experimental hall, by taking advantage of an assembly area in a surface building at Fermilab (to be requested to the Fermilab Director)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Assemble all detectors inside the magnet cryostat in this area and then move the assembled detector (cryostat + ECAL + inner tracker + LAr detector) in the experimental hall as soon as the hall will become available.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 an extensive set of tests during the construction and assembly of the detectors (prioritize reliability over schedule).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Schedule: Goals, assumptions and strategy (cont.)</a:t>
            </a:r>
          </a:p>
        </p:txBody>
      </p:sp>
    </p:spTree>
    <p:extLst>
      <p:ext uri="{BB962C8B-B14F-4D97-AF65-F5344CB8AC3E}">
        <p14:creationId xmlns:p14="http://schemas.microsoft.com/office/powerpoint/2010/main" val="58200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983464-55E3-A940-B841-6294DBDDD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36891"/>
          <a:stretch/>
        </p:blipFill>
        <p:spPr>
          <a:xfrm>
            <a:off x="127821" y="686201"/>
            <a:ext cx="11808541" cy="569087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4" y="193832"/>
            <a:ext cx="91440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Proposed timeline for SAND</a:t>
            </a:r>
          </a:p>
        </p:txBody>
      </p:sp>
    </p:spTree>
    <p:extLst>
      <p:ext uri="{BB962C8B-B14F-4D97-AF65-F5344CB8AC3E}">
        <p14:creationId xmlns:p14="http://schemas.microsoft.com/office/powerpoint/2010/main" val="27920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4" y="193832"/>
            <a:ext cx="91440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Proposed timeline for SAND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78682-9483-C644-BFE4-25EE30AFB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01" b="-429"/>
          <a:stretch/>
        </p:blipFill>
        <p:spPr>
          <a:xfrm>
            <a:off x="167149" y="1854658"/>
            <a:ext cx="11808541" cy="3824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FFB16-FBED-B948-813B-F2E1BDF7D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82731"/>
          <a:stretch/>
        </p:blipFill>
        <p:spPr>
          <a:xfrm>
            <a:off x="167148" y="554743"/>
            <a:ext cx="11808541" cy="12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C3561F-880C-3440-8DD1-A92753CC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7" y="1063297"/>
            <a:ext cx="11926528" cy="5053023"/>
          </a:xfrm>
          <a:noFill/>
        </p:spPr>
        <p:txBody>
          <a:bodyPr>
            <a:noAutofit/>
          </a:bodyPr>
          <a:lstStyle/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Yoke: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3D model (as built) completed and provided to ND engineering group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Preliminary estimates of the cost/times/logistic of the transfer to FNAL with a specialized company: done.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Preliminary cost/times estimates with the company which assembled the yoke for disassembly/remounting: underway.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Magnet: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Replacement of power supply, power breakers, quench protection system: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Funds are available; </a:t>
            </a:r>
          </a:p>
          <a:p>
            <a:pPr marL="823555" lvl="3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Contacts with Oxford Instruments are underway: tender will be launched at the beginning of 2021.</a:t>
            </a:r>
          </a:p>
          <a:p>
            <a:pPr marL="594955" lvl="2">
              <a:lnSpc>
                <a:spcPts val="2123"/>
              </a:lnSpc>
              <a:spcBef>
                <a:spcPts val="554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Survey of Oxford Instruments planned in 2021 for the survey of all other ancillary systems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Status: Yoke and Magnet</a:t>
            </a:r>
          </a:p>
        </p:txBody>
      </p:sp>
    </p:spTree>
    <p:extLst>
      <p:ext uri="{BB962C8B-B14F-4D97-AF65-F5344CB8AC3E}">
        <p14:creationId xmlns:p14="http://schemas.microsoft.com/office/powerpoint/2010/main" val="228585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2" y="6502242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3D model: Yoke, as built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678EA70-B0A3-F742-B981-75E7600D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802" y="1049619"/>
            <a:ext cx="8258022" cy="524302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37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D372F-47A4-7043-B17F-BF95819AB4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10/28/2020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2" y="6502242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DUNE ND General Meeting - Oct 28, 2020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3D model: Yoke, as built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3D69C83-A937-224E-B497-62D38AE7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673" y="1204181"/>
            <a:ext cx="8769877" cy="4947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9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29664</TotalTime>
  <Words>929</Words>
  <Application>Microsoft Macintosh PowerPoint</Application>
  <PresentationFormat>Widescreen</PresentationFormat>
  <Paragraphs>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Mangal</vt:lpstr>
      <vt:lpstr>Symbol</vt:lpstr>
      <vt:lpstr>Wingdings</vt:lpstr>
      <vt:lpstr>Office Theme</vt:lpstr>
      <vt:lpstr>SAND: Construction and Installation Schedule and Magnet + ECAL Status</vt:lpstr>
      <vt:lpstr>Schedule: Goals, assumptions and strategy</vt:lpstr>
      <vt:lpstr>LBNF Near Site Summary Schedule</vt:lpstr>
      <vt:lpstr>Schedule: Goals, assumptions and strategy (cont.)</vt:lpstr>
      <vt:lpstr>Proposed timeline for SAND</vt:lpstr>
      <vt:lpstr>Proposed timeline for SAND</vt:lpstr>
      <vt:lpstr>Status: Yoke and Magnet</vt:lpstr>
      <vt:lpstr>3D model: Yoke, as built</vt:lpstr>
      <vt:lpstr>3D model: Yoke, as built</vt:lpstr>
      <vt:lpstr>3D model: Yoke - components</vt:lpstr>
      <vt:lpstr>The DAFNE Yoke at INFN in Frascati - Italy</vt:lpstr>
      <vt:lpstr>Status: ECAL</vt:lpstr>
      <vt:lpstr>Installation of the ECAL modules</vt:lpstr>
      <vt:lpstr>Installation of the ECAL modules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claudiosilverio1@outlook.com</dc:creator>
  <cp:lastModifiedBy>Microsoft Office User</cp:lastModifiedBy>
  <cp:revision>305</cp:revision>
  <cp:lastPrinted>2020-09-27T13:31:54Z</cp:lastPrinted>
  <dcterms:created xsi:type="dcterms:W3CDTF">2017-09-26T16:04:38Z</dcterms:created>
  <dcterms:modified xsi:type="dcterms:W3CDTF">2020-10-28T16:01:13Z</dcterms:modified>
</cp:coreProperties>
</file>