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27"/>
  </p:notesMasterIdLst>
  <p:handoutMasterIdLst>
    <p:handoutMasterId r:id="rId28"/>
  </p:handoutMasterIdLst>
  <p:sldIdLst>
    <p:sldId id="294" r:id="rId6"/>
    <p:sldId id="397" r:id="rId7"/>
    <p:sldId id="321" r:id="rId8"/>
    <p:sldId id="399" r:id="rId9"/>
    <p:sldId id="400" r:id="rId10"/>
    <p:sldId id="401" r:id="rId11"/>
    <p:sldId id="405" r:id="rId12"/>
    <p:sldId id="333" r:id="rId13"/>
    <p:sldId id="377" r:id="rId14"/>
    <p:sldId id="403" r:id="rId15"/>
    <p:sldId id="404" r:id="rId16"/>
    <p:sldId id="322" r:id="rId17"/>
    <p:sldId id="323" r:id="rId18"/>
    <p:sldId id="332" r:id="rId19"/>
    <p:sldId id="406" r:id="rId20"/>
    <p:sldId id="325" r:id="rId21"/>
    <p:sldId id="390" r:id="rId22"/>
    <p:sldId id="407" r:id="rId23"/>
    <p:sldId id="398" r:id="rId24"/>
    <p:sldId id="402" r:id="rId25"/>
    <p:sldId id="408" r:id="rId2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50"/>
    <a:srgbClr val="004C97"/>
    <a:srgbClr val="404040"/>
    <a:srgbClr val="4E4E4E"/>
    <a:srgbClr val="282828"/>
    <a:srgbClr val="99D6EA"/>
    <a:srgbClr val="003087"/>
    <a:srgbClr val="50504E"/>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273" autoAdjust="0"/>
  </p:normalViewPr>
  <p:slideViewPr>
    <p:cSldViewPr snapToGrid="0" snapToObjects="1" showGuides="1">
      <p:cViewPr>
        <p:scale>
          <a:sx n="70" d="100"/>
          <a:sy n="70" d="100"/>
        </p:scale>
        <p:origin x="1293" y="435"/>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150" d="100"/>
        <a:sy n="150" d="100"/>
      </p:scale>
      <p:origin x="0" y="-19344"/>
    </p:cViewPr>
  </p:sorterViewPr>
  <p:notesViewPr>
    <p:cSldViewPr snapToGrid="0" snapToObjects="1" showGuides="1">
      <p:cViewPr>
        <p:scale>
          <a:sx n="100" d="100"/>
          <a:sy n="100" d="100"/>
        </p:scale>
        <p:origin x="2100" y="-1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4DDC-DD6D-4D46-86F2-81B11B985A17}" type="doc">
      <dgm:prSet loTypeId="urn:microsoft.com/office/officeart/2005/8/layout/radial5" loCatId="relationship" qsTypeId="urn:microsoft.com/office/officeart/2005/8/quickstyle/simple2" qsCatId="simple" csTypeId="urn:microsoft.com/office/officeart/2005/8/colors/colorful5" csCatId="colorful" phldr="1"/>
      <dgm:spPr/>
      <dgm:t>
        <a:bodyPr/>
        <a:lstStyle/>
        <a:p>
          <a:endParaRPr lang="en-US"/>
        </a:p>
      </dgm:t>
    </dgm:pt>
    <dgm:pt modelId="{58558AA1-9397-439A-BC18-723DBDBEC3E1}">
      <dgm:prSet phldrT="[Text]"/>
      <dgm:spPr/>
      <dgm:t>
        <a:bodyPr/>
        <a:lstStyle/>
        <a:p>
          <a:r>
            <a:rPr lang="en-US" dirty="0"/>
            <a:t>WBS 121.04.04</a:t>
          </a:r>
        </a:p>
        <a:p>
          <a:r>
            <a:rPr lang="en-US" dirty="0"/>
            <a:t>BldgI</a:t>
          </a:r>
        </a:p>
      </dgm:t>
    </dgm:pt>
    <dgm:pt modelId="{23761546-BAFB-4ECC-8454-89DA0AF02720}" type="parTrans" cxnId="{4E508B8E-8BE4-4BF4-85E1-2B20BF2028B1}">
      <dgm:prSet/>
      <dgm:spPr/>
      <dgm:t>
        <a:bodyPr/>
        <a:lstStyle/>
        <a:p>
          <a:endParaRPr lang="en-US"/>
        </a:p>
      </dgm:t>
    </dgm:pt>
    <dgm:pt modelId="{945A1720-A062-4A5B-9848-CB72B2021381}" type="sibTrans" cxnId="{4E508B8E-8BE4-4BF4-85E1-2B20BF2028B1}">
      <dgm:prSet/>
      <dgm:spPr/>
      <dgm:t>
        <a:bodyPr/>
        <a:lstStyle/>
        <a:p>
          <a:endParaRPr lang="en-US"/>
        </a:p>
      </dgm:t>
    </dgm:pt>
    <dgm:pt modelId="{66C6EC48-60A5-453A-B64C-8CF69F763763}">
      <dgm:prSet/>
      <dgm:spPr/>
      <dgm:t>
        <a:bodyPr/>
        <a:lstStyle/>
        <a:p>
          <a:r>
            <a:rPr lang="en-US" dirty="0"/>
            <a:t>WBS 121.2.03 SSR</a:t>
          </a:r>
        </a:p>
      </dgm:t>
    </dgm:pt>
    <dgm:pt modelId="{218206AB-7D0E-46A8-AC12-806BF668BBEF}" type="parTrans" cxnId="{9BD320A9-5E20-498C-BA0A-BD65B91B1D83}">
      <dgm:prSet/>
      <dgm:spPr/>
      <dgm:t>
        <a:bodyPr/>
        <a:lstStyle/>
        <a:p>
          <a:endParaRPr lang="en-US"/>
        </a:p>
      </dgm:t>
    </dgm:pt>
    <dgm:pt modelId="{60140BB5-2972-4C67-9999-9320AC56F6D1}" type="sibTrans" cxnId="{9BD320A9-5E20-498C-BA0A-BD65B91B1D83}">
      <dgm:prSet/>
      <dgm:spPr/>
      <dgm:t>
        <a:bodyPr/>
        <a:lstStyle/>
        <a:p>
          <a:endParaRPr lang="en-US"/>
        </a:p>
      </dgm:t>
    </dgm:pt>
    <dgm:pt modelId="{B6D29A7D-474A-4113-93EC-D4486E8E688A}">
      <dgm:prSet phldrT="[Text]"/>
      <dgm:spPr/>
      <dgm:t>
        <a:bodyPr/>
        <a:lstStyle/>
        <a:p>
          <a:r>
            <a:rPr lang="en-US" dirty="0"/>
            <a:t>WBS 121.2.02 HWR</a:t>
          </a:r>
        </a:p>
      </dgm:t>
    </dgm:pt>
    <dgm:pt modelId="{5BF7B035-5229-411B-AEC8-BE48B858FBDA}" type="parTrans" cxnId="{A4A28A4B-AF25-4A13-8BDC-8500718681DE}">
      <dgm:prSet/>
      <dgm:spPr/>
      <dgm:t>
        <a:bodyPr/>
        <a:lstStyle/>
        <a:p>
          <a:endParaRPr lang="en-US"/>
        </a:p>
      </dgm:t>
    </dgm:pt>
    <dgm:pt modelId="{633840AD-2552-42F8-B274-7B63DE773776}" type="sibTrans" cxnId="{A4A28A4B-AF25-4A13-8BDC-8500718681DE}">
      <dgm:prSet/>
      <dgm:spPr/>
      <dgm:t>
        <a:bodyPr/>
        <a:lstStyle/>
        <a:p>
          <a:endParaRPr lang="en-US"/>
        </a:p>
      </dgm:t>
    </dgm:pt>
    <dgm:pt modelId="{3395690E-7A4E-49D2-B950-4AAC88944E1A}">
      <dgm:prSet phldrT="[Text]"/>
      <dgm:spPr/>
      <dgm:t>
        <a:bodyPr/>
        <a:lstStyle/>
        <a:p>
          <a:r>
            <a:rPr lang="en-US" dirty="0"/>
            <a:t>WBS 121.3.09 BI</a:t>
          </a:r>
        </a:p>
      </dgm:t>
    </dgm:pt>
    <dgm:pt modelId="{E3AC2F64-E0CE-4566-8F19-45A1355891F1}" type="parTrans" cxnId="{FA2186E4-2B07-4958-8F65-7A314C514622}">
      <dgm:prSet/>
      <dgm:spPr/>
      <dgm:t>
        <a:bodyPr/>
        <a:lstStyle/>
        <a:p>
          <a:endParaRPr lang="en-US"/>
        </a:p>
      </dgm:t>
    </dgm:pt>
    <dgm:pt modelId="{36635FBB-03BD-4A50-9455-8948F4329014}" type="sibTrans" cxnId="{FA2186E4-2B07-4958-8F65-7A314C514622}">
      <dgm:prSet/>
      <dgm:spPr/>
      <dgm:t>
        <a:bodyPr/>
        <a:lstStyle/>
        <a:p>
          <a:endParaRPr lang="en-US"/>
        </a:p>
      </dgm:t>
    </dgm:pt>
    <dgm:pt modelId="{CD2814FF-A159-4A6D-BCEB-843A3316BE09}">
      <dgm:prSet phldrT="[Text]"/>
      <dgm:spPr/>
      <dgm:t>
        <a:bodyPr/>
        <a:lstStyle/>
        <a:p>
          <a:r>
            <a:rPr lang="en-US" dirty="0"/>
            <a:t>WBS 121.3.08 SS</a:t>
          </a:r>
        </a:p>
      </dgm:t>
    </dgm:pt>
    <dgm:pt modelId="{D3DD93B8-4373-4A44-BBC5-4D4E31F7A12B}" type="parTrans" cxnId="{ADFE4E8D-476E-4CD7-B25D-BCBE79FDE35A}">
      <dgm:prSet/>
      <dgm:spPr/>
      <dgm:t>
        <a:bodyPr/>
        <a:lstStyle/>
        <a:p>
          <a:endParaRPr lang="en-US"/>
        </a:p>
      </dgm:t>
    </dgm:pt>
    <dgm:pt modelId="{947AE62E-33CC-4BFC-AE4A-20FC44D2051C}" type="sibTrans" cxnId="{ADFE4E8D-476E-4CD7-B25D-BCBE79FDE35A}">
      <dgm:prSet/>
      <dgm:spPr/>
      <dgm:t>
        <a:bodyPr/>
        <a:lstStyle/>
        <a:p>
          <a:endParaRPr lang="en-US"/>
        </a:p>
      </dgm:t>
    </dgm:pt>
    <dgm:pt modelId="{579011D3-7EFF-4CD8-90B8-66D9155A1711}">
      <dgm:prSet phldrT="[Text]"/>
      <dgm:spPr/>
      <dgm:t>
        <a:bodyPr/>
        <a:lstStyle/>
        <a:p>
          <a:r>
            <a:rPr lang="en-US" dirty="0"/>
            <a:t>WBS 121.3.05 </a:t>
          </a:r>
          <a:r>
            <a:rPr lang="en-US" dirty="0" err="1"/>
            <a:t>MagPS</a:t>
          </a:r>
          <a:endParaRPr lang="en-US" dirty="0"/>
        </a:p>
      </dgm:t>
    </dgm:pt>
    <dgm:pt modelId="{805AD256-978C-41B5-8210-0FEF59A1BD08}" type="parTrans" cxnId="{DA4FA6BB-7660-4A0D-9A3E-164046B74A76}">
      <dgm:prSet/>
      <dgm:spPr/>
      <dgm:t>
        <a:bodyPr/>
        <a:lstStyle/>
        <a:p>
          <a:endParaRPr lang="en-US"/>
        </a:p>
      </dgm:t>
    </dgm:pt>
    <dgm:pt modelId="{0805C379-126A-42C0-9539-3F1A94A5F63C}" type="sibTrans" cxnId="{DA4FA6BB-7660-4A0D-9A3E-164046B74A76}">
      <dgm:prSet/>
      <dgm:spPr/>
      <dgm:t>
        <a:bodyPr/>
        <a:lstStyle/>
        <a:p>
          <a:endParaRPr lang="en-US"/>
        </a:p>
      </dgm:t>
    </dgm:pt>
    <dgm:pt modelId="{584BCF23-5C0F-4BFF-B20B-27A8BF66F540}">
      <dgm:prSet phldrT="[Text]"/>
      <dgm:spPr/>
      <dgm:t>
        <a:bodyPr/>
        <a:lstStyle/>
        <a:p>
          <a:r>
            <a:rPr lang="en-US" dirty="0"/>
            <a:t>WBS 121.3.04 LLRF</a:t>
          </a:r>
        </a:p>
      </dgm:t>
    </dgm:pt>
    <dgm:pt modelId="{A7799ED4-1C4E-4684-BC06-4443A52072AA}" type="parTrans" cxnId="{A996AF55-9AF3-4519-A3C9-EC2576507101}">
      <dgm:prSet/>
      <dgm:spPr/>
      <dgm:t>
        <a:bodyPr/>
        <a:lstStyle/>
        <a:p>
          <a:endParaRPr lang="en-US"/>
        </a:p>
      </dgm:t>
    </dgm:pt>
    <dgm:pt modelId="{E103740B-0D6B-4C2A-88FE-FF44E9CA7A74}" type="sibTrans" cxnId="{A996AF55-9AF3-4519-A3C9-EC2576507101}">
      <dgm:prSet/>
      <dgm:spPr/>
      <dgm:t>
        <a:bodyPr/>
        <a:lstStyle/>
        <a:p>
          <a:endParaRPr lang="en-US"/>
        </a:p>
      </dgm:t>
    </dgm:pt>
    <dgm:pt modelId="{57C87AAD-502A-41FB-B88A-52E5FA78903C}">
      <dgm:prSet phldrT="[Text]"/>
      <dgm:spPr/>
      <dgm:t>
        <a:bodyPr/>
        <a:lstStyle/>
        <a:p>
          <a:r>
            <a:rPr lang="en-US" dirty="0"/>
            <a:t>WBS 121.2.06 CDS</a:t>
          </a:r>
        </a:p>
      </dgm:t>
    </dgm:pt>
    <dgm:pt modelId="{1ABCAF7A-8212-4050-9490-6F946270E1DF}" type="parTrans" cxnId="{A99C9AF8-493E-48C4-930C-17EB445CD948}">
      <dgm:prSet/>
      <dgm:spPr/>
      <dgm:t>
        <a:bodyPr/>
        <a:lstStyle/>
        <a:p>
          <a:endParaRPr lang="en-US"/>
        </a:p>
      </dgm:t>
    </dgm:pt>
    <dgm:pt modelId="{830F05C4-B83F-4270-86EF-CA08F700BD8C}" type="sibTrans" cxnId="{A99C9AF8-493E-48C4-930C-17EB445CD948}">
      <dgm:prSet/>
      <dgm:spPr/>
      <dgm:t>
        <a:bodyPr/>
        <a:lstStyle/>
        <a:p>
          <a:endParaRPr lang="en-US"/>
        </a:p>
      </dgm:t>
    </dgm:pt>
    <dgm:pt modelId="{F765CFDA-4131-4CCC-8DB9-60C02B160F93}">
      <dgm:prSet phldrT="[Text]"/>
      <dgm:spPr/>
      <dgm:t>
        <a:bodyPr/>
        <a:lstStyle/>
        <a:p>
          <a:r>
            <a:rPr lang="en-US" dirty="0"/>
            <a:t>WBS 121.2.04 650 MHz</a:t>
          </a:r>
        </a:p>
      </dgm:t>
    </dgm:pt>
    <dgm:pt modelId="{913AA6DF-3D4B-41C9-A9C1-2A429A84BA99}" type="parTrans" cxnId="{3B7A764F-7A28-4447-B2B1-3C7FEA869AB4}">
      <dgm:prSet/>
      <dgm:spPr/>
      <dgm:t>
        <a:bodyPr/>
        <a:lstStyle/>
        <a:p>
          <a:endParaRPr lang="en-US"/>
        </a:p>
      </dgm:t>
    </dgm:pt>
    <dgm:pt modelId="{1622746F-5175-4D74-B339-33D48CC8C28A}" type="sibTrans" cxnId="{3B7A764F-7A28-4447-B2B1-3C7FEA869AB4}">
      <dgm:prSet/>
      <dgm:spPr/>
      <dgm:t>
        <a:bodyPr/>
        <a:lstStyle/>
        <a:p>
          <a:endParaRPr lang="en-US"/>
        </a:p>
      </dgm:t>
    </dgm:pt>
    <dgm:pt modelId="{A5917624-A4C0-4E8C-A9EC-13CED060B7CB}">
      <dgm:prSet phldrT="[Text]"/>
      <dgm:spPr/>
      <dgm:t>
        <a:bodyPr/>
        <a:lstStyle/>
        <a:p>
          <a:r>
            <a:rPr lang="en-US" dirty="0"/>
            <a:t>WBS 121.3.07 Cntrl</a:t>
          </a:r>
        </a:p>
      </dgm:t>
    </dgm:pt>
    <dgm:pt modelId="{40248F0F-BF1A-4AC4-BD03-AADCFF7EBBFD}" type="parTrans" cxnId="{BF18C3DD-D835-4480-83D2-3C5B8EDD88C3}">
      <dgm:prSet/>
      <dgm:spPr/>
      <dgm:t>
        <a:bodyPr/>
        <a:lstStyle/>
        <a:p>
          <a:endParaRPr lang="en-US"/>
        </a:p>
      </dgm:t>
    </dgm:pt>
    <dgm:pt modelId="{695FA44E-3645-4D16-B7BF-6BDDB039CDC2}" type="sibTrans" cxnId="{BF18C3DD-D835-4480-83D2-3C5B8EDD88C3}">
      <dgm:prSet/>
      <dgm:spPr/>
      <dgm:t>
        <a:bodyPr/>
        <a:lstStyle/>
        <a:p>
          <a:endParaRPr lang="en-US"/>
        </a:p>
      </dgm:t>
    </dgm:pt>
    <dgm:pt modelId="{BBBC74D3-8E2D-430C-989A-92972505D889}">
      <dgm:prSet phldrT="[Text]"/>
      <dgm:spPr/>
      <dgm:t>
        <a:bodyPr/>
        <a:lstStyle/>
        <a:p>
          <a:r>
            <a:rPr lang="en-US" dirty="0"/>
            <a:t>WBS 121.3.03 HPRF</a:t>
          </a:r>
        </a:p>
      </dgm:t>
    </dgm:pt>
    <dgm:pt modelId="{0F49302F-AE49-4830-BB3A-5E6D1D470C80}" type="parTrans" cxnId="{CBD1C366-6B7E-47C3-90FD-2541DF41F866}">
      <dgm:prSet/>
      <dgm:spPr/>
      <dgm:t>
        <a:bodyPr/>
        <a:lstStyle/>
        <a:p>
          <a:endParaRPr lang="en-US"/>
        </a:p>
      </dgm:t>
    </dgm:pt>
    <dgm:pt modelId="{54F463F4-5480-496F-8FEC-8CBA6BDAF082}" type="sibTrans" cxnId="{CBD1C366-6B7E-47C3-90FD-2541DF41F866}">
      <dgm:prSet/>
      <dgm:spPr/>
      <dgm:t>
        <a:bodyPr/>
        <a:lstStyle/>
        <a:p>
          <a:endParaRPr lang="en-US"/>
        </a:p>
      </dgm:t>
    </dgm:pt>
    <dgm:pt modelId="{70A9AD56-382D-4532-BA99-A965C9AC4E7C}">
      <dgm:prSet phldrT="[Text]"/>
      <dgm:spPr/>
      <dgm:t>
        <a:bodyPr/>
        <a:lstStyle/>
        <a:p>
          <a:r>
            <a:rPr lang="en-US" dirty="0"/>
            <a:t>WBS 121.3.02 AP</a:t>
          </a:r>
        </a:p>
      </dgm:t>
    </dgm:pt>
    <dgm:pt modelId="{B01A98BF-24DA-4A96-9C6E-06EEFD8542C1}" type="parTrans" cxnId="{283C5169-C8FD-4620-A15C-BA8481FD441C}">
      <dgm:prSet/>
      <dgm:spPr/>
      <dgm:t>
        <a:bodyPr/>
        <a:lstStyle/>
        <a:p>
          <a:endParaRPr lang="en-US"/>
        </a:p>
      </dgm:t>
    </dgm:pt>
    <dgm:pt modelId="{C85B97B5-FB63-4990-8F6E-8F1FC68932F6}" type="sibTrans" cxnId="{283C5169-C8FD-4620-A15C-BA8481FD441C}">
      <dgm:prSet/>
      <dgm:spPr/>
      <dgm:t>
        <a:bodyPr/>
        <a:lstStyle/>
        <a:p>
          <a:endParaRPr lang="en-US"/>
        </a:p>
      </dgm:t>
    </dgm:pt>
    <dgm:pt modelId="{A8F5C49A-AD5D-4E3B-895B-90B1C72EFF7C}">
      <dgm:prSet phldrT="[Text]"/>
      <dgm:spPr/>
      <dgm:t>
        <a:bodyPr/>
        <a:lstStyle/>
        <a:p>
          <a:r>
            <a:rPr lang="en-US" dirty="0"/>
            <a:t>WBS 121.4.02 WFE</a:t>
          </a:r>
        </a:p>
      </dgm:t>
    </dgm:pt>
    <dgm:pt modelId="{176EE267-0D97-45CB-A39D-C63758AA70BC}" type="parTrans" cxnId="{BB823F80-D81D-4EDC-954E-A2D51F84A718}">
      <dgm:prSet/>
      <dgm:spPr/>
      <dgm:t>
        <a:bodyPr/>
        <a:lstStyle/>
        <a:p>
          <a:endParaRPr lang="en-US"/>
        </a:p>
      </dgm:t>
    </dgm:pt>
    <dgm:pt modelId="{36F48755-5ED1-463E-8DE4-6E3F44E896B0}" type="sibTrans" cxnId="{BB823F80-D81D-4EDC-954E-A2D51F84A718}">
      <dgm:prSet/>
      <dgm:spPr/>
      <dgm:t>
        <a:bodyPr/>
        <a:lstStyle/>
        <a:p>
          <a:endParaRPr lang="en-US"/>
        </a:p>
      </dgm:t>
    </dgm:pt>
    <dgm:pt modelId="{2030A57E-E5D0-4F31-9C6A-49D4A163D587}">
      <dgm:prSet phldrT="[Text]"/>
      <dgm:spPr/>
      <dgm:t>
        <a:bodyPr/>
        <a:lstStyle/>
        <a:p>
          <a:r>
            <a:rPr lang="en-US" dirty="0"/>
            <a:t>WBS 121.5.02 BSTR</a:t>
          </a:r>
        </a:p>
      </dgm:t>
    </dgm:pt>
    <dgm:pt modelId="{6911892F-C2E8-43A7-BE83-66DFF59A3C3D}" type="parTrans" cxnId="{F8E723A4-6C82-40F3-8A59-8EF1F7E15649}">
      <dgm:prSet/>
      <dgm:spPr/>
      <dgm:t>
        <a:bodyPr/>
        <a:lstStyle/>
        <a:p>
          <a:endParaRPr lang="en-US"/>
        </a:p>
      </dgm:t>
    </dgm:pt>
    <dgm:pt modelId="{CE85F665-AD35-45DA-8330-594D6D29E92B}" type="sibTrans" cxnId="{F8E723A4-6C82-40F3-8A59-8EF1F7E15649}">
      <dgm:prSet/>
      <dgm:spPr/>
      <dgm:t>
        <a:bodyPr/>
        <a:lstStyle/>
        <a:p>
          <a:endParaRPr lang="en-US"/>
        </a:p>
      </dgm:t>
    </dgm:pt>
    <dgm:pt modelId="{D59689C1-B45F-4357-98E7-7C01921F7669}">
      <dgm:prSet phldrT="[Text]"/>
      <dgm:spPr/>
      <dgm:t>
        <a:bodyPr/>
        <a:lstStyle/>
        <a:p>
          <a:r>
            <a:rPr lang="en-US" dirty="0"/>
            <a:t>WBS 121.5.04 TLBA</a:t>
          </a:r>
        </a:p>
      </dgm:t>
    </dgm:pt>
    <dgm:pt modelId="{3BF45C85-12CB-45A4-B907-F006D992013A}" type="parTrans" cxnId="{765D4C7E-534A-4F96-AFD2-BC325E7743CC}">
      <dgm:prSet/>
      <dgm:spPr/>
      <dgm:t>
        <a:bodyPr/>
        <a:lstStyle/>
        <a:p>
          <a:endParaRPr lang="en-US"/>
        </a:p>
      </dgm:t>
    </dgm:pt>
    <dgm:pt modelId="{4C05251D-6D20-4842-A052-E92171297875}" type="sibTrans" cxnId="{765D4C7E-534A-4F96-AFD2-BC325E7743CC}">
      <dgm:prSet/>
      <dgm:spPr/>
      <dgm:t>
        <a:bodyPr/>
        <a:lstStyle/>
        <a:p>
          <a:endParaRPr lang="en-US"/>
        </a:p>
      </dgm:t>
    </dgm:pt>
    <dgm:pt modelId="{FF4ED61E-5F71-4DE7-91DA-62B442335597}">
      <dgm:prSet phldrT="[Text]"/>
      <dgm:spPr/>
      <dgm:t>
        <a:bodyPr/>
        <a:lstStyle/>
        <a:p>
          <a:r>
            <a:rPr lang="en-US" dirty="0"/>
            <a:t>WBS 121.6.04 </a:t>
          </a:r>
          <a:r>
            <a:rPr lang="en-US" dirty="0" err="1"/>
            <a:t>UtilB</a:t>
          </a:r>
          <a:endParaRPr lang="en-US" dirty="0"/>
        </a:p>
      </dgm:t>
    </dgm:pt>
    <dgm:pt modelId="{B0676D7C-A880-4121-9437-F7E14A86DDC3}" type="parTrans" cxnId="{6E26C6B6-AE43-4F62-A227-A3A3C452661F}">
      <dgm:prSet/>
      <dgm:spPr/>
      <dgm:t>
        <a:bodyPr/>
        <a:lstStyle/>
        <a:p>
          <a:endParaRPr lang="en-US"/>
        </a:p>
      </dgm:t>
    </dgm:pt>
    <dgm:pt modelId="{32F1D206-F37F-422B-A002-E28E801546E1}" type="sibTrans" cxnId="{6E26C6B6-AE43-4F62-A227-A3A3C452661F}">
      <dgm:prSet/>
      <dgm:spPr/>
      <dgm:t>
        <a:bodyPr/>
        <a:lstStyle/>
        <a:p>
          <a:endParaRPr lang="en-US"/>
        </a:p>
      </dgm:t>
    </dgm:pt>
    <dgm:pt modelId="{2A4C9026-A594-4789-8538-1E078044E092}">
      <dgm:prSet phldrT="[Text]"/>
      <dgm:spPr/>
      <dgm:t>
        <a:bodyPr/>
        <a:lstStyle/>
        <a:p>
          <a:r>
            <a:rPr lang="en-US" dirty="0"/>
            <a:t>WBS 121.6.05 </a:t>
          </a:r>
          <a:r>
            <a:rPr lang="en-US" dirty="0" err="1"/>
            <a:t>Cmplx</a:t>
          </a:r>
          <a:endParaRPr lang="en-US" dirty="0"/>
        </a:p>
      </dgm:t>
    </dgm:pt>
    <dgm:pt modelId="{07D57537-E522-442B-81E0-737C080A33B1}" type="parTrans" cxnId="{A82BA3B2-1838-445F-A7BA-D063B786218D}">
      <dgm:prSet/>
      <dgm:spPr/>
      <dgm:t>
        <a:bodyPr/>
        <a:lstStyle/>
        <a:p>
          <a:endParaRPr lang="en-US"/>
        </a:p>
      </dgm:t>
    </dgm:pt>
    <dgm:pt modelId="{14F2AC52-ECAF-4E9A-89BB-38EE5969BB36}" type="sibTrans" cxnId="{A82BA3B2-1838-445F-A7BA-D063B786218D}">
      <dgm:prSet/>
      <dgm:spPr/>
      <dgm:t>
        <a:bodyPr/>
        <a:lstStyle/>
        <a:p>
          <a:endParaRPr lang="en-US"/>
        </a:p>
      </dgm:t>
    </dgm:pt>
    <dgm:pt modelId="{AEE286FA-BEEC-4AC4-92DB-84409BFD1F35}" type="pres">
      <dgm:prSet presAssocID="{1FB04DDC-DD6D-4D46-86F2-81B11B985A17}" presName="Name0" presStyleCnt="0">
        <dgm:presLayoutVars>
          <dgm:chMax val="1"/>
          <dgm:dir/>
          <dgm:animLvl val="ctr"/>
          <dgm:resizeHandles val="exact"/>
        </dgm:presLayoutVars>
      </dgm:prSet>
      <dgm:spPr/>
    </dgm:pt>
    <dgm:pt modelId="{954646A7-B321-4ECB-91AA-F5FD84688C0B}" type="pres">
      <dgm:prSet presAssocID="{58558AA1-9397-439A-BC18-723DBDBEC3E1}" presName="centerShape" presStyleLbl="node0" presStyleIdx="0" presStyleCnt="1" custScaleX="185357" custScaleY="186578"/>
      <dgm:spPr/>
    </dgm:pt>
    <dgm:pt modelId="{983B4C97-8D56-43C8-A0B0-DA53E8A3E1AA}" type="pres">
      <dgm:prSet presAssocID="{5BF7B035-5229-411B-AEC8-BE48B858FBDA}" presName="parTrans" presStyleLbl="sibTrans2D1" presStyleIdx="0" presStyleCnt="16" custAng="10800000" custScaleX="142828"/>
      <dgm:spPr>
        <a:prstGeom prst="leftRightArrow">
          <a:avLst/>
        </a:prstGeom>
      </dgm:spPr>
    </dgm:pt>
    <dgm:pt modelId="{DF042649-D1E6-4B81-84E9-CFB6F2F504A7}" type="pres">
      <dgm:prSet presAssocID="{5BF7B035-5229-411B-AEC8-BE48B858FBDA}" presName="connectorText" presStyleLbl="sibTrans2D1" presStyleIdx="0" presStyleCnt="16"/>
      <dgm:spPr/>
    </dgm:pt>
    <dgm:pt modelId="{2BADF194-AB13-449F-8307-0FA1AAAE7F11}" type="pres">
      <dgm:prSet presAssocID="{B6D29A7D-474A-4113-93EC-D4486E8E688A}" presName="node" presStyleLbl="node1" presStyleIdx="0" presStyleCnt="16">
        <dgm:presLayoutVars>
          <dgm:bulletEnabled val="1"/>
        </dgm:presLayoutVars>
      </dgm:prSet>
      <dgm:spPr/>
    </dgm:pt>
    <dgm:pt modelId="{E54F38E2-F309-4D86-ABBE-DF5354ABEC78}" type="pres">
      <dgm:prSet presAssocID="{218206AB-7D0E-46A8-AC12-806BF668BBEF}" presName="parTrans" presStyleLbl="sibTrans2D1" presStyleIdx="1" presStyleCnt="16" custAng="10794514" custScaleX="142828"/>
      <dgm:spPr>
        <a:prstGeom prst="leftRightArrow">
          <a:avLst/>
        </a:prstGeom>
      </dgm:spPr>
    </dgm:pt>
    <dgm:pt modelId="{2ACC8E27-BD14-4D68-87D2-57C1E25D1B71}" type="pres">
      <dgm:prSet presAssocID="{218206AB-7D0E-46A8-AC12-806BF668BBEF}" presName="connectorText" presStyleLbl="sibTrans2D1" presStyleIdx="1" presStyleCnt="16"/>
      <dgm:spPr/>
    </dgm:pt>
    <dgm:pt modelId="{9D6FB73C-AD68-453A-BA81-663450F6BEAE}" type="pres">
      <dgm:prSet presAssocID="{66C6EC48-60A5-453A-B64C-8CF69F763763}" presName="node" presStyleLbl="node1" presStyleIdx="1" presStyleCnt="16">
        <dgm:presLayoutVars>
          <dgm:bulletEnabled val="1"/>
        </dgm:presLayoutVars>
      </dgm:prSet>
      <dgm:spPr/>
    </dgm:pt>
    <dgm:pt modelId="{B0B8A574-9BC3-4568-8A94-95F15096A611}" type="pres">
      <dgm:prSet presAssocID="{913AA6DF-3D4B-41C9-A9C1-2A429A84BA99}" presName="parTrans" presStyleLbl="sibTrans2D1" presStyleIdx="2" presStyleCnt="16" custScaleX="142828"/>
      <dgm:spPr>
        <a:prstGeom prst="leftRightArrow">
          <a:avLst/>
        </a:prstGeom>
      </dgm:spPr>
    </dgm:pt>
    <dgm:pt modelId="{846A1D1F-5D49-4BBB-B5E2-25BB0BF9DBE5}" type="pres">
      <dgm:prSet presAssocID="{913AA6DF-3D4B-41C9-A9C1-2A429A84BA99}" presName="connectorText" presStyleLbl="sibTrans2D1" presStyleIdx="2" presStyleCnt="16"/>
      <dgm:spPr/>
    </dgm:pt>
    <dgm:pt modelId="{7FC5D182-9D13-4893-9BEE-856616BD7ECA}" type="pres">
      <dgm:prSet presAssocID="{F765CFDA-4131-4CCC-8DB9-60C02B160F93}" presName="node" presStyleLbl="node1" presStyleIdx="2" presStyleCnt="16">
        <dgm:presLayoutVars>
          <dgm:bulletEnabled val="1"/>
        </dgm:presLayoutVars>
      </dgm:prSet>
      <dgm:spPr/>
    </dgm:pt>
    <dgm:pt modelId="{DE58A4C2-2240-4111-8493-B0E375F269F4}" type="pres">
      <dgm:prSet presAssocID="{1ABCAF7A-8212-4050-9490-6F946270E1DF}" presName="parTrans" presStyleLbl="sibTrans2D1" presStyleIdx="3" presStyleCnt="16" custScaleX="142828"/>
      <dgm:spPr>
        <a:prstGeom prst="leftRightArrow">
          <a:avLst/>
        </a:prstGeom>
      </dgm:spPr>
    </dgm:pt>
    <dgm:pt modelId="{01801C8C-4011-4606-AFB2-3808AF2CBA02}" type="pres">
      <dgm:prSet presAssocID="{1ABCAF7A-8212-4050-9490-6F946270E1DF}" presName="connectorText" presStyleLbl="sibTrans2D1" presStyleIdx="3" presStyleCnt="16"/>
      <dgm:spPr/>
    </dgm:pt>
    <dgm:pt modelId="{B673DACE-33A9-45A7-87D2-24FAC3AAFFFE}" type="pres">
      <dgm:prSet presAssocID="{57C87AAD-502A-41FB-B88A-52E5FA78903C}" presName="node" presStyleLbl="node1" presStyleIdx="3" presStyleCnt="16">
        <dgm:presLayoutVars>
          <dgm:bulletEnabled val="1"/>
        </dgm:presLayoutVars>
      </dgm:prSet>
      <dgm:spPr/>
    </dgm:pt>
    <dgm:pt modelId="{7AA6DEDF-1E44-42EE-9990-5D3C0085D525}" type="pres">
      <dgm:prSet presAssocID="{B01A98BF-24DA-4A96-9C6E-06EEFD8542C1}" presName="parTrans" presStyleLbl="sibTrans2D1" presStyleIdx="4" presStyleCnt="16" custAng="10800000" custScaleX="142470" custLinFactNeighborX="3711"/>
      <dgm:spPr>
        <a:prstGeom prst="leftRightArrow">
          <a:avLst/>
        </a:prstGeom>
      </dgm:spPr>
    </dgm:pt>
    <dgm:pt modelId="{A38132B0-2A63-4154-A092-2777EA14FF63}" type="pres">
      <dgm:prSet presAssocID="{B01A98BF-24DA-4A96-9C6E-06EEFD8542C1}" presName="connectorText" presStyleLbl="sibTrans2D1" presStyleIdx="4" presStyleCnt="16"/>
      <dgm:spPr/>
    </dgm:pt>
    <dgm:pt modelId="{3E33D1FF-570D-448E-8827-584349A722B7}" type="pres">
      <dgm:prSet presAssocID="{70A9AD56-382D-4532-BA99-A965C9AC4E7C}" presName="node" presStyleLbl="node1" presStyleIdx="4" presStyleCnt="16">
        <dgm:presLayoutVars>
          <dgm:bulletEnabled val="1"/>
        </dgm:presLayoutVars>
      </dgm:prSet>
      <dgm:spPr/>
    </dgm:pt>
    <dgm:pt modelId="{C1D25B43-17CD-4759-9CD0-5581C5766405}" type="pres">
      <dgm:prSet presAssocID="{0F49302F-AE49-4830-BB3A-5E6D1D470C80}" presName="parTrans" presStyleLbl="sibTrans2D1" presStyleIdx="5" presStyleCnt="16" custAng="10792278" custScaleX="142205"/>
      <dgm:spPr>
        <a:prstGeom prst="leftRightArrow">
          <a:avLst/>
        </a:prstGeom>
      </dgm:spPr>
    </dgm:pt>
    <dgm:pt modelId="{8FD4DC3F-9980-4AF6-BA26-39F76CBADBCD}" type="pres">
      <dgm:prSet presAssocID="{0F49302F-AE49-4830-BB3A-5E6D1D470C80}" presName="connectorText" presStyleLbl="sibTrans2D1" presStyleIdx="5" presStyleCnt="16"/>
      <dgm:spPr/>
    </dgm:pt>
    <dgm:pt modelId="{7B283969-3FF8-4DA1-A763-9EBB3F777531}" type="pres">
      <dgm:prSet presAssocID="{BBBC74D3-8E2D-430C-989A-92972505D889}" presName="node" presStyleLbl="node1" presStyleIdx="5" presStyleCnt="16">
        <dgm:presLayoutVars>
          <dgm:bulletEnabled val="1"/>
        </dgm:presLayoutVars>
      </dgm:prSet>
      <dgm:spPr/>
    </dgm:pt>
    <dgm:pt modelId="{7C0A61DA-C705-49D3-91E3-5E09D449280D}" type="pres">
      <dgm:prSet presAssocID="{A7799ED4-1C4E-4684-BC06-4443A52072AA}" presName="parTrans" presStyleLbl="sibTrans2D1" presStyleIdx="6" presStyleCnt="16" custAng="10811984" custScaleX="140258"/>
      <dgm:spPr>
        <a:prstGeom prst="leftRightArrow">
          <a:avLst/>
        </a:prstGeom>
      </dgm:spPr>
    </dgm:pt>
    <dgm:pt modelId="{6A8EB6DD-AB0E-4B73-9016-4FF81993A827}" type="pres">
      <dgm:prSet presAssocID="{A7799ED4-1C4E-4684-BC06-4443A52072AA}" presName="connectorText" presStyleLbl="sibTrans2D1" presStyleIdx="6" presStyleCnt="16"/>
      <dgm:spPr/>
    </dgm:pt>
    <dgm:pt modelId="{BE621C6E-4AD1-4D61-A82D-34BD39403BF1}" type="pres">
      <dgm:prSet presAssocID="{584BCF23-5C0F-4BFF-B20B-27A8BF66F540}" presName="node" presStyleLbl="node1" presStyleIdx="6" presStyleCnt="16">
        <dgm:presLayoutVars>
          <dgm:bulletEnabled val="1"/>
        </dgm:presLayoutVars>
      </dgm:prSet>
      <dgm:spPr/>
    </dgm:pt>
    <dgm:pt modelId="{5360159E-B8EA-419F-82FC-B671422D87C2}" type="pres">
      <dgm:prSet presAssocID="{805AD256-978C-41B5-8210-0FEF59A1BD08}" presName="parTrans" presStyleLbl="sibTrans2D1" presStyleIdx="7" presStyleCnt="16" custAng="10785813" custScaleX="141873"/>
      <dgm:spPr>
        <a:prstGeom prst="leftRightArrow">
          <a:avLst/>
        </a:prstGeom>
      </dgm:spPr>
    </dgm:pt>
    <dgm:pt modelId="{A0C7D8E0-6973-4EF6-8BD4-40F1548C675A}" type="pres">
      <dgm:prSet presAssocID="{805AD256-978C-41B5-8210-0FEF59A1BD08}" presName="connectorText" presStyleLbl="sibTrans2D1" presStyleIdx="7" presStyleCnt="16"/>
      <dgm:spPr/>
    </dgm:pt>
    <dgm:pt modelId="{453D1C81-87B4-48C6-AD3F-F0F86737FA86}" type="pres">
      <dgm:prSet presAssocID="{579011D3-7EFF-4CD8-90B8-66D9155A1711}" presName="node" presStyleLbl="node1" presStyleIdx="7" presStyleCnt="16">
        <dgm:presLayoutVars>
          <dgm:bulletEnabled val="1"/>
        </dgm:presLayoutVars>
      </dgm:prSet>
      <dgm:spPr/>
    </dgm:pt>
    <dgm:pt modelId="{E9903D3D-CA34-4647-9C92-C3CD8DF0C7B1}" type="pres">
      <dgm:prSet presAssocID="{40248F0F-BF1A-4AC4-BD03-AADCFF7EBBFD}" presName="parTrans" presStyleLbl="sibTrans2D1" presStyleIdx="8" presStyleCnt="16" custAng="10800000" custScaleX="144578"/>
      <dgm:spPr>
        <a:prstGeom prst="leftRightArrow">
          <a:avLst/>
        </a:prstGeom>
      </dgm:spPr>
    </dgm:pt>
    <dgm:pt modelId="{62DDE3BF-D39A-4273-A62F-C89E32AF67C5}" type="pres">
      <dgm:prSet presAssocID="{40248F0F-BF1A-4AC4-BD03-AADCFF7EBBFD}" presName="connectorText" presStyleLbl="sibTrans2D1" presStyleIdx="8" presStyleCnt="16"/>
      <dgm:spPr/>
    </dgm:pt>
    <dgm:pt modelId="{54A34AF7-CF5C-4402-BB0A-0B1FA07AD2B9}" type="pres">
      <dgm:prSet presAssocID="{A5917624-A4C0-4E8C-A9EC-13CED060B7CB}" presName="node" presStyleLbl="node1" presStyleIdx="8" presStyleCnt="16">
        <dgm:presLayoutVars>
          <dgm:bulletEnabled val="1"/>
        </dgm:presLayoutVars>
      </dgm:prSet>
      <dgm:spPr/>
    </dgm:pt>
    <dgm:pt modelId="{60643361-14C2-4835-A501-853D5D032712}" type="pres">
      <dgm:prSet presAssocID="{D3DD93B8-4373-4A44-BBC5-4D4E31F7A12B}" presName="parTrans" presStyleLbl="sibTrans2D1" presStyleIdx="9" presStyleCnt="16" custAng="10858094" custScaleX="142652"/>
      <dgm:spPr>
        <a:prstGeom prst="leftRightArrow">
          <a:avLst/>
        </a:prstGeom>
      </dgm:spPr>
    </dgm:pt>
    <dgm:pt modelId="{9D07E978-04FF-4D8F-9361-AE50BFA011C9}" type="pres">
      <dgm:prSet presAssocID="{D3DD93B8-4373-4A44-BBC5-4D4E31F7A12B}" presName="connectorText" presStyleLbl="sibTrans2D1" presStyleIdx="9" presStyleCnt="16"/>
      <dgm:spPr/>
    </dgm:pt>
    <dgm:pt modelId="{E877E957-81A8-441A-B7C2-38E0E8C1BC88}" type="pres">
      <dgm:prSet presAssocID="{CD2814FF-A159-4A6D-BCEB-843A3316BE09}" presName="node" presStyleLbl="node1" presStyleIdx="9" presStyleCnt="16">
        <dgm:presLayoutVars>
          <dgm:bulletEnabled val="1"/>
        </dgm:presLayoutVars>
      </dgm:prSet>
      <dgm:spPr/>
    </dgm:pt>
    <dgm:pt modelId="{1B26DD35-BE01-4C28-B461-F559F5065BA7}" type="pres">
      <dgm:prSet presAssocID="{E3AC2F64-E0CE-4566-8F19-45A1355891F1}" presName="parTrans" presStyleLbl="sibTrans2D1" presStyleIdx="10" presStyleCnt="16" custAng="10820810" custScaleX="140431"/>
      <dgm:spPr>
        <a:prstGeom prst="leftRightArrow">
          <a:avLst/>
        </a:prstGeom>
      </dgm:spPr>
    </dgm:pt>
    <dgm:pt modelId="{F8E9E12D-9D8B-4DCC-97CF-C5D9CCBDF575}" type="pres">
      <dgm:prSet presAssocID="{E3AC2F64-E0CE-4566-8F19-45A1355891F1}" presName="connectorText" presStyleLbl="sibTrans2D1" presStyleIdx="10" presStyleCnt="16"/>
      <dgm:spPr/>
    </dgm:pt>
    <dgm:pt modelId="{816C45E0-D68E-4BA1-A2BF-B48458E2105A}" type="pres">
      <dgm:prSet presAssocID="{3395690E-7A4E-49D2-B950-4AAC88944E1A}" presName="node" presStyleLbl="node1" presStyleIdx="10" presStyleCnt="16">
        <dgm:presLayoutVars>
          <dgm:bulletEnabled val="1"/>
        </dgm:presLayoutVars>
      </dgm:prSet>
      <dgm:spPr/>
    </dgm:pt>
    <dgm:pt modelId="{2BF195F8-2002-415F-B547-ADEFD8B53FE5}" type="pres">
      <dgm:prSet presAssocID="{176EE267-0D97-45CB-A39D-C63758AA70BC}" presName="parTrans" presStyleLbl="sibTrans2D1" presStyleIdx="11" presStyleCnt="16" custAng="10835720" custScaleX="151876"/>
      <dgm:spPr>
        <a:prstGeom prst="leftRightArrow">
          <a:avLst/>
        </a:prstGeom>
      </dgm:spPr>
    </dgm:pt>
    <dgm:pt modelId="{FE2FFB49-6380-4E86-B994-3A9D73C56265}" type="pres">
      <dgm:prSet presAssocID="{176EE267-0D97-45CB-A39D-C63758AA70BC}" presName="connectorText" presStyleLbl="sibTrans2D1" presStyleIdx="11" presStyleCnt="16"/>
      <dgm:spPr/>
    </dgm:pt>
    <dgm:pt modelId="{89B48D93-F048-4123-BA84-33C07186E4D9}" type="pres">
      <dgm:prSet presAssocID="{A8F5C49A-AD5D-4E3B-895B-90B1C72EFF7C}" presName="node" presStyleLbl="node1" presStyleIdx="11" presStyleCnt="16">
        <dgm:presLayoutVars>
          <dgm:bulletEnabled val="1"/>
        </dgm:presLayoutVars>
      </dgm:prSet>
      <dgm:spPr/>
    </dgm:pt>
    <dgm:pt modelId="{CBE72934-558A-4847-A9BA-1D02FA4D1E7F}" type="pres">
      <dgm:prSet presAssocID="{6911892F-C2E8-43A7-BE83-66DFF59A3C3D}" presName="parTrans" presStyleLbl="sibTrans2D1" presStyleIdx="12" presStyleCnt="16" custAng="10800000" custScaleX="146212"/>
      <dgm:spPr>
        <a:prstGeom prst="leftRightArrow">
          <a:avLst/>
        </a:prstGeom>
      </dgm:spPr>
    </dgm:pt>
    <dgm:pt modelId="{15458EA4-4F93-46E7-9E24-9368E3DFE264}" type="pres">
      <dgm:prSet presAssocID="{6911892F-C2E8-43A7-BE83-66DFF59A3C3D}" presName="connectorText" presStyleLbl="sibTrans2D1" presStyleIdx="12" presStyleCnt="16"/>
      <dgm:spPr/>
    </dgm:pt>
    <dgm:pt modelId="{91AA4C24-A8E5-48C0-AF2F-E58BF950F2F1}" type="pres">
      <dgm:prSet presAssocID="{2030A57E-E5D0-4F31-9C6A-49D4A163D587}" presName="node" presStyleLbl="node1" presStyleIdx="12" presStyleCnt="16">
        <dgm:presLayoutVars>
          <dgm:bulletEnabled val="1"/>
        </dgm:presLayoutVars>
      </dgm:prSet>
      <dgm:spPr/>
    </dgm:pt>
    <dgm:pt modelId="{FD51DD99-6C49-4878-BDFF-9F3B83B11BCD}" type="pres">
      <dgm:prSet presAssocID="{3BF45C85-12CB-45A4-B907-F006D992013A}" presName="parTrans" presStyleLbl="sibTrans2D1" presStyleIdx="13" presStyleCnt="16" custAng="10778590" custScaleX="141200"/>
      <dgm:spPr>
        <a:prstGeom prst="leftRightArrow">
          <a:avLst/>
        </a:prstGeom>
      </dgm:spPr>
    </dgm:pt>
    <dgm:pt modelId="{B3C896DD-145B-45AF-889C-9B87A18FF2AE}" type="pres">
      <dgm:prSet presAssocID="{3BF45C85-12CB-45A4-B907-F006D992013A}" presName="connectorText" presStyleLbl="sibTrans2D1" presStyleIdx="13" presStyleCnt="16"/>
      <dgm:spPr/>
    </dgm:pt>
    <dgm:pt modelId="{67BCA3AD-AAEF-410F-ABE0-05017B29E6EE}" type="pres">
      <dgm:prSet presAssocID="{D59689C1-B45F-4357-98E7-7C01921F7669}" presName="node" presStyleLbl="node1" presStyleIdx="13" presStyleCnt="16">
        <dgm:presLayoutVars>
          <dgm:bulletEnabled val="1"/>
        </dgm:presLayoutVars>
      </dgm:prSet>
      <dgm:spPr/>
    </dgm:pt>
    <dgm:pt modelId="{C589FB71-C44E-4F0C-98DC-F468CBA3CE19}" type="pres">
      <dgm:prSet presAssocID="{B0676D7C-A880-4121-9437-F7E14A86DDC3}" presName="parTrans" presStyleLbl="sibTrans2D1" presStyleIdx="14" presStyleCnt="16" custAng="21553050" custScaleX="141330"/>
      <dgm:spPr>
        <a:prstGeom prst="leftRightArrow">
          <a:avLst/>
        </a:prstGeom>
      </dgm:spPr>
    </dgm:pt>
    <dgm:pt modelId="{004C9970-02B9-4DAC-87AD-0C2DF2AEA6E1}" type="pres">
      <dgm:prSet presAssocID="{B0676D7C-A880-4121-9437-F7E14A86DDC3}" presName="connectorText" presStyleLbl="sibTrans2D1" presStyleIdx="14" presStyleCnt="16"/>
      <dgm:spPr/>
    </dgm:pt>
    <dgm:pt modelId="{8DF24AB5-B43D-4EC2-834E-1693ABC24854}" type="pres">
      <dgm:prSet presAssocID="{FF4ED61E-5F71-4DE7-91DA-62B442335597}" presName="node" presStyleLbl="node1" presStyleIdx="14" presStyleCnt="16">
        <dgm:presLayoutVars>
          <dgm:bulletEnabled val="1"/>
        </dgm:presLayoutVars>
      </dgm:prSet>
      <dgm:spPr/>
    </dgm:pt>
    <dgm:pt modelId="{E787B49F-776A-4126-867A-18B2A9377CD0}" type="pres">
      <dgm:prSet presAssocID="{07D57537-E522-442B-81E0-737C080A33B1}" presName="parTrans" presStyleLbl="sibTrans2D1" presStyleIdx="15" presStyleCnt="16" custAng="21597640" custScaleX="140583"/>
      <dgm:spPr>
        <a:prstGeom prst="leftRightArrow">
          <a:avLst/>
        </a:prstGeom>
      </dgm:spPr>
    </dgm:pt>
    <dgm:pt modelId="{C0B9BD0B-E796-463A-BFFF-F144815AA4A5}" type="pres">
      <dgm:prSet presAssocID="{07D57537-E522-442B-81E0-737C080A33B1}" presName="connectorText" presStyleLbl="sibTrans2D1" presStyleIdx="15" presStyleCnt="16"/>
      <dgm:spPr/>
    </dgm:pt>
    <dgm:pt modelId="{261BA645-F054-4EE6-91A2-5B3249DEDBA9}" type="pres">
      <dgm:prSet presAssocID="{2A4C9026-A594-4789-8538-1E078044E092}" presName="node" presStyleLbl="node1" presStyleIdx="15" presStyleCnt="16">
        <dgm:presLayoutVars>
          <dgm:bulletEnabled val="1"/>
        </dgm:presLayoutVars>
      </dgm:prSet>
      <dgm:spPr/>
    </dgm:pt>
  </dgm:ptLst>
  <dgm:cxnLst>
    <dgm:cxn modelId="{54240207-C942-4328-BD4D-C347EEF6F47A}" type="presOf" srcId="{2030A57E-E5D0-4F31-9C6A-49D4A163D587}" destId="{91AA4C24-A8E5-48C0-AF2F-E58BF950F2F1}" srcOrd="0" destOrd="0" presId="urn:microsoft.com/office/officeart/2005/8/layout/radial5"/>
    <dgm:cxn modelId="{4BEA3813-B411-4B74-918A-AD70BC4EA9BF}" type="presOf" srcId="{57C87AAD-502A-41FB-B88A-52E5FA78903C}" destId="{B673DACE-33A9-45A7-87D2-24FAC3AAFFFE}" srcOrd="0" destOrd="0" presId="urn:microsoft.com/office/officeart/2005/8/layout/radial5"/>
    <dgm:cxn modelId="{23DEAA26-28E8-4659-AAE3-548DF14DB2DC}" type="presOf" srcId="{B01A98BF-24DA-4A96-9C6E-06EEFD8542C1}" destId="{7AA6DEDF-1E44-42EE-9990-5D3C0085D525}" srcOrd="0" destOrd="0" presId="urn:microsoft.com/office/officeart/2005/8/layout/radial5"/>
    <dgm:cxn modelId="{F2C94631-94CD-484E-8417-3AE55F08CFA1}" type="presOf" srcId="{A5917624-A4C0-4E8C-A9EC-13CED060B7CB}" destId="{54A34AF7-CF5C-4402-BB0A-0B1FA07AD2B9}" srcOrd="0" destOrd="0" presId="urn:microsoft.com/office/officeart/2005/8/layout/radial5"/>
    <dgm:cxn modelId="{2629BA36-876A-4AFD-B05D-D61186EA368A}" type="presOf" srcId="{40248F0F-BF1A-4AC4-BD03-AADCFF7EBBFD}" destId="{E9903D3D-CA34-4647-9C92-C3CD8DF0C7B1}" srcOrd="0" destOrd="0" presId="urn:microsoft.com/office/officeart/2005/8/layout/radial5"/>
    <dgm:cxn modelId="{3DF16339-8CFD-4E0B-BC4F-B31AD39D618B}" type="presOf" srcId="{0F49302F-AE49-4830-BB3A-5E6D1D470C80}" destId="{C1D25B43-17CD-4759-9CD0-5581C5766405}" srcOrd="0" destOrd="0" presId="urn:microsoft.com/office/officeart/2005/8/layout/radial5"/>
    <dgm:cxn modelId="{4859F63F-6679-4961-9001-8336A5041E93}" type="presOf" srcId="{FF4ED61E-5F71-4DE7-91DA-62B442335597}" destId="{8DF24AB5-B43D-4EC2-834E-1693ABC24854}" srcOrd="0" destOrd="0" presId="urn:microsoft.com/office/officeart/2005/8/layout/radial5"/>
    <dgm:cxn modelId="{615E8A5D-8069-485A-B2F2-A8B7C5E9A299}" type="presOf" srcId="{E3AC2F64-E0CE-4566-8F19-45A1355891F1}" destId="{F8E9E12D-9D8B-4DCC-97CF-C5D9CCBDF575}" srcOrd="1" destOrd="0" presId="urn:microsoft.com/office/officeart/2005/8/layout/radial5"/>
    <dgm:cxn modelId="{F0AC2B41-1CE2-45F1-B304-DD041AC4C077}" type="presOf" srcId="{584BCF23-5C0F-4BFF-B20B-27A8BF66F540}" destId="{BE621C6E-4AD1-4D61-A82D-34BD39403BF1}" srcOrd="0" destOrd="0" presId="urn:microsoft.com/office/officeart/2005/8/layout/radial5"/>
    <dgm:cxn modelId="{88C92742-A688-4949-A808-31DE1ABD2F43}" type="presOf" srcId="{CD2814FF-A159-4A6D-BCEB-843A3316BE09}" destId="{E877E957-81A8-441A-B7C2-38E0E8C1BC88}" srcOrd="0" destOrd="0" presId="urn:microsoft.com/office/officeart/2005/8/layout/radial5"/>
    <dgm:cxn modelId="{8B862264-854B-4A9F-94F1-EBE32EEBFC42}" type="presOf" srcId="{6911892F-C2E8-43A7-BE83-66DFF59A3C3D}" destId="{CBE72934-558A-4847-A9BA-1D02FA4D1E7F}" srcOrd="0" destOrd="0" presId="urn:microsoft.com/office/officeart/2005/8/layout/radial5"/>
    <dgm:cxn modelId="{CBD1C366-6B7E-47C3-90FD-2541DF41F866}" srcId="{58558AA1-9397-439A-BC18-723DBDBEC3E1}" destId="{BBBC74D3-8E2D-430C-989A-92972505D889}" srcOrd="5" destOrd="0" parTransId="{0F49302F-AE49-4830-BB3A-5E6D1D470C80}" sibTransId="{54F463F4-5480-496F-8FEC-8CBA6BDAF082}"/>
    <dgm:cxn modelId="{D8931A69-7AA9-46D4-83C5-E2962D0F45C5}" type="presOf" srcId="{579011D3-7EFF-4CD8-90B8-66D9155A1711}" destId="{453D1C81-87B4-48C6-AD3F-F0F86737FA86}" srcOrd="0" destOrd="0" presId="urn:microsoft.com/office/officeart/2005/8/layout/radial5"/>
    <dgm:cxn modelId="{283C5169-C8FD-4620-A15C-BA8481FD441C}" srcId="{58558AA1-9397-439A-BC18-723DBDBEC3E1}" destId="{70A9AD56-382D-4532-BA99-A965C9AC4E7C}" srcOrd="4" destOrd="0" parTransId="{B01A98BF-24DA-4A96-9C6E-06EEFD8542C1}" sibTransId="{C85B97B5-FB63-4990-8F6E-8F1FC68932F6}"/>
    <dgm:cxn modelId="{A4A28A4B-AF25-4A13-8BDC-8500718681DE}" srcId="{58558AA1-9397-439A-BC18-723DBDBEC3E1}" destId="{B6D29A7D-474A-4113-93EC-D4486E8E688A}" srcOrd="0" destOrd="0" parTransId="{5BF7B035-5229-411B-AEC8-BE48B858FBDA}" sibTransId="{633840AD-2552-42F8-B274-7B63DE773776}"/>
    <dgm:cxn modelId="{A2A18D6B-B275-4776-8721-2C509655EF7E}" type="presOf" srcId="{2A4C9026-A594-4789-8538-1E078044E092}" destId="{261BA645-F054-4EE6-91A2-5B3249DEDBA9}" srcOrd="0" destOrd="0" presId="urn:microsoft.com/office/officeart/2005/8/layout/radial5"/>
    <dgm:cxn modelId="{AD72B74B-5100-473F-8AAC-990843595AF2}" type="presOf" srcId="{1ABCAF7A-8212-4050-9490-6F946270E1DF}" destId="{DE58A4C2-2240-4111-8493-B0E375F269F4}" srcOrd="0" destOrd="0" presId="urn:microsoft.com/office/officeart/2005/8/layout/radial5"/>
    <dgm:cxn modelId="{3B7A764F-7A28-4447-B2B1-3C7FEA869AB4}" srcId="{58558AA1-9397-439A-BC18-723DBDBEC3E1}" destId="{F765CFDA-4131-4CCC-8DB9-60C02B160F93}" srcOrd="2" destOrd="0" parTransId="{913AA6DF-3D4B-41C9-A9C1-2A429A84BA99}" sibTransId="{1622746F-5175-4D74-B339-33D48CC8C28A}"/>
    <dgm:cxn modelId="{A996AF55-9AF3-4519-A3C9-EC2576507101}" srcId="{58558AA1-9397-439A-BC18-723DBDBEC3E1}" destId="{584BCF23-5C0F-4BFF-B20B-27A8BF66F540}" srcOrd="6" destOrd="0" parTransId="{A7799ED4-1C4E-4684-BC06-4443A52072AA}" sibTransId="{E103740B-0D6B-4C2A-88FE-FF44E9CA7A74}"/>
    <dgm:cxn modelId="{4B74D858-1E67-4AF8-903C-14451AFF39BD}" type="presOf" srcId="{3BF45C85-12CB-45A4-B907-F006D992013A}" destId="{B3C896DD-145B-45AF-889C-9B87A18FF2AE}" srcOrd="1" destOrd="0" presId="urn:microsoft.com/office/officeart/2005/8/layout/radial5"/>
    <dgm:cxn modelId="{1C9B4079-1B88-46E2-8554-85603EF0A15D}" type="presOf" srcId="{B0676D7C-A880-4121-9437-F7E14A86DDC3}" destId="{C589FB71-C44E-4F0C-98DC-F468CBA3CE19}" srcOrd="0" destOrd="0" presId="urn:microsoft.com/office/officeart/2005/8/layout/radial5"/>
    <dgm:cxn modelId="{4CB1F059-23C4-49AD-B307-5C4EBD26995C}" type="presOf" srcId="{218206AB-7D0E-46A8-AC12-806BF668BBEF}" destId="{E54F38E2-F309-4D86-ABBE-DF5354ABEC78}" srcOrd="0" destOrd="0" presId="urn:microsoft.com/office/officeart/2005/8/layout/radial5"/>
    <dgm:cxn modelId="{765D4C7E-534A-4F96-AFD2-BC325E7743CC}" srcId="{58558AA1-9397-439A-BC18-723DBDBEC3E1}" destId="{D59689C1-B45F-4357-98E7-7C01921F7669}" srcOrd="13" destOrd="0" parTransId="{3BF45C85-12CB-45A4-B907-F006D992013A}" sibTransId="{4C05251D-6D20-4842-A052-E92171297875}"/>
    <dgm:cxn modelId="{D300BC7E-BF5E-441C-8707-7234CE2320C7}" type="presOf" srcId="{07D57537-E522-442B-81E0-737C080A33B1}" destId="{E787B49F-776A-4126-867A-18B2A9377CD0}" srcOrd="0" destOrd="0" presId="urn:microsoft.com/office/officeart/2005/8/layout/radial5"/>
    <dgm:cxn modelId="{BB823F80-D81D-4EDC-954E-A2D51F84A718}" srcId="{58558AA1-9397-439A-BC18-723DBDBEC3E1}" destId="{A8F5C49A-AD5D-4E3B-895B-90B1C72EFF7C}" srcOrd="11" destOrd="0" parTransId="{176EE267-0D97-45CB-A39D-C63758AA70BC}" sibTransId="{36F48755-5ED1-463E-8DE4-6E3F44E896B0}"/>
    <dgm:cxn modelId="{EAB4AA80-473D-4BC7-8012-D02C10F1A651}" type="presOf" srcId="{A7799ED4-1C4E-4684-BC06-4443A52072AA}" destId="{6A8EB6DD-AB0E-4B73-9016-4FF81993A827}" srcOrd="1" destOrd="0" presId="urn:microsoft.com/office/officeart/2005/8/layout/radial5"/>
    <dgm:cxn modelId="{B85B1681-70A2-4D96-8ABC-41CFF94DDBD0}" type="presOf" srcId="{1FB04DDC-DD6D-4D46-86F2-81B11B985A17}" destId="{AEE286FA-BEEC-4AC4-92DB-84409BFD1F35}" srcOrd="0" destOrd="0" presId="urn:microsoft.com/office/officeart/2005/8/layout/radial5"/>
    <dgm:cxn modelId="{D0352D86-ED1A-4D37-A323-9250C8308521}" type="presOf" srcId="{176EE267-0D97-45CB-A39D-C63758AA70BC}" destId="{2BF195F8-2002-415F-B547-ADEFD8B53FE5}" srcOrd="0" destOrd="0" presId="urn:microsoft.com/office/officeart/2005/8/layout/radial5"/>
    <dgm:cxn modelId="{8EA0D689-413B-4687-8AA1-14DA6A8E96EF}" type="presOf" srcId="{BBBC74D3-8E2D-430C-989A-92972505D889}" destId="{7B283969-3FF8-4DA1-A763-9EBB3F777531}" srcOrd="0" destOrd="0" presId="urn:microsoft.com/office/officeart/2005/8/layout/radial5"/>
    <dgm:cxn modelId="{ADFE4E8D-476E-4CD7-B25D-BCBE79FDE35A}" srcId="{58558AA1-9397-439A-BC18-723DBDBEC3E1}" destId="{CD2814FF-A159-4A6D-BCEB-843A3316BE09}" srcOrd="9" destOrd="0" parTransId="{D3DD93B8-4373-4A44-BBC5-4D4E31F7A12B}" sibTransId="{947AE62E-33CC-4BFC-AE4A-20FC44D2051C}"/>
    <dgm:cxn modelId="{56E1878E-0827-4305-A8D2-5D01EC8995F1}" type="presOf" srcId="{B0676D7C-A880-4121-9437-F7E14A86DDC3}" destId="{004C9970-02B9-4DAC-87AD-0C2DF2AEA6E1}" srcOrd="1" destOrd="0" presId="urn:microsoft.com/office/officeart/2005/8/layout/radial5"/>
    <dgm:cxn modelId="{4E508B8E-8BE4-4BF4-85E1-2B20BF2028B1}" srcId="{1FB04DDC-DD6D-4D46-86F2-81B11B985A17}" destId="{58558AA1-9397-439A-BC18-723DBDBEC3E1}" srcOrd="0" destOrd="0" parTransId="{23761546-BAFB-4ECC-8454-89DA0AF02720}" sibTransId="{945A1720-A062-4A5B-9848-CB72B2021381}"/>
    <dgm:cxn modelId="{7280CD90-B5FA-4024-92CF-3C157135AC5F}" type="presOf" srcId="{D3DD93B8-4373-4A44-BBC5-4D4E31F7A12B}" destId="{60643361-14C2-4835-A501-853D5D032712}" srcOrd="0" destOrd="0" presId="urn:microsoft.com/office/officeart/2005/8/layout/radial5"/>
    <dgm:cxn modelId="{50C89792-70F7-4579-8A3D-3D980827CC42}" type="presOf" srcId="{40248F0F-BF1A-4AC4-BD03-AADCFF7EBBFD}" destId="{62DDE3BF-D39A-4273-A62F-C89E32AF67C5}" srcOrd="1" destOrd="0" presId="urn:microsoft.com/office/officeart/2005/8/layout/radial5"/>
    <dgm:cxn modelId="{F12D1797-0141-4049-A164-4EEE349354D8}" type="presOf" srcId="{E3AC2F64-E0CE-4566-8F19-45A1355891F1}" destId="{1B26DD35-BE01-4C28-B461-F559F5065BA7}" srcOrd="0" destOrd="0" presId="urn:microsoft.com/office/officeart/2005/8/layout/radial5"/>
    <dgm:cxn modelId="{EBCAD7A2-D987-493E-9A0B-519AFFA3ED61}" type="presOf" srcId="{5BF7B035-5229-411B-AEC8-BE48B858FBDA}" destId="{DF042649-D1E6-4B81-84E9-CFB6F2F504A7}" srcOrd="1" destOrd="0" presId="urn:microsoft.com/office/officeart/2005/8/layout/radial5"/>
    <dgm:cxn modelId="{F8E723A4-6C82-40F3-8A59-8EF1F7E15649}" srcId="{58558AA1-9397-439A-BC18-723DBDBEC3E1}" destId="{2030A57E-E5D0-4F31-9C6A-49D4A163D587}" srcOrd="12" destOrd="0" parTransId="{6911892F-C2E8-43A7-BE83-66DFF59A3C3D}" sibTransId="{CE85F665-AD35-45DA-8330-594D6D29E92B}"/>
    <dgm:cxn modelId="{8BA87FA4-BAD6-477A-8B26-F90CD7D8C235}" type="presOf" srcId="{66C6EC48-60A5-453A-B64C-8CF69F763763}" destId="{9D6FB73C-AD68-453A-BA81-663450F6BEAE}" srcOrd="0" destOrd="0" presId="urn:microsoft.com/office/officeart/2005/8/layout/radial5"/>
    <dgm:cxn modelId="{9BD320A9-5E20-498C-BA0A-BD65B91B1D83}" srcId="{58558AA1-9397-439A-BC18-723DBDBEC3E1}" destId="{66C6EC48-60A5-453A-B64C-8CF69F763763}" srcOrd="1" destOrd="0" parTransId="{218206AB-7D0E-46A8-AC12-806BF668BBEF}" sibTransId="{60140BB5-2972-4C67-9999-9320AC56F6D1}"/>
    <dgm:cxn modelId="{41485EA9-D3CE-4ACD-A3D2-F76239F3E3FF}" type="presOf" srcId="{3BF45C85-12CB-45A4-B907-F006D992013A}" destId="{FD51DD99-6C49-4878-BDFF-9F3B83B11BCD}" srcOrd="0" destOrd="0" presId="urn:microsoft.com/office/officeart/2005/8/layout/radial5"/>
    <dgm:cxn modelId="{B97D52A9-16AE-4B18-AA97-9268D8FFA97F}" type="presOf" srcId="{805AD256-978C-41B5-8210-0FEF59A1BD08}" destId="{5360159E-B8EA-419F-82FC-B671422D87C2}" srcOrd="0" destOrd="0" presId="urn:microsoft.com/office/officeart/2005/8/layout/radial5"/>
    <dgm:cxn modelId="{8F4A32AB-425B-433C-A8AA-A861C9246058}" type="presOf" srcId="{07D57537-E522-442B-81E0-737C080A33B1}" destId="{C0B9BD0B-E796-463A-BFFF-F144815AA4A5}" srcOrd="1" destOrd="0" presId="urn:microsoft.com/office/officeart/2005/8/layout/radial5"/>
    <dgm:cxn modelId="{A310D5AD-DAA0-413F-B723-3621973DD7B5}" type="presOf" srcId="{5BF7B035-5229-411B-AEC8-BE48B858FBDA}" destId="{983B4C97-8D56-43C8-A0B0-DA53E8A3E1AA}" srcOrd="0" destOrd="0" presId="urn:microsoft.com/office/officeart/2005/8/layout/radial5"/>
    <dgm:cxn modelId="{A82BA3B2-1838-445F-A7BA-D063B786218D}" srcId="{58558AA1-9397-439A-BC18-723DBDBEC3E1}" destId="{2A4C9026-A594-4789-8538-1E078044E092}" srcOrd="15" destOrd="0" parTransId="{07D57537-E522-442B-81E0-737C080A33B1}" sibTransId="{14F2AC52-ECAF-4E9A-89BB-38EE5969BB36}"/>
    <dgm:cxn modelId="{6E26C6B6-AE43-4F62-A227-A3A3C452661F}" srcId="{58558AA1-9397-439A-BC18-723DBDBEC3E1}" destId="{FF4ED61E-5F71-4DE7-91DA-62B442335597}" srcOrd="14" destOrd="0" parTransId="{B0676D7C-A880-4121-9437-F7E14A86DDC3}" sibTransId="{32F1D206-F37F-422B-A002-E28E801546E1}"/>
    <dgm:cxn modelId="{0BC736B7-D2E9-4C44-AD89-BC6D42F447F7}" type="presOf" srcId="{A8F5C49A-AD5D-4E3B-895B-90B1C72EFF7C}" destId="{89B48D93-F048-4123-BA84-33C07186E4D9}" srcOrd="0" destOrd="0" presId="urn:microsoft.com/office/officeart/2005/8/layout/radial5"/>
    <dgm:cxn modelId="{8CD932B9-FC47-4D1B-84DE-16B8CA517273}" type="presOf" srcId="{F765CFDA-4131-4CCC-8DB9-60C02B160F93}" destId="{7FC5D182-9D13-4893-9BEE-856616BD7ECA}" srcOrd="0" destOrd="0" presId="urn:microsoft.com/office/officeart/2005/8/layout/radial5"/>
    <dgm:cxn modelId="{61004ABB-E04E-4CB4-AB39-0BF664A4E1C8}" type="presOf" srcId="{6911892F-C2E8-43A7-BE83-66DFF59A3C3D}" destId="{15458EA4-4F93-46E7-9E24-9368E3DFE264}" srcOrd="1" destOrd="0" presId="urn:microsoft.com/office/officeart/2005/8/layout/radial5"/>
    <dgm:cxn modelId="{DA4FA6BB-7660-4A0D-9A3E-164046B74A76}" srcId="{58558AA1-9397-439A-BC18-723DBDBEC3E1}" destId="{579011D3-7EFF-4CD8-90B8-66D9155A1711}" srcOrd="7" destOrd="0" parTransId="{805AD256-978C-41B5-8210-0FEF59A1BD08}" sibTransId="{0805C379-126A-42C0-9539-3F1A94A5F63C}"/>
    <dgm:cxn modelId="{D687C6BF-9205-4B9C-81C7-6D63602B6479}" type="presOf" srcId="{D59689C1-B45F-4357-98E7-7C01921F7669}" destId="{67BCA3AD-AAEF-410F-ABE0-05017B29E6EE}" srcOrd="0" destOrd="0" presId="urn:microsoft.com/office/officeart/2005/8/layout/radial5"/>
    <dgm:cxn modelId="{153D63C0-3CBB-44F9-94DE-F6F413B3DC46}" type="presOf" srcId="{B6D29A7D-474A-4113-93EC-D4486E8E688A}" destId="{2BADF194-AB13-449F-8307-0FA1AAAE7F11}" srcOrd="0" destOrd="0" presId="urn:microsoft.com/office/officeart/2005/8/layout/radial5"/>
    <dgm:cxn modelId="{0E4FA6CA-FCE9-42FD-880E-5C3E75A2539F}" type="presOf" srcId="{913AA6DF-3D4B-41C9-A9C1-2A429A84BA99}" destId="{B0B8A574-9BC3-4568-8A94-95F15096A611}" srcOrd="0" destOrd="0" presId="urn:microsoft.com/office/officeart/2005/8/layout/radial5"/>
    <dgm:cxn modelId="{DBBAF7D8-6233-4C0F-AD85-BCEBF21A626B}" type="presOf" srcId="{0F49302F-AE49-4830-BB3A-5E6D1D470C80}" destId="{8FD4DC3F-9980-4AF6-BA26-39F76CBADBCD}" srcOrd="1" destOrd="0" presId="urn:microsoft.com/office/officeart/2005/8/layout/radial5"/>
    <dgm:cxn modelId="{BF18C3DD-D835-4480-83D2-3C5B8EDD88C3}" srcId="{58558AA1-9397-439A-BC18-723DBDBEC3E1}" destId="{A5917624-A4C0-4E8C-A9EC-13CED060B7CB}" srcOrd="8" destOrd="0" parTransId="{40248F0F-BF1A-4AC4-BD03-AADCFF7EBBFD}" sibTransId="{695FA44E-3645-4D16-B7BF-6BDDB039CDC2}"/>
    <dgm:cxn modelId="{3935F4DF-7298-4B7A-8D8B-79D02ECE454A}" type="presOf" srcId="{3395690E-7A4E-49D2-B950-4AAC88944E1A}" destId="{816C45E0-D68E-4BA1-A2BF-B48458E2105A}" srcOrd="0" destOrd="0" presId="urn:microsoft.com/office/officeart/2005/8/layout/radial5"/>
    <dgm:cxn modelId="{EAF462E0-8F0F-4611-8F7A-2DA79834C172}" type="presOf" srcId="{913AA6DF-3D4B-41C9-A9C1-2A429A84BA99}" destId="{846A1D1F-5D49-4BBB-B5E2-25BB0BF9DBE5}" srcOrd="1" destOrd="0" presId="urn:microsoft.com/office/officeart/2005/8/layout/radial5"/>
    <dgm:cxn modelId="{834F64E0-CE13-4ABC-B53A-ADEF39D826DD}" type="presOf" srcId="{D3DD93B8-4373-4A44-BBC5-4D4E31F7A12B}" destId="{9D07E978-04FF-4D8F-9361-AE50BFA011C9}" srcOrd="1" destOrd="0" presId="urn:microsoft.com/office/officeart/2005/8/layout/radial5"/>
    <dgm:cxn modelId="{455D18E3-A10E-4706-BF3B-4220266BA25E}" type="presOf" srcId="{176EE267-0D97-45CB-A39D-C63758AA70BC}" destId="{FE2FFB49-6380-4E86-B994-3A9D73C56265}" srcOrd="1" destOrd="0" presId="urn:microsoft.com/office/officeart/2005/8/layout/radial5"/>
    <dgm:cxn modelId="{1F6C36E3-F348-440A-A6A8-226C3D35E6E7}" type="presOf" srcId="{B01A98BF-24DA-4A96-9C6E-06EEFD8542C1}" destId="{A38132B0-2A63-4154-A092-2777EA14FF63}" srcOrd="1" destOrd="0" presId="urn:microsoft.com/office/officeart/2005/8/layout/radial5"/>
    <dgm:cxn modelId="{FA2186E4-2B07-4958-8F65-7A314C514622}" srcId="{58558AA1-9397-439A-BC18-723DBDBEC3E1}" destId="{3395690E-7A4E-49D2-B950-4AAC88944E1A}" srcOrd="10" destOrd="0" parTransId="{E3AC2F64-E0CE-4566-8F19-45A1355891F1}" sibTransId="{36635FBB-03BD-4A50-9455-8948F4329014}"/>
    <dgm:cxn modelId="{F037D8E9-ADC2-4351-BE1B-7F27E1059EB7}" type="presOf" srcId="{1ABCAF7A-8212-4050-9490-6F946270E1DF}" destId="{01801C8C-4011-4606-AFB2-3808AF2CBA02}" srcOrd="1" destOrd="0" presId="urn:microsoft.com/office/officeart/2005/8/layout/radial5"/>
    <dgm:cxn modelId="{8A4BA1ED-705C-4D7C-AB32-D65609205BBE}" type="presOf" srcId="{A7799ED4-1C4E-4684-BC06-4443A52072AA}" destId="{7C0A61DA-C705-49D3-91E3-5E09D449280D}" srcOrd="0" destOrd="0" presId="urn:microsoft.com/office/officeart/2005/8/layout/radial5"/>
    <dgm:cxn modelId="{AFD5B4F1-A68A-4B30-84D7-CBDC5B43D2F2}" type="presOf" srcId="{218206AB-7D0E-46A8-AC12-806BF668BBEF}" destId="{2ACC8E27-BD14-4D68-87D2-57C1E25D1B71}" srcOrd="1" destOrd="0" presId="urn:microsoft.com/office/officeart/2005/8/layout/radial5"/>
    <dgm:cxn modelId="{C4ED43F6-F9DA-44BF-95E7-3575A2A7DB5B}" type="presOf" srcId="{805AD256-978C-41B5-8210-0FEF59A1BD08}" destId="{A0C7D8E0-6973-4EF6-8BD4-40F1548C675A}" srcOrd="1" destOrd="0" presId="urn:microsoft.com/office/officeart/2005/8/layout/radial5"/>
    <dgm:cxn modelId="{A99C9AF8-493E-48C4-930C-17EB445CD948}" srcId="{58558AA1-9397-439A-BC18-723DBDBEC3E1}" destId="{57C87AAD-502A-41FB-B88A-52E5FA78903C}" srcOrd="3" destOrd="0" parTransId="{1ABCAF7A-8212-4050-9490-6F946270E1DF}" sibTransId="{830F05C4-B83F-4270-86EF-CA08F700BD8C}"/>
    <dgm:cxn modelId="{D5550AFB-771A-4470-A106-62EFA09201DD}" type="presOf" srcId="{70A9AD56-382D-4532-BA99-A965C9AC4E7C}" destId="{3E33D1FF-570D-448E-8827-584349A722B7}" srcOrd="0" destOrd="0" presId="urn:microsoft.com/office/officeart/2005/8/layout/radial5"/>
    <dgm:cxn modelId="{01B973FC-CB9E-4F63-AD17-8E5170E74F80}" type="presOf" srcId="{58558AA1-9397-439A-BC18-723DBDBEC3E1}" destId="{954646A7-B321-4ECB-91AA-F5FD84688C0B}" srcOrd="0" destOrd="0" presId="urn:microsoft.com/office/officeart/2005/8/layout/radial5"/>
    <dgm:cxn modelId="{741C9BE6-7FA5-49B8-A435-1EF52BEEAAF7}" type="presParOf" srcId="{AEE286FA-BEEC-4AC4-92DB-84409BFD1F35}" destId="{954646A7-B321-4ECB-91AA-F5FD84688C0B}" srcOrd="0" destOrd="0" presId="urn:microsoft.com/office/officeart/2005/8/layout/radial5"/>
    <dgm:cxn modelId="{3BD11411-D30F-4B31-B8E3-08B8B3F6D369}" type="presParOf" srcId="{AEE286FA-BEEC-4AC4-92DB-84409BFD1F35}" destId="{983B4C97-8D56-43C8-A0B0-DA53E8A3E1AA}" srcOrd="1" destOrd="0" presId="urn:microsoft.com/office/officeart/2005/8/layout/radial5"/>
    <dgm:cxn modelId="{CB8ACB60-B214-4106-95B7-8BA7C1CC767B}" type="presParOf" srcId="{983B4C97-8D56-43C8-A0B0-DA53E8A3E1AA}" destId="{DF042649-D1E6-4B81-84E9-CFB6F2F504A7}" srcOrd="0" destOrd="0" presId="urn:microsoft.com/office/officeart/2005/8/layout/radial5"/>
    <dgm:cxn modelId="{060F12A3-41A3-4E06-A0D2-F3EC77763B95}" type="presParOf" srcId="{AEE286FA-BEEC-4AC4-92DB-84409BFD1F35}" destId="{2BADF194-AB13-449F-8307-0FA1AAAE7F11}" srcOrd="2" destOrd="0" presId="urn:microsoft.com/office/officeart/2005/8/layout/radial5"/>
    <dgm:cxn modelId="{FB56B0A5-0149-4F55-9C83-C1063347A72E}" type="presParOf" srcId="{AEE286FA-BEEC-4AC4-92DB-84409BFD1F35}" destId="{E54F38E2-F309-4D86-ABBE-DF5354ABEC78}" srcOrd="3" destOrd="0" presId="urn:microsoft.com/office/officeart/2005/8/layout/radial5"/>
    <dgm:cxn modelId="{BDC9C954-ED7F-408E-9C37-90DC4CA26BCB}" type="presParOf" srcId="{E54F38E2-F309-4D86-ABBE-DF5354ABEC78}" destId="{2ACC8E27-BD14-4D68-87D2-57C1E25D1B71}" srcOrd="0" destOrd="0" presId="urn:microsoft.com/office/officeart/2005/8/layout/radial5"/>
    <dgm:cxn modelId="{FE9CF15F-0EDE-48FD-91B9-27559F06F238}" type="presParOf" srcId="{AEE286FA-BEEC-4AC4-92DB-84409BFD1F35}" destId="{9D6FB73C-AD68-453A-BA81-663450F6BEAE}" srcOrd="4" destOrd="0" presId="urn:microsoft.com/office/officeart/2005/8/layout/radial5"/>
    <dgm:cxn modelId="{A6E62F99-8584-4786-AF9B-A14D68B9013D}" type="presParOf" srcId="{AEE286FA-BEEC-4AC4-92DB-84409BFD1F35}" destId="{B0B8A574-9BC3-4568-8A94-95F15096A611}" srcOrd="5" destOrd="0" presId="urn:microsoft.com/office/officeart/2005/8/layout/radial5"/>
    <dgm:cxn modelId="{B43E9247-8CC0-40A4-BDA6-B9DA485E1DFD}" type="presParOf" srcId="{B0B8A574-9BC3-4568-8A94-95F15096A611}" destId="{846A1D1F-5D49-4BBB-B5E2-25BB0BF9DBE5}" srcOrd="0" destOrd="0" presId="urn:microsoft.com/office/officeart/2005/8/layout/radial5"/>
    <dgm:cxn modelId="{0EB26EBC-D118-48B1-ADA2-2DAA68129136}" type="presParOf" srcId="{AEE286FA-BEEC-4AC4-92DB-84409BFD1F35}" destId="{7FC5D182-9D13-4893-9BEE-856616BD7ECA}" srcOrd="6" destOrd="0" presId="urn:microsoft.com/office/officeart/2005/8/layout/radial5"/>
    <dgm:cxn modelId="{992D6A11-DD87-4FAD-8397-2774C21727DF}" type="presParOf" srcId="{AEE286FA-BEEC-4AC4-92DB-84409BFD1F35}" destId="{DE58A4C2-2240-4111-8493-B0E375F269F4}" srcOrd="7" destOrd="0" presId="urn:microsoft.com/office/officeart/2005/8/layout/radial5"/>
    <dgm:cxn modelId="{C7DCE498-2D2A-432F-A51C-D60868A07C00}" type="presParOf" srcId="{DE58A4C2-2240-4111-8493-B0E375F269F4}" destId="{01801C8C-4011-4606-AFB2-3808AF2CBA02}" srcOrd="0" destOrd="0" presId="urn:microsoft.com/office/officeart/2005/8/layout/radial5"/>
    <dgm:cxn modelId="{286C8CF5-1A29-4020-BFFD-E45325C8CE0D}" type="presParOf" srcId="{AEE286FA-BEEC-4AC4-92DB-84409BFD1F35}" destId="{B673DACE-33A9-45A7-87D2-24FAC3AAFFFE}" srcOrd="8" destOrd="0" presId="urn:microsoft.com/office/officeart/2005/8/layout/radial5"/>
    <dgm:cxn modelId="{FDDA7980-22A8-44E4-BC4F-BA07888D4287}" type="presParOf" srcId="{AEE286FA-BEEC-4AC4-92DB-84409BFD1F35}" destId="{7AA6DEDF-1E44-42EE-9990-5D3C0085D525}" srcOrd="9" destOrd="0" presId="urn:microsoft.com/office/officeart/2005/8/layout/radial5"/>
    <dgm:cxn modelId="{DA476AB7-64E0-4D53-BE74-20033436866B}" type="presParOf" srcId="{7AA6DEDF-1E44-42EE-9990-5D3C0085D525}" destId="{A38132B0-2A63-4154-A092-2777EA14FF63}" srcOrd="0" destOrd="0" presId="urn:microsoft.com/office/officeart/2005/8/layout/radial5"/>
    <dgm:cxn modelId="{2768BDC9-02C9-47C9-B95D-226F8516D106}" type="presParOf" srcId="{AEE286FA-BEEC-4AC4-92DB-84409BFD1F35}" destId="{3E33D1FF-570D-448E-8827-584349A722B7}" srcOrd="10" destOrd="0" presId="urn:microsoft.com/office/officeart/2005/8/layout/radial5"/>
    <dgm:cxn modelId="{140467D4-AD08-4AD1-B186-F55AACBF108D}" type="presParOf" srcId="{AEE286FA-BEEC-4AC4-92DB-84409BFD1F35}" destId="{C1D25B43-17CD-4759-9CD0-5581C5766405}" srcOrd="11" destOrd="0" presId="urn:microsoft.com/office/officeart/2005/8/layout/radial5"/>
    <dgm:cxn modelId="{1900A5AF-A709-45EA-906B-B0E4590434A5}" type="presParOf" srcId="{C1D25B43-17CD-4759-9CD0-5581C5766405}" destId="{8FD4DC3F-9980-4AF6-BA26-39F76CBADBCD}" srcOrd="0" destOrd="0" presId="urn:microsoft.com/office/officeart/2005/8/layout/radial5"/>
    <dgm:cxn modelId="{351D5DB6-337E-4B08-AC97-2DB4B685BC7D}" type="presParOf" srcId="{AEE286FA-BEEC-4AC4-92DB-84409BFD1F35}" destId="{7B283969-3FF8-4DA1-A763-9EBB3F777531}" srcOrd="12" destOrd="0" presId="urn:microsoft.com/office/officeart/2005/8/layout/radial5"/>
    <dgm:cxn modelId="{652FC4EE-3B0C-4A59-BF1A-4E4F55C23931}" type="presParOf" srcId="{AEE286FA-BEEC-4AC4-92DB-84409BFD1F35}" destId="{7C0A61DA-C705-49D3-91E3-5E09D449280D}" srcOrd="13" destOrd="0" presId="urn:microsoft.com/office/officeart/2005/8/layout/radial5"/>
    <dgm:cxn modelId="{AA7E2921-A6CD-4743-9D8C-63E6CEF32CBF}" type="presParOf" srcId="{7C0A61DA-C705-49D3-91E3-5E09D449280D}" destId="{6A8EB6DD-AB0E-4B73-9016-4FF81993A827}" srcOrd="0" destOrd="0" presId="urn:microsoft.com/office/officeart/2005/8/layout/radial5"/>
    <dgm:cxn modelId="{67DF147F-18AF-4C21-8D8D-78ACA2537C67}" type="presParOf" srcId="{AEE286FA-BEEC-4AC4-92DB-84409BFD1F35}" destId="{BE621C6E-4AD1-4D61-A82D-34BD39403BF1}" srcOrd="14" destOrd="0" presId="urn:microsoft.com/office/officeart/2005/8/layout/radial5"/>
    <dgm:cxn modelId="{A39BA472-A2E3-44AC-9855-95D08135FBEB}" type="presParOf" srcId="{AEE286FA-BEEC-4AC4-92DB-84409BFD1F35}" destId="{5360159E-B8EA-419F-82FC-B671422D87C2}" srcOrd="15" destOrd="0" presId="urn:microsoft.com/office/officeart/2005/8/layout/radial5"/>
    <dgm:cxn modelId="{BD784FDC-6C76-4AEC-8DB7-A67855D0FFFA}" type="presParOf" srcId="{5360159E-B8EA-419F-82FC-B671422D87C2}" destId="{A0C7D8E0-6973-4EF6-8BD4-40F1548C675A}" srcOrd="0" destOrd="0" presId="urn:microsoft.com/office/officeart/2005/8/layout/radial5"/>
    <dgm:cxn modelId="{0A057C07-A990-40CF-A88E-B50780C786C0}" type="presParOf" srcId="{AEE286FA-BEEC-4AC4-92DB-84409BFD1F35}" destId="{453D1C81-87B4-48C6-AD3F-F0F86737FA86}" srcOrd="16" destOrd="0" presId="urn:microsoft.com/office/officeart/2005/8/layout/radial5"/>
    <dgm:cxn modelId="{EEFAE28B-4BAC-49F9-8000-0BD314132219}" type="presParOf" srcId="{AEE286FA-BEEC-4AC4-92DB-84409BFD1F35}" destId="{E9903D3D-CA34-4647-9C92-C3CD8DF0C7B1}" srcOrd="17" destOrd="0" presId="urn:microsoft.com/office/officeart/2005/8/layout/radial5"/>
    <dgm:cxn modelId="{843A3DDF-D261-4DC2-A1FF-161CF14F0E9D}" type="presParOf" srcId="{E9903D3D-CA34-4647-9C92-C3CD8DF0C7B1}" destId="{62DDE3BF-D39A-4273-A62F-C89E32AF67C5}" srcOrd="0" destOrd="0" presId="urn:microsoft.com/office/officeart/2005/8/layout/radial5"/>
    <dgm:cxn modelId="{701F2E66-8446-4858-AD4E-CD5C8ADEE027}" type="presParOf" srcId="{AEE286FA-BEEC-4AC4-92DB-84409BFD1F35}" destId="{54A34AF7-CF5C-4402-BB0A-0B1FA07AD2B9}" srcOrd="18" destOrd="0" presId="urn:microsoft.com/office/officeart/2005/8/layout/radial5"/>
    <dgm:cxn modelId="{3FBE96E6-3479-4AD9-A366-49ABD9E371DF}" type="presParOf" srcId="{AEE286FA-BEEC-4AC4-92DB-84409BFD1F35}" destId="{60643361-14C2-4835-A501-853D5D032712}" srcOrd="19" destOrd="0" presId="urn:microsoft.com/office/officeart/2005/8/layout/radial5"/>
    <dgm:cxn modelId="{6AEB2E97-9F37-4646-B615-6E9F25C43F91}" type="presParOf" srcId="{60643361-14C2-4835-A501-853D5D032712}" destId="{9D07E978-04FF-4D8F-9361-AE50BFA011C9}" srcOrd="0" destOrd="0" presId="urn:microsoft.com/office/officeart/2005/8/layout/radial5"/>
    <dgm:cxn modelId="{FAFFAEA1-265D-4220-9FCE-5BD565987778}" type="presParOf" srcId="{AEE286FA-BEEC-4AC4-92DB-84409BFD1F35}" destId="{E877E957-81A8-441A-B7C2-38E0E8C1BC88}" srcOrd="20" destOrd="0" presId="urn:microsoft.com/office/officeart/2005/8/layout/radial5"/>
    <dgm:cxn modelId="{2E814CB7-BC0C-4A91-8B23-21281B0849FB}" type="presParOf" srcId="{AEE286FA-BEEC-4AC4-92DB-84409BFD1F35}" destId="{1B26DD35-BE01-4C28-B461-F559F5065BA7}" srcOrd="21" destOrd="0" presId="urn:microsoft.com/office/officeart/2005/8/layout/radial5"/>
    <dgm:cxn modelId="{922975A7-49F5-4B31-B176-F0C76CC22504}" type="presParOf" srcId="{1B26DD35-BE01-4C28-B461-F559F5065BA7}" destId="{F8E9E12D-9D8B-4DCC-97CF-C5D9CCBDF575}" srcOrd="0" destOrd="0" presId="urn:microsoft.com/office/officeart/2005/8/layout/radial5"/>
    <dgm:cxn modelId="{44D609B4-5DC7-4F03-906B-FD61EA12A848}" type="presParOf" srcId="{AEE286FA-BEEC-4AC4-92DB-84409BFD1F35}" destId="{816C45E0-D68E-4BA1-A2BF-B48458E2105A}" srcOrd="22" destOrd="0" presId="urn:microsoft.com/office/officeart/2005/8/layout/radial5"/>
    <dgm:cxn modelId="{76021D87-7A09-4258-AAA6-A2EA01681C49}" type="presParOf" srcId="{AEE286FA-BEEC-4AC4-92DB-84409BFD1F35}" destId="{2BF195F8-2002-415F-B547-ADEFD8B53FE5}" srcOrd="23" destOrd="0" presId="urn:microsoft.com/office/officeart/2005/8/layout/radial5"/>
    <dgm:cxn modelId="{C0CA1C0D-F390-4C78-B0F4-45D0E8028BE4}" type="presParOf" srcId="{2BF195F8-2002-415F-B547-ADEFD8B53FE5}" destId="{FE2FFB49-6380-4E86-B994-3A9D73C56265}" srcOrd="0" destOrd="0" presId="urn:microsoft.com/office/officeart/2005/8/layout/radial5"/>
    <dgm:cxn modelId="{648242AD-1315-4F21-854C-68B2C97C3D2B}" type="presParOf" srcId="{AEE286FA-BEEC-4AC4-92DB-84409BFD1F35}" destId="{89B48D93-F048-4123-BA84-33C07186E4D9}" srcOrd="24" destOrd="0" presId="urn:microsoft.com/office/officeart/2005/8/layout/radial5"/>
    <dgm:cxn modelId="{07CDF7B7-E86F-4928-A92B-EB513DD963DE}" type="presParOf" srcId="{AEE286FA-BEEC-4AC4-92DB-84409BFD1F35}" destId="{CBE72934-558A-4847-A9BA-1D02FA4D1E7F}" srcOrd="25" destOrd="0" presId="urn:microsoft.com/office/officeart/2005/8/layout/radial5"/>
    <dgm:cxn modelId="{206C533D-2F20-460E-A652-3A7A80A4BB12}" type="presParOf" srcId="{CBE72934-558A-4847-A9BA-1D02FA4D1E7F}" destId="{15458EA4-4F93-46E7-9E24-9368E3DFE264}" srcOrd="0" destOrd="0" presId="urn:microsoft.com/office/officeart/2005/8/layout/radial5"/>
    <dgm:cxn modelId="{53266E92-DE0E-4BFE-90A7-6457A3F7650B}" type="presParOf" srcId="{AEE286FA-BEEC-4AC4-92DB-84409BFD1F35}" destId="{91AA4C24-A8E5-48C0-AF2F-E58BF950F2F1}" srcOrd="26" destOrd="0" presId="urn:microsoft.com/office/officeart/2005/8/layout/radial5"/>
    <dgm:cxn modelId="{2FD5894C-F53C-42A2-84EF-500D54331F4F}" type="presParOf" srcId="{AEE286FA-BEEC-4AC4-92DB-84409BFD1F35}" destId="{FD51DD99-6C49-4878-BDFF-9F3B83B11BCD}" srcOrd="27" destOrd="0" presId="urn:microsoft.com/office/officeart/2005/8/layout/radial5"/>
    <dgm:cxn modelId="{744AC6A1-64D0-427F-9AE8-DAE000D4BF7E}" type="presParOf" srcId="{FD51DD99-6C49-4878-BDFF-9F3B83B11BCD}" destId="{B3C896DD-145B-45AF-889C-9B87A18FF2AE}" srcOrd="0" destOrd="0" presId="urn:microsoft.com/office/officeart/2005/8/layout/radial5"/>
    <dgm:cxn modelId="{3CC4274B-B7D4-4BF6-AC2E-DEB6561B4146}" type="presParOf" srcId="{AEE286FA-BEEC-4AC4-92DB-84409BFD1F35}" destId="{67BCA3AD-AAEF-410F-ABE0-05017B29E6EE}" srcOrd="28" destOrd="0" presId="urn:microsoft.com/office/officeart/2005/8/layout/radial5"/>
    <dgm:cxn modelId="{10CAB04E-A2CE-4C62-AAFC-E921B22CEB6B}" type="presParOf" srcId="{AEE286FA-BEEC-4AC4-92DB-84409BFD1F35}" destId="{C589FB71-C44E-4F0C-98DC-F468CBA3CE19}" srcOrd="29" destOrd="0" presId="urn:microsoft.com/office/officeart/2005/8/layout/radial5"/>
    <dgm:cxn modelId="{AA60E52F-BA6C-4E7E-AFB0-8D27BD194765}" type="presParOf" srcId="{C589FB71-C44E-4F0C-98DC-F468CBA3CE19}" destId="{004C9970-02B9-4DAC-87AD-0C2DF2AEA6E1}" srcOrd="0" destOrd="0" presId="urn:microsoft.com/office/officeart/2005/8/layout/radial5"/>
    <dgm:cxn modelId="{C6CCF0B2-C5DE-425B-B270-66FCB5656BB7}" type="presParOf" srcId="{AEE286FA-BEEC-4AC4-92DB-84409BFD1F35}" destId="{8DF24AB5-B43D-4EC2-834E-1693ABC24854}" srcOrd="30" destOrd="0" presId="urn:microsoft.com/office/officeart/2005/8/layout/radial5"/>
    <dgm:cxn modelId="{D2AB8434-07FA-48FA-BA29-F1EF43EB70C5}" type="presParOf" srcId="{AEE286FA-BEEC-4AC4-92DB-84409BFD1F35}" destId="{E787B49F-776A-4126-867A-18B2A9377CD0}" srcOrd="31" destOrd="0" presId="urn:microsoft.com/office/officeart/2005/8/layout/radial5"/>
    <dgm:cxn modelId="{6A41B9E3-28B0-4939-B440-948F5AFD70AA}" type="presParOf" srcId="{E787B49F-776A-4126-867A-18B2A9377CD0}" destId="{C0B9BD0B-E796-463A-BFFF-F144815AA4A5}" srcOrd="0" destOrd="0" presId="urn:microsoft.com/office/officeart/2005/8/layout/radial5"/>
    <dgm:cxn modelId="{FFA0AADF-360D-4141-8E7A-5DE515C656D2}" type="presParOf" srcId="{AEE286FA-BEEC-4AC4-92DB-84409BFD1F35}" destId="{261BA645-F054-4EE6-91A2-5B3249DEDBA9}" srcOrd="3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646A7-B321-4ECB-91AA-F5FD84688C0B}">
      <dsp:nvSpPr>
        <dsp:cNvPr id="0" name=""/>
        <dsp:cNvSpPr/>
      </dsp:nvSpPr>
      <dsp:spPr>
        <a:xfrm>
          <a:off x="1557268" y="1219389"/>
          <a:ext cx="681607" cy="686097"/>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WBS 121.04.04</a:t>
          </a:r>
        </a:p>
        <a:p>
          <a:pPr marL="0" lvl="0" indent="0" algn="ctr" defTabSz="311150">
            <a:lnSpc>
              <a:spcPct val="90000"/>
            </a:lnSpc>
            <a:spcBef>
              <a:spcPct val="0"/>
            </a:spcBef>
            <a:spcAft>
              <a:spcPct val="35000"/>
            </a:spcAft>
            <a:buNone/>
          </a:pPr>
          <a:r>
            <a:rPr lang="en-US" sz="700" kern="1200" dirty="0"/>
            <a:t>BldgI</a:t>
          </a:r>
        </a:p>
      </dsp:txBody>
      <dsp:txXfrm>
        <a:off x="1657087" y="1319866"/>
        <a:ext cx="481969" cy="485143"/>
      </dsp:txXfrm>
    </dsp:sp>
    <dsp:sp modelId="{983B4C97-8D56-43C8-A0B0-DA53E8A3E1AA}">
      <dsp:nvSpPr>
        <dsp:cNvPr id="0" name=""/>
        <dsp:cNvSpPr/>
      </dsp:nvSpPr>
      <dsp:spPr>
        <a:xfrm rot="5400000">
          <a:off x="1610202" y="788001"/>
          <a:ext cx="575739" cy="125027"/>
        </a:xfrm>
        <a:prstGeom prst="leftRightArrow">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8956" y="794252"/>
        <a:ext cx="538231" cy="75017"/>
      </dsp:txXfrm>
    </dsp:sp>
    <dsp:sp modelId="{2BADF194-AB13-449F-8307-0FA1AAAE7F11}">
      <dsp:nvSpPr>
        <dsp:cNvPr id="0" name=""/>
        <dsp:cNvSpPr/>
      </dsp:nvSpPr>
      <dsp:spPr>
        <a:xfrm>
          <a:off x="1672552" y="7783"/>
          <a:ext cx="451040" cy="451040"/>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121.2.02 HWR</a:t>
          </a:r>
        </a:p>
      </dsp:txBody>
      <dsp:txXfrm>
        <a:off x="1738605" y="73836"/>
        <a:ext cx="318934" cy="318934"/>
      </dsp:txXfrm>
    </dsp:sp>
    <dsp:sp modelId="{E54F38E2-F309-4D86-ABBE-DF5354ABEC78}">
      <dsp:nvSpPr>
        <dsp:cNvPr id="0" name=""/>
        <dsp:cNvSpPr/>
      </dsp:nvSpPr>
      <dsp:spPr>
        <a:xfrm rot="6744514">
          <a:off x="1882453" y="842351"/>
          <a:ext cx="575990" cy="125027"/>
        </a:xfrm>
        <a:prstGeom prst="leftRightArrow">
          <a:avLst/>
        </a:prstGeom>
        <a:solidFill>
          <a:schemeClr val="accent5">
            <a:hueOff val="-767787"/>
            <a:satOff val="-6667"/>
            <a:lumOff val="-86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8356" y="850018"/>
        <a:ext cx="538482" cy="75017"/>
      </dsp:txXfrm>
    </dsp:sp>
    <dsp:sp modelId="{9D6FB73C-AD68-453A-BA81-663450F6BEAE}">
      <dsp:nvSpPr>
        <dsp:cNvPr id="0" name=""/>
        <dsp:cNvSpPr/>
      </dsp:nvSpPr>
      <dsp:spPr>
        <a:xfrm>
          <a:off x="2181190" y="108958"/>
          <a:ext cx="451040" cy="451040"/>
        </a:xfrm>
        <a:prstGeom prst="ellipse">
          <a:avLst/>
        </a:prstGeom>
        <a:solidFill>
          <a:schemeClr val="accent5">
            <a:hueOff val="-767787"/>
            <a:satOff val="-6667"/>
            <a:lumOff val="-8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121.2.03 SSR</a:t>
          </a:r>
        </a:p>
      </dsp:txBody>
      <dsp:txXfrm>
        <a:off x="2247243" y="175011"/>
        <a:ext cx="318934" cy="318934"/>
      </dsp:txXfrm>
    </dsp:sp>
    <dsp:sp modelId="{B0B8A574-9BC3-4568-8A94-95F15096A611}">
      <dsp:nvSpPr>
        <dsp:cNvPr id="0" name=""/>
        <dsp:cNvSpPr/>
      </dsp:nvSpPr>
      <dsp:spPr>
        <a:xfrm rot="18900000">
          <a:off x="2112770" y="996929"/>
          <a:ext cx="576593" cy="125027"/>
        </a:xfrm>
        <a:prstGeom prst="leftRightArrow">
          <a:avLst/>
        </a:prstGeom>
        <a:solidFill>
          <a:schemeClr val="accent5">
            <a:hueOff val="-1535573"/>
            <a:satOff val="-13333"/>
            <a:lumOff val="-1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8263" y="1035195"/>
        <a:ext cx="539085" cy="75017"/>
      </dsp:txXfrm>
    </dsp:sp>
    <dsp:sp modelId="{7FC5D182-9D13-4893-9BEE-856616BD7ECA}">
      <dsp:nvSpPr>
        <dsp:cNvPr id="0" name=""/>
        <dsp:cNvSpPr/>
      </dsp:nvSpPr>
      <dsp:spPr>
        <a:xfrm>
          <a:off x="2612392" y="397078"/>
          <a:ext cx="451040" cy="451040"/>
        </a:xfrm>
        <a:prstGeom prst="ellipse">
          <a:avLst/>
        </a:prstGeom>
        <a:solidFill>
          <a:schemeClr val="accent5">
            <a:hueOff val="-1535573"/>
            <a:satOff val="-13333"/>
            <a:lumOff val="-17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121.2.04 650 MHz</a:t>
          </a:r>
        </a:p>
      </dsp:txBody>
      <dsp:txXfrm>
        <a:off x="2678445" y="463131"/>
        <a:ext cx="318934" cy="318934"/>
      </dsp:txXfrm>
    </dsp:sp>
    <dsp:sp modelId="{DE58A4C2-2240-4111-8493-B0E375F269F4}">
      <dsp:nvSpPr>
        <dsp:cNvPr id="0" name=""/>
        <dsp:cNvSpPr/>
      </dsp:nvSpPr>
      <dsp:spPr>
        <a:xfrm rot="20250000">
          <a:off x="2266294" y="1227861"/>
          <a:ext cx="577191" cy="125027"/>
        </a:xfrm>
        <a:prstGeom prst="leftRightArrow">
          <a:avLst/>
        </a:prstGeom>
        <a:solidFill>
          <a:schemeClr val="accent5">
            <a:hueOff val="-2303360"/>
            <a:satOff val="-20000"/>
            <a:lumOff val="-258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7722" y="1260043"/>
        <a:ext cx="539683" cy="75017"/>
      </dsp:txXfrm>
    </dsp:sp>
    <dsp:sp modelId="{B673DACE-33A9-45A7-87D2-24FAC3AAFFFE}">
      <dsp:nvSpPr>
        <dsp:cNvPr id="0" name=""/>
        <dsp:cNvSpPr/>
      </dsp:nvSpPr>
      <dsp:spPr>
        <a:xfrm>
          <a:off x="2900512" y="828280"/>
          <a:ext cx="451040" cy="451040"/>
        </a:xfrm>
        <a:prstGeom prst="ellipse">
          <a:avLst/>
        </a:prstGeom>
        <a:solidFill>
          <a:schemeClr val="accent5">
            <a:hueOff val="-2303360"/>
            <a:satOff val="-20000"/>
            <a:lumOff val="-2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121.2.06 CDS</a:t>
          </a:r>
        </a:p>
      </dsp:txBody>
      <dsp:txXfrm>
        <a:off x="2966565" y="894333"/>
        <a:ext cx="318934" cy="318934"/>
      </dsp:txXfrm>
    </dsp:sp>
    <dsp:sp modelId="{7AA6DEDF-1E44-42EE-9990-5D3C0085D525}">
      <dsp:nvSpPr>
        <dsp:cNvPr id="0" name=""/>
        <dsp:cNvSpPr/>
      </dsp:nvSpPr>
      <dsp:spPr>
        <a:xfrm rot="10800000">
          <a:off x="2335846" y="1499924"/>
          <a:ext cx="575991" cy="125027"/>
        </a:xfrm>
        <a:prstGeom prst="leftRightArrow">
          <a:avLst/>
        </a:prstGeom>
        <a:solidFill>
          <a:schemeClr val="accent5">
            <a:hueOff val="-3071146"/>
            <a:satOff val="-26667"/>
            <a:lumOff val="-34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3354" y="1524929"/>
        <a:ext cx="538483" cy="75017"/>
      </dsp:txXfrm>
    </dsp:sp>
    <dsp:sp modelId="{3E33D1FF-570D-448E-8827-584349A722B7}">
      <dsp:nvSpPr>
        <dsp:cNvPr id="0" name=""/>
        <dsp:cNvSpPr/>
      </dsp:nvSpPr>
      <dsp:spPr>
        <a:xfrm>
          <a:off x="3001686" y="1336917"/>
          <a:ext cx="451040" cy="451040"/>
        </a:xfrm>
        <a:prstGeom prst="ellipse">
          <a:avLst/>
        </a:prstGeom>
        <a:solidFill>
          <a:schemeClr val="accent5">
            <a:hueOff val="-3071146"/>
            <a:satOff val="-26667"/>
            <a:lumOff val="-34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121.3.02 AP</a:t>
          </a:r>
        </a:p>
      </dsp:txBody>
      <dsp:txXfrm>
        <a:off x="3067739" y="1402970"/>
        <a:ext cx="318934" cy="318934"/>
      </dsp:txXfrm>
    </dsp:sp>
    <dsp:sp modelId="{C1D25B43-17CD-4759-9CD0-5581C5766405}">
      <dsp:nvSpPr>
        <dsp:cNvPr id="0" name=""/>
        <dsp:cNvSpPr/>
      </dsp:nvSpPr>
      <dsp:spPr>
        <a:xfrm rot="12142278">
          <a:off x="2267553" y="1771987"/>
          <a:ext cx="574674" cy="125027"/>
        </a:xfrm>
        <a:prstGeom prst="leftRightArrow">
          <a:avLst/>
        </a:prstGeom>
        <a:solidFill>
          <a:schemeClr val="accent5">
            <a:hueOff val="-3838933"/>
            <a:satOff val="-33333"/>
            <a:lumOff val="-43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3650" y="1804130"/>
        <a:ext cx="537166" cy="75017"/>
      </dsp:txXfrm>
    </dsp:sp>
    <dsp:sp modelId="{7B283969-3FF8-4DA1-A763-9EBB3F777531}">
      <dsp:nvSpPr>
        <dsp:cNvPr id="0" name=""/>
        <dsp:cNvSpPr/>
      </dsp:nvSpPr>
      <dsp:spPr>
        <a:xfrm>
          <a:off x="2900512" y="1845555"/>
          <a:ext cx="451040" cy="451040"/>
        </a:xfrm>
        <a:prstGeom prst="ellipse">
          <a:avLst/>
        </a:prstGeom>
        <a:solidFill>
          <a:schemeClr val="accent5">
            <a:hueOff val="-3838933"/>
            <a:satOff val="-33333"/>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121.3.03 HPRF</a:t>
          </a:r>
        </a:p>
      </dsp:txBody>
      <dsp:txXfrm>
        <a:off x="2966565" y="1911608"/>
        <a:ext cx="318934" cy="318934"/>
      </dsp:txXfrm>
    </dsp:sp>
    <dsp:sp modelId="{7C0A61DA-C705-49D3-91E3-5E09D449280D}">
      <dsp:nvSpPr>
        <dsp:cNvPr id="0" name=""/>
        <dsp:cNvSpPr/>
      </dsp:nvSpPr>
      <dsp:spPr>
        <a:xfrm rot="13511984">
          <a:off x="2117958" y="2002919"/>
          <a:ext cx="566218" cy="125027"/>
        </a:xfrm>
        <a:prstGeom prst="leftRightArrow">
          <a:avLst/>
        </a:prstGeom>
        <a:solidFill>
          <a:schemeClr val="accent5">
            <a:hueOff val="-4606719"/>
            <a:satOff val="-40000"/>
            <a:lumOff val="-5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9927" y="2041231"/>
        <a:ext cx="528710" cy="75017"/>
      </dsp:txXfrm>
    </dsp:sp>
    <dsp:sp modelId="{BE621C6E-4AD1-4D61-A82D-34BD39403BF1}">
      <dsp:nvSpPr>
        <dsp:cNvPr id="0" name=""/>
        <dsp:cNvSpPr/>
      </dsp:nvSpPr>
      <dsp:spPr>
        <a:xfrm>
          <a:off x="2612392" y="2276757"/>
          <a:ext cx="451040" cy="451040"/>
        </a:xfrm>
        <a:prstGeom prst="ellipse">
          <a:avLst/>
        </a:prstGeom>
        <a:solidFill>
          <a:schemeClr val="accent5">
            <a:hueOff val="-4606719"/>
            <a:satOff val="-40000"/>
            <a:lumOff val="-51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121.3.04 LLRF</a:t>
          </a:r>
        </a:p>
      </dsp:txBody>
      <dsp:txXfrm>
        <a:off x="2678445" y="2342810"/>
        <a:ext cx="318934" cy="318934"/>
      </dsp:txXfrm>
    </dsp:sp>
    <dsp:sp modelId="{5360159E-B8EA-419F-82FC-B671422D87C2}">
      <dsp:nvSpPr>
        <dsp:cNvPr id="0" name=""/>
        <dsp:cNvSpPr/>
      </dsp:nvSpPr>
      <dsp:spPr>
        <a:xfrm rot="14835813">
          <a:off x="1884378" y="2157497"/>
          <a:ext cx="572138" cy="125027"/>
        </a:xfrm>
        <a:prstGeom prst="leftRightArrow">
          <a:avLst/>
        </a:prstGeom>
        <a:solidFill>
          <a:schemeClr val="accent5">
            <a:hueOff val="-5374506"/>
            <a:satOff val="-46667"/>
            <a:lumOff val="-603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0380" y="2199799"/>
        <a:ext cx="534630" cy="75017"/>
      </dsp:txXfrm>
    </dsp:sp>
    <dsp:sp modelId="{453D1C81-87B4-48C6-AD3F-F0F86737FA86}">
      <dsp:nvSpPr>
        <dsp:cNvPr id="0" name=""/>
        <dsp:cNvSpPr/>
      </dsp:nvSpPr>
      <dsp:spPr>
        <a:xfrm>
          <a:off x="2181190" y="2564877"/>
          <a:ext cx="451040" cy="451040"/>
        </a:xfrm>
        <a:prstGeom prst="ellipse">
          <a:avLst/>
        </a:prstGeom>
        <a:solidFill>
          <a:schemeClr val="accent5">
            <a:hueOff val="-5374506"/>
            <a:satOff val="-46667"/>
            <a:lumOff val="-60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121.3.05 </a:t>
          </a:r>
          <a:r>
            <a:rPr lang="en-US" sz="600" kern="1200" dirty="0" err="1"/>
            <a:t>MagPS</a:t>
          </a:r>
          <a:endParaRPr lang="en-US" sz="600" kern="1200" dirty="0"/>
        </a:p>
      </dsp:txBody>
      <dsp:txXfrm>
        <a:off x="2247243" y="2630930"/>
        <a:ext cx="318934" cy="318934"/>
      </dsp:txXfrm>
    </dsp:sp>
    <dsp:sp modelId="{E9903D3D-CA34-4647-9C92-C3CD8DF0C7B1}">
      <dsp:nvSpPr>
        <dsp:cNvPr id="0" name=""/>
        <dsp:cNvSpPr/>
      </dsp:nvSpPr>
      <dsp:spPr>
        <a:xfrm rot="16200000">
          <a:off x="1606675" y="2211847"/>
          <a:ext cx="582793" cy="125027"/>
        </a:xfrm>
        <a:prstGeom prst="leftRightArrow">
          <a:avLst/>
        </a:prstGeom>
        <a:solidFill>
          <a:schemeClr val="accent5">
            <a:hueOff val="-6142293"/>
            <a:satOff val="-53333"/>
            <a:lumOff val="-690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5429" y="2255606"/>
        <a:ext cx="545285" cy="75017"/>
      </dsp:txXfrm>
    </dsp:sp>
    <dsp:sp modelId="{54A34AF7-CF5C-4402-BB0A-0B1FA07AD2B9}">
      <dsp:nvSpPr>
        <dsp:cNvPr id="0" name=""/>
        <dsp:cNvSpPr/>
      </dsp:nvSpPr>
      <dsp:spPr>
        <a:xfrm>
          <a:off x="1672552" y="2666052"/>
          <a:ext cx="451040" cy="451040"/>
        </a:xfrm>
        <a:prstGeom prst="ellipse">
          <a:avLst/>
        </a:prstGeom>
        <a:solidFill>
          <a:schemeClr val="accent5">
            <a:hueOff val="-6142293"/>
            <a:satOff val="-53333"/>
            <a:lumOff val="-69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121.3.07 Cntrl</a:t>
          </a:r>
        </a:p>
      </dsp:txBody>
      <dsp:txXfrm>
        <a:off x="1738605" y="2732105"/>
        <a:ext cx="318934" cy="318934"/>
      </dsp:txXfrm>
    </dsp:sp>
    <dsp:sp modelId="{60643361-14C2-4835-A501-853D5D032712}">
      <dsp:nvSpPr>
        <dsp:cNvPr id="0" name=""/>
        <dsp:cNvSpPr/>
      </dsp:nvSpPr>
      <dsp:spPr>
        <a:xfrm rot="17608094">
          <a:off x="1338056" y="2157497"/>
          <a:ext cx="575280" cy="125027"/>
        </a:xfrm>
        <a:prstGeom prst="leftRightArrow">
          <a:avLst/>
        </a:prstGeom>
        <a:solidFill>
          <a:schemeClr val="accent5">
            <a:hueOff val="-6910079"/>
            <a:satOff val="-60000"/>
            <a:lumOff val="-776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49341" y="2199705"/>
        <a:ext cx="537772" cy="75017"/>
      </dsp:txXfrm>
    </dsp:sp>
    <dsp:sp modelId="{E877E957-81A8-441A-B7C2-38E0E8C1BC88}">
      <dsp:nvSpPr>
        <dsp:cNvPr id="0" name=""/>
        <dsp:cNvSpPr/>
      </dsp:nvSpPr>
      <dsp:spPr>
        <a:xfrm>
          <a:off x="1163914" y="2564877"/>
          <a:ext cx="451040" cy="451040"/>
        </a:xfrm>
        <a:prstGeom prst="ellipse">
          <a:avLst/>
        </a:prstGeom>
        <a:solidFill>
          <a:schemeClr val="accent5">
            <a:hueOff val="-6910079"/>
            <a:satOff val="-60000"/>
            <a:lumOff val="-7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121.3.08 SS</a:t>
          </a:r>
        </a:p>
      </dsp:txBody>
      <dsp:txXfrm>
        <a:off x="1229967" y="2630930"/>
        <a:ext cx="318934" cy="318934"/>
      </dsp:txXfrm>
    </dsp:sp>
    <dsp:sp modelId="{1B26DD35-BE01-4C28-B461-F559F5065BA7}">
      <dsp:nvSpPr>
        <dsp:cNvPr id="0" name=""/>
        <dsp:cNvSpPr/>
      </dsp:nvSpPr>
      <dsp:spPr>
        <a:xfrm rot="18920810">
          <a:off x="1111619" y="2002919"/>
          <a:ext cx="566916" cy="125027"/>
        </a:xfrm>
        <a:prstGeom prst="leftRightArrow">
          <a:avLst/>
        </a:prstGeom>
        <a:solidFill>
          <a:schemeClr val="accent5">
            <a:hueOff val="-7677866"/>
            <a:satOff val="-66667"/>
            <a:lumOff val="-862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17032" y="2041105"/>
        <a:ext cx="529408" cy="75017"/>
      </dsp:txXfrm>
    </dsp:sp>
    <dsp:sp modelId="{816C45E0-D68E-4BA1-A2BF-B48458E2105A}">
      <dsp:nvSpPr>
        <dsp:cNvPr id="0" name=""/>
        <dsp:cNvSpPr/>
      </dsp:nvSpPr>
      <dsp:spPr>
        <a:xfrm>
          <a:off x="732712" y="2276757"/>
          <a:ext cx="451040" cy="451040"/>
        </a:xfrm>
        <a:prstGeom prst="ellipse">
          <a:avLst/>
        </a:prstGeom>
        <a:solidFill>
          <a:schemeClr val="accent5">
            <a:hueOff val="-7677866"/>
            <a:satOff val="-66667"/>
            <a:lumOff val="-862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121.3.09 BI</a:t>
          </a:r>
        </a:p>
      </dsp:txBody>
      <dsp:txXfrm>
        <a:off x="798765" y="2342810"/>
        <a:ext cx="318934" cy="318934"/>
      </dsp:txXfrm>
    </dsp:sp>
    <dsp:sp modelId="{2BF195F8-2002-415F-B547-ADEFD8B53FE5}">
      <dsp:nvSpPr>
        <dsp:cNvPr id="0" name=""/>
        <dsp:cNvSpPr/>
      </dsp:nvSpPr>
      <dsp:spPr>
        <a:xfrm rot="20285720">
          <a:off x="934376" y="1771987"/>
          <a:ext cx="613756" cy="125027"/>
        </a:xfrm>
        <a:prstGeom prst="leftRightArrow">
          <a:avLst/>
        </a:prstGeom>
        <a:solidFill>
          <a:schemeClr val="accent5">
            <a:hueOff val="-8445653"/>
            <a:satOff val="-73333"/>
            <a:lumOff val="-949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935730" y="1803988"/>
        <a:ext cx="576248" cy="75017"/>
      </dsp:txXfrm>
    </dsp:sp>
    <dsp:sp modelId="{89B48D93-F048-4123-BA84-33C07186E4D9}">
      <dsp:nvSpPr>
        <dsp:cNvPr id="0" name=""/>
        <dsp:cNvSpPr/>
      </dsp:nvSpPr>
      <dsp:spPr>
        <a:xfrm>
          <a:off x="444592" y="1845555"/>
          <a:ext cx="451040" cy="451040"/>
        </a:xfrm>
        <a:prstGeom prst="ellipse">
          <a:avLst/>
        </a:prstGeom>
        <a:solidFill>
          <a:schemeClr val="accent5">
            <a:hueOff val="-8445653"/>
            <a:satOff val="-73333"/>
            <a:lumOff val="-94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121.4.02 WFE</a:t>
          </a:r>
        </a:p>
      </dsp:txBody>
      <dsp:txXfrm>
        <a:off x="510645" y="1911608"/>
        <a:ext cx="318934" cy="318934"/>
      </dsp:txXfrm>
    </dsp:sp>
    <dsp:sp modelId="{CBE72934-558A-4847-A9BA-1D02FA4D1E7F}">
      <dsp:nvSpPr>
        <dsp:cNvPr id="0" name=""/>
        <dsp:cNvSpPr/>
      </dsp:nvSpPr>
      <dsp:spPr>
        <a:xfrm>
          <a:off x="891745" y="1499924"/>
          <a:ext cx="591119" cy="125027"/>
        </a:xfrm>
        <a:prstGeom prst="leftRightArrow">
          <a:avLst/>
        </a:prstGeom>
        <a:solidFill>
          <a:schemeClr val="accent5">
            <a:hueOff val="-9213439"/>
            <a:satOff val="-80000"/>
            <a:lumOff val="-1035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91745" y="1524929"/>
        <a:ext cx="553611" cy="75017"/>
      </dsp:txXfrm>
    </dsp:sp>
    <dsp:sp modelId="{91AA4C24-A8E5-48C0-AF2F-E58BF950F2F1}">
      <dsp:nvSpPr>
        <dsp:cNvPr id="0" name=""/>
        <dsp:cNvSpPr/>
      </dsp:nvSpPr>
      <dsp:spPr>
        <a:xfrm>
          <a:off x="343418" y="1336917"/>
          <a:ext cx="451040" cy="451040"/>
        </a:xfrm>
        <a:prstGeom prst="ellipse">
          <a:avLst/>
        </a:prstGeom>
        <a:solidFill>
          <a:schemeClr val="accent5">
            <a:hueOff val="-9213439"/>
            <a:satOff val="-80000"/>
            <a:lumOff val="-103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121.5.02 BSTR</a:t>
          </a:r>
        </a:p>
      </dsp:txBody>
      <dsp:txXfrm>
        <a:off x="409471" y="1402970"/>
        <a:ext cx="318934" cy="318934"/>
      </dsp:txXfrm>
    </dsp:sp>
    <dsp:sp modelId="{FD51DD99-6C49-4878-BDFF-9F3B83B11BCD}">
      <dsp:nvSpPr>
        <dsp:cNvPr id="0" name=""/>
        <dsp:cNvSpPr/>
      </dsp:nvSpPr>
      <dsp:spPr>
        <a:xfrm rot="1328590">
          <a:off x="955948" y="1227861"/>
          <a:ext cx="570612" cy="125027"/>
        </a:xfrm>
        <a:prstGeom prst="leftRightArrow">
          <a:avLst/>
        </a:prstGeom>
        <a:solidFill>
          <a:schemeClr val="accent5">
            <a:hueOff val="-9981226"/>
            <a:satOff val="-86667"/>
            <a:lumOff val="-1121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957331" y="1245797"/>
        <a:ext cx="533104" cy="75017"/>
      </dsp:txXfrm>
    </dsp:sp>
    <dsp:sp modelId="{67BCA3AD-AAEF-410F-ABE0-05017B29E6EE}">
      <dsp:nvSpPr>
        <dsp:cNvPr id="0" name=""/>
        <dsp:cNvSpPr/>
      </dsp:nvSpPr>
      <dsp:spPr>
        <a:xfrm>
          <a:off x="444592" y="828280"/>
          <a:ext cx="451040" cy="451040"/>
        </a:xfrm>
        <a:prstGeom prst="ellipse">
          <a:avLst/>
        </a:prstGeom>
        <a:solidFill>
          <a:schemeClr val="accent5">
            <a:hueOff val="-9981226"/>
            <a:satOff val="-86667"/>
            <a:lumOff val="-112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121.5.04 TLBA</a:t>
          </a:r>
        </a:p>
      </dsp:txBody>
      <dsp:txXfrm>
        <a:off x="510645" y="894333"/>
        <a:ext cx="318934" cy="318934"/>
      </dsp:txXfrm>
    </dsp:sp>
    <dsp:sp modelId="{C589FB71-C44E-4F0C-98DC-F468CBA3CE19}">
      <dsp:nvSpPr>
        <dsp:cNvPr id="0" name=""/>
        <dsp:cNvSpPr/>
      </dsp:nvSpPr>
      <dsp:spPr>
        <a:xfrm rot="13453050">
          <a:off x="1109804" y="996929"/>
          <a:ext cx="570545" cy="125027"/>
        </a:xfrm>
        <a:prstGeom prst="leftRightArrow">
          <a:avLst/>
        </a:prstGeom>
        <a:solidFill>
          <a:schemeClr val="accent5">
            <a:hueOff val="-10749012"/>
            <a:satOff val="-93333"/>
            <a:lumOff val="-120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41999" y="1035013"/>
        <a:ext cx="533037" cy="75017"/>
      </dsp:txXfrm>
    </dsp:sp>
    <dsp:sp modelId="{8DF24AB5-B43D-4EC2-834E-1693ABC24854}">
      <dsp:nvSpPr>
        <dsp:cNvPr id="0" name=""/>
        <dsp:cNvSpPr/>
      </dsp:nvSpPr>
      <dsp:spPr>
        <a:xfrm>
          <a:off x="732712" y="397078"/>
          <a:ext cx="451040" cy="451040"/>
        </a:xfrm>
        <a:prstGeom prst="ellipse">
          <a:avLst/>
        </a:prstGeom>
        <a:solidFill>
          <a:schemeClr val="accent5">
            <a:hueOff val="-10749012"/>
            <a:satOff val="-93333"/>
            <a:lumOff val="-12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121.6.04 </a:t>
          </a:r>
          <a:r>
            <a:rPr lang="en-US" sz="600" kern="1200" dirty="0" err="1"/>
            <a:t>UtilB</a:t>
          </a:r>
          <a:endParaRPr lang="en-US" sz="600" kern="1200" dirty="0"/>
        </a:p>
      </dsp:txBody>
      <dsp:txXfrm>
        <a:off x="798765" y="463131"/>
        <a:ext cx="318934" cy="318934"/>
      </dsp:txXfrm>
    </dsp:sp>
    <dsp:sp modelId="{E787B49F-776A-4126-867A-18B2A9377CD0}">
      <dsp:nvSpPr>
        <dsp:cNvPr id="0" name=""/>
        <dsp:cNvSpPr/>
      </dsp:nvSpPr>
      <dsp:spPr>
        <a:xfrm rot="14847640">
          <a:off x="1342228" y="842351"/>
          <a:ext cx="566936" cy="125027"/>
        </a:xfrm>
        <a:prstGeom prst="leftRightArrow">
          <a:avLst/>
        </a:prstGeom>
        <a:solidFill>
          <a:schemeClr val="accent5">
            <a:hueOff val="-11516798"/>
            <a:satOff val="-100000"/>
            <a:lumOff val="-1294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68171" y="884678"/>
        <a:ext cx="529428" cy="75017"/>
      </dsp:txXfrm>
    </dsp:sp>
    <dsp:sp modelId="{261BA645-F054-4EE6-91A2-5B3249DEDBA9}">
      <dsp:nvSpPr>
        <dsp:cNvPr id="0" name=""/>
        <dsp:cNvSpPr/>
      </dsp:nvSpPr>
      <dsp:spPr>
        <a:xfrm>
          <a:off x="1163914" y="108958"/>
          <a:ext cx="451040" cy="451040"/>
        </a:xfrm>
        <a:prstGeom prst="ellipse">
          <a:avLst/>
        </a:prstGeom>
        <a:solidFill>
          <a:schemeClr val="accent5">
            <a:hueOff val="-11516798"/>
            <a:satOff val="-100000"/>
            <a:lumOff val="-129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WBS 121.6.05 </a:t>
          </a:r>
          <a:r>
            <a:rPr lang="en-US" sz="600" kern="1200" dirty="0" err="1"/>
            <a:t>Cmplx</a:t>
          </a:r>
          <a:endParaRPr lang="en-US" sz="600" kern="1200" dirty="0"/>
        </a:p>
      </dsp:txBody>
      <dsp:txXfrm>
        <a:off x="1229967" y="175011"/>
        <a:ext cx="318934" cy="31893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07775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197925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213314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201931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338687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187394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46574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17</a:t>
            </a:fld>
            <a:endParaRPr lang="en-US"/>
          </a:p>
        </p:txBody>
      </p:sp>
    </p:spTree>
    <p:extLst>
      <p:ext uri="{BB962C8B-B14F-4D97-AF65-F5344CB8AC3E}">
        <p14:creationId xmlns:p14="http://schemas.microsoft.com/office/powerpoint/2010/main" val="3038064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19</a:t>
            </a:fld>
            <a:endParaRPr lang="en-US"/>
          </a:p>
        </p:txBody>
      </p:sp>
    </p:spTree>
    <p:extLst>
      <p:ext uri="{BB962C8B-B14F-4D97-AF65-F5344CB8AC3E}">
        <p14:creationId xmlns:p14="http://schemas.microsoft.com/office/powerpoint/2010/main" val="79541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20</a:t>
            </a:fld>
            <a:endParaRPr lang="en-US"/>
          </a:p>
        </p:txBody>
      </p:sp>
    </p:spTree>
    <p:extLst>
      <p:ext uri="{BB962C8B-B14F-4D97-AF65-F5344CB8AC3E}">
        <p14:creationId xmlns:p14="http://schemas.microsoft.com/office/powerpoint/2010/main" val="155570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92456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363694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55607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95151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134285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754284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398229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9537513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6D72BD5-F894-4737-A516-D48A39D7824B}"/>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Name [20pt Reg]</a:t>
            </a:r>
          </a:p>
          <a:p>
            <a:r>
              <a:rPr lang="en-US" dirty="0"/>
              <a:t>PIP-II DOE IPR CD-2/3a Review</a:t>
            </a:r>
          </a:p>
          <a:p>
            <a:r>
              <a:rPr lang="en-US" dirty="0"/>
              <a:t>SC#</a:t>
            </a:r>
          </a:p>
          <a:p>
            <a:r>
              <a:rPr lang="en-US" dirty="0"/>
              <a:t>28 - 30 January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cxnSp>
        <p:nvCxnSpPr>
          <p:cNvPr id="12" name="Straight Connector 11">
            <a:extLst>
              <a:ext uri="{FF2B5EF4-FFF2-40B4-BE49-F238E27FC236}">
                <a16:creationId xmlns:a16="http://schemas.microsoft.com/office/drawing/2014/main" id="{239028D7-F88A-46AC-A4EE-0D16D8977226}"/>
              </a:ext>
            </a:extLst>
          </p:cNvPr>
          <p:cNvCxnSpPr>
            <a:cxnSpLocks/>
          </p:cNvCxnSpPr>
          <p:nvPr userDrawn="1"/>
        </p:nvCxnSpPr>
        <p:spPr>
          <a:xfrm>
            <a:off x="5751576" y="6619054"/>
            <a:ext cx="2978836"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2F3BF47D-FEB5-46F4-83AC-702969C3D7D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pic>
        <p:nvPicPr>
          <p:cNvPr id="17" name="Picture 16">
            <a:extLst>
              <a:ext uri="{FF2B5EF4-FFF2-40B4-BE49-F238E27FC236}">
                <a16:creationId xmlns:a16="http://schemas.microsoft.com/office/drawing/2014/main" id="{ECC1D022-7644-4903-B3E6-9F76C5891686}"/>
              </a:ext>
            </a:extLst>
          </p:cNvPr>
          <p:cNvPicPr>
            <a:picLocks noChangeAspect="1"/>
          </p:cNvPicPr>
          <p:nvPr userDrawn="1"/>
        </p:nvPicPr>
        <p:blipFill>
          <a:blip r:embed="rId4"/>
          <a:stretch>
            <a:fillRect/>
          </a:stretch>
        </p:blipFill>
        <p:spPr>
          <a:xfrm>
            <a:off x="8582784" y="6312189"/>
            <a:ext cx="274320" cy="207455"/>
          </a:xfrm>
          <a:prstGeom prst="rect">
            <a:avLst/>
          </a:prstGeom>
          <a:effectLst>
            <a:outerShdw blurRad="381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570B2127-3C4E-463E-A7D1-0A537F0DF6DF}"/>
              </a:ext>
            </a:extLst>
          </p:cNvPr>
          <p:cNvSpPr/>
          <p:nvPr userDrawn="1"/>
        </p:nvSpPr>
        <p:spPr>
          <a:xfrm>
            <a:off x="8576931" y="5580509"/>
            <a:ext cx="274320" cy="182880"/>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C20D82-489C-405F-BA53-58C27F90CC5F}"/>
              </a:ext>
            </a:extLst>
          </p:cNvPr>
          <p:cNvSpPr/>
          <p:nvPr userDrawn="1"/>
        </p:nvSpPr>
        <p:spPr>
          <a:xfrm>
            <a:off x="8576929" y="5315187"/>
            <a:ext cx="274320" cy="182880"/>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AC22AE06-FB42-4E9C-A406-6EA522B2D7D6}"/>
              </a:ext>
            </a:extLst>
          </p:cNvPr>
          <p:cNvPicPr>
            <a:picLocks noChangeAspect="1"/>
          </p:cNvPicPr>
          <p:nvPr userDrawn="1"/>
        </p:nvPicPr>
        <p:blipFill>
          <a:blip r:embed="rId8"/>
          <a:stretch>
            <a:fillRect/>
          </a:stretch>
        </p:blipFill>
        <p:spPr>
          <a:xfrm>
            <a:off x="8576325" y="5062166"/>
            <a:ext cx="274320" cy="186656"/>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92CE0132-0B59-484B-BF23-EB82241601E5}"/>
              </a:ext>
            </a:extLst>
          </p:cNvPr>
          <p:cNvSpPr/>
          <p:nvPr userDrawn="1"/>
        </p:nvSpPr>
        <p:spPr>
          <a:xfrm>
            <a:off x="8576931" y="5813960"/>
            <a:ext cx="274320" cy="183733"/>
          </a:xfrm>
          <a:prstGeom prst="rect">
            <a:avLst/>
          </a:prstGeom>
          <a:blipFill>
            <a:blip r:embed="rId9"/>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4F245B-1395-4436-B2CF-FDB173FE18C1}"/>
              </a:ext>
            </a:extLst>
          </p:cNvPr>
          <p:cNvSpPr/>
          <p:nvPr userDrawn="1"/>
        </p:nvSpPr>
        <p:spPr>
          <a:xfrm>
            <a:off x="8582784" y="6071826"/>
            <a:ext cx="274320" cy="182880"/>
          </a:xfrm>
          <a:prstGeom prst="rect">
            <a:avLst/>
          </a:prstGeom>
          <a:blipFill>
            <a:blip r:embed="rId10"/>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August 31, 2020</a:t>
            </a:r>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 Hunt - Electrical Systems PDR</a:t>
            </a:r>
            <a:endParaRPr lang="en-US" b="1"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August 31, 2020</a:t>
            </a:r>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 Hunt - Electrical Systems PDR</a:t>
            </a:r>
            <a:endParaRPr lang="en-US" b="1"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August 31, 2020</a:t>
            </a:r>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 Hunt - Electrical Systems PDR</a:t>
            </a:r>
            <a:endParaRPr lang="en-US" b="1"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August 31, 2020</a:t>
            </a:r>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 Hunt - Electrical Systems PDR</a:t>
            </a:r>
            <a:endParaRPr lang="en-US" b="1"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August 31, 2020</a:t>
            </a:r>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 Hunt - Electrical Systems PDR</a:t>
            </a:r>
            <a:endParaRPr lang="en-US" b="1"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August 31, 2020</a:t>
            </a:r>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 Hunt - Electrical Systems PDR</a:t>
            </a:r>
            <a:endParaRPr lang="en-US" b="1"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August 31, 2020</a:t>
            </a:r>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 Hunt - Electrical Systems PDR</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9"/>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JP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JP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p2-docdb.fnal.gov/cgi-bin/private/ShowDocument?docid=59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3656" y="4925714"/>
            <a:ext cx="8499231" cy="1390219"/>
          </a:xfrm>
        </p:spPr>
        <p:txBody>
          <a:bodyPr/>
          <a:lstStyle/>
          <a:p>
            <a:r>
              <a:rPr lang="en-US" dirty="0"/>
              <a:t>Jonathan Hunt, L3 Manager	</a:t>
            </a:r>
          </a:p>
          <a:p>
            <a:r>
              <a:rPr lang="en-US" dirty="0"/>
              <a:t>Electrical Systems (Cables &amp; Racks) PDR</a:t>
            </a:r>
          </a:p>
          <a:p>
            <a:r>
              <a:rPr lang="en-US" dirty="0"/>
              <a:t>August 31, 2020</a:t>
            </a:r>
          </a:p>
          <a:p>
            <a:endParaRPr lang="en-US" dirty="0"/>
          </a:p>
        </p:txBody>
      </p:sp>
      <p:sp>
        <p:nvSpPr>
          <p:cNvPr id="3" name="Text Placeholder 4">
            <a:extLst>
              <a:ext uri="{FF2B5EF4-FFF2-40B4-BE49-F238E27FC236}">
                <a16:creationId xmlns:a16="http://schemas.microsoft.com/office/drawing/2014/main" id="{2A0DC46A-9DEE-4A8E-A8CA-3363AFD48F71}"/>
              </a:ext>
            </a:extLst>
          </p:cNvPr>
          <p:cNvSpPr>
            <a:spLocks noGrp="1"/>
          </p:cNvSpPr>
          <p:nvPr>
            <p:ph type="body" sz="quarter" idx="11"/>
          </p:nvPr>
        </p:nvSpPr>
        <p:spPr>
          <a:xfrm>
            <a:off x="135780" y="3843952"/>
            <a:ext cx="8885481" cy="1003049"/>
          </a:xfrm>
        </p:spPr>
        <p:txBody>
          <a:bodyPr>
            <a:normAutofit fontScale="85000" lnSpcReduction="10000"/>
          </a:bodyPr>
          <a:lstStyle/>
          <a:p>
            <a:r>
              <a:rPr lang="en-US" dirty="0"/>
              <a:t>121.04.04 Building Infrastructure (BldgI)</a:t>
            </a:r>
          </a:p>
          <a:p>
            <a:r>
              <a:rPr lang="en-US" dirty="0"/>
              <a:t>Introduction &amp; Overview of Electrical Systems L4</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4F47A4-D9A1-4762-AED8-AC30E6E8C2A2}"/>
              </a:ext>
            </a:extLst>
          </p:cNvPr>
          <p:cNvSpPr>
            <a:spLocks noGrp="1"/>
          </p:cNvSpPr>
          <p:nvPr>
            <p:ph type="title"/>
          </p:nvPr>
        </p:nvSpPr>
        <p:spPr/>
        <p:txBody>
          <a:bodyPr/>
          <a:lstStyle/>
          <a:p>
            <a:r>
              <a:rPr lang="en-US" dirty="0"/>
              <a:t>PIP-II Linac Complex</a:t>
            </a:r>
          </a:p>
        </p:txBody>
      </p:sp>
      <p:sp>
        <p:nvSpPr>
          <p:cNvPr id="4" name="Date Placeholder 3">
            <a:extLst>
              <a:ext uri="{FF2B5EF4-FFF2-40B4-BE49-F238E27FC236}">
                <a16:creationId xmlns:a16="http://schemas.microsoft.com/office/drawing/2014/main" id="{6FFE4076-3707-41EC-A71F-B7A8DEF316B0}"/>
              </a:ext>
            </a:extLst>
          </p:cNvPr>
          <p:cNvSpPr>
            <a:spLocks noGrp="1"/>
          </p:cNvSpPr>
          <p:nvPr>
            <p:ph type="dt" sz="half" idx="2"/>
          </p:nvPr>
        </p:nvSpPr>
        <p:spPr>
          <a:xfrm>
            <a:off x="736826" y="6502640"/>
            <a:ext cx="1358192" cy="237285"/>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AD9231BC-F0C0-44E2-BB55-3E26749A6DF3}"/>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6" name="Footer Placeholder 5">
            <a:extLst>
              <a:ext uri="{FF2B5EF4-FFF2-40B4-BE49-F238E27FC236}">
                <a16:creationId xmlns:a16="http://schemas.microsoft.com/office/drawing/2014/main" id="{0AADF1B5-E76D-4A7A-B3DB-1CE447E09290}"/>
              </a:ext>
            </a:extLst>
          </p:cNvPr>
          <p:cNvSpPr>
            <a:spLocks noGrp="1"/>
          </p:cNvSpPr>
          <p:nvPr>
            <p:ph type="ftr" sz="quarter" idx="3"/>
          </p:nvPr>
        </p:nvSpPr>
        <p:spPr/>
        <p:txBody>
          <a:bodyPr/>
          <a:lstStyle/>
          <a:p>
            <a:pPr algn="ctr">
              <a:defRPr/>
            </a:pPr>
            <a:r>
              <a:rPr lang="en-US"/>
              <a:t>J. Hunt - Electrical Systems PDR</a:t>
            </a:r>
            <a:endParaRPr lang="en-US" b="1" dirty="0"/>
          </a:p>
        </p:txBody>
      </p:sp>
      <p:pic>
        <p:nvPicPr>
          <p:cNvPr id="7" name="Picture 6">
            <a:extLst>
              <a:ext uri="{FF2B5EF4-FFF2-40B4-BE49-F238E27FC236}">
                <a16:creationId xmlns:a16="http://schemas.microsoft.com/office/drawing/2014/main" id="{6C08A235-7503-4F11-970D-F799BD79027B}"/>
              </a:ext>
            </a:extLst>
          </p:cNvPr>
          <p:cNvPicPr>
            <a:picLocks noChangeAspect="1"/>
          </p:cNvPicPr>
          <p:nvPr/>
        </p:nvPicPr>
        <p:blipFill>
          <a:blip r:embed="rId3"/>
          <a:stretch>
            <a:fillRect/>
          </a:stretch>
        </p:blipFill>
        <p:spPr>
          <a:xfrm>
            <a:off x="138896" y="1591201"/>
            <a:ext cx="8672513" cy="4528979"/>
          </a:xfrm>
          <a:prstGeom prst="rect">
            <a:avLst/>
          </a:prstGeom>
        </p:spPr>
      </p:pic>
      <p:sp>
        <p:nvSpPr>
          <p:cNvPr id="8" name="TextBox 7">
            <a:extLst>
              <a:ext uri="{FF2B5EF4-FFF2-40B4-BE49-F238E27FC236}">
                <a16:creationId xmlns:a16="http://schemas.microsoft.com/office/drawing/2014/main" id="{07AEFF32-BE8D-467A-B24C-E4275FEE4EFC}"/>
              </a:ext>
            </a:extLst>
          </p:cNvPr>
          <p:cNvSpPr txBox="1"/>
          <p:nvPr/>
        </p:nvSpPr>
        <p:spPr>
          <a:xfrm>
            <a:off x="222250" y="810228"/>
            <a:ext cx="8589159" cy="461665"/>
          </a:xfrm>
          <a:prstGeom prst="rect">
            <a:avLst/>
          </a:prstGeom>
          <a:noFill/>
        </p:spPr>
        <p:txBody>
          <a:bodyPr wrap="square" rtlCol="0">
            <a:spAutoFit/>
          </a:bodyPr>
          <a:lstStyle/>
          <a:p>
            <a:r>
              <a:rPr lang="en-US" dirty="0">
                <a:solidFill>
                  <a:srgbClr val="505050"/>
                </a:solidFill>
                <a:latin typeface="Helvetica" panose="020B0604020202020204" pitchFamily="34" charset="0"/>
                <a:cs typeface="Helvetica" panose="020B0604020202020204" pitchFamily="34" charset="0"/>
              </a:rPr>
              <a:t>Building Infrastructure – Electrical Infrastructure Locations</a:t>
            </a:r>
          </a:p>
        </p:txBody>
      </p:sp>
      <p:cxnSp>
        <p:nvCxnSpPr>
          <p:cNvPr id="17" name="Straight Arrow Connector 16">
            <a:extLst>
              <a:ext uri="{FF2B5EF4-FFF2-40B4-BE49-F238E27FC236}">
                <a16:creationId xmlns:a16="http://schemas.microsoft.com/office/drawing/2014/main" id="{642F6257-CF68-4245-B913-411D801BB00C}"/>
              </a:ext>
            </a:extLst>
          </p:cNvPr>
          <p:cNvCxnSpPr>
            <a:cxnSpLocks/>
          </p:cNvCxnSpPr>
          <p:nvPr/>
        </p:nvCxnSpPr>
        <p:spPr>
          <a:xfrm flipH="1">
            <a:off x="3347050" y="2326319"/>
            <a:ext cx="543101" cy="1102681"/>
          </a:xfrm>
          <a:prstGeom prst="straightConnector1">
            <a:avLst/>
          </a:prstGeom>
          <a:ln w="47625">
            <a:solidFill>
              <a:srgbClr val="004C97"/>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7F65298-AEF2-4382-8615-B2382A00E1E2}"/>
              </a:ext>
            </a:extLst>
          </p:cNvPr>
          <p:cNvCxnSpPr>
            <a:cxnSpLocks/>
          </p:cNvCxnSpPr>
          <p:nvPr/>
        </p:nvCxnSpPr>
        <p:spPr>
          <a:xfrm flipH="1">
            <a:off x="925328" y="2008508"/>
            <a:ext cx="447145" cy="635623"/>
          </a:xfrm>
          <a:prstGeom prst="straightConnector1">
            <a:avLst/>
          </a:prstGeom>
          <a:ln w="47625">
            <a:solidFill>
              <a:srgbClr val="004C97"/>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1888FCB-9C03-4729-B210-5607B6CF3826}"/>
              </a:ext>
            </a:extLst>
          </p:cNvPr>
          <p:cNvCxnSpPr>
            <a:cxnSpLocks/>
          </p:cNvCxnSpPr>
          <p:nvPr/>
        </p:nvCxnSpPr>
        <p:spPr>
          <a:xfrm flipH="1">
            <a:off x="3700733" y="2742319"/>
            <a:ext cx="517584" cy="1014066"/>
          </a:xfrm>
          <a:prstGeom prst="straightConnector1">
            <a:avLst/>
          </a:prstGeom>
          <a:ln w="47625">
            <a:solidFill>
              <a:srgbClr val="004C97"/>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2C84839-CA89-498B-B2A3-8B9365053575}"/>
              </a:ext>
            </a:extLst>
          </p:cNvPr>
          <p:cNvCxnSpPr>
            <a:cxnSpLocks/>
            <a:stCxn id="15" idx="3"/>
          </p:cNvCxnSpPr>
          <p:nvPr/>
        </p:nvCxnSpPr>
        <p:spPr>
          <a:xfrm>
            <a:off x="3731509" y="4704183"/>
            <a:ext cx="1200844" cy="100730"/>
          </a:xfrm>
          <a:prstGeom prst="straightConnector1">
            <a:avLst/>
          </a:prstGeom>
          <a:ln w="47625">
            <a:solidFill>
              <a:srgbClr val="004C97"/>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774C557-D78C-4230-B43B-42CEF91E5A37}"/>
              </a:ext>
            </a:extLst>
          </p:cNvPr>
          <p:cNvCxnSpPr>
            <a:cxnSpLocks/>
            <a:stCxn id="14" idx="2"/>
          </p:cNvCxnSpPr>
          <p:nvPr/>
        </p:nvCxnSpPr>
        <p:spPr>
          <a:xfrm flipH="1">
            <a:off x="6940106" y="2853828"/>
            <a:ext cx="522404" cy="902557"/>
          </a:xfrm>
          <a:prstGeom prst="straightConnector1">
            <a:avLst/>
          </a:prstGeom>
          <a:ln w="47625">
            <a:solidFill>
              <a:srgbClr val="004C97"/>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DE39722-8146-48C4-ACD5-602CA40EFBF0}"/>
              </a:ext>
            </a:extLst>
          </p:cNvPr>
          <p:cNvSpPr txBox="1"/>
          <p:nvPr/>
        </p:nvSpPr>
        <p:spPr>
          <a:xfrm>
            <a:off x="3808521" y="2086263"/>
            <a:ext cx="1557061" cy="369332"/>
          </a:xfrm>
          <a:prstGeom prst="rect">
            <a:avLst/>
          </a:prstGeom>
          <a:solidFill>
            <a:schemeClr val="bg1"/>
          </a:solidFill>
          <a:ln w="28575">
            <a:solidFill>
              <a:srgbClr val="004C97"/>
            </a:solidFill>
          </a:ln>
        </p:spPr>
        <p:txBody>
          <a:bodyPr wrap="square" rtlCol="0">
            <a:spAutoFit/>
          </a:bodyPr>
          <a:lstStyle/>
          <a:p>
            <a:r>
              <a:rPr lang="en-US" sz="1800" dirty="0">
                <a:solidFill>
                  <a:srgbClr val="004C97"/>
                </a:solidFill>
                <a:latin typeface="Helvetica" panose="020B0604020202020204" pitchFamily="34" charset="0"/>
                <a:cs typeface="Helvetica" panose="020B0604020202020204" pitchFamily="34" charset="0"/>
              </a:rPr>
              <a:t>Linac Gallery</a:t>
            </a:r>
          </a:p>
        </p:txBody>
      </p:sp>
      <p:sp>
        <p:nvSpPr>
          <p:cNvPr id="13" name="TextBox 12">
            <a:extLst>
              <a:ext uri="{FF2B5EF4-FFF2-40B4-BE49-F238E27FC236}">
                <a16:creationId xmlns:a16="http://schemas.microsoft.com/office/drawing/2014/main" id="{AC65DB35-C01D-4E0A-8757-80641089EE23}"/>
              </a:ext>
            </a:extLst>
          </p:cNvPr>
          <p:cNvSpPr txBox="1"/>
          <p:nvPr/>
        </p:nvSpPr>
        <p:spPr>
          <a:xfrm>
            <a:off x="4109853" y="2571688"/>
            <a:ext cx="1557061" cy="369332"/>
          </a:xfrm>
          <a:prstGeom prst="rect">
            <a:avLst/>
          </a:prstGeom>
          <a:solidFill>
            <a:schemeClr val="bg1"/>
          </a:solidFill>
          <a:ln w="28575">
            <a:solidFill>
              <a:srgbClr val="004C97"/>
            </a:solidFill>
          </a:ln>
        </p:spPr>
        <p:txBody>
          <a:bodyPr wrap="square" rtlCol="0">
            <a:spAutoFit/>
          </a:bodyPr>
          <a:lstStyle/>
          <a:p>
            <a:r>
              <a:rPr lang="en-US" sz="1800" dirty="0">
                <a:solidFill>
                  <a:srgbClr val="004C97"/>
                </a:solidFill>
                <a:latin typeface="Helvetica" panose="020B0604020202020204" pitchFamily="34" charset="0"/>
                <a:cs typeface="Helvetica" panose="020B0604020202020204" pitchFamily="34" charset="0"/>
              </a:rPr>
              <a:t>Linac Tunnel</a:t>
            </a:r>
          </a:p>
        </p:txBody>
      </p:sp>
      <p:sp>
        <p:nvSpPr>
          <p:cNvPr id="14" name="TextBox 13">
            <a:extLst>
              <a:ext uri="{FF2B5EF4-FFF2-40B4-BE49-F238E27FC236}">
                <a16:creationId xmlns:a16="http://schemas.microsoft.com/office/drawing/2014/main" id="{1ED20AA1-340E-48C9-9DBA-179F1876EF44}"/>
              </a:ext>
            </a:extLst>
          </p:cNvPr>
          <p:cNvSpPr txBox="1"/>
          <p:nvPr/>
        </p:nvSpPr>
        <p:spPr>
          <a:xfrm>
            <a:off x="6433026" y="2484496"/>
            <a:ext cx="2058967" cy="369332"/>
          </a:xfrm>
          <a:prstGeom prst="rect">
            <a:avLst/>
          </a:prstGeom>
          <a:solidFill>
            <a:schemeClr val="bg1"/>
          </a:solidFill>
          <a:ln w="28575">
            <a:solidFill>
              <a:srgbClr val="004C97"/>
            </a:solidFill>
          </a:ln>
        </p:spPr>
        <p:txBody>
          <a:bodyPr wrap="square" rtlCol="0">
            <a:spAutoFit/>
          </a:bodyPr>
          <a:lstStyle/>
          <a:p>
            <a:r>
              <a:rPr lang="en-US" sz="1800" dirty="0">
                <a:solidFill>
                  <a:srgbClr val="004C97"/>
                </a:solidFill>
                <a:latin typeface="Helvetica" panose="020B0604020202020204" pitchFamily="34" charset="0"/>
                <a:cs typeface="Helvetica" panose="020B0604020202020204" pitchFamily="34" charset="0"/>
              </a:rPr>
              <a:t>High Bay Building</a:t>
            </a:r>
          </a:p>
        </p:txBody>
      </p:sp>
      <p:sp>
        <p:nvSpPr>
          <p:cNvPr id="15" name="TextBox 14">
            <a:extLst>
              <a:ext uri="{FF2B5EF4-FFF2-40B4-BE49-F238E27FC236}">
                <a16:creationId xmlns:a16="http://schemas.microsoft.com/office/drawing/2014/main" id="{3E4885A9-4E38-43FD-99BC-23A2AF93A050}"/>
              </a:ext>
            </a:extLst>
          </p:cNvPr>
          <p:cNvSpPr txBox="1"/>
          <p:nvPr/>
        </p:nvSpPr>
        <p:spPr>
          <a:xfrm>
            <a:off x="1672542" y="4381017"/>
            <a:ext cx="2058967" cy="646331"/>
          </a:xfrm>
          <a:prstGeom prst="rect">
            <a:avLst/>
          </a:prstGeom>
          <a:solidFill>
            <a:schemeClr val="bg1"/>
          </a:solidFill>
          <a:ln w="28575">
            <a:solidFill>
              <a:srgbClr val="004C97"/>
            </a:solidFill>
          </a:ln>
        </p:spPr>
        <p:txBody>
          <a:bodyPr wrap="square" rtlCol="0">
            <a:spAutoFit/>
          </a:bodyPr>
          <a:lstStyle/>
          <a:p>
            <a:r>
              <a:rPr lang="en-US" sz="1800" dirty="0">
                <a:solidFill>
                  <a:srgbClr val="004C97"/>
                </a:solidFill>
                <a:latin typeface="Helvetica" panose="020B0604020202020204" pitchFamily="34" charset="0"/>
                <a:cs typeface="Helvetica" panose="020B0604020202020204" pitchFamily="34" charset="0"/>
              </a:rPr>
              <a:t>Utility Plant in the Cryoplant Building</a:t>
            </a:r>
          </a:p>
        </p:txBody>
      </p:sp>
      <p:sp>
        <p:nvSpPr>
          <p:cNvPr id="20" name="TextBox 19">
            <a:extLst>
              <a:ext uri="{FF2B5EF4-FFF2-40B4-BE49-F238E27FC236}">
                <a16:creationId xmlns:a16="http://schemas.microsoft.com/office/drawing/2014/main" id="{D0B164A8-A63F-4ABE-BC4B-86EB50979164}"/>
              </a:ext>
            </a:extLst>
          </p:cNvPr>
          <p:cNvSpPr txBox="1"/>
          <p:nvPr/>
        </p:nvSpPr>
        <p:spPr>
          <a:xfrm>
            <a:off x="1228454" y="1808453"/>
            <a:ext cx="2221122" cy="369332"/>
          </a:xfrm>
          <a:prstGeom prst="rect">
            <a:avLst/>
          </a:prstGeom>
          <a:solidFill>
            <a:schemeClr val="bg1"/>
          </a:solidFill>
          <a:ln w="28575">
            <a:solidFill>
              <a:srgbClr val="004C97"/>
            </a:solidFill>
          </a:ln>
        </p:spPr>
        <p:txBody>
          <a:bodyPr wrap="square" rtlCol="0">
            <a:spAutoFit/>
          </a:bodyPr>
          <a:lstStyle/>
          <a:p>
            <a:r>
              <a:rPr lang="en-US" sz="1800" dirty="0">
                <a:solidFill>
                  <a:srgbClr val="004C97"/>
                </a:solidFill>
                <a:latin typeface="Helvetica" panose="020B0604020202020204" pitchFamily="34" charset="0"/>
                <a:cs typeface="Helvetica" panose="020B0604020202020204" pitchFamily="34" charset="0"/>
              </a:rPr>
              <a:t>Beam Transfer Line</a:t>
            </a:r>
          </a:p>
        </p:txBody>
      </p:sp>
    </p:spTree>
    <p:extLst>
      <p:ext uri="{BB962C8B-B14F-4D97-AF65-F5344CB8AC3E}">
        <p14:creationId xmlns:p14="http://schemas.microsoft.com/office/powerpoint/2010/main" val="19005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AB280C0-5B5C-4E34-BA45-6F9CF0DF0309}"/>
              </a:ext>
            </a:extLst>
          </p:cNvPr>
          <p:cNvPicPr>
            <a:picLocks noGrp="1" noChangeAspect="1"/>
          </p:cNvPicPr>
          <p:nvPr>
            <p:ph idx="1"/>
          </p:nvPr>
        </p:nvPicPr>
        <p:blipFill>
          <a:blip r:embed="rId3"/>
          <a:stretch>
            <a:fillRect/>
          </a:stretch>
        </p:blipFill>
        <p:spPr>
          <a:xfrm>
            <a:off x="418512" y="971550"/>
            <a:ext cx="8292688" cy="5059363"/>
          </a:xfrm>
          <a:prstGeom prst="rect">
            <a:avLst/>
          </a:prstGeom>
        </p:spPr>
      </p:pic>
      <p:sp>
        <p:nvSpPr>
          <p:cNvPr id="3" name="Title 2">
            <a:extLst>
              <a:ext uri="{FF2B5EF4-FFF2-40B4-BE49-F238E27FC236}">
                <a16:creationId xmlns:a16="http://schemas.microsoft.com/office/drawing/2014/main" id="{E44814A7-1776-4F51-BC43-89C3268BD9A2}"/>
              </a:ext>
            </a:extLst>
          </p:cNvPr>
          <p:cNvSpPr>
            <a:spLocks noGrp="1"/>
          </p:cNvSpPr>
          <p:nvPr>
            <p:ph type="title"/>
          </p:nvPr>
        </p:nvSpPr>
        <p:spPr/>
        <p:txBody>
          <a:bodyPr/>
          <a:lstStyle/>
          <a:p>
            <a:r>
              <a:rPr lang="en-US" dirty="0"/>
              <a:t>Cross Section of Linac Gallery and Tunnel</a:t>
            </a:r>
          </a:p>
        </p:txBody>
      </p:sp>
      <p:sp>
        <p:nvSpPr>
          <p:cNvPr id="4" name="Date Placeholder 3">
            <a:extLst>
              <a:ext uri="{FF2B5EF4-FFF2-40B4-BE49-F238E27FC236}">
                <a16:creationId xmlns:a16="http://schemas.microsoft.com/office/drawing/2014/main" id="{682771EE-EB9E-44E7-98BF-23E417CBC168}"/>
              </a:ext>
            </a:extLst>
          </p:cNvPr>
          <p:cNvSpPr>
            <a:spLocks noGrp="1"/>
          </p:cNvSpPr>
          <p:nvPr>
            <p:ph type="dt" sz="half" idx="2"/>
          </p:nvPr>
        </p:nvSpPr>
        <p:spPr>
          <a:xfrm>
            <a:off x="736826" y="6502640"/>
            <a:ext cx="1411151" cy="244446"/>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8C540105-B1EB-43BB-88E2-5DAF727D9EC8}"/>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6" name="Footer Placeholder 5">
            <a:extLst>
              <a:ext uri="{FF2B5EF4-FFF2-40B4-BE49-F238E27FC236}">
                <a16:creationId xmlns:a16="http://schemas.microsoft.com/office/drawing/2014/main" id="{C5483984-EEF7-4CD7-80F8-89D2E33BF155}"/>
              </a:ext>
            </a:extLst>
          </p:cNvPr>
          <p:cNvSpPr>
            <a:spLocks noGrp="1"/>
          </p:cNvSpPr>
          <p:nvPr>
            <p:ph type="ftr" sz="quarter" idx="3"/>
          </p:nvPr>
        </p:nvSpPr>
        <p:spPr/>
        <p:txBody>
          <a:bodyPr/>
          <a:lstStyle/>
          <a:p>
            <a:pPr algn="ctr">
              <a:defRPr/>
            </a:pPr>
            <a:r>
              <a:rPr lang="en-US"/>
              <a:t>J. Hunt - Electrical Systems PDR</a:t>
            </a:r>
            <a:endParaRPr lang="en-US" b="1" dirty="0"/>
          </a:p>
        </p:txBody>
      </p:sp>
      <p:sp>
        <p:nvSpPr>
          <p:cNvPr id="2" name="TextBox 1">
            <a:extLst>
              <a:ext uri="{FF2B5EF4-FFF2-40B4-BE49-F238E27FC236}">
                <a16:creationId xmlns:a16="http://schemas.microsoft.com/office/drawing/2014/main" id="{8C76DC0F-C5C7-427B-BDFC-C52A8F0F52FA}"/>
              </a:ext>
            </a:extLst>
          </p:cNvPr>
          <p:cNvSpPr txBox="1"/>
          <p:nvPr/>
        </p:nvSpPr>
        <p:spPr>
          <a:xfrm>
            <a:off x="5392744" y="2057647"/>
            <a:ext cx="1381682" cy="369332"/>
          </a:xfrm>
          <a:prstGeom prst="rect">
            <a:avLst/>
          </a:prstGeom>
          <a:solidFill>
            <a:schemeClr val="bg1"/>
          </a:solidFill>
          <a:ln w="28575">
            <a:solidFill>
              <a:schemeClr val="tx1"/>
            </a:solidFill>
          </a:ln>
          <a:effectLst>
            <a:outerShdw blurRad="50800" dist="50800" dir="5400000" sx="96000" sy="96000" algn="ctr" rotWithShape="0">
              <a:schemeClr val="accent6">
                <a:lumMod val="40000"/>
                <a:lumOff val="60000"/>
                <a:alpha val="39000"/>
              </a:schemeClr>
            </a:outerShdw>
          </a:effectLst>
        </p:spPr>
        <p:txBody>
          <a:bodyPr wrap="square" rtlCol="0">
            <a:spAutoFit/>
          </a:bodyPr>
          <a:lstStyle/>
          <a:p>
            <a:r>
              <a:rPr lang="en-US" sz="1800" dirty="0"/>
              <a:t>Linac Gallery</a:t>
            </a:r>
          </a:p>
        </p:txBody>
      </p:sp>
      <p:sp>
        <p:nvSpPr>
          <p:cNvPr id="8" name="TextBox 7">
            <a:extLst>
              <a:ext uri="{FF2B5EF4-FFF2-40B4-BE49-F238E27FC236}">
                <a16:creationId xmlns:a16="http://schemas.microsoft.com/office/drawing/2014/main" id="{6A18C631-11A2-4BD6-A074-1F795A1DB888}"/>
              </a:ext>
            </a:extLst>
          </p:cNvPr>
          <p:cNvSpPr txBox="1"/>
          <p:nvPr/>
        </p:nvSpPr>
        <p:spPr>
          <a:xfrm>
            <a:off x="1307441" y="3832370"/>
            <a:ext cx="1510994" cy="400110"/>
          </a:xfrm>
          <a:prstGeom prst="rect">
            <a:avLst/>
          </a:prstGeom>
          <a:solidFill>
            <a:schemeClr val="bg1"/>
          </a:solidFill>
          <a:ln w="28575">
            <a:solidFill>
              <a:schemeClr val="tx1"/>
            </a:solidFill>
          </a:ln>
          <a:effectLst>
            <a:outerShdw blurRad="50800" dist="50800" dir="5400000" sx="96000" sy="96000" algn="ctr" rotWithShape="0">
              <a:schemeClr val="accent6">
                <a:lumMod val="40000"/>
                <a:lumOff val="60000"/>
                <a:alpha val="39000"/>
              </a:schemeClr>
            </a:outerShdw>
          </a:effectLst>
        </p:spPr>
        <p:txBody>
          <a:bodyPr wrap="square" rtlCol="0">
            <a:spAutoFit/>
          </a:bodyPr>
          <a:lstStyle/>
          <a:p>
            <a:r>
              <a:rPr lang="en-US" sz="2000" dirty="0"/>
              <a:t>Linac Tunnel</a:t>
            </a:r>
          </a:p>
        </p:txBody>
      </p:sp>
      <p:cxnSp>
        <p:nvCxnSpPr>
          <p:cNvPr id="9" name="Straight Arrow Connector 8">
            <a:extLst>
              <a:ext uri="{FF2B5EF4-FFF2-40B4-BE49-F238E27FC236}">
                <a16:creationId xmlns:a16="http://schemas.microsoft.com/office/drawing/2014/main" id="{AF3CD7A5-1903-4245-9A98-02033AEF8213}"/>
              </a:ext>
            </a:extLst>
          </p:cNvPr>
          <p:cNvCxnSpPr>
            <a:cxnSpLocks/>
          </p:cNvCxnSpPr>
          <p:nvPr/>
        </p:nvCxnSpPr>
        <p:spPr>
          <a:xfrm>
            <a:off x="2818435" y="2178573"/>
            <a:ext cx="711346" cy="1439698"/>
          </a:xfrm>
          <a:prstGeom prst="straightConnector1">
            <a:avLst/>
          </a:prstGeom>
          <a:ln w="47625">
            <a:solidFill>
              <a:srgbClr val="004C97"/>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2C22A4C-A1BA-4917-BFF0-B9BA9EF65A4B}"/>
              </a:ext>
            </a:extLst>
          </p:cNvPr>
          <p:cNvSpPr txBox="1"/>
          <p:nvPr/>
        </p:nvSpPr>
        <p:spPr>
          <a:xfrm>
            <a:off x="1307441" y="1977732"/>
            <a:ext cx="1510994" cy="400110"/>
          </a:xfrm>
          <a:prstGeom prst="rect">
            <a:avLst/>
          </a:prstGeom>
          <a:solidFill>
            <a:schemeClr val="bg1"/>
          </a:solidFill>
          <a:ln w="28575">
            <a:solidFill>
              <a:schemeClr val="tx1"/>
            </a:solidFill>
          </a:ln>
          <a:effectLst>
            <a:outerShdw blurRad="50800" dist="50800" dir="5400000" sx="96000" sy="96000" algn="ctr" rotWithShape="0">
              <a:schemeClr val="accent6">
                <a:lumMod val="40000"/>
                <a:lumOff val="60000"/>
                <a:alpha val="39000"/>
              </a:schemeClr>
            </a:outerShdw>
          </a:effectLst>
        </p:spPr>
        <p:txBody>
          <a:bodyPr wrap="square" rtlCol="0">
            <a:spAutoFit/>
          </a:bodyPr>
          <a:lstStyle/>
          <a:p>
            <a:r>
              <a:rPr lang="en-US" sz="2000" dirty="0"/>
              <a:t>Penetrations</a:t>
            </a:r>
          </a:p>
        </p:txBody>
      </p:sp>
      <p:sp>
        <p:nvSpPr>
          <p:cNvPr id="14" name="TextBox 13">
            <a:extLst>
              <a:ext uri="{FF2B5EF4-FFF2-40B4-BE49-F238E27FC236}">
                <a16:creationId xmlns:a16="http://schemas.microsoft.com/office/drawing/2014/main" id="{AC4A8AB5-6C57-47B9-A23A-ABF499C7A54E}"/>
              </a:ext>
            </a:extLst>
          </p:cNvPr>
          <p:cNvSpPr txBox="1"/>
          <p:nvPr/>
        </p:nvSpPr>
        <p:spPr>
          <a:xfrm>
            <a:off x="5328087" y="4883164"/>
            <a:ext cx="1633151" cy="400110"/>
          </a:xfrm>
          <a:prstGeom prst="rect">
            <a:avLst/>
          </a:prstGeom>
          <a:solidFill>
            <a:schemeClr val="bg1"/>
          </a:solidFill>
          <a:ln w="28575">
            <a:solidFill>
              <a:schemeClr val="tx1"/>
            </a:solidFill>
          </a:ln>
          <a:effectLst>
            <a:outerShdw blurRad="50800" dist="50800" dir="5400000" sx="96000" sy="96000" algn="ctr" rotWithShape="0">
              <a:schemeClr val="accent6">
                <a:lumMod val="40000"/>
                <a:lumOff val="60000"/>
                <a:alpha val="39000"/>
              </a:schemeClr>
            </a:outerShdw>
          </a:effectLst>
        </p:spPr>
        <p:txBody>
          <a:bodyPr wrap="square" rtlCol="0">
            <a:spAutoFit/>
          </a:bodyPr>
          <a:lstStyle/>
          <a:p>
            <a:r>
              <a:rPr lang="en-US" sz="2000" dirty="0"/>
              <a:t>Utility Trench</a:t>
            </a:r>
          </a:p>
        </p:txBody>
      </p:sp>
      <p:cxnSp>
        <p:nvCxnSpPr>
          <p:cNvPr id="15" name="Straight Arrow Connector 14">
            <a:extLst>
              <a:ext uri="{FF2B5EF4-FFF2-40B4-BE49-F238E27FC236}">
                <a16:creationId xmlns:a16="http://schemas.microsoft.com/office/drawing/2014/main" id="{376D2B64-31C5-4EF1-91E6-886A4C11931E}"/>
              </a:ext>
            </a:extLst>
          </p:cNvPr>
          <p:cNvCxnSpPr>
            <a:cxnSpLocks/>
            <a:stCxn id="14" idx="1"/>
          </p:cNvCxnSpPr>
          <p:nvPr/>
        </p:nvCxnSpPr>
        <p:spPr>
          <a:xfrm flipH="1" flipV="1">
            <a:off x="4373865" y="4311771"/>
            <a:ext cx="954222" cy="771448"/>
          </a:xfrm>
          <a:prstGeom prst="straightConnector1">
            <a:avLst/>
          </a:prstGeom>
          <a:ln w="47625">
            <a:solidFill>
              <a:srgbClr val="004C97"/>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843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a:xfrm>
            <a:off x="736826" y="6502640"/>
            <a:ext cx="1346807" cy="242873"/>
          </a:xfrm>
        </p:spPr>
        <p:txBody>
          <a:bodyPr/>
          <a:lstStyle/>
          <a:p>
            <a:pPr>
              <a:defRPr/>
            </a:pPr>
            <a:r>
              <a:rPr lang="en-US" dirty="0"/>
              <a:t>August 31, 2020</a:t>
            </a:r>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J. Hunt - Electrical Systems PDR</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228600" y="251752"/>
            <a:ext cx="8686800" cy="427877"/>
          </a:xfrm>
        </p:spPr>
        <p:txBody>
          <a:bodyPr/>
          <a:lstStyle/>
          <a:p>
            <a:r>
              <a:rPr lang="en-US" dirty="0"/>
              <a:t>Scope and Deliverables</a:t>
            </a:r>
          </a:p>
        </p:txBody>
      </p:sp>
      <p:sp>
        <p:nvSpPr>
          <p:cNvPr id="10" name="Content Placeholder 6">
            <a:extLst>
              <a:ext uri="{FF2B5EF4-FFF2-40B4-BE49-F238E27FC236}">
                <a16:creationId xmlns:a16="http://schemas.microsoft.com/office/drawing/2014/main" id="{C93C0BCA-156D-4B92-871F-5C73891BB111}"/>
              </a:ext>
            </a:extLst>
          </p:cNvPr>
          <p:cNvSpPr>
            <a:spLocks noGrp="1"/>
          </p:cNvSpPr>
          <p:nvPr>
            <p:ph idx="1"/>
          </p:nvPr>
        </p:nvSpPr>
        <p:spPr>
          <a:xfrm>
            <a:off x="219456" y="822960"/>
            <a:ext cx="8672513" cy="5457919"/>
          </a:xfrm>
        </p:spPr>
        <p:txBody>
          <a:bodyPr/>
          <a:lstStyle/>
          <a:p>
            <a:r>
              <a:rPr lang="en-US" sz="2600" u="sng" dirty="0"/>
              <a:t>Design</a:t>
            </a:r>
            <a:r>
              <a:rPr lang="en-US" u="sng" dirty="0"/>
              <a:t>:</a:t>
            </a:r>
            <a:r>
              <a:rPr lang="en-US" dirty="0"/>
              <a:t> </a:t>
            </a:r>
          </a:p>
          <a:p>
            <a:pPr lvl="1"/>
            <a:r>
              <a:rPr lang="en-US" dirty="0"/>
              <a:t>PIP-II cable database</a:t>
            </a:r>
          </a:p>
          <a:p>
            <a:pPr lvl="1"/>
            <a:r>
              <a:rPr lang="en-US" dirty="0"/>
              <a:t>Implementation strategy for power distribution and grounding </a:t>
            </a:r>
          </a:p>
          <a:p>
            <a:pPr lvl="1"/>
            <a:r>
              <a:rPr lang="en-US" dirty="0"/>
              <a:t>Rack layout specifications and grounding</a:t>
            </a:r>
          </a:p>
          <a:p>
            <a:pPr lvl="1"/>
            <a:r>
              <a:rPr lang="en-US" dirty="0"/>
              <a:t>Cable routing and cable plant management </a:t>
            </a:r>
            <a:endParaRPr lang="en-US" sz="2400" dirty="0"/>
          </a:p>
          <a:p>
            <a:pPr>
              <a:spcBef>
                <a:spcPts val="1800"/>
              </a:spcBef>
            </a:pPr>
            <a:r>
              <a:rPr lang="en-US" sz="2600" u="sng" dirty="0"/>
              <a:t>Procurement:</a:t>
            </a:r>
          </a:p>
          <a:p>
            <a:pPr lvl="1"/>
            <a:r>
              <a:rPr lang="en-US" dirty="0"/>
              <a:t>Standard cables and connectors for Linac Complex</a:t>
            </a:r>
          </a:p>
          <a:p>
            <a:pPr lvl="1"/>
            <a:r>
              <a:rPr lang="en-US" dirty="0"/>
              <a:t>Standard relay racks</a:t>
            </a:r>
          </a:p>
          <a:p>
            <a:pPr lvl="1"/>
            <a:r>
              <a:rPr lang="en-US" dirty="0"/>
              <a:t>Grounding from cable trays to racks</a:t>
            </a:r>
          </a:p>
          <a:p>
            <a:pPr>
              <a:spcBef>
                <a:spcPts val="1800"/>
              </a:spcBef>
            </a:pPr>
            <a:r>
              <a:rPr lang="en-US" sz="2600" u="sng" dirty="0"/>
              <a:t>Installation:</a:t>
            </a:r>
          </a:p>
          <a:p>
            <a:pPr lvl="1"/>
            <a:r>
              <a:rPr lang="en-US" dirty="0"/>
              <a:t>Cables, racks, and grounding for Process Cooling Water system controls in Utility Plant of Cryoplant Building</a:t>
            </a:r>
          </a:p>
          <a:p>
            <a:endParaRPr lang="en-US" sz="1600" u="sng" dirty="0"/>
          </a:p>
          <a:p>
            <a:pPr lvl="1"/>
            <a:endParaRPr lang="en-US" sz="1200" dirty="0"/>
          </a:p>
        </p:txBody>
      </p:sp>
    </p:spTree>
    <p:extLst>
      <p:ext uri="{BB962C8B-B14F-4D97-AF65-F5344CB8AC3E}">
        <p14:creationId xmlns:p14="http://schemas.microsoft.com/office/powerpoint/2010/main" val="234789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500"/>
                                        <p:tgtEl>
                                          <p:spTgt spid="10">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Effect transition="in" filter="fade">
                                      <p:cBhvr>
                                        <p:cTn id="33" dur="500"/>
                                        <p:tgtEl>
                                          <p:spTgt spid="10">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9" end="9"/>
                                            </p:txEl>
                                          </p:spTgt>
                                        </p:tgtEl>
                                        <p:attrNameLst>
                                          <p:attrName>style.visibility</p:attrName>
                                        </p:attrNameLst>
                                      </p:cBhvr>
                                      <p:to>
                                        <p:strVal val="visible"/>
                                      </p:to>
                                    </p:set>
                                    <p:animEffect transition="in" filter="fade">
                                      <p:cBhvr>
                                        <p:cTn id="38" dur="500"/>
                                        <p:tgtEl>
                                          <p:spTgt spid="10">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10" end="10"/>
                                            </p:txEl>
                                          </p:spTgt>
                                        </p:tgtEl>
                                        <p:attrNameLst>
                                          <p:attrName>style.visibility</p:attrName>
                                        </p:attrNameLst>
                                      </p:cBhvr>
                                      <p:to>
                                        <p:strVal val="visible"/>
                                      </p:to>
                                    </p:set>
                                    <p:animEffect transition="in" filter="fade">
                                      <p:cBhvr>
                                        <p:cTn id="41"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a:xfrm>
            <a:off x="736826" y="6502640"/>
            <a:ext cx="1511699" cy="242873"/>
          </a:xfrm>
        </p:spPr>
        <p:txBody>
          <a:bodyPr/>
          <a:lstStyle/>
          <a:p>
            <a:pPr>
              <a:defRPr/>
            </a:pPr>
            <a:r>
              <a:rPr lang="en-US" dirty="0"/>
              <a:t>August 31, 2020</a:t>
            </a:r>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J. Hunt - Electrical Systems PDR</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8" name="Title 2">
            <a:extLst>
              <a:ext uri="{FF2B5EF4-FFF2-40B4-BE49-F238E27FC236}">
                <a16:creationId xmlns:a16="http://schemas.microsoft.com/office/drawing/2014/main" id="{DE896C86-3364-0747-85E8-4BE597E77514}"/>
              </a:ext>
            </a:extLst>
          </p:cNvPr>
          <p:cNvSpPr>
            <a:spLocks noGrp="1"/>
          </p:cNvSpPr>
          <p:nvPr>
            <p:ph type="title"/>
          </p:nvPr>
        </p:nvSpPr>
        <p:spPr>
          <a:xfrm>
            <a:off x="228600" y="251752"/>
            <a:ext cx="8686800" cy="427877"/>
          </a:xfrm>
        </p:spPr>
        <p:txBody>
          <a:bodyPr/>
          <a:lstStyle/>
          <a:p>
            <a:r>
              <a:rPr lang="en-US" dirty="0"/>
              <a:t>Organization</a:t>
            </a:r>
          </a:p>
        </p:txBody>
      </p:sp>
      <p:grpSp>
        <p:nvGrpSpPr>
          <p:cNvPr id="3" name="Group 2">
            <a:extLst>
              <a:ext uri="{FF2B5EF4-FFF2-40B4-BE49-F238E27FC236}">
                <a16:creationId xmlns:a16="http://schemas.microsoft.com/office/drawing/2014/main" id="{14C434F2-3926-4101-9396-90B5E5537C2F}"/>
              </a:ext>
            </a:extLst>
          </p:cNvPr>
          <p:cNvGrpSpPr/>
          <p:nvPr/>
        </p:nvGrpSpPr>
        <p:grpSpPr>
          <a:xfrm>
            <a:off x="1531451" y="894313"/>
            <a:ext cx="5839397" cy="2681561"/>
            <a:chOff x="1675801" y="1704957"/>
            <a:chExt cx="5839397" cy="2681561"/>
          </a:xfrm>
        </p:grpSpPr>
        <p:sp>
          <p:nvSpPr>
            <p:cNvPr id="10" name="Text Box 1760">
              <a:extLst>
                <a:ext uri="{FF2B5EF4-FFF2-40B4-BE49-F238E27FC236}">
                  <a16:creationId xmlns:a16="http://schemas.microsoft.com/office/drawing/2014/main" id="{EA87A4FC-62E7-4FAA-8240-E71B5B56F68E}"/>
                </a:ext>
              </a:extLst>
            </p:cNvPr>
            <p:cNvSpPr txBox="1">
              <a:spLocks noChangeArrowheads="1"/>
            </p:cNvSpPr>
            <p:nvPr/>
          </p:nvSpPr>
          <p:spPr bwMode="auto">
            <a:xfrm>
              <a:off x="1675801" y="3184509"/>
              <a:ext cx="1639670" cy="1172837"/>
            </a:xfrm>
            <a:prstGeom prst="rect">
              <a:avLst/>
            </a:prstGeom>
            <a:noFill/>
            <a:ln w="2857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1000" dirty="0">
                  <a:latin typeface="Helvetica" panose="020B0604020202020204" pitchFamily="34" charset="0"/>
                  <a:ea typeface="Helvetica" charset="0"/>
                  <a:cs typeface="Helvetica" panose="020B0604020202020204" pitchFamily="34" charset="0"/>
                </a:rPr>
                <a:t>WBS 121.04.04.02</a:t>
              </a:r>
              <a:r>
                <a:rPr lang="en-US" sz="1000" b="1" u="sng" dirty="0">
                  <a:latin typeface="Helvetica" panose="020B0604020202020204" pitchFamily="34" charset="0"/>
                  <a:ea typeface="Helvetica" charset="0"/>
                  <a:cs typeface="Helvetica" panose="020B0604020202020204" pitchFamily="34" charset="0"/>
                </a:rPr>
                <a:t> </a:t>
              </a:r>
            </a:p>
            <a:p>
              <a:pPr marL="0" marR="0" algn="ctr">
                <a:spcBef>
                  <a:spcPts val="300"/>
                </a:spcBef>
                <a:spcAft>
                  <a:spcPts val="0"/>
                </a:spcAft>
              </a:pPr>
              <a:r>
                <a:rPr lang="en-US" sz="1000" b="1" u="sng" dirty="0">
                  <a:latin typeface="Helvetica" panose="020B0604020202020204" pitchFamily="34" charset="0"/>
                  <a:ea typeface="Helvetica" charset="0"/>
                  <a:cs typeface="Helvetica" panose="020B0604020202020204" pitchFamily="34" charset="0"/>
                </a:rPr>
                <a:t>Cable Database</a:t>
              </a:r>
              <a:endParaRPr lang="en-US" sz="1000" b="1" u="sng" dirty="0">
                <a:effectLst/>
                <a:latin typeface="Helvetica" panose="020B0604020202020204" pitchFamily="34" charset="0"/>
                <a:ea typeface="Helvetica" charset="0"/>
                <a:cs typeface="Helvetica" panose="020B0604020202020204" pitchFamily="34" charset="0"/>
              </a:endParaRPr>
            </a:p>
            <a:p>
              <a:pPr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M. </a:t>
              </a:r>
              <a:r>
                <a:rPr lang="en-US" sz="900" b="1" dirty="0" err="1">
                  <a:latin typeface="Helvetica" panose="020B0604020202020204" pitchFamily="34" charset="0"/>
                  <a:ea typeface="Helvetica" charset="0"/>
                  <a:cs typeface="Helvetica" panose="020B0604020202020204" pitchFamily="34" charset="0"/>
                </a:rPr>
                <a:t>McCusker-Whiting</a:t>
              </a:r>
              <a:endParaRPr lang="en-US" sz="900" b="1" dirty="0">
                <a:latin typeface="Helvetica" panose="020B0604020202020204" pitchFamily="34" charset="0"/>
                <a:ea typeface="Helvetica" charset="0"/>
                <a:cs typeface="Helvetica" panose="020B0604020202020204" pitchFamily="34" charset="0"/>
              </a:endParaRPr>
            </a:p>
            <a:p>
              <a:pPr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R. Crawford</a:t>
              </a:r>
            </a:p>
          </p:txBody>
        </p:sp>
        <p:sp>
          <p:nvSpPr>
            <p:cNvPr id="11" name="Text Box 1760">
              <a:extLst>
                <a:ext uri="{FF2B5EF4-FFF2-40B4-BE49-F238E27FC236}">
                  <a16:creationId xmlns:a16="http://schemas.microsoft.com/office/drawing/2014/main" id="{3B910E24-AE01-46B1-8BD8-0F9E05D48CF5}"/>
                </a:ext>
              </a:extLst>
            </p:cNvPr>
            <p:cNvSpPr txBox="1">
              <a:spLocks noChangeArrowheads="1"/>
            </p:cNvSpPr>
            <p:nvPr/>
          </p:nvSpPr>
          <p:spPr bwMode="auto">
            <a:xfrm>
              <a:off x="3827678" y="3184510"/>
              <a:ext cx="1333499" cy="855570"/>
            </a:xfrm>
            <a:prstGeom prst="rect">
              <a:avLst/>
            </a:prstGeom>
            <a:noFill/>
            <a:ln w="952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WBS 121.04.04.03</a:t>
              </a:r>
            </a:p>
            <a:p>
              <a:pPr marL="0" marR="0" algn="ctr">
                <a:spcBef>
                  <a:spcPts val="300"/>
                </a:spcBef>
                <a:spcAft>
                  <a:spcPts val="0"/>
                </a:spcAft>
              </a:pPr>
              <a:r>
                <a:rPr lang="en-US" sz="900" u="sng" dirty="0">
                  <a:latin typeface="Helvetica" panose="020B0604020202020204" pitchFamily="34" charset="0"/>
                  <a:ea typeface="Helvetica" charset="0"/>
                  <a:cs typeface="Helvetica" panose="020B0604020202020204" pitchFamily="34" charset="0"/>
                </a:rPr>
                <a:t>Mechanical Systems</a:t>
              </a:r>
            </a:p>
            <a:p>
              <a:pPr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Yurick Czajkowski</a:t>
              </a:r>
            </a:p>
            <a:p>
              <a:pPr algn="ctr">
                <a:spcBef>
                  <a:spcPts val="300"/>
                </a:spcBef>
                <a:spcAft>
                  <a:spcPts val="0"/>
                </a:spcAft>
              </a:pPr>
              <a:r>
                <a:rPr lang="en-US" sz="800" dirty="0">
                  <a:latin typeface="Helvetica" panose="020B0604020202020204" pitchFamily="34" charset="0"/>
                  <a:cs typeface="Helvetica" panose="020B0604020202020204" pitchFamily="34" charset="0"/>
                </a:rPr>
                <a:t>M. Ball</a:t>
              </a:r>
            </a:p>
          </p:txBody>
        </p:sp>
        <p:sp>
          <p:nvSpPr>
            <p:cNvPr id="12" name="Text Box 1760">
              <a:extLst>
                <a:ext uri="{FF2B5EF4-FFF2-40B4-BE49-F238E27FC236}">
                  <a16:creationId xmlns:a16="http://schemas.microsoft.com/office/drawing/2014/main" id="{02242F0A-6ECE-4A25-B947-62CD0B5071E6}"/>
                </a:ext>
              </a:extLst>
            </p:cNvPr>
            <p:cNvSpPr txBox="1">
              <a:spLocks noChangeArrowheads="1"/>
            </p:cNvSpPr>
            <p:nvPr/>
          </p:nvSpPr>
          <p:spPr bwMode="auto">
            <a:xfrm>
              <a:off x="5875528" y="3184510"/>
              <a:ext cx="1639670" cy="1202008"/>
            </a:xfrm>
            <a:prstGeom prst="rect">
              <a:avLst/>
            </a:prstGeom>
            <a:noFill/>
            <a:ln w="28575">
              <a:solidFill>
                <a:srgbClr val="000000"/>
              </a:solidFill>
              <a:miter lim="800000"/>
              <a:headEnd/>
              <a:tailEnd/>
            </a:ln>
          </p:spPr>
          <p:txBody>
            <a:bodyPr rot="0" vert="horz" wrap="square" lIns="0" tIns="0" rIns="0" bIns="0" anchor="ctr"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1000" dirty="0">
                  <a:latin typeface="Helvetica" panose="020B0604020202020204" pitchFamily="34" charset="0"/>
                  <a:ea typeface="Helvetica" charset="0"/>
                  <a:cs typeface="Helvetica" panose="020B0604020202020204" pitchFamily="34" charset="0"/>
                </a:rPr>
                <a:t>WBS 121.04.04.04</a:t>
              </a:r>
            </a:p>
            <a:p>
              <a:pPr marL="0" marR="0" algn="ctr">
                <a:spcBef>
                  <a:spcPts val="300"/>
                </a:spcBef>
                <a:spcAft>
                  <a:spcPts val="0"/>
                </a:spcAft>
              </a:pPr>
              <a:r>
                <a:rPr lang="en-US" sz="1000" b="1" u="sng" dirty="0">
                  <a:latin typeface="Helvetica" panose="020B0604020202020204" pitchFamily="34" charset="0"/>
                  <a:ea typeface="Helvetica" charset="0"/>
                  <a:cs typeface="Helvetica" panose="020B0604020202020204" pitchFamily="34" charset="0"/>
                </a:rPr>
                <a:t>Electrical Systems</a:t>
              </a:r>
              <a:r>
                <a:rPr lang="en-US" sz="1000" b="1" dirty="0">
                  <a:latin typeface="Helvetica" panose="020B0604020202020204" pitchFamily="34" charset="0"/>
                  <a:ea typeface="Helvetica" charset="0"/>
                  <a:cs typeface="Helvetica" panose="020B0604020202020204" pitchFamily="34" charset="0"/>
                </a:rPr>
                <a:t> </a:t>
              </a:r>
            </a:p>
            <a:p>
              <a:pPr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R. Crawford</a:t>
              </a:r>
            </a:p>
            <a:p>
              <a:pPr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R. Wielgos</a:t>
              </a:r>
            </a:p>
          </p:txBody>
        </p:sp>
        <p:cxnSp>
          <p:nvCxnSpPr>
            <p:cNvPr id="13" name="Connector: Elbow 12">
              <a:extLst>
                <a:ext uri="{FF2B5EF4-FFF2-40B4-BE49-F238E27FC236}">
                  <a16:creationId xmlns:a16="http://schemas.microsoft.com/office/drawing/2014/main" id="{8D6C418C-C17C-4D01-B13E-BD254DA3BCCC}"/>
                </a:ext>
              </a:extLst>
            </p:cNvPr>
            <p:cNvCxnSpPr>
              <a:cxnSpLocks/>
              <a:stCxn id="10" idx="0"/>
            </p:cNvCxnSpPr>
            <p:nvPr/>
          </p:nvCxnSpPr>
          <p:spPr>
            <a:xfrm rot="5400000" flipH="1" flipV="1">
              <a:off x="3310460" y="2012805"/>
              <a:ext cx="356881" cy="1986529"/>
            </a:xfrm>
            <a:prstGeom prst="bentConnector2">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C2677546-6C45-4026-BA72-28AB70B7AB45}"/>
                </a:ext>
              </a:extLst>
            </p:cNvPr>
            <p:cNvCxnSpPr>
              <a:cxnSpLocks/>
              <a:stCxn id="11" idx="0"/>
              <a:endCxn id="17" idx="2"/>
            </p:cNvCxnSpPr>
            <p:nvPr/>
          </p:nvCxnSpPr>
          <p:spPr>
            <a:xfrm rot="16200000" flipV="1">
              <a:off x="4181506" y="2871588"/>
              <a:ext cx="623983" cy="1862"/>
            </a:xfrm>
            <a:prstGeom prst="bentConnector3">
              <a:avLst>
                <a:gd name="adj1" fmla="val 50000"/>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AB39BEDA-FF7B-4D27-9292-7C5E8DA0E5DA}"/>
                </a:ext>
              </a:extLst>
            </p:cNvPr>
            <p:cNvCxnSpPr>
              <a:cxnSpLocks/>
              <a:stCxn id="12" idx="0"/>
            </p:cNvCxnSpPr>
            <p:nvPr/>
          </p:nvCxnSpPr>
          <p:spPr>
            <a:xfrm rot="16200000" flipV="1">
              <a:off x="5410320" y="1899467"/>
              <a:ext cx="356890" cy="2213196"/>
            </a:xfrm>
            <a:prstGeom prst="bentConnector2">
              <a:avLst/>
            </a:prstGeom>
            <a:ln>
              <a:solidFill>
                <a:srgbClr val="000000"/>
              </a:solidFill>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F948F27A-30F4-4F9D-9BB8-3CA72B13D26D}"/>
                </a:ext>
              </a:extLst>
            </p:cNvPr>
            <p:cNvGrpSpPr/>
            <p:nvPr/>
          </p:nvGrpSpPr>
          <p:grpSpPr>
            <a:xfrm>
              <a:off x="3385968" y="1704957"/>
              <a:ext cx="2213196" cy="855571"/>
              <a:chOff x="2654545" y="25130"/>
              <a:chExt cx="1788187" cy="767393"/>
            </a:xfrm>
          </p:grpSpPr>
          <p:sp>
            <p:nvSpPr>
              <p:cNvPr id="17" name="Text Box 1769">
                <a:extLst>
                  <a:ext uri="{FF2B5EF4-FFF2-40B4-BE49-F238E27FC236}">
                    <a16:creationId xmlns:a16="http://schemas.microsoft.com/office/drawing/2014/main" id="{19E53D1D-3683-4D16-B58B-4480684E5A46}"/>
                  </a:ext>
                </a:extLst>
              </p:cNvPr>
              <p:cNvSpPr txBox="1">
                <a:spLocks noChangeArrowheads="1"/>
              </p:cNvSpPr>
              <p:nvPr/>
            </p:nvSpPr>
            <p:spPr bwMode="auto">
              <a:xfrm>
                <a:off x="2654545" y="25130"/>
                <a:ext cx="1788187" cy="767393"/>
              </a:xfrm>
              <a:prstGeom prst="rect">
                <a:avLst/>
              </a:prstGeom>
              <a:noFill/>
              <a:ln w="9525">
                <a:solidFill>
                  <a:srgbClr val="000000"/>
                </a:solidFill>
                <a:miter lim="800000"/>
                <a:headEnd/>
                <a:tailEnd/>
              </a:ln>
            </p:spPr>
            <p:txBody>
              <a:bodyPr rot="0" vert="horz" wrap="square" lIns="0" tIns="0" rIns="0" bIns="0" anchor="t" anchorCtr="0" upright="1">
                <a:no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algn="ctr">
                  <a:spcBef>
                    <a:spcPts val="300"/>
                  </a:spcBef>
                  <a:spcAft>
                    <a:spcPts val="0"/>
                  </a:spcAft>
                </a:pPr>
                <a:r>
                  <a:rPr lang="en-US" sz="1050" dirty="0">
                    <a:latin typeface="Helvetica" panose="020B0604020202020204" pitchFamily="34" charset="0"/>
                    <a:ea typeface="Helvetica" charset="0"/>
                    <a:cs typeface="Helvetica" panose="020B0604020202020204" pitchFamily="34" charset="0"/>
                  </a:rPr>
                  <a:t>WBS 121.04.04</a:t>
                </a:r>
              </a:p>
              <a:p>
                <a:pPr marL="0" marR="0" algn="ctr">
                  <a:spcBef>
                    <a:spcPts val="300"/>
                  </a:spcBef>
                  <a:spcAft>
                    <a:spcPts val="0"/>
                  </a:spcAft>
                </a:pPr>
                <a:r>
                  <a:rPr lang="en-US" sz="1050" u="sng" dirty="0">
                    <a:latin typeface="Helvetica" panose="020B0604020202020204" pitchFamily="34" charset="0"/>
                    <a:ea typeface="Helvetica" charset="0"/>
                    <a:cs typeface="Helvetica" panose="020B0604020202020204" pitchFamily="34" charset="0"/>
                  </a:rPr>
                  <a:t>Building Infrastructure</a:t>
                </a:r>
              </a:p>
              <a:p>
                <a:pPr marL="0" marR="0" algn="ctr">
                  <a:spcBef>
                    <a:spcPts val="300"/>
                  </a:spcBef>
                  <a:spcAft>
                    <a:spcPts val="0"/>
                  </a:spcAft>
                </a:pPr>
                <a:r>
                  <a:rPr lang="en-US" sz="1000" b="1" dirty="0">
                    <a:latin typeface="Helvetica" panose="020B0604020202020204" pitchFamily="34" charset="0"/>
                    <a:ea typeface="Helvetica" charset="0"/>
                    <a:cs typeface="Helvetica" panose="020B0604020202020204" pitchFamily="34" charset="0"/>
                  </a:rPr>
                  <a:t> J. Hunt (M. Ball starting 9/1/20)</a:t>
                </a:r>
                <a:endParaRPr lang="en-US" sz="1000" dirty="0">
                  <a:latin typeface="Helvetica" panose="020B0604020202020204" pitchFamily="34" charset="0"/>
                  <a:ea typeface="Helvetica" charset="0"/>
                  <a:cs typeface="Helvetica" panose="020B0604020202020204" pitchFamily="34" charset="0"/>
                </a:endParaRPr>
              </a:p>
            </p:txBody>
          </p:sp>
          <p:pic>
            <p:nvPicPr>
              <p:cNvPr id="18" name="Picture 17">
                <a:extLst>
                  <a:ext uri="{FF2B5EF4-FFF2-40B4-BE49-F238E27FC236}">
                    <a16:creationId xmlns:a16="http://schemas.microsoft.com/office/drawing/2014/main" id="{EA8455C0-2382-4C53-ACCB-847CD045C555}"/>
                  </a:ext>
                </a:extLst>
              </p:cNvPr>
              <p:cNvPicPr>
                <a:picLocks noChangeAspect="1"/>
              </p:cNvPicPr>
              <p:nvPr/>
            </p:nvPicPr>
            <p:blipFill>
              <a:blip r:embed="rId3"/>
              <a:stretch>
                <a:fillRect/>
              </a:stretch>
            </p:blipFill>
            <p:spPr>
              <a:xfrm>
                <a:off x="3437974" y="564436"/>
                <a:ext cx="204165" cy="201659"/>
              </a:xfrm>
              <a:prstGeom prst="rect">
                <a:avLst/>
              </a:prstGeom>
            </p:spPr>
          </p:pic>
        </p:grpSp>
      </p:grpSp>
      <p:sp>
        <p:nvSpPr>
          <p:cNvPr id="2" name="TextBox 1">
            <a:extLst>
              <a:ext uri="{FF2B5EF4-FFF2-40B4-BE49-F238E27FC236}">
                <a16:creationId xmlns:a16="http://schemas.microsoft.com/office/drawing/2014/main" id="{6843B42B-5D43-4C7E-A12E-7528BF51A858}"/>
              </a:ext>
            </a:extLst>
          </p:cNvPr>
          <p:cNvSpPr txBox="1"/>
          <p:nvPr/>
        </p:nvSpPr>
        <p:spPr>
          <a:xfrm>
            <a:off x="576050" y="3711493"/>
            <a:ext cx="7968478" cy="2246769"/>
          </a:xfrm>
          <a:prstGeom prst="rect">
            <a:avLst/>
          </a:prstGeom>
          <a:noFill/>
        </p:spPr>
        <p:txBody>
          <a:bodyPr wrap="square" rtlCol="0">
            <a:spAutoFit/>
          </a:bodyPr>
          <a:lstStyle/>
          <a:p>
            <a:r>
              <a:rPr lang="en-US" sz="2000" dirty="0">
                <a:solidFill>
                  <a:srgbClr val="505050"/>
                </a:solidFill>
                <a:latin typeface="Helvetica" panose="020B0604020202020204" pitchFamily="34" charset="0"/>
                <a:cs typeface="Helvetica" panose="020B0604020202020204" pitchFamily="34" charset="0"/>
              </a:rPr>
              <a:t>Team in place with many years of subject matter experience designing, maintaining and operating accelerators</a:t>
            </a:r>
          </a:p>
          <a:p>
            <a:endParaRPr lang="en-US" sz="2000" dirty="0">
              <a:solidFill>
                <a:srgbClr val="505050"/>
              </a:solidFill>
              <a:latin typeface="Helvetica" panose="020B0604020202020204" pitchFamily="34" charset="0"/>
              <a:cs typeface="Helvetica" panose="020B0604020202020204" pitchFamily="34" charset="0"/>
            </a:endParaRPr>
          </a:p>
          <a:p>
            <a:r>
              <a:rPr lang="en-US" sz="1600" dirty="0">
                <a:solidFill>
                  <a:srgbClr val="505050"/>
                </a:solidFill>
                <a:latin typeface="Helvetica" panose="020B0604020202020204" pitchFamily="34" charset="0"/>
                <a:cs typeface="Helvetica" panose="020B0604020202020204" pitchFamily="34" charset="0"/>
              </a:rPr>
              <a:t>M. McCusker-Whiting – AD/Controls – programmer</a:t>
            </a:r>
          </a:p>
          <a:p>
            <a:r>
              <a:rPr lang="en-US" sz="1600" dirty="0">
                <a:solidFill>
                  <a:srgbClr val="505050"/>
                </a:solidFill>
                <a:latin typeface="Helvetica" panose="020B0604020202020204" pitchFamily="34" charset="0"/>
                <a:cs typeface="Helvetica" panose="020B0604020202020204" pitchFamily="34" charset="0"/>
              </a:rPr>
              <a:t>R. Crawford – AD/EE Support</a:t>
            </a:r>
          </a:p>
          <a:p>
            <a:r>
              <a:rPr lang="en-US" sz="1600" dirty="0">
                <a:solidFill>
                  <a:srgbClr val="505050"/>
                </a:solidFill>
                <a:latin typeface="Helvetica" panose="020B0604020202020204" pitchFamily="34" charset="0"/>
                <a:cs typeface="Helvetica" panose="020B0604020202020204" pitchFamily="34" charset="0"/>
              </a:rPr>
              <a:t>R. Wielgos – FESS/Engineering (Electrical Engineer)  </a:t>
            </a:r>
          </a:p>
          <a:p>
            <a:r>
              <a:rPr lang="en-US" sz="1600" dirty="0">
                <a:solidFill>
                  <a:srgbClr val="505050"/>
                </a:solidFill>
                <a:latin typeface="Helvetica" panose="020B0604020202020204" pitchFamily="34" charset="0"/>
                <a:cs typeface="Helvetica" panose="020B0604020202020204" pitchFamily="34" charset="0"/>
              </a:rPr>
              <a:t>M. Ball – AD/MSD</a:t>
            </a:r>
          </a:p>
          <a:p>
            <a:r>
              <a:rPr lang="en-US" sz="1600" dirty="0">
                <a:solidFill>
                  <a:srgbClr val="505050"/>
                </a:solidFill>
                <a:latin typeface="Helvetica" panose="020B0604020202020204" pitchFamily="34" charset="0"/>
                <a:cs typeface="Helvetica" panose="020B0604020202020204" pitchFamily="34" charset="0"/>
              </a:rPr>
              <a:t>Yurick Czajkowski – Contractor (Mechanical Engineer)</a:t>
            </a:r>
          </a:p>
        </p:txBody>
      </p:sp>
    </p:spTree>
    <p:extLst>
      <p:ext uri="{BB962C8B-B14F-4D97-AF65-F5344CB8AC3E}">
        <p14:creationId xmlns:p14="http://schemas.microsoft.com/office/powerpoint/2010/main" val="9220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B8BFF-A991-6745-ABC7-B8F4BD2348CE}"/>
              </a:ext>
            </a:extLst>
          </p:cNvPr>
          <p:cNvSpPr>
            <a:spLocks noGrp="1"/>
          </p:cNvSpPr>
          <p:nvPr>
            <p:ph type="title"/>
          </p:nvPr>
        </p:nvSpPr>
        <p:spPr/>
        <p:txBody>
          <a:bodyPr/>
          <a:lstStyle/>
          <a:p>
            <a:r>
              <a:rPr lang="en-US" dirty="0"/>
              <a:t>Interfaces</a:t>
            </a:r>
          </a:p>
        </p:txBody>
      </p:sp>
      <p:sp>
        <p:nvSpPr>
          <p:cNvPr id="4" name="Date Placeholder 3">
            <a:extLst>
              <a:ext uri="{FF2B5EF4-FFF2-40B4-BE49-F238E27FC236}">
                <a16:creationId xmlns:a16="http://schemas.microsoft.com/office/drawing/2014/main" id="{8B0A2F4A-4636-E94C-8091-F245F8257C48}"/>
              </a:ext>
            </a:extLst>
          </p:cNvPr>
          <p:cNvSpPr>
            <a:spLocks noGrp="1"/>
          </p:cNvSpPr>
          <p:nvPr>
            <p:ph type="dt" sz="half" idx="2"/>
          </p:nvPr>
        </p:nvSpPr>
        <p:spPr>
          <a:xfrm>
            <a:off x="736826" y="6502640"/>
            <a:ext cx="1233123" cy="242873"/>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6625DD24-5635-D646-94BD-F01CBA9DDA6C}"/>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6" name="Footer Placeholder 5">
            <a:extLst>
              <a:ext uri="{FF2B5EF4-FFF2-40B4-BE49-F238E27FC236}">
                <a16:creationId xmlns:a16="http://schemas.microsoft.com/office/drawing/2014/main" id="{A33C2422-8039-DA4D-BB43-83A67348E7C8}"/>
              </a:ext>
            </a:extLst>
          </p:cNvPr>
          <p:cNvSpPr>
            <a:spLocks noGrp="1"/>
          </p:cNvSpPr>
          <p:nvPr>
            <p:ph type="ftr" sz="quarter" idx="3"/>
          </p:nvPr>
        </p:nvSpPr>
        <p:spPr/>
        <p:txBody>
          <a:bodyPr/>
          <a:lstStyle/>
          <a:p>
            <a:pPr algn="ctr">
              <a:defRPr/>
            </a:pPr>
            <a:r>
              <a:rPr lang="en-US"/>
              <a:t>J. Hunt - Electrical Systems PDR</a:t>
            </a:r>
            <a:endParaRPr lang="en-US" b="1" dirty="0"/>
          </a:p>
        </p:txBody>
      </p:sp>
      <p:sp>
        <p:nvSpPr>
          <p:cNvPr id="7" name="Content Placeholder 2">
            <a:extLst>
              <a:ext uri="{FF2B5EF4-FFF2-40B4-BE49-F238E27FC236}">
                <a16:creationId xmlns:a16="http://schemas.microsoft.com/office/drawing/2014/main" id="{212A569B-AA27-44D1-AB7A-73CCDFF2E9D8}"/>
              </a:ext>
            </a:extLst>
          </p:cNvPr>
          <p:cNvSpPr>
            <a:spLocks noGrp="1"/>
          </p:cNvSpPr>
          <p:nvPr>
            <p:ph idx="1"/>
          </p:nvPr>
        </p:nvSpPr>
        <p:spPr>
          <a:xfrm>
            <a:off x="222249" y="814886"/>
            <a:ext cx="5239437" cy="1432327"/>
          </a:xfrm>
        </p:spPr>
        <p:txBody>
          <a:bodyPr/>
          <a:lstStyle/>
          <a:p>
            <a:pPr marL="0" indent="0">
              <a:buNone/>
            </a:pPr>
            <a:r>
              <a:rPr lang="en-US" dirty="0"/>
              <a:t>Interfaces identified and managed through Master Interface </a:t>
            </a:r>
            <a:r>
              <a:rPr lang="en-US" sz="1600" dirty="0"/>
              <a:t>(TC#ED00010433)</a:t>
            </a:r>
            <a:r>
              <a:rPr lang="en-US" dirty="0"/>
              <a:t> Document </a:t>
            </a:r>
          </a:p>
        </p:txBody>
      </p:sp>
      <p:pic>
        <p:nvPicPr>
          <p:cNvPr id="9" name="Picture 8">
            <a:extLst>
              <a:ext uri="{FF2B5EF4-FFF2-40B4-BE49-F238E27FC236}">
                <a16:creationId xmlns:a16="http://schemas.microsoft.com/office/drawing/2014/main" id="{8115E717-D725-4B99-97D6-7DE38091007B}"/>
              </a:ext>
            </a:extLst>
          </p:cNvPr>
          <p:cNvPicPr>
            <a:picLocks noChangeAspect="1"/>
          </p:cNvPicPr>
          <p:nvPr/>
        </p:nvPicPr>
        <p:blipFill>
          <a:blip r:embed="rId3"/>
          <a:stretch>
            <a:fillRect/>
          </a:stretch>
        </p:blipFill>
        <p:spPr>
          <a:xfrm>
            <a:off x="222251" y="1602318"/>
            <a:ext cx="6930390" cy="1892635"/>
          </a:xfrm>
          <a:prstGeom prst="rect">
            <a:avLst/>
          </a:prstGeom>
          <a:ln>
            <a:solidFill>
              <a:schemeClr val="accent6"/>
            </a:solidFill>
          </a:ln>
        </p:spPr>
      </p:pic>
      <p:pic>
        <p:nvPicPr>
          <p:cNvPr id="13" name="Picture 12">
            <a:extLst>
              <a:ext uri="{FF2B5EF4-FFF2-40B4-BE49-F238E27FC236}">
                <a16:creationId xmlns:a16="http://schemas.microsoft.com/office/drawing/2014/main" id="{AFD896BA-8198-4A20-8CF2-47A66FBE88D1}"/>
              </a:ext>
            </a:extLst>
          </p:cNvPr>
          <p:cNvPicPr>
            <a:picLocks noChangeAspect="1"/>
          </p:cNvPicPr>
          <p:nvPr/>
        </p:nvPicPr>
        <p:blipFill>
          <a:blip r:embed="rId4"/>
          <a:stretch>
            <a:fillRect/>
          </a:stretch>
        </p:blipFill>
        <p:spPr>
          <a:xfrm>
            <a:off x="591126" y="3375740"/>
            <a:ext cx="8229600" cy="1694991"/>
          </a:xfrm>
          <a:prstGeom prst="rect">
            <a:avLst/>
          </a:prstGeom>
          <a:ln>
            <a:solidFill>
              <a:schemeClr val="accent6"/>
            </a:solidFill>
          </a:ln>
        </p:spPr>
      </p:pic>
      <p:graphicFrame>
        <p:nvGraphicFramePr>
          <p:cNvPr id="8" name="Diagram 7">
            <a:extLst>
              <a:ext uri="{FF2B5EF4-FFF2-40B4-BE49-F238E27FC236}">
                <a16:creationId xmlns:a16="http://schemas.microsoft.com/office/drawing/2014/main" id="{B103BAA3-7567-4687-8CE6-3DFA08940BFB}"/>
              </a:ext>
            </a:extLst>
          </p:cNvPr>
          <p:cNvGraphicFramePr/>
          <p:nvPr>
            <p:extLst>
              <p:ext uri="{D42A27DB-BD31-4B8C-83A1-F6EECF244321}">
                <p14:modId xmlns:p14="http://schemas.microsoft.com/office/powerpoint/2010/main" val="545470017"/>
              </p:ext>
            </p:extLst>
          </p:nvPr>
        </p:nvGraphicFramePr>
        <p:xfrm>
          <a:off x="5347854" y="465690"/>
          <a:ext cx="3796145" cy="31248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Content Placeholder 2">
            <a:extLst>
              <a:ext uri="{FF2B5EF4-FFF2-40B4-BE49-F238E27FC236}">
                <a16:creationId xmlns:a16="http://schemas.microsoft.com/office/drawing/2014/main" id="{77FF401A-5A5C-4343-BD3D-D19A084E9BAD}"/>
              </a:ext>
            </a:extLst>
          </p:cNvPr>
          <p:cNvSpPr txBox="1">
            <a:spLocks/>
          </p:cNvSpPr>
          <p:nvPr/>
        </p:nvSpPr>
        <p:spPr>
          <a:xfrm>
            <a:off x="267853" y="5070731"/>
            <a:ext cx="4352544" cy="871562"/>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dirty="0"/>
              <a:t>Top 3 interfaces:</a:t>
            </a:r>
          </a:p>
          <a:p>
            <a:pPr>
              <a:buFont typeface="Arial" charset="0"/>
              <a:buAutoNum type="arabicParenR"/>
            </a:pPr>
            <a:r>
              <a:rPr lang="en-US" sz="1800" dirty="0"/>
              <a:t>High-power RF system</a:t>
            </a:r>
          </a:p>
          <a:p>
            <a:pPr>
              <a:buFont typeface="Arial" charset="0"/>
              <a:buAutoNum type="arabicParenR"/>
            </a:pPr>
            <a:r>
              <a:rPr lang="en-US" sz="1800" dirty="0"/>
              <a:t>LLRF system </a:t>
            </a:r>
          </a:p>
          <a:p>
            <a:pPr>
              <a:buFont typeface="Arial" charset="0"/>
              <a:buAutoNum type="arabicParenR"/>
            </a:pPr>
            <a:r>
              <a:rPr lang="en-US" sz="1800" dirty="0"/>
              <a:t>Magnets</a:t>
            </a:r>
            <a:endParaRPr lang="en-US" sz="2800" dirty="0"/>
          </a:p>
        </p:txBody>
      </p:sp>
      <p:cxnSp>
        <p:nvCxnSpPr>
          <p:cNvPr id="10" name="Straight Arrow Connector 9">
            <a:extLst>
              <a:ext uri="{FF2B5EF4-FFF2-40B4-BE49-F238E27FC236}">
                <a16:creationId xmlns:a16="http://schemas.microsoft.com/office/drawing/2014/main" id="{37AE12B9-D36D-40C6-B4CE-DB4A25F4F978}"/>
              </a:ext>
            </a:extLst>
          </p:cNvPr>
          <p:cNvCxnSpPr>
            <a:cxnSpLocks/>
          </p:cNvCxnSpPr>
          <p:nvPr/>
        </p:nvCxnSpPr>
        <p:spPr>
          <a:xfrm>
            <a:off x="8552874" y="2844800"/>
            <a:ext cx="267852" cy="530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89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9FF72-B5D1-4B2E-94C9-17A880587DB3}"/>
              </a:ext>
            </a:extLst>
          </p:cNvPr>
          <p:cNvSpPr>
            <a:spLocks noGrp="1"/>
          </p:cNvSpPr>
          <p:nvPr>
            <p:ph idx="1"/>
          </p:nvPr>
        </p:nvSpPr>
        <p:spPr/>
        <p:txBody>
          <a:bodyPr/>
          <a:lstStyle/>
          <a:p>
            <a:pPr marL="0" indent="0" algn="ctr">
              <a:buNone/>
            </a:pPr>
            <a:r>
              <a:rPr lang="en-US" u="sng" dirty="0"/>
              <a:t>Conventional Facilities </a:t>
            </a:r>
          </a:p>
          <a:p>
            <a:pPr marL="0" indent="0" algn="ctr">
              <a:buNone/>
            </a:pPr>
            <a:r>
              <a:rPr lang="en-US" sz="2000" dirty="0">
                <a:sym typeface="Wingdings" panose="05000000000000000000" pitchFamily="2" charset="2"/>
              </a:rPr>
              <a:t>AC Power Distribution up to disconnect switches</a:t>
            </a:r>
          </a:p>
          <a:p>
            <a:pPr marL="0" indent="0" algn="ctr">
              <a:buNone/>
            </a:pPr>
            <a:r>
              <a:rPr lang="en-US" sz="2000" dirty="0">
                <a:sym typeface="Wingdings" panose="05000000000000000000" pitchFamily="2" charset="2"/>
              </a:rPr>
              <a:t>Cable Tray and Penetrations</a:t>
            </a:r>
          </a:p>
          <a:p>
            <a:endParaRPr lang="en-US" dirty="0"/>
          </a:p>
          <a:p>
            <a:pPr marL="0" indent="0" algn="ctr">
              <a:spcBef>
                <a:spcPts val="1800"/>
              </a:spcBef>
              <a:buNone/>
            </a:pPr>
            <a:r>
              <a:rPr lang="en-US" u="sng" dirty="0"/>
              <a:t>Building Infrastructure </a:t>
            </a:r>
          </a:p>
          <a:p>
            <a:pPr marL="0" indent="0" algn="ctr">
              <a:buNone/>
            </a:pPr>
            <a:r>
              <a:rPr lang="en-US" sz="2000" dirty="0">
                <a:sym typeface="Wingdings" panose="05000000000000000000" pitchFamily="2" charset="2"/>
              </a:rPr>
              <a:t>Works with CF during A/E design phase</a:t>
            </a:r>
          </a:p>
          <a:p>
            <a:pPr marL="0" indent="0" algn="ctr">
              <a:buNone/>
            </a:pPr>
            <a:r>
              <a:rPr lang="en-US" sz="2000" dirty="0"/>
              <a:t>Procures standard cables, connectors, racks</a:t>
            </a:r>
          </a:p>
          <a:p>
            <a:pPr marL="0" indent="0" algn="ctr">
              <a:buNone/>
            </a:pPr>
            <a:r>
              <a:rPr lang="en-US" sz="2000" dirty="0"/>
              <a:t>QC checks, hands off to installation L3s</a:t>
            </a:r>
          </a:p>
          <a:p>
            <a:pPr marL="0" indent="0">
              <a:buNone/>
            </a:pPr>
            <a:endParaRPr lang="en-US" dirty="0"/>
          </a:p>
          <a:p>
            <a:pPr marL="0" indent="0" algn="ctr">
              <a:spcBef>
                <a:spcPts val="1800"/>
              </a:spcBef>
              <a:buNone/>
            </a:pPr>
            <a:r>
              <a:rPr lang="en-US" u="sng" dirty="0"/>
              <a:t>Linac Installation and Beam Transfer Line Installation</a:t>
            </a:r>
            <a:endParaRPr lang="en-US" u="sng" dirty="0">
              <a:sym typeface="Wingdings" panose="05000000000000000000" pitchFamily="2" charset="2"/>
            </a:endParaRPr>
          </a:p>
          <a:p>
            <a:pPr marL="0" indent="0" algn="ctr">
              <a:buNone/>
            </a:pPr>
            <a:r>
              <a:rPr lang="en-US" sz="2000" dirty="0">
                <a:sym typeface="Wingdings" panose="05000000000000000000" pitchFamily="2" charset="2"/>
              </a:rPr>
              <a:t>Pulls and terminates cables, installs racks, and commissions</a:t>
            </a:r>
            <a:endParaRPr lang="en-US" sz="2000" dirty="0"/>
          </a:p>
          <a:p>
            <a:endParaRPr lang="en-US" dirty="0"/>
          </a:p>
        </p:txBody>
      </p:sp>
      <p:sp>
        <p:nvSpPr>
          <p:cNvPr id="3" name="Title 2">
            <a:extLst>
              <a:ext uri="{FF2B5EF4-FFF2-40B4-BE49-F238E27FC236}">
                <a16:creationId xmlns:a16="http://schemas.microsoft.com/office/drawing/2014/main" id="{918E2D6D-7724-4074-94D6-34D1FD5D1954}"/>
              </a:ext>
            </a:extLst>
          </p:cNvPr>
          <p:cNvSpPr>
            <a:spLocks noGrp="1"/>
          </p:cNvSpPr>
          <p:nvPr>
            <p:ph type="title"/>
          </p:nvPr>
        </p:nvSpPr>
        <p:spPr>
          <a:xfrm>
            <a:off x="228600" y="260151"/>
            <a:ext cx="8686800" cy="427877"/>
          </a:xfrm>
        </p:spPr>
        <p:txBody>
          <a:bodyPr/>
          <a:lstStyle/>
          <a:p>
            <a:r>
              <a:rPr lang="en-US" dirty="0"/>
              <a:t>Scope Boundaries for BldgI – Electrical Systems</a:t>
            </a:r>
          </a:p>
        </p:txBody>
      </p:sp>
      <p:sp>
        <p:nvSpPr>
          <p:cNvPr id="4" name="Date Placeholder 3">
            <a:extLst>
              <a:ext uri="{FF2B5EF4-FFF2-40B4-BE49-F238E27FC236}">
                <a16:creationId xmlns:a16="http://schemas.microsoft.com/office/drawing/2014/main" id="{3AA6F08D-0436-4740-BB02-52E20A9CC35F}"/>
              </a:ext>
            </a:extLst>
          </p:cNvPr>
          <p:cNvSpPr>
            <a:spLocks noGrp="1"/>
          </p:cNvSpPr>
          <p:nvPr>
            <p:ph type="dt" sz="half" idx="2"/>
          </p:nvPr>
        </p:nvSpPr>
        <p:spPr>
          <a:xfrm>
            <a:off x="736826" y="6502640"/>
            <a:ext cx="1437031" cy="355360"/>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4C0AB89C-1D50-4C67-9A05-F50E0E83FE42}"/>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6" name="Footer Placeholder 5">
            <a:extLst>
              <a:ext uri="{FF2B5EF4-FFF2-40B4-BE49-F238E27FC236}">
                <a16:creationId xmlns:a16="http://schemas.microsoft.com/office/drawing/2014/main" id="{577DCBF2-B85B-49A6-9297-2939A0107B4A}"/>
              </a:ext>
            </a:extLst>
          </p:cNvPr>
          <p:cNvSpPr>
            <a:spLocks noGrp="1"/>
          </p:cNvSpPr>
          <p:nvPr>
            <p:ph type="ftr" sz="quarter" idx="3"/>
          </p:nvPr>
        </p:nvSpPr>
        <p:spPr/>
        <p:txBody>
          <a:bodyPr/>
          <a:lstStyle/>
          <a:p>
            <a:pPr algn="ctr">
              <a:defRPr/>
            </a:pPr>
            <a:r>
              <a:rPr lang="en-US"/>
              <a:t>J. Hunt - Electrical Systems PDR</a:t>
            </a:r>
            <a:endParaRPr lang="en-US" b="1" dirty="0"/>
          </a:p>
        </p:txBody>
      </p:sp>
      <p:cxnSp>
        <p:nvCxnSpPr>
          <p:cNvPr id="10" name="Straight Arrow Connector 9">
            <a:extLst>
              <a:ext uri="{FF2B5EF4-FFF2-40B4-BE49-F238E27FC236}">
                <a16:creationId xmlns:a16="http://schemas.microsoft.com/office/drawing/2014/main" id="{F300BA0D-1D22-466C-89E6-51A26622B7AE}"/>
              </a:ext>
            </a:extLst>
          </p:cNvPr>
          <p:cNvCxnSpPr>
            <a:cxnSpLocks/>
          </p:cNvCxnSpPr>
          <p:nvPr/>
        </p:nvCxnSpPr>
        <p:spPr>
          <a:xfrm>
            <a:off x="4779032" y="2117785"/>
            <a:ext cx="0" cy="646981"/>
          </a:xfrm>
          <a:prstGeom prst="straightConnector1">
            <a:avLst/>
          </a:prstGeom>
          <a:ln w="107950">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DB4B6F7-7257-4B01-BBF1-57C332CB3BAE}"/>
              </a:ext>
            </a:extLst>
          </p:cNvPr>
          <p:cNvCxnSpPr>
            <a:cxnSpLocks/>
          </p:cNvCxnSpPr>
          <p:nvPr/>
        </p:nvCxnSpPr>
        <p:spPr>
          <a:xfrm>
            <a:off x="4572000" y="4232695"/>
            <a:ext cx="0" cy="615350"/>
          </a:xfrm>
          <a:prstGeom prst="straightConnector1">
            <a:avLst/>
          </a:prstGeom>
          <a:ln w="107950">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F76751E-49ED-4637-8C13-DFB4AB3BDC14}"/>
              </a:ext>
            </a:extLst>
          </p:cNvPr>
          <p:cNvCxnSpPr>
            <a:cxnSpLocks/>
          </p:cNvCxnSpPr>
          <p:nvPr/>
        </p:nvCxnSpPr>
        <p:spPr>
          <a:xfrm flipV="1">
            <a:off x="4362089" y="2117785"/>
            <a:ext cx="0" cy="632603"/>
          </a:xfrm>
          <a:prstGeom prst="straightConnector1">
            <a:avLst/>
          </a:prstGeom>
          <a:ln w="107950">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13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a:xfrm>
            <a:off x="736826" y="6502640"/>
            <a:ext cx="1355861" cy="242873"/>
          </a:xfrm>
        </p:spPr>
        <p:txBody>
          <a:bodyPr/>
          <a:lstStyle/>
          <a:p>
            <a:pPr>
              <a:defRPr/>
            </a:pPr>
            <a:r>
              <a:rPr lang="en-US" dirty="0"/>
              <a:t>August 31, 2020</a:t>
            </a:r>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J. Hunt - Electrical Systems PDR</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8" name="Title 2">
            <a:extLst>
              <a:ext uri="{FF2B5EF4-FFF2-40B4-BE49-F238E27FC236}">
                <a16:creationId xmlns:a16="http://schemas.microsoft.com/office/drawing/2014/main" id="{E678B4E6-87BB-8241-AF0F-BFA49F0949DE}"/>
              </a:ext>
            </a:extLst>
          </p:cNvPr>
          <p:cNvSpPr>
            <a:spLocks noGrp="1"/>
          </p:cNvSpPr>
          <p:nvPr>
            <p:ph type="title"/>
          </p:nvPr>
        </p:nvSpPr>
        <p:spPr>
          <a:xfrm>
            <a:off x="228600" y="251752"/>
            <a:ext cx="8686800" cy="427877"/>
          </a:xfrm>
        </p:spPr>
        <p:txBody>
          <a:bodyPr/>
          <a:lstStyle/>
          <a:p>
            <a:r>
              <a:rPr lang="en-US" dirty="0"/>
              <a:t>Baseline Costs</a:t>
            </a:r>
          </a:p>
        </p:txBody>
      </p:sp>
      <p:graphicFrame>
        <p:nvGraphicFramePr>
          <p:cNvPr id="21" name="Content Placeholder 7">
            <a:extLst>
              <a:ext uri="{FF2B5EF4-FFF2-40B4-BE49-F238E27FC236}">
                <a16:creationId xmlns:a16="http://schemas.microsoft.com/office/drawing/2014/main" id="{C7B0579A-709C-45F3-BAF0-06384CE6F60E}"/>
              </a:ext>
            </a:extLst>
          </p:cNvPr>
          <p:cNvGraphicFramePr>
            <a:graphicFrameLocks noGrp="1"/>
          </p:cNvGraphicFramePr>
          <p:nvPr>
            <p:ph idx="1"/>
            <p:extLst>
              <p:ext uri="{D42A27DB-BD31-4B8C-83A1-F6EECF244321}">
                <p14:modId xmlns:p14="http://schemas.microsoft.com/office/powerpoint/2010/main" val="4104766578"/>
              </p:ext>
            </p:extLst>
          </p:nvPr>
        </p:nvGraphicFramePr>
        <p:xfrm>
          <a:off x="385204" y="800338"/>
          <a:ext cx="8090201" cy="676883"/>
        </p:xfrm>
        <a:graphic>
          <a:graphicData uri="http://schemas.openxmlformats.org/drawingml/2006/table">
            <a:tbl>
              <a:tblPr/>
              <a:tblGrid>
                <a:gridCol w="8090201">
                  <a:extLst>
                    <a:ext uri="{9D8B030D-6E8A-4147-A177-3AD203B41FA5}">
                      <a16:colId xmlns:a16="http://schemas.microsoft.com/office/drawing/2014/main" val="1745587872"/>
                    </a:ext>
                  </a:extLst>
                </a:gridCol>
              </a:tblGrid>
              <a:tr h="676883">
                <a:tc>
                  <a:txBody>
                    <a:bodyPr/>
                    <a:lstStyle/>
                    <a:p>
                      <a:pPr algn="l" fontAlgn="t"/>
                      <a:r>
                        <a:rPr lang="en-US" b="0" dirty="0">
                          <a:effectLst/>
                          <a:latin typeface="Helvetica Neue"/>
                        </a:rPr>
                        <a:t>121.04.04.02 Inst – Building Infrastructure – Cable Database and Layout</a:t>
                      </a:r>
                    </a:p>
                    <a:p>
                      <a:pPr marL="0" marR="0" lvl="0" indent="0" algn="l" defTabSz="457200" rtl="0" eaLnBrk="1" fontAlgn="t" latinLnBrk="0" hangingPunct="1">
                        <a:lnSpc>
                          <a:spcPct val="100000"/>
                        </a:lnSpc>
                        <a:spcBef>
                          <a:spcPts val="600"/>
                        </a:spcBef>
                        <a:spcAft>
                          <a:spcPts val="0"/>
                        </a:spcAft>
                        <a:buClrTx/>
                        <a:buSzTx/>
                        <a:buFontTx/>
                        <a:buNone/>
                        <a:tabLst/>
                        <a:defRPr/>
                      </a:pPr>
                      <a:r>
                        <a:rPr lang="en-US" b="0" dirty="0">
                          <a:effectLst/>
                          <a:latin typeface="Helvetica Neue"/>
                        </a:rPr>
                        <a:t>121.04.04.04 Inst – Building Infrastructure – Electrical Systems</a:t>
                      </a:r>
                    </a:p>
                  </a:txBody>
                  <a:tcPr marL="47625" marR="47625" marT="19050" marB="19050">
                    <a:lnL w="9525" cap="flat" cmpd="sng" algn="ctr">
                      <a:solidFill>
                        <a:srgbClr val="A7A8AA"/>
                      </a:solidFill>
                      <a:prstDash val="solid"/>
                      <a:round/>
                      <a:headEnd type="none" w="med" len="med"/>
                      <a:tailEnd type="none" w="med" len="med"/>
                    </a:lnL>
                    <a:lnR w="9525" cap="flat" cmpd="sng" algn="ctr">
                      <a:solidFill>
                        <a:srgbClr val="A7A8AA"/>
                      </a:solidFill>
                      <a:prstDash val="solid"/>
                      <a:round/>
                      <a:headEnd type="none" w="med" len="med"/>
                      <a:tailEnd type="none" w="med" len="med"/>
                    </a:lnR>
                    <a:lnT w="9525" cap="flat" cmpd="sng" algn="ctr">
                      <a:solidFill>
                        <a:srgbClr val="A7A8AA"/>
                      </a:solidFill>
                      <a:prstDash val="solid"/>
                      <a:round/>
                      <a:headEnd type="none" w="med" len="med"/>
                      <a:tailEnd type="none" w="med" len="med"/>
                    </a:lnT>
                    <a:lnB w="9525" cap="flat" cmpd="sng" algn="ctr">
                      <a:solidFill>
                        <a:srgbClr val="A7A8AA"/>
                      </a:solidFill>
                      <a:prstDash val="solid"/>
                      <a:round/>
                      <a:headEnd type="none" w="med" len="med"/>
                      <a:tailEnd type="none" w="med" len="med"/>
                    </a:lnB>
                    <a:solidFill>
                      <a:srgbClr val="EDEDED"/>
                    </a:solidFill>
                  </a:tcPr>
                </a:tc>
                <a:extLst>
                  <a:ext uri="{0D108BD9-81ED-4DB2-BD59-A6C34878D82A}">
                    <a16:rowId xmlns:a16="http://schemas.microsoft.com/office/drawing/2014/main" val="3789256449"/>
                  </a:ext>
                </a:extLst>
              </a:tr>
            </a:tbl>
          </a:graphicData>
        </a:graphic>
      </p:graphicFrame>
      <p:pic>
        <p:nvPicPr>
          <p:cNvPr id="3" name="Picture 2">
            <a:extLst>
              <a:ext uri="{FF2B5EF4-FFF2-40B4-BE49-F238E27FC236}">
                <a16:creationId xmlns:a16="http://schemas.microsoft.com/office/drawing/2014/main" id="{43632987-DEF8-42BF-982A-9EBDB88432F3}"/>
              </a:ext>
            </a:extLst>
          </p:cNvPr>
          <p:cNvPicPr>
            <a:picLocks noChangeAspect="1"/>
          </p:cNvPicPr>
          <p:nvPr/>
        </p:nvPicPr>
        <p:blipFill>
          <a:blip r:embed="rId3"/>
          <a:stretch>
            <a:fillRect/>
          </a:stretch>
        </p:blipFill>
        <p:spPr>
          <a:xfrm>
            <a:off x="423264" y="5358195"/>
            <a:ext cx="7753375" cy="625122"/>
          </a:xfrm>
          <a:prstGeom prst="rect">
            <a:avLst/>
          </a:prstGeom>
        </p:spPr>
      </p:pic>
      <p:sp>
        <p:nvSpPr>
          <p:cNvPr id="10" name="Rectangle 9">
            <a:extLst>
              <a:ext uri="{FF2B5EF4-FFF2-40B4-BE49-F238E27FC236}">
                <a16:creationId xmlns:a16="http://schemas.microsoft.com/office/drawing/2014/main" id="{EF0E55CE-9B56-4052-ADB5-A1CC051984E3}"/>
              </a:ext>
            </a:extLst>
          </p:cNvPr>
          <p:cNvSpPr/>
          <p:nvPr/>
        </p:nvSpPr>
        <p:spPr>
          <a:xfrm>
            <a:off x="5044325" y="5382194"/>
            <a:ext cx="1129146" cy="610955"/>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8A01601-277B-4077-BD76-C4D58192BF35}"/>
              </a:ext>
            </a:extLst>
          </p:cNvPr>
          <p:cNvPicPr>
            <a:picLocks noChangeAspect="1"/>
          </p:cNvPicPr>
          <p:nvPr/>
        </p:nvPicPr>
        <p:blipFill>
          <a:blip r:embed="rId4"/>
          <a:stretch>
            <a:fillRect/>
          </a:stretch>
        </p:blipFill>
        <p:spPr>
          <a:xfrm>
            <a:off x="423264" y="1628082"/>
            <a:ext cx="4366316" cy="2553982"/>
          </a:xfrm>
          <a:prstGeom prst="rect">
            <a:avLst/>
          </a:prstGeom>
          <a:noFill/>
        </p:spPr>
      </p:pic>
      <p:pic>
        <p:nvPicPr>
          <p:cNvPr id="22" name="Picture 21">
            <a:extLst>
              <a:ext uri="{FF2B5EF4-FFF2-40B4-BE49-F238E27FC236}">
                <a16:creationId xmlns:a16="http://schemas.microsoft.com/office/drawing/2014/main" id="{90B2E08F-D02B-484A-B216-1C70EA334B07}"/>
              </a:ext>
            </a:extLst>
          </p:cNvPr>
          <p:cNvPicPr>
            <a:picLocks noChangeAspect="1"/>
          </p:cNvPicPr>
          <p:nvPr/>
        </p:nvPicPr>
        <p:blipFill>
          <a:blip r:embed="rId5"/>
          <a:srcRect/>
          <a:stretch/>
        </p:blipFill>
        <p:spPr>
          <a:xfrm>
            <a:off x="4402683" y="1541921"/>
            <a:ext cx="4434887" cy="2714614"/>
          </a:xfrm>
          <a:prstGeom prst="rect">
            <a:avLst/>
          </a:prstGeom>
          <a:noFill/>
        </p:spPr>
      </p:pic>
      <p:pic>
        <p:nvPicPr>
          <p:cNvPr id="23" name="Picture 22">
            <a:extLst>
              <a:ext uri="{FF2B5EF4-FFF2-40B4-BE49-F238E27FC236}">
                <a16:creationId xmlns:a16="http://schemas.microsoft.com/office/drawing/2014/main" id="{3F6512EB-F2FD-438E-8516-848CEFB8DE5D}"/>
              </a:ext>
            </a:extLst>
          </p:cNvPr>
          <p:cNvPicPr>
            <a:picLocks noChangeAspect="1"/>
          </p:cNvPicPr>
          <p:nvPr/>
        </p:nvPicPr>
        <p:blipFill>
          <a:blip r:embed="rId6"/>
          <a:srcRect/>
          <a:stretch/>
        </p:blipFill>
        <p:spPr>
          <a:xfrm>
            <a:off x="6620126" y="1694986"/>
            <a:ext cx="2085975" cy="610954"/>
          </a:xfrm>
          <a:prstGeom prst="rect">
            <a:avLst/>
          </a:prstGeom>
        </p:spPr>
      </p:pic>
      <p:pic>
        <p:nvPicPr>
          <p:cNvPr id="7" name="Picture 6">
            <a:extLst>
              <a:ext uri="{FF2B5EF4-FFF2-40B4-BE49-F238E27FC236}">
                <a16:creationId xmlns:a16="http://schemas.microsoft.com/office/drawing/2014/main" id="{2122CB91-DE8C-4885-A3D2-AA828E2A83AF}"/>
              </a:ext>
            </a:extLst>
          </p:cNvPr>
          <p:cNvPicPr>
            <a:picLocks noChangeAspect="1"/>
          </p:cNvPicPr>
          <p:nvPr/>
        </p:nvPicPr>
        <p:blipFill>
          <a:blip r:embed="rId7"/>
          <a:stretch>
            <a:fillRect/>
          </a:stretch>
        </p:blipFill>
        <p:spPr>
          <a:xfrm>
            <a:off x="423264" y="4482213"/>
            <a:ext cx="7490979" cy="606206"/>
          </a:xfrm>
          <a:prstGeom prst="rect">
            <a:avLst/>
          </a:prstGeom>
        </p:spPr>
      </p:pic>
      <p:pic>
        <p:nvPicPr>
          <p:cNvPr id="9" name="Picture 8">
            <a:extLst>
              <a:ext uri="{FF2B5EF4-FFF2-40B4-BE49-F238E27FC236}">
                <a16:creationId xmlns:a16="http://schemas.microsoft.com/office/drawing/2014/main" id="{8B9B0A74-0CD2-47C4-9C47-EECF98869B16}"/>
              </a:ext>
            </a:extLst>
          </p:cNvPr>
          <p:cNvPicPr>
            <a:picLocks noChangeAspect="1"/>
          </p:cNvPicPr>
          <p:nvPr/>
        </p:nvPicPr>
        <p:blipFill>
          <a:blip r:embed="rId8"/>
          <a:stretch>
            <a:fillRect/>
          </a:stretch>
        </p:blipFill>
        <p:spPr>
          <a:xfrm>
            <a:off x="1995945" y="1892311"/>
            <a:ext cx="1983161" cy="450325"/>
          </a:xfrm>
          <a:prstGeom prst="rect">
            <a:avLst/>
          </a:prstGeom>
        </p:spPr>
      </p:pic>
      <p:sp>
        <p:nvSpPr>
          <p:cNvPr id="16" name="Rectangle 15">
            <a:extLst>
              <a:ext uri="{FF2B5EF4-FFF2-40B4-BE49-F238E27FC236}">
                <a16:creationId xmlns:a16="http://schemas.microsoft.com/office/drawing/2014/main" id="{11400676-2F41-4EFB-B202-07E2120DD55B}"/>
              </a:ext>
            </a:extLst>
          </p:cNvPr>
          <p:cNvSpPr/>
          <p:nvPr/>
        </p:nvSpPr>
        <p:spPr>
          <a:xfrm>
            <a:off x="5358581" y="4501887"/>
            <a:ext cx="1045948" cy="610955"/>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98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a:xfrm>
            <a:off x="736826" y="6502640"/>
            <a:ext cx="1312903" cy="242873"/>
          </a:xfrm>
        </p:spPr>
        <p:txBody>
          <a:bodyPr/>
          <a:lstStyle/>
          <a:p>
            <a:pPr>
              <a:defRPr/>
            </a:pPr>
            <a:r>
              <a:rPr lang="en-US" dirty="0"/>
              <a:t>August 31, 2020</a:t>
            </a:r>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J. Hunt - Electrical Systems PDR</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8" name="Title 2">
            <a:extLst>
              <a:ext uri="{FF2B5EF4-FFF2-40B4-BE49-F238E27FC236}">
                <a16:creationId xmlns:a16="http://schemas.microsoft.com/office/drawing/2014/main" id="{E678B4E6-87BB-8241-AF0F-BFA49F0949DE}"/>
              </a:ext>
            </a:extLst>
          </p:cNvPr>
          <p:cNvSpPr>
            <a:spLocks noGrp="1"/>
          </p:cNvSpPr>
          <p:nvPr>
            <p:ph type="title"/>
          </p:nvPr>
        </p:nvSpPr>
        <p:spPr>
          <a:xfrm>
            <a:off x="228600" y="251752"/>
            <a:ext cx="8686800" cy="427877"/>
          </a:xfrm>
        </p:spPr>
        <p:txBody>
          <a:bodyPr/>
          <a:lstStyle/>
          <a:p>
            <a:r>
              <a:rPr lang="en-US" dirty="0"/>
              <a:t>FTE Breakdown</a:t>
            </a:r>
          </a:p>
        </p:txBody>
      </p:sp>
      <p:pic>
        <p:nvPicPr>
          <p:cNvPr id="12" name="Content Placeholder 1">
            <a:extLst>
              <a:ext uri="{FF2B5EF4-FFF2-40B4-BE49-F238E27FC236}">
                <a16:creationId xmlns:a16="http://schemas.microsoft.com/office/drawing/2014/main" id="{2D79D281-16D4-45E0-B6B3-A28C0F331612}"/>
              </a:ext>
            </a:extLst>
          </p:cNvPr>
          <p:cNvPicPr>
            <a:picLocks noGrp="1" noChangeAspect="1"/>
          </p:cNvPicPr>
          <p:nvPr>
            <p:ph idx="1"/>
          </p:nvPr>
        </p:nvPicPr>
        <p:blipFill>
          <a:blip r:embed="rId3"/>
          <a:srcRect/>
          <a:stretch/>
        </p:blipFill>
        <p:spPr>
          <a:xfrm>
            <a:off x="1020347" y="1394173"/>
            <a:ext cx="6911953" cy="4069654"/>
          </a:xfrm>
          <a:prstGeom prst="rect">
            <a:avLst/>
          </a:prstGeom>
        </p:spPr>
      </p:pic>
      <p:sp>
        <p:nvSpPr>
          <p:cNvPr id="2" name="TextBox 1">
            <a:extLst>
              <a:ext uri="{FF2B5EF4-FFF2-40B4-BE49-F238E27FC236}">
                <a16:creationId xmlns:a16="http://schemas.microsoft.com/office/drawing/2014/main" id="{1A09F6FB-6281-4A50-B007-B5110F0D9119}"/>
              </a:ext>
            </a:extLst>
          </p:cNvPr>
          <p:cNvSpPr txBox="1"/>
          <p:nvPr/>
        </p:nvSpPr>
        <p:spPr>
          <a:xfrm>
            <a:off x="1184862" y="4263879"/>
            <a:ext cx="278984" cy="169277"/>
          </a:xfrm>
          <a:prstGeom prst="rect">
            <a:avLst/>
          </a:prstGeom>
          <a:solidFill>
            <a:schemeClr val="bg1"/>
          </a:solidFill>
        </p:spPr>
        <p:txBody>
          <a:bodyPr wrap="square" lIns="0" tIns="0" rIns="0" bIns="0" rtlCol="0">
            <a:spAutoFit/>
          </a:bodyPr>
          <a:lstStyle/>
          <a:p>
            <a:r>
              <a:rPr lang="en-US" sz="1100" dirty="0">
                <a:solidFill>
                  <a:srgbClr val="000000"/>
                </a:solidFill>
              </a:rPr>
              <a:t>0.20</a:t>
            </a:r>
          </a:p>
        </p:txBody>
      </p:sp>
      <p:sp>
        <p:nvSpPr>
          <p:cNvPr id="18" name="TextBox 17">
            <a:extLst>
              <a:ext uri="{FF2B5EF4-FFF2-40B4-BE49-F238E27FC236}">
                <a16:creationId xmlns:a16="http://schemas.microsoft.com/office/drawing/2014/main" id="{5CC4AB2D-7B70-4525-9522-21CDBA3AC6C0}"/>
              </a:ext>
            </a:extLst>
          </p:cNvPr>
          <p:cNvSpPr txBox="1"/>
          <p:nvPr/>
        </p:nvSpPr>
        <p:spPr>
          <a:xfrm>
            <a:off x="1014986" y="3420890"/>
            <a:ext cx="440996" cy="169277"/>
          </a:xfrm>
          <a:prstGeom prst="rect">
            <a:avLst/>
          </a:prstGeom>
          <a:solidFill>
            <a:schemeClr val="bg1"/>
          </a:solidFill>
        </p:spPr>
        <p:txBody>
          <a:bodyPr wrap="square" lIns="182880" tIns="0" rIns="0" bIns="0" rtlCol="0">
            <a:spAutoFit/>
          </a:bodyPr>
          <a:lstStyle/>
          <a:p>
            <a:pPr algn="r"/>
            <a:r>
              <a:rPr lang="en-US" sz="1100" dirty="0">
                <a:solidFill>
                  <a:srgbClr val="000000"/>
                </a:solidFill>
              </a:rPr>
              <a:t>0.40</a:t>
            </a:r>
          </a:p>
        </p:txBody>
      </p:sp>
      <p:sp>
        <p:nvSpPr>
          <p:cNvPr id="19" name="TextBox 18">
            <a:extLst>
              <a:ext uri="{FF2B5EF4-FFF2-40B4-BE49-F238E27FC236}">
                <a16:creationId xmlns:a16="http://schemas.microsoft.com/office/drawing/2014/main" id="{988245D3-BFD0-46F2-8C80-0BB4A5983F89}"/>
              </a:ext>
            </a:extLst>
          </p:cNvPr>
          <p:cNvSpPr txBox="1"/>
          <p:nvPr/>
        </p:nvSpPr>
        <p:spPr>
          <a:xfrm>
            <a:off x="1215752" y="2551424"/>
            <a:ext cx="257100" cy="169277"/>
          </a:xfrm>
          <a:prstGeom prst="rect">
            <a:avLst/>
          </a:prstGeom>
          <a:solidFill>
            <a:schemeClr val="bg1"/>
          </a:solidFill>
        </p:spPr>
        <p:txBody>
          <a:bodyPr wrap="square" lIns="0" tIns="0" rIns="0" bIns="0" rtlCol="0">
            <a:spAutoFit/>
          </a:bodyPr>
          <a:lstStyle/>
          <a:p>
            <a:r>
              <a:rPr lang="en-US" sz="1100" dirty="0">
                <a:solidFill>
                  <a:srgbClr val="000000"/>
                </a:solidFill>
              </a:rPr>
              <a:t>0.60</a:t>
            </a:r>
          </a:p>
        </p:txBody>
      </p:sp>
      <p:sp>
        <p:nvSpPr>
          <p:cNvPr id="20" name="TextBox 19">
            <a:extLst>
              <a:ext uri="{FF2B5EF4-FFF2-40B4-BE49-F238E27FC236}">
                <a16:creationId xmlns:a16="http://schemas.microsoft.com/office/drawing/2014/main" id="{3BB32963-58EF-4430-B9C0-3354F727D0B8}"/>
              </a:ext>
            </a:extLst>
          </p:cNvPr>
          <p:cNvSpPr txBox="1"/>
          <p:nvPr/>
        </p:nvSpPr>
        <p:spPr>
          <a:xfrm>
            <a:off x="1316393" y="5091581"/>
            <a:ext cx="152400" cy="169277"/>
          </a:xfrm>
          <a:prstGeom prst="rect">
            <a:avLst/>
          </a:prstGeom>
          <a:solidFill>
            <a:schemeClr val="bg1"/>
          </a:solidFill>
        </p:spPr>
        <p:txBody>
          <a:bodyPr wrap="square" lIns="0" tIns="0" rIns="0" bIns="0" rtlCol="0">
            <a:spAutoFit/>
          </a:bodyPr>
          <a:lstStyle/>
          <a:p>
            <a:r>
              <a:rPr lang="en-US" sz="1100" dirty="0">
                <a:solidFill>
                  <a:srgbClr val="000000"/>
                </a:solidFill>
              </a:rPr>
              <a:t>0</a:t>
            </a:r>
          </a:p>
        </p:txBody>
      </p:sp>
      <p:sp>
        <p:nvSpPr>
          <p:cNvPr id="21" name="TextBox 20">
            <a:extLst>
              <a:ext uri="{FF2B5EF4-FFF2-40B4-BE49-F238E27FC236}">
                <a16:creationId xmlns:a16="http://schemas.microsoft.com/office/drawing/2014/main" id="{DDA1F6D5-157E-412D-B59A-0486C19B50A0}"/>
              </a:ext>
            </a:extLst>
          </p:cNvPr>
          <p:cNvSpPr txBox="1"/>
          <p:nvPr/>
        </p:nvSpPr>
        <p:spPr>
          <a:xfrm>
            <a:off x="1193868" y="1695197"/>
            <a:ext cx="278984" cy="169277"/>
          </a:xfrm>
          <a:prstGeom prst="rect">
            <a:avLst/>
          </a:prstGeom>
          <a:solidFill>
            <a:schemeClr val="bg1"/>
          </a:solidFill>
        </p:spPr>
        <p:txBody>
          <a:bodyPr wrap="square" lIns="0" tIns="0" rIns="0" bIns="0" rtlCol="0">
            <a:spAutoFit/>
          </a:bodyPr>
          <a:lstStyle/>
          <a:p>
            <a:r>
              <a:rPr lang="en-US" sz="1100" dirty="0">
                <a:solidFill>
                  <a:srgbClr val="000000"/>
                </a:solidFill>
              </a:rPr>
              <a:t>0.80</a:t>
            </a:r>
          </a:p>
        </p:txBody>
      </p:sp>
      <p:sp>
        <p:nvSpPr>
          <p:cNvPr id="22" name="TextBox 21">
            <a:extLst>
              <a:ext uri="{FF2B5EF4-FFF2-40B4-BE49-F238E27FC236}">
                <a16:creationId xmlns:a16="http://schemas.microsoft.com/office/drawing/2014/main" id="{D699580D-1D94-4B0E-A22B-539C482ABE70}"/>
              </a:ext>
            </a:extLst>
          </p:cNvPr>
          <p:cNvSpPr txBox="1"/>
          <p:nvPr/>
        </p:nvSpPr>
        <p:spPr>
          <a:xfrm>
            <a:off x="736826" y="2892775"/>
            <a:ext cx="169277" cy="697392"/>
          </a:xfrm>
          <a:prstGeom prst="rect">
            <a:avLst/>
          </a:prstGeom>
          <a:solidFill>
            <a:schemeClr val="bg1"/>
          </a:solidFill>
        </p:spPr>
        <p:txBody>
          <a:bodyPr vert="vert270" wrap="square" lIns="0" tIns="0" rIns="0" bIns="0" rtlCol="0">
            <a:spAutoFit/>
          </a:bodyPr>
          <a:lstStyle/>
          <a:p>
            <a:r>
              <a:rPr lang="en-US" sz="1100" dirty="0">
                <a:solidFill>
                  <a:srgbClr val="000000"/>
                </a:solidFill>
              </a:rPr>
              <a:t>FTE</a:t>
            </a:r>
          </a:p>
        </p:txBody>
      </p:sp>
    </p:spTree>
    <p:extLst>
      <p:ext uri="{BB962C8B-B14F-4D97-AF65-F5344CB8AC3E}">
        <p14:creationId xmlns:p14="http://schemas.microsoft.com/office/powerpoint/2010/main" val="186511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a:xfrm>
            <a:off x="736826" y="6502640"/>
            <a:ext cx="1312903" cy="242873"/>
          </a:xfrm>
        </p:spPr>
        <p:txBody>
          <a:bodyPr/>
          <a:lstStyle/>
          <a:p>
            <a:pPr>
              <a:defRPr/>
            </a:pPr>
            <a:r>
              <a:rPr lang="en-US" dirty="0"/>
              <a:t>August 31, 2020</a:t>
            </a:r>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J. Hunt - Electrical Systems PDR</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8" name="Title 2">
            <a:extLst>
              <a:ext uri="{FF2B5EF4-FFF2-40B4-BE49-F238E27FC236}">
                <a16:creationId xmlns:a16="http://schemas.microsoft.com/office/drawing/2014/main" id="{E678B4E6-87BB-8241-AF0F-BFA49F0949DE}"/>
              </a:ext>
            </a:extLst>
          </p:cNvPr>
          <p:cNvSpPr>
            <a:spLocks noGrp="1"/>
          </p:cNvSpPr>
          <p:nvPr>
            <p:ph type="title"/>
          </p:nvPr>
        </p:nvSpPr>
        <p:spPr>
          <a:xfrm>
            <a:off x="228600" y="251752"/>
            <a:ext cx="8686800" cy="427877"/>
          </a:xfrm>
        </p:spPr>
        <p:txBody>
          <a:bodyPr/>
          <a:lstStyle/>
          <a:p>
            <a:r>
              <a:rPr lang="en-US" dirty="0"/>
              <a:t>FTE Breakdown</a:t>
            </a:r>
          </a:p>
        </p:txBody>
      </p:sp>
      <p:pic>
        <p:nvPicPr>
          <p:cNvPr id="12" name="Content Placeholder 1">
            <a:extLst>
              <a:ext uri="{FF2B5EF4-FFF2-40B4-BE49-F238E27FC236}">
                <a16:creationId xmlns:a16="http://schemas.microsoft.com/office/drawing/2014/main" id="{2D79D281-16D4-45E0-B6B3-A28C0F331612}"/>
              </a:ext>
            </a:extLst>
          </p:cNvPr>
          <p:cNvPicPr>
            <a:picLocks noGrp="1" noChangeAspect="1"/>
          </p:cNvPicPr>
          <p:nvPr>
            <p:ph idx="1"/>
          </p:nvPr>
        </p:nvPicPr>
        <p:blipFill>
          <a:blip r:embed="rId2"/>
          <a:srcRect/>
          <a:stretch/>
        </p:blipFill>
        <p:spPr>
          <a:xfrm>
            <a:off x="879048" y="952394"/>
            <a:ext cx="6911953" cy="4091009"/>
          </a:xfrm>
          <a:prstGeom prst="rect">
            <a:avLst/>
          </a:prstGeom>
        </p:spPr>
      </p:pic>
      <p:sp>
        <p:nvSpPr>
          <p:cNvPr id="3" name="TextBox 2">
            <a:extLst>
              <a:ext uri="{FF2B5EF4-FFF2-40B4-BE49-F238E27FC236}">
                <a16:creationId xmlns:a16="http://schemas.microsoft.com/office/drawing/2014/main" id="{E0DBE82A-8ADC-4F5C-AB2C-AC9A015B45F4}"/>
              </a:ext>
            </a:extLst>
          </p:cNvPr>
          <p:cNvSpPr txBox="1"/>
          <p:nvPr/>
        </p:nvSpPr>
        <p:spPr>
          <a:xfrm>
            <a:off x="1464271" y="5156853"/>
            <a:ext cx="1865875" cy="1200329"/>
          </a:xfrm>
          <a:prstGeom prst="rect">
            <a:avLst/>
          </a:prstGeom>
          <a:noFill/>
        </p:spPr>
        <p:txBody>
          <a:bodyPr wrap="square" rtlCol="0">
            <a:spAutoFit/>
          </a:bodyPr>
          <a:lstStyle/>
          <a:p>
            <a:r>
              <a:rPr lang="en-US" sz="1800" dirty="0">
                <a:solidFill>
                  <a:schemeClr val="accent6"/>
                </a:solidFill>
                <a:latin typeface="Helvetica" panose="020B0604020202020204" pitchFamily="34" charset="0"/>
                <a:cs typeface="Helvetica" panose="020B0604020202020204" pitchFamily="34" charset="0"/>
              </a:rPr>
              <a:t>Labor to support </a:t>
            </a:r>
          </a:p>
          <a:p>
            <a:r>
              <a:rPr lang="en-US" sz="1800" dirty="0">
                <a:solidFill>
                  <a:schemeClr val="accent6"/>
                </a:solidFill>
                <a:latin typeface="Helvetica" panose="020B0604020202020204" pitchFamily="34" charset="0"/>
                <a:cs typeface="Helvetica" panose="020B0604020202020204" pitchFamily="34" charset="0"/>
              </a:rPr>
              <a:t>design for Linac Complex and</a:t>
            </a:r>
          </a:p>
          <a:p>
            <a:r>
              <a:rPr lang="en-US" sz="1800" dirty="0">
                <a:solidFill>
                  <a:schemeClr val="accent6"/>
                </a:solidFill>
                <a:latin typeface="Helvetica" panose="020B0604020202020204" pitchFamily="34" charset="0"/>
                <a:cs typeface="Helvetica" panose="020B0604020202020204" pitchFamily="34" charset="0"/>
              </a:rPr>
              <a:t>Utility Plant</a:t>
            </a:r>
          </a:p>
        </p:txBody>
      </p:sp>
      <p:sp>
        <p:nvSpPr>
          <p:cNvPr id="13" name="TextBox 12">
            <a:extLst>
              <a:ext uri="{FF2B5EF4-FFF2-40B4-BE49-F238E27FC236}">
                <a16:creationId xmlns:a16="http://schemas.microsoft.com/office/drawing/2014/main" id="{C014BA1E-3ADF-42F1-AA6E-A94918004E2E}"/>
              </a:ext>
            </a:extLst>
          </p:cNvPr>
          <p:cNvSpPr txBox="1"/>
          <p:nvPr/>
        </p:nvSpPr>
        <p:spPr>
          <a:xfrm>
            <a:off x="4068423" y="2342843"/>
            <a:ext cx="4698722" cy="646331"/>
          </a:xfrm>
          <a:prstGeom prst="rect">
            <a:avLst/>
          </a:prstGeom>
          <a:noFill/>
        </p:spPr>
        <p:txBody>
          <a:bodyPr wrap="none" rtlCol="0">
            <a:spAutoFit/>
          </a:bodyPr>
          <a:lstStyle/>
          <a:p>
            <a:r>
              <a:rPr lang="en-US" sz="1800" dirty="0">
                <a:solidFill>
                  <a:schemeClr val="accent6"/>
                </a:solidFill>
                <a:latin typeface="Helvetica" panose="020B0604020202020204" pitchFamily="34" charset="0"/>
                <a:cs typeface="Helvetica" panose="020B0604020202020204" pitchFamily="34" charset="0"/>
              </a:rPr>
              <a:t>Electrical Eng. to support procurements of </a:t>
            </a:r>
          </a:p>
          <a:p>
            <a:r>
              <a:rPr lang="en-US" sz="1800" dirty="0">
                <a:solidFill>
                  <a:schemeClr val="accent6"/>
                </a:solidFill>
                <a:latin typeface="Helvetica" panose="020B0604020202020204" pitchFamily="34" charset="0"/>
                <a:cs typeface="Helvetica" panose="020B0604020202020204" pitchFamily="34" charset="0"/>
              </a:rPr>
              <a:t>Cables/connectors/racks/grounding</a:t>
            </a:r>
          </a:p>
        </p:txBody>
      </p:sp>
      <p:cxnSp>
        <p:nvCxnSpPr>
          <p:cNvPr id="14" name="Straight Arrow Connector 13">
            <a:extLst>
              <a:ext uri="{FF2B5EF4-FFF2-40B4-BE49-F238E27FC236}">
                <a16:creationId xmlns:a16="http://schemas.microsoft.com/office/drawing/2014/main" id="{1484F36D-FB6D-4D52-A181-66299CFC48E8}"/>
              </a:ext>
            </a:extLst>
          </p:cNvPr>
          <p:cNvCxnSpPr>
            <a:cxnSpLocks/>
          </p:cNvCxnSpPr>
          <p:nvPr/>
        </p:nvCxnSpPr>
        <p:spPr>
          <a:xfrm flipH="1">
            <a:off x="3798490" y="2666008"/>
            <a:ext cx="64937" cy="1518772"/>
          </a:xfrm>
          <a:prstGeom prst="straightConnector1">
            <a:avLst/>
          </a:prstGeom>
          <a:ln>
            <a:tailEnd type="triangle"/>
          </a:ln>
          <a:effectLst>
            <a:outerShdw blurRad="50800" dist="50800" dir="5400000" algn="ctr" rotWithShape="0">
              <a:srgbClr val="000000">
                <a:alpha val="38000"/>
              </a:srgbClr>
            </a:outerShdw>
          </a:effectLst>
        </p:spPr>
        <p:style>
          <a:lnRef idx="1">
            <a:schemeClr val="accent6"/>
          </a:lnRef>
          <a:fillRef idx="0">
            <a:schemeClr val="accent6"/>
          </a:fillRef>
          <a:effectRef idx="0">
            <a:schemeClr val="accent6"/>
          </a:effectRef>
          <a:fontRef idx="minor">
            <a:schemeClr val="tx1"/>
          </a:fontRef>
        </p:style>
      </p:cxnSp>
      <p:sp>
        <p:nvSpPr>
          <p:cNvPr id="15" name="Right Brace 14">
            <a:extLst>
              <a:ext uri="{FF2B5EF4-FFF2-40B4-BE49-F238E27FC236}">
                <a16:creationId xmlns:a16="http://schemas.microsoft.com/office/drawing/2014/main" id="{F2A20346-81FF-4676-834A-89A0AB02494A}"/>
              </a:ext>
            </a:extLst>
          </p:cNvPr>
          <p:cNvSpPr/>
          <p:nvPr/>
        </p:nvSpPr>
        <p:spPr>
          <a:xfrm rot="5400000">
            <a:off x="2486993" y="4389899"/>
            <a:ext cx="245141" cy="1288765"/>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8F2A5728-8747-4B59-A771-13A206918263}"/>
              </a:ext>
            </a:extLst>
          </p:cNvPr>
          <p:cNvSpPr/>
          <p:nvPr/>
        </p:nvSpPr>
        <p:spPr>
          <a:xfrm rot="5400000">
            <a:off x="4545016" y="3951090"/>
            <a:ext cx="245140" cy="2166386"/>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5BBC2E76-C148-4A59-9AED-34340F005B6C}"/>
              </a:ext>
            </a:extLst>
          </p:cNvPr>
          <p:cNvSpPr txBox="1"/>
          <p:nvPr/>
        </p:nvSpPr>
        <p:spPr>
          <a:xfrm>
            <a:off x="3584393" y="5284400"/>
            <a:ext cx="3664208" cy="369332"/>
          </a:xfrm>
          <a:prstGeom prst="rect">
            <a:avLst/>
          </a:prstGeom>
          <a:noFill/>
        </p:spPr>
        <p:txBody>
          <a:bodyPr wrap="none" rtlCol="0">
            <a:spAutoFit/>
          </a:bodyPr>
          <a:lstStyle/>
          <a:p>
            <a:r>
              <a:rPr lang="en-US" sz="1800" dirty="0">
                <a:solidFill>
                  <a:schemeClr val="accent6"/>
                </a:solidFill>
                <a:latin typeface="Helvetica" panose="020B0604020202020204" pitchFamily="34" charset="0"/>
                <a:cs typeface="Helvetica" panose="020B0604020202020204" pitchFamily="34" charset="0"/>
              </a:rPr>
              <a:t>Time-phase materials delivery/QC</a:t>
            </a:r>
          </a:p>
        </p:txBody>
      </p:sp>
      <p:cxnSp>
        <p:nvCxnSpPr>
          <p:cNvPr id="10" name="Straight Connector 9">
            <a:extLst>
              <a:ext uri="{FF2B5EF4-FFF2-40B4-BE49-F238E27FC236}">
                <a16:creationId xmlns:a16="http://schemas.microsoft.com/office/drawing/2014/main" id="{072D6579-6BA5-450A-86EC-39E2C47FF5B8}"/>
              </a:ext>
            </a:extLst>
          </p:cNvPr>
          <p:cNvCxnSpPr>
            <a:cxnSpLocks/>
            <a:endCxn id="13" idx="1"/>
          </p:cNvCxnSpPr>
          <p:nvPr/>
        </p:nvCxnSpPr>
        <p:spPr>
          <a:xfrm>
            <a:off x="3863646" y="2666008"/>
            <a:ext cx="204777" cy="1"/>
          </a:xfrm>
          <a:prstGeom prst="line">
            <a:avLst/>
          </a:prstGeom>
          <a:ln w="9525">
            <a:solidFill>
              <a:srgbClr val="4E4E4E"/>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A09F6FB-6281-4A50-B007-B5110F0D9119}"/>
              </a:ext>
            </a:extLst>
          </p:cNvPr>
          <p:cNvSpPr txBox="1"/>
          <p:nvPr/>
        </p:nvSpPr>
        <p:spPr>
          <a:xfrm>
            <a:off x="1073059" y="3803281"/>
            <a:ext cx="278984" cy="169277"/>
          </a:xfrm>
          <a:prstGeom prst="rect">
            <a:avLst/>
          </a:prstGeom>
          <a:solidFill>
            <a:schemeClr val="bg1"/>
          </a:solidFill>
        </p:spPr>
        <p:txBody>
          <a:bodyPr wrap="square" lIns="0" tIns="0" rIns="0" bIns="0" rtlCol="0">
            <a:spAutoFit/>
          </a:bodyPr>
          <a:lstStyle/>
          <a:p>
            <a:r>
              <a:rPr lang="en-US" sz="1100" dirty="0">
                <a:solidFill>
                  <a:srgbClr val="000000"/>
                </a:solidFill>
              </a:rPr>
              <a:t>0.20</a:t>
            </a:r>
          </a:p>
        </p:txBody>
      </p:sp>
      <p:sp>
        <p:nvSpPr>
          <p:cNvPr id="18" name="TextBox 17">
            <a:extLst>
              <a:ext uri="{FF2B5EF4-FFF2-40B4-BE49-F238E27FC236}">
                <a16:creationId xmlns:a16="http://schemas.microsoft.com/office/drawing/2014/main" id="{5CC4AB2D-7B70-4525-9522-21CDBA3AC6C0}"/>
              </a:ext>
            </a:extLst>
          </p:cNvPr>
          <p:cNvSpPr txBox="1"/>
          <p:nvPr/>
        </p:nvSpPr>
        <p:spPr>
          <a:xfrm>
            <a:off x="903183" y="2960292"/>
            <a:ext cx="440996" cy="169277"/>
          </a:xfrm>
          <a:prstGeom prst="rect">
            <a:avLst/>
          </a:prstGeom>
          <a:solidFill>
            <a:schemeClr val="bg1"/>
          </a:solidFill>
        </p:spPr>
        <p:txBody>
          <a:bodyPr wrap="square" lIns="182880" tIns="0" rIns="0" bIns="0" rtlCol="0">
            <a:spAutoFit/>
          </a:bodyPr>
          <a:lstStyle/>
          <a:p>
            <a:pPr algn="r"/>
            <a:r>
              <a:rPr lang="en-US" sz="1100" dirty="0">
                <a:solidFill>
                  <a:srgbClr val="000000"/>
                </a:solidFill>
              </a:rPr>
              <a:t>0.40</a:t>
            </a:r>
          </a:p>
        </p:txBody>
      </p:sp>
      <p:sp>
        <p:nvSpPr>
          <p:cNvPr id="19" name="TextBox 18">
            <a:extLst>
              <a:ext uri="{FF2B5EF4-FFF2-40B4-BE49-F238E27FC236}">
                <a16:creationId xmlns:a16="http://schemas.microsoft.com/office/drawing/2014/main" id="{988245D3-BFD0-46F2-8C80-0BB4A5983F89}"/>
              </a:ext>
            </a:extLst>
          </p:cNvPr>
          <p:cNvSpPr txBox="1"/>
          <p:nvPr/>
        </p:nvSpPr>
        <p:spPr>
          <a:xfrm>
            <a:off x="1103949" y="2090826"/>
            <a:ext cx="257100" cy="169277"/>
          </a:xfrm>
          <a:prstGeom prst="rect">
            <a:avLst/>
          </a:prstGeom>
          <a:solidFill>
            <a:schemeClr val="bg1"/>
          </a:solidFill>
        </p:spPr>
        <p:txBody>
          <a:bodyPr wrap="square" lIns="0" tIns="0" rIns="0" bIns="0" rtlCol="0">
            <a:spAutoFit/>
          </a:bodyPr>
          <a:lstStyle/>
          <a:p>
            <a:r>
              <a:rPr lang="en-US" sz="1100" dirty="0">
                <a:solidFill>
                  <a:srgbClr val="000000"/>
                </a:solidFill>
              </a:rPr>
              <a:t>0.60</a:t>
            </a:r>
          </a:p>
        </p:txBody>
      </p:sp>
      <p:sp>
        <p:nvSpPr>
          <p:cNvPr id="20" name="TextBox 19">
            <a:extLst>
              <a:ext uri="{FF2B5EF4-FFF2-40B4-BE49-F238E27FC236}">
                <a16:creationId xmlns:a16="http://schemas.microsoft.com/office/drawing/2014/main" id="{3BB32963-58EF-4430-B9C0-3354F727D0B8}"/>
              </a:ext>
            </a:extLst>
          </p:cNvPr>
          <p:cNvSpPr txBox="1"/>
          <p:nvPr/>
        </p:nvSpPr>
        <p:spPr>
          <a:xfrm>
            <a:off x="1204590" y="4630983"/>
            <a:ext cx="152400" cy="169277"/>
          </a:xfrm>
          <a:prstGeom prst="rect">
            <a:avLst/>
          </a:prstGeom>
          <a:solidFill>
            <a:schemeClr val="bg1"/>
          </a:solidFill>
        </p:spPr>
        <p:txBody>
          <a:bodyPr wrap="square" lIns="0" tIns="0" rIns="0" bIns="0" rtlCol="0">
            <a:spAutoFit/>
          </a:bodyPr>
          <a:lstStyle/>
          <a:p>
            <a:r>
              <a:rPr lang="en-US" sz="1100" dirty="0">
                <a:solidFill>
                  <a:srgbClr val="000000"/>
                </a:solidFill>
              </a:rPr>
              <a:t>0</a:t>
            </a:r>
          </a:p>
        </p:txBody>
      </p:sp>
      <p:sp>
        <p:nvSpPr>
          <p:cNvPr id="21" name="TextBox 20">
            <a:extLst>
              <a:ext uri="{FF2B5EF4-FFF2-40B4-BE49-F238E27FC236}">
                <a16:creationId xmlns:a16="http://schemas.microsoft.com/office/drawing/2014/main" id="{DDA1F6D5-157E-412D-B59A-0486C19B50A0}"/>
              </a:ext>
            </a:extLst>
          </p:cNvPr>
          <p:cNvSpPr txBox="1"/>
          <p:nvPr/>
        </p:nvSpPr>
        <p:spPr>
          <a:xfrm>
            <a:off x="1082065" y="1234599"/>
            <a:ext cx="278984" cy="169277"/>
          </a:xfrm>
          <a:prstGeom prst="rect">
            <a:avLst/>
          </a:prstGeom>
          <a:solidFill>
            <a:schemeClr val="bg1"/>
          </a:solidFill>
        </p:spPr>
        <p:txBody>
          <a:bodyPr wrap="square" lIns="0" tIns="0" rIns="0" bIns="0" rtlCol="0">
            <a:spAutoFit/>
          </a:bodyPr>
          <a:lstStyle/>
          <a:p>
            <a:r>
              <a:rPr lang="en-US" sz="1100" dirty="0">
                <a:solidFill>
                  <a:srgbClr val="000000"/>
                </a:solidFill>
              </a:rPr>
              <a:t>0.80</a:t>
            </a:r>
          </a:p>
        </p:txBody>
      </p:sp>
      <p:sp>
        <p:nvSpPr>
          <p:cNvPr id="22" name="TextBox 21">
            <a:extLst>
              <a:ext uri="{FF2B5EF4-FFF2-40B4-BE49-F238E27FC236}">
                <a16:creationId xmlns:a16="http://schemas.microsoft.com/office/drawing/2014/main" id="{D699580D-1D94-4B0E-A22B-539C482ABE70}"/>
              </a:ext>
            </a:extLst>
          </p:cNvPr>
          <p:cNvSpPr txBox="1"/>
          <p:nvPr/>
        </p:nvSpPr>
        <p:spPr>
          <a:xfrm>
            <a:off x="625023" y="2432177"/>
            <a:ext cx="169277" cy="697392"/>
          </a:xfrm>
          <a:prstGeom prst="rect">
            <a:avLst/>
          </a:prstGeom>
          <a:solidFill>
            <a:schemeClr val="bg1"/>
          </a:solidFill>
        </p:spPr>
        <p:txBody>
          <a:bodyPr vert="vert270" wrap="square" lIns="0" tIns="0" rIns="0" bIns="0" rtlCol="0">
            <a:spAutoFit/>
          </a:bodyPr>
          <a:lstStyle/>
          <a:p>
            <a:r>
              <a:rPr lang="en-US" sz="1100" dirty="0">
                <a:solidFill>
                  <a:srgbClr val="000000"/>
                </a:solidFill>
              </a:rPr>
              <a:t>FTE</a:t>
            </a:r>
          </a:p>
        </p:txBody>
      </p:sp>
      <p:sp>
        <p:nvSpPr>
          <p:cNvPr id="23" name="TextBox 22">
            <a:extLst>
              <a:ext uri="{FF2B5EF4-FFF2-40B4-BE49-F238E27FC236}">
                <a16:creationId xmlns:a16="http://schemas.microsoft.com/office/drawing/2014/main" id="{B3A4927D-DAF5-4BEF-A08E-54A0781AADFD}"/>
              </a:ext>
            </a:extLst>
          </p:cNvPr>
          <p:cNvSpPr txBox="1"/>
          <p:nvPr/>
        </p:nvSpPr>
        <p:spPr>
          <a:xfrm>
            <a:off x="5578997" y="3239490"/>
            <a:ext cx="2762295" cy="369332"/>
          </a:xfrm>
          <a:prstGeom prst="rect">
            <a:avLst/>
          </a:prstGeom>
          <a:noFill/>
        </p:spPr>
        <p:txBody>
          <a:bodyPr wrap="none" rtlCol="0">
            <a:spAutoFit/>
          </a:bodyPr>
          <a:lstStyle/>
          <a:p>
            <a:r>
              <a:rPr lang="en-US" sz="1800" dirty="0">
                <a:solidFill>
                  <a:schemeClr val="accent6"/>
                </a:solidFill>
                <a:latin typeface="Helvetica" panose="020B0604020202020204" pitchFamily="34" charset="0"/>
                <a:cs typeface="Helvetica" panose="020B0604020202020204" pitchFamily="34" charset="0"/>
              </a:rPr>
              <a:t>Installation at Utility Plant</a:t>
            </a:r>
          </a:p>
        </p:txBody>
      </p:sp>
      <p:cxnSp>
        <p:nvCxnSpPr>
          <p:cNvPr id="24" name="Straight Arrow Connector 23">
            <a:extLst>
              <a:ext uri="{FF2B5EF4-FFF2-40B4-BE49-F238E27FC236}">
                <a16:creationId xmlns:a16="http://schemas.microsoft.com/office/drawing/2014/main" id="{6D3D765D-A8C5-4E72-AEC2-F4957FD07C93}"/>
              </a:ext>
            </a:extLst>
          </p:cNvPr>
          <p:cNvCxnSpPr>
            <a:cxnSpLocks/>
          </p:cNvCxnSpPr>
          <p:nvPr/>
        </p:nvCxnSpPr>
        <p:spPr>
          <a:xfrm flipH="1">
            <a:off x="4900017" y="3433514"/>
            <a:ext cx="474203" cy="192063"/>
          </a:xfrm>
          <a:prstGeom prst="straightConnector1">
            <a:avLst/>
          </a:prstGeom>
          <a:ln>
            <a:tailEnd type="triangle"/>
          </a:ln>
          <a:effectLst>
            <a:outerShdw blurRad="50800" dist="50800" dir="5400000" algn="ctr" rotWithShape="0">
              <a:srgbClr val="000000">
                <a:alpha val="38000"/>
              </a:srgbClr>
            </a:outerShdw>
          </a:effectLst>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E2757F9C-D47C-44AA-8D70-3DDD2B68891E}"/>
              </a:ext>
            </a:extLst>
          </p:cNvPr>
          <p:cNvCxnSpPr>
            <a:cxnSpLocks/>
          </p:cNvCxnSpPr>
          <p:nvPr/>
        </p:nvCxnSpPr>
        <p:spPr>
          <a:xfrm>
            <a:off x="5374220" y="3433514"/>
            <a:ext cx="204777" cy="1"/>
          </a:xfrm>
          <a:prstGeom prst="line">
            <a:avLst/>
          </a:prstGeom>
          <a:ln w="9525">
            <a:solidFill>
              <a:srgbClr val="4E4E4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01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a:xfrm>
            <a:off x="736826" y="6502640"/>
            <a:ext cx="1361998" cy="242873"/>
          </a:xfrm>
        </p:spPr>
        <p:txBody>
          <a:bodyPr/>
          <a:lstStyle/>
          <a:p>
            <a:pPr>
              <a:defRPr/>
            </a:pPr>
            <a:r>
              <a:rPr lang="en-US" dirty="0"/>
              <a:t>August 31, 2020</a:t>
            </a:r>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J. Hunt - Electrical Systems PDR</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8" name="Title 2">
            <a:extLst>
              <a:ext uri="{FF2B5EF4-FFF2-40B4-BE49-F238E27FC236}">
                <a16:creationId xmlns:a16="http://schemas.microsoft.com/office/drawing/2014/main" id="{E678B4E6-87BB-8241-AF0F-BFA49F0949DE}"/>
              </a:ext>
            </a:extLst>
          </p:cNvPr>
          <p:cNvSpPr>
            <a:spLocks noGrp="1"/>
          </p:cNvSpPr>
          <p:nvPr>
            <p:ph type="title"/>
          </p:nvPr>
        </p:nvSpPr>
        <p:spPr>
          <a:xfrm>
            <a:off x="228600" y="251752"/>
            <a:ext cx="8686800" cy="427877"/>
          </a:xfrm>
        </p:spPr>
        <p:txBody>
          <a:bodyPr/>
          <a:lstStyle/>
          <a:p>
            <a:r>
              <a:rPr lang="en-US" dirty="0"/>
              <a:t>Schedule Summary – Design Phase</a:t>
            </a:r>
          </a:p>
        </p:txBody>
      </p:sp>
      <p:graphicFrame>
        <p:nvGraphicFramePr>
          <p:cNvPr id="16" name="Object 15">
            <a:extLst>
              <a:ext uri="{FF2B5EF4-FFF2-40B4-BE49-F238E27FC236}">
                <a16:creationId xmlns:a16="http://schemas.microsoft.com/office/drawing/2014/main" id="{8A99043E-0092-412B-A47E-C5256397C12F}"/>
              </a:ext>
            </a:extLst>
          </p:cNvPr>
          <p:cNvGraphicFramePr>
            <a:graphicFrameLocks noChangeAspect="1"/>
          </p:cNvGraphicFramePr>
          <p:nvPr>
            <p:extLst>
              <p:ext uri="{D42A27DB-BD31-4B8C-83A1-F6EECF244321}">
                <p14:modId xmlns:p14="http://schemas.microsoft.com/office/powerpoint/2010/main" val="4113729980"/>
              </p:ext>
            </p:extLst>
          </p:nvPr>
        </p:nvGraphicFramePr>
        <p:xfrm>
          <a:off x="180975" y="2427288"/>
          <a:ext cx="8782050" cy="2001837"/>
        </p:xfrm>
        <a:graphic>
          <a:graphicData uri="http://schemas.openxmlformats.org/presentationml/2006/ole">
            <mc:AlternateContent xmlns:mc="http://schemas.openxmlformats.org/markup-compatibility/2006">
              <mc:Choice xmlns:v="urn:schemas-microsoft-com:vml" Requires="v">
                <p:oleObj spid="_x0000_s1075" name="Worksheet" r:id="rId4" imgW="8781604" imgH="2001246" progId="Excel.Sheet.12">
                  <p:embed/>
                </p:oleObj>
              </mc:Choice>
              <mc:Fallback>
                <p:oleObj name="Worksheet" r:id="rId4" imgW="8781604" imgH="2001246" progId="Excel.Sheet.12">
                  <p:embed/>
                  <p:pic>
                    <p:nvPicPr>
                      <p:cNvPr id="0" name=""/>
                      <p:cNvPicPr/>
                      <p:nvPr/>
                    </p:nvPicPr>
                    <p:blipFill>
                      <a:blip r:embed="rId5"/>
                      <a:stretch>
                        <a:fillRect/>
                      </a:stretch>
                    </p:blipFill>
                    <p:spPr>
                      <a:xfrm>
                        <a:off x="180975" y="2427288"/>
                        <a:ext cx="8782050" cy="2001837"/>
                      </a:xfrm>
                      <a:prstGeom prst="rect">
                        <a:avLst/>
                      </a:prstGeom>
                    </p:spPr>
                  </p:pic>
                </p:oleObj>
              </mc:Fallback>
            </mc:AlternateContent>
          </a:graphicData>
        </a:graphic>
      </p:graphicFrame>
    </p:spTree>
    <p:extLst>
      <p:ext uri="{BB962C8B-B14F-4D97-AF65-F5344CB8AC3E}">
        <p14:creationId xmlns:p14="http://schemas.microsoft.com/office/powerpoint/2010/main" val="389839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7BDE4-CE4B-48D1-A093-19469203E59F}"/>
              </a:ext>
            </a:extLst>
          </p:cNvPr>
          <p:cNvSpPr>
            <a:spLocks noGrp="1"/>
          </p:cNvSpPr>
          <p:nvPr>
            <p:ph idx="1"/>
          </p:nvPr>
        </p:nvSpPr>
        <p:spPr>
          <a:xfrm>
            <a:off x="228600" y="971550"/>
            <a:ext cx="8672513" cy="5363935"/>
          </a:xfrm>
        </p:spPr>
        <p:txBody>
          <a:bodyPr>
            <a:normAutofit/>
          </a:bodyPr>
          <a:lstStyle/>
          <a:p>
            <a:pPr marL="0" indent="0">
              <a:buNone/>
            </a:pPr>
            <a:r>
              <a:rPr lang="en-US" dirty="0"/>
              <a:t>Welcome to the Preliminary Design Review for the Building Infrastructure – Electrical Systems (Cables and Racks)!</a:t>
            </a:r>
          </a:p>
          <a:p>
            <a:pPr marL="0" indent="0">
              <a:buNone/>
            </a:pPr>
            <a:endParaRPr lang="en-US" dirty="0"/>
          </a:p>
          <a:p>
            <a:pPr marL="0" indent="0">
              <a:buNone/>
            </a:pPr>
            <a:r>
              <a:rPr lang="en-US" dirty="0"/>
              <a:t>Review Committee:</a:t>
            </a:r>
          </a:p>
          <a:p>
            <a:pPr>
              <a:spcBef>
                <a:spcPts val="1800"/>
              </a:spcBef>
              <a:buFontTx/>
              <a:buChar char="-"/>
            </a:pPr>
            <a:r>
              <a:rPr lang="en-US" b="1" dirty="0"/>
              <a:t>Chris Jensen</a:t>
            </a:r>
            <a:r>
              <a:rPr lang="en-US" dirty="0"/>
              <a:t> – Committee Chair – AD/EE Support</a:t>
            </a:r>
          </a:p>
          <a:p>
            <a:pPr>
              <a:spcBef>
                <a:spcPts val="1800"/>
              </a:spcBef>
              <a:buFontTx/>
              <a:buChar char="-"/>
            </a:pPr>
            <a:r>
              <a:rPr lang="en-US" b="1" dirty="0"/>
              <a:t>Matt Boyes</a:t>
            </a:r>
            <a:r>
              <a:rPr lang="en-US" dirty="0"/>
              <a:t> – SLAC</a:t>
            </a:r>
          </a:p>
          <a:p>
            <a:pPr>
              <a:spcBef>
                <a:spcPts val="1800"/>
              </a:spcBef>
              <a:buFontTx/>
              <a:buChar char="-"/>
            </a:pPr>
            <a:r>
              <a:rPr lang="en-US" b="1" dirty="0"/>
              <a:t>Steve Hays</a:t>
            </a:r>
            <a:r>
              <a:rPr lang="en-US" dirty="0"/>
              <a:t> – AD/EE Support</a:t>
            </a:r>
          </a:p>
          <a:p>
            <a:endParaRPr lang="en-US" dirty="0"/>
          </a:p>
        </p:txBody>
      </p:sp>
      <p:sp>
        <p:nvSpPr>
          <p:cNvPr id="3" name="Title 2">
            <a:extLst>
              <a:ext uri="{FF2B5EF4-FFF2-40B4-BE49-F238E27FC236}">
                <a16:creationId xmlns:a16="http://schemas.microsoft.com/office/drawing/2014/main" id="{29132215-8051-4CB4-8A9F-9FFA36E025EB}"/>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416A5C72-D2F6-4ED2-979F-6808DA2A2166}"/>
              </a:ext>
            </a:extLst>
          </p:cNvPr>
          <p:cNvSpPr>
            <a:spLocks noGrp="1"/>
          </p:cNvSpPr>
          <p:nvPr>
            <p:ph type="dt" sz="half" idx="2"/>
          </p:nvPr>
        </p:nvSpPr>
        <p:spPr>
          <a:xfrm>
            <a:off x="736826" y="6502640"/>
            <a:ext cx="1269944" cy="242873"/>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970DC648-7A18-44BC-B5EA-87AF51418E63}"/>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6" name="Footer Placeholder 5">
            <a:extLst>
              <a:ext uri="{FF2B5EF4-FFF2-40B4-BE49-F238E27FC236}">
                <a16:creationId xmlns:a16="http://schemas.microsoft.com/office/drawing/2014/main" id="{DEA223A4-BA0B-426C-97B8-6CDA56F0003E}"/>
              </a:ext>
            </a:extLst>
          </p:cNvPr>
          <p:cNvSpPr>
            <a:spLocks noGrp="1"/>
          </p:cNvSpPr>
          <p:nvPr>
            <p:ph type="ftr" sz="quarter" idx="3"/>
          </p:nvPr>
        </p:nvSpPr>
        <p:spPr/>
        <p:txBody>
          <a:bodyPr/>
          <a:lstStyle/>
          <a:p>
            <a:pPr algn="ctr">
              <a:defRPr/>
            </a:pPr>
            <a:r>
              <a:rPr lang="en-US" dirty="0"/>
              <a:t>J. Hunt - Electrical Systems PDR</a:t>
            </a:r>
            <a:endParaRPr lang="en-US" b="1" dirty="0"/>
          </a:p>
        </p:txBody>
      </p:sp>
    </p:spTree>
    <p:extLst>
      <p:ext uri="{BB962C8B-B14F-4D97-AF65-F5344CB8AC3E}">
        <p14:creationId xmlns:p14="http://schemas.microsoft.com/office/powerpoint/2010/main" val="92914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a:xfrm>
            <a:off x="736826" y="6502640"/>
            <a:ext cx="1361998" cy="242873"/>
          </a:xfrm>
        </p:spPr>
        <p:txBody>
          <a:bodyPr/>
          <a:lstStyle/>
          <a:p>
            <a:pPr>
              <a:defRPr/>
            </a:pPr>
            <a:r>
              <a:rPr lang="en-US" dirty="0"/>
              <a:t>August 31, 2020</a:t>
            </a:r>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J. Hunt - Electrical Systems PDR</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8" name="Title 2">
            <a:extLst>
              <a:ext uri="{FF2B5EF4-FFF2-40B4-BE49-F238E27FC236}">
                <a16:creationId xmlns:a16="http://schemas.microsoft.com/office/drawing/2014/main" id="{E678B4E6-87BB-8241-AF0F-BFA49F0949DE}"/>
              </a:ext>
            </a:extLst>
          </p:cNvPr>
          <p:cNvSpPr>
            <a:spLocks noGrp="1"/>
          </p:cNvSpPr>
          <p:nvPr>
            <p:ph type="title"/>
          </p:nvPr>
        </p:nvSpPr>
        <p:spPr>
          <a:xfrm>
            <a:off x="228600" y="251752"/>
            <a:ext cx="8686800" cy="427877"/>
          </a:xfrm>
        </p:spPr>
        <p:txBody>
          <a:bodyPr/>
          <a:lstStyle/>
          <a:p>
            <a:r>
              <a:rPr lang="en-US" dirty="0"/>
              <a:t>Schedule Summary – Procurement/Installation</a:t>
            </a:r>
          </a:p>
        </p:txBody>
      </p:sp>
      <p:pic>
        <p:nvPicPr>
          <p:cNvPr id="3" name="Picture 2">
            <a:extLst>
              <a:ext uri="{FF2B5EF4-FFF2-40B4-BE49-F238E27FC236}">
                <a16:creationId xmlns:a16="http://schemas.microsoft.com/office/drawing/2014/main" id="{B6D65701-3594-4D24-9004-8F08ED4C3E0B}"/>
              </a:ext>
            </a:extLst>
          </p:cNvPr>
          <p:cNvPicPr>
            <a:picLocks noChangeAspect="1"/>
          </p:cNvPicPr>
          <p:nvPr/>
        </p:nvPicPr>
        <p:blipFill>
          <a:blip r:embed="rId3"/>
          <a:srcRect/>
          <a:stretch/>
        </p:blipFill>
        <p:spPr>
          <a:xfrm>
            <a:off x="834907" y="797523"/>
            <a:ext cx="7033425" cy="5453852"/>
          </a:xfrm>
          <a:prstGeom prst="rect">
            <a:avLst/>
          </a:prstGeom>
        </p:spPr>
      </p:pic>
    </p:spTree>
    <p:extLst>
      <p:ext uri="{BB962C8B-B14F-4D97-AF65-F5344CB8AC3E}">
        <p14:creationId xmlns:p14="http://schemas.microsoft.com/office/powerpoint/2010/main" val="182903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88AE1C-212F-4BC6-906D-0614E4745F28}"/>
              </a:ext>
            </a:extLst>
          </p:cNvPr>
          <p:cNvSpPr>
            <a:spLocks noGrp="1"/>
          </p:cNvSpPr>
          <p:nvPr>
            <p:ph type="title"/>
          </p:nvPr>
        </p:nvSpPr>
        <p:spPr>
          <a:xfrm>
            <a:off x="1788160" y="2798306"/>
            <a:ext cx="5365955" cy="427877"/>
          </a:xfrm>
        </p:spPr>
        <p:txBody>
          <a:bodyPr/>
          <a:lstStyle/>
          <a:p>
            <a:pPr algn="ctr"/>
            <a:r>
              <a:rPr lang="en-US" dirty="0"/>
              <a:t>Questions?</a:t>
            </a:r>
          </a:p>
        </p:txBody>
      </p:sp>
      <p:sp>
        <p:nvSpPr>
          <p:cNvPr id="4" name="Date Placeholder 3">
            <a:extLst>
              <a:ext uri="{FF2B5EF4-FFF2-40B4-BE49-F238E27FC236}">
                <a16:creationId xmlns:a16="http://schemas.microsoft.com/office/drawing/2014/main" id="{E1FC65CF-79F2-46B6-B2B1-6C0589BB1337}"/>
              </a:ext>
            </a:extLst>
          </p:cNvPr>
          <p:cNvSpPr>
            <a:spLocks noGrp="1"/>
          </p:cNvSpPr>
          <p:nvPr>
            <p:ph type="dt" sz="half" idx="2"/>
          </p:nvPr>
        </p:nvSpPr>
        <p:spPr>
          <a:xfrm>
            <a:off x="736826" y="6502640"/>
            <a:ext cx="1347613" cy="237285"/>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C0245827-8A10-4D60-9D29-81FED70AB1AB}"/>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6" name="Footer Placeholder 5">
            <a:extLst>
              <a:ext uri="{FF2B5EF4-FFF2-40B4-BE49-F238E27FC236}">
                <a16:creationId xmlns:a16="http://schemas.microsoft.com/office/drawing/2014/main" id="{BACC0AC7-DA8A-408E-8B31-86D635AE4168}"/>
              </a:ext>
            </a:extLst>
          </p:cNvPr>
          <p:cNvSpPr>
            <a:spLocks noGrp="1"/>
          </p:cNvSpPr>
          <p:nvPr>
            <p:ph type="ftr" sz="quarter" idx="3"/>
          </p:nvPr>
        </p:nvSpPr>
        <p:spPr/>
        <p:txBody>
          <a:bodyPr/>
          <a:lstStyle/>
          <a:p>
            <a:pPr algn="ctr">
              <a:defRPr/>
            </a:pPr>
            <a:r>
              <a:rPr lang="en-US"/>
              <a:t>J. Hunt - Electrical Systems PDR</a:t>
            </a:r>
            <a:endParaRPr lang="en-US" b="1" dirty="0"/>
          </a:p>
        </p:txBody>
      </p:sp>
    </p:spTree>
    <p:extLst>
      <p:ext uri="{BB962C8B-B14F-4D97-AF65-F5344CB8AC3E}">
        <p14:creationId xmlns:p14="http://schemas.microsoft.com/office/powerpoint/2010/main" val="179390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a:xfrm>
            <a:off x="736826" y="6502640"/>
            <a:ext cx="1521558" cy="242873"/>
          </a:xfrm>
        </p:spPr>
        <p:txBody>
          <a:bodyPr/>
          <a:lstStyle/>
          <a:p>
            <a:pPr>
              <a:defRPr/>
            </a:pPr>
            <a:r>
              <a:rPr lang="en-US" dirty="0"/>
              <a:t>August 31, 2020</a:t>
            </a:r>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J. Hunt - Electrical Systems PDR</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228600" y="251752"/>
            <a:ext cx="8686800" cy="427877"/>
          </a:xfrm>
        </p:spPr>
        <p:txBody>
          <a:bodyPr/>
          <a:lstStyle/>
          <a:p>
            <a:r>
              <a:rPr lang="en-US" dirty="0"/>
              <a:t>Project Team</a:t>
            </a:r>
          </a:p>
        </p:txBody>
      </p:sp>
      <p:sp>
        <p:nvSpPr>
          <p:cNvPr id="12" name="Content Placeholder 2">
            <a:extLst>
              <a:ext uri="{FF2B5EF4-FFF2-40B4-BE49-F238E27FC236}">
                <a16:creationId xmlns:a16="http://schemas.microsoft.com/office/drawing/2014/main" id="{0A2CFE09-629F-0546-8738-02005EBA35F2}"/>
              </a:ext>
            </a:extLst>
          </p:cNvPr>
          <p:cNvSpPr>
            <a:spLocks noGrp="1"/>
          </p:cNvSpPr>
          <p:nvPr>
            <p:ph idx="1"/>
          </p:nvPr>
        </p:nvSpPr>
        <p:spPr>
          <a:xfrm>
            <a:off x="194509" y="1078948"/>
            <a:ext cx="8446263" cy="5027280"/>
          </a:xfrm>
        </p:spPr>
        <p:txBody>
          <a:bodyPr/>
          <a:lstStyle/>
          <a:p>
            <a:pPr>
              <a:spcBef>
                <a:spcPts val="300"/>
              </a:spcBef>
              <a:spcAft>
                <a:spcPts val="300"/>
              </a:spcAft>
            </a:pPr>
            <a:r>
              <a:rPr lang="en-US" dirty="0"/>
              <a:t>Jonathan Hunt – Level 3/Control Account Manager for Building Infrastructure.  Maurice Ball will be taking over this role starting 9/1/20.</a:t>
            </a:r>
          </a:p>
          <a:p>
            <a:pPr>
              <a:spcBef>
                <a:spcPts val="300"/>
              </a:spcBef>
              <a:spcAft>
                <a:spcPts val="300"/>
              </a:spcAft>
            </a:pPr>
            <a:endParaRPr lang="en-US" dirty="0"/>
          </a:p>
          <a:p>
            <a:pPr>
              <a:spcBef>
                <a:spcPts val="300"/>
              </a:spcBef>
              <a:spcAft>
                <a:spcPts val="300"/>
              </a:spcAft>
            </a:pPr>
            <a:r>
              <a:rPr lang="en-US" dirty="0"/>
              <a:t>Ryan Crawford – Level 4/Subject Matter Expert for AC power distribution, cable specifications, layouts, racks</a:t>
            </a:r>
          </a:p>
          <a:p>
            <a:pPr marL="0" indent="0">
              <a:spcBef>
                <a:spcPts val="300"/>
              </a:spcBef>
              <a:spcAft>
                <a:spcPts val="300"/>
              </a:spcAft>
              <a:buNone/>
            </a:pPr>
            <a:endParaRPr lang="en-US" dirty="0"/>
          </a:p>
          <a:p>
            <a:pPr>
              <a:spcBef>
                <a:spcPts val="300"/>
              </a:spcBef>
              <a:spcAft>
                <a:spcPts val="300"/>
              </a:spcAft>
            </a:pPr>
            <a:r>
              <a:rPr lang="en-US" dirty="0"/>
              <a:t>Michele McCusker-Whiting – Application developer for the PIP-II cable database</a:t>
            </a:r>
          </a:p>
        </p:txBody>
      </p:sp>
    </p:spTree>
    <p:extLst>
      <p:ext uri="{BB962C8B-B14F-4D97-AF65-F5344CB8AC3E}">
        <p14:creationId xmlns:p14="http://schemas.microsoft.com/office/powerpoint/2010/main" val="103334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2F9F4-FA44-431E-BACE-FD1F54710779}"/>
              </a:ext>
            </a:extLst>
          </p:cNvPr>
          <p:cNvSpPr>
            <a:spLocks noGrp="1"/>
          </p:cNvSpPr>
          <p:nvPr>
            <p:ph idx="1"/>
          </p:nvPr>
        </p:nvSpPr>
        <p:spPr/>
        <p:txBody>
          <a:bodyPr/>
          <a:lstStyle/>
          <a:p>
            <a:pPr lvl="0"/>
            <a:r>
              <a:rPr lang="en-US" dirty="0"/>
              <a:t>Is the Linac Complex electrical system design and its associated documentation at the preliminary design level (~30-50%)?</a:t>
            </a:r>
          </a:p>
          <a:p>
            <a:pPr marL="0" lvl="0" indent="0">
              <a:buNone/>
            </a:pPr>
            <a:endParaRPr lang="en-US" dirty="0"/>
          </a:p>
          <a:p>
            <a:pPr lvl="0"/>
            <a:r>
              <a:rPr lang="en-US" dirty="0"/>
              <a:t>Are the engineering approaches and methodologies presented herein suitable to meet project requirements?</a:t>
            </a:r>
          </a:p>
          <a:p>
            <a:pPr marL="0" lvl="0" indent="0">
              <a:buNone/>
            </a:pPr>
            <a:endParaRPr lang="en-US" dirty="0"/>
          </a:p>
          <a:p>
            <a:pPr lvl="0"/>
            <a:r>
              <a:rPr lang="en-US" dirty="0"/>
              <a:t>Have lessons learned from other projects been incorporated into the design?</a:t>
            </a:r>
          </a:p>
          <a:p>
            <a:endParaRPr lang="en-US" dirty="0"/>
          </a:p>
        </p:txBody>
      </p:sp>
      <p:sp>
        <p:nvSpPr>
          <p:cNvPr id="3" name="Title 2">
            <a:extLst>
              <a:ext uri="{FF2B5EF4-FFF2-40B4-BE49-F238E27FC236}">
                <a16:creationId xmlns:a16="http://schemas.microsoft.com/office/drawing/2014/main" id="{D0C0ECEC-C166-4E3D-A60E-0DF0DAEB6C38}"/>
              </a:ext>
            </a:extLst>
          </p:cNvPr>
          <p:cNvSpPr>
            <a:spLocks noGrp="1"/>
          </p:cNvSpPr>
          <p:nvPr>
            <p:ph type="title"/>
          </p:nvPr>
        </p:nvSpPr>
        <p:spPr/>
        <p:txBody>
          <a:bodyPr/>
          <a:lstStyle/>
          <a:p>
            <a:r>
              <a:rPr lang="en-US" dirty="0"/>
              <a:t>Review Charge Questions</a:t>
            </a:r>
          </a:p>
        </p:txBody>
      </p:sp>
      <p:sp>
        <p:nvSpPr>
          <p:cNvPr id="4" name="Date Placeholder 3">
            <a:extLst>
              <a:ext uri="{FF2B5EF4-FFF2-40B4-BE49-F238E27FC236}">
                <a16:creationId xmlns:a16="http://schemas.microsoft.com/office/drawing/2014/main" id="{F17EC204-9AB0-4619-921C-0BAAD730DDAA}"/>
              </a:ext>
            </a:extLst>
          </p:cNvPr>
          <p:cNvSpPr>
            <a:spLocks noGrp="1"/>
          </p:cNvSpPr>
          <p:nvPr>
            <p:ph type="dt" sz="half" idx="2"/>
          </p:nvPr>
        </p:nvSpPr>
        <p:spPr>
          <a:xfrm>
            <a:off x="736826" y="6502640"/>
            <a:ext cx="1447915" cy="242873"/>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8CD17B21-C5A6-4060-B976-FFF3C8CBBBD7}"/>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6" name="Footer Placeholder 5">
            <a:extLst>
              <a:ext uri="{FF2B5EF4-FFF2-40B4-BE49-F238E27FC236}">
                <a16:creationId xmlns:a16="http://schemas.microsoft.com/office/drawing/2014/main" id="{4C640E20-851E-40A7-901B-EF1759DEB6A3}"/>
              </a:ext>
            </a:extLst>
          </p:cNvPr>
          <p:cNvSpPr>
            <a:spLocks noGrp="1"/>
          </p:cNvSpPr>
          <p:nvPr>
            <p:ph type="ftr" sz="quarter" idx="3"/>
          </p:nvPr>
        </p:nvSpPr>
        <p:spPr/>
        <p:txBody>
          <a:bodyPr/>
          <a:lstStyle/>
          <a:p>
            <a:pPr algn="ctr">
              <a:defRPr/>
            </a:pPr>
            <a:r>
              <a:rPr lang="en-US"/>
              <a:t>J. Hunt - Electrical Systems PDR</a:t>
            </a:r>
            <a:endParaRPr lang="en-US" b="1" dirty="0"/>
          </a:p>
        </p:txBody>
      </p:sp>
    </p:spTree>
    <p:extLst>
      <p:ext uri="{BB962C8B-B14F-4D97-AF65-F5344CB8AC3E}">
        <p14:creationId xmlns:p14="http://schemas.microsoft.com/office/powerpoint/2010/main" val="9519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50A05D-2635-4781-89C9-36CA8A4F721E}"/>
              </a:ext>
            </a:extLst>
          </p:cNvPr>
          <p:cNvSpPr>
            <a:spLocks noGrp="1"/>
          </p:cNvSpPr>
          <p:nvPr>
            <p:ph type="title"/>
          </p:nvPr>
        </p:nvSpPr>
        <p:spPr/>
        <p:txBody>
          <a:bodyPr/>
          <a:lstStyle/>
          <a:p>
            <a:r>
              <a:rPr lang="en-US" dirty="0"/>
              <a:t>Agenda</a:t>
            </a:r>
          </a:p>
        </p:txBody>
      </p:sp>
      <p:sp>
        <p:nvSpPr>
          <p:cNvPr id="4" name="Date Placeholder 3">
            <a:extLst>
              <a:ext uri="{FF2B5EF4-FFF2-40B4-BE49-F238E27FC236}">
                <a16:creationId xmlns:a16="http://schemas.microsoft.com/office/drawing/2014/main" id="{D69DB599-8BC8-4088-98F7-0E2A717F6BCD}"/>
              </a:ext>
            </a:extLst>
          </p:cNvPr>
          <p:cNvSpPr>
            <a:spLocks noGrp="1"/>
          </p:cNvSpPr>
          <p:nvPr>
            <p:ph type="dt" sz="half" idx="2"/>
          </p:nvPr>
        </p:nvSpPr>
        <p:spPr>
          <a:xfrm>
            <a:off x="736826" y="6502640"/>
            <a:ext cx="1384282" cy="242873"/>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6B4F88B3-418E-4BF3-B356-4DBC261F1AD4}"/>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6" name="Footer Placeholder 5">
            <a:extLst>
              <a:ext uri="{FF2B5EF4-FFF2-40B4-BE49-F238E27FC236}">
                <a16:creationId xmlns:a16="http://schemas.microsoft.com/office/drawing/2014/main" id="{F1DE6AC9-9587-46B4-B450-8999549C9276}"/>
              </a:ext>
            </a:extLst>
          </p:cNvPr>
          <p:cNvSpPr>
            <a:spLocks noGrp="1"/>
          </p:cNvSpPr>
          <p:nvPr>
            <p:ph type="ftr" sz="quarter" idx="3"/>
          </p:nvPr>
        </p:nvSpPr>
        <p:spPr/>
        <p:txBody>
          <a:bodyPr/>
          <a:lstStyle/>
          <a:p>
            <a:pPr algn="ctr">
              <a:defRPr/>
            </a:pPr>
            <a:r>
              <a:rPr lang="en-US"/>
              <a:t>J. Hunt - Electrical Systems PDR</a:t>
            </a:r>
            <a:endParaRPr lang="en-US" b="1" dirty="0"/>
          </a:p>
        </p:txBody>
      </p:sp>
      <p:pic>
        <p:nvPicPr>
          <p:cNvPr id="13" name="Picture 12">
            <a:extLst>
              <a:ext uri="{FF2B5EF4-FFF2-40B4-BE49-F238E27FC236}">
                <a16:creationId xmlns:a16="http://schemas.microsoft.com/office/drawing/2014/main" id="{D84B1283-6E77-4E2D-8EED-4C1E20E3A0AD}"/>
              </a:ext>
            </a:extLst>
          </p:cNvPr>
          <p:cNvPicPr>
            <a:picLocks noChangeAspect="1"/>
          </p:cNvPicPr>
          <p:nvPr/>
        </p:nvPicPr>
        <p:blipFill>
          <a:blip r:embed="rId3"/>
          <a:srcRect/>
          <a:stretch/>
        </p:blipFill>
        <p:spPr>
          <a:xfrm>
            <a:off x="2043432" y="251752"/>
            <a:ext cx="4896080" cy="6038981"/>
          </a:xfrm>
          <a:prstGeom prst="rect">
            <a:avLst/>
          </a:prstGeom>
        </p:spPr>
      </p:pic>
    </p:spTree>
    <p:extLst>
      <p:ext uri="{BB962C8B-B14F-4D97-AF65-F5344CB8AC3E}">
        <p14:creationId xmlns:p14="http://schemas.microsoft.com/office/powerpoint/2010/main" val="180532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20DDD-1A88-4124-94E1-3C24C2D14297}"/>
              </a:ext>
            </a:extLst>
          </p:cNvPr>
          <p:cNvSpPr>
            <a:spLocks noGrp="1"/>
          </p:cNvSpPr>
          <p:nvPr>
            <p:ph type="title"/>
          </p:nvPr>
        </p:nvSpPr>
        <p:spPr/>
        <p:txBody>
          <a:bodyPr/>
          <a:lstStyle/>
          <a:p>
            <a:r>
              <a:rPr lang="en-US" dirty="0"/>
              <a:t>End Intro – Start Overview</a:t>
            </a:r>
          </a:p>
        </p:txBody>
      </p:sp>
      <p:sp>
        <p:nvSpPr>
          <p:cNvPr id="4" name="Date Placeholder 3">
            <a:extLst>
              <a:ext uri="{FF2B5EF4-FFF2-40B4-BE49-F238E27FC236}">
                <a16:creationId xmlns:a16="http://schemas.microsoft.com/office/drawing/2014/main" id="{374248F9-C3C5-4BA6-9195-82C64F58A314}"/>
              </a:ext>
            </a:extLst>
          </p:cNvPr>
          <p:cNvSpPr>
            <a:spLocks noGrp="1"/>
          </p:cNvSpPr>
          <p:nvPr>
            <p:ph type="dt" sz="half" idx="2"/>
          </p:nvPr>
        </p:nvSpPr>
        <p:spPr>
          <a:xfrm>
            <a:off x="736826" y="6502640"/>
            <a:ext cx="1451738" cy="242873"/>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3B5A214C-BA91-4441-AAAB-F778545F475A}"/>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6" name="Footer Placeholder 5">
            <a:extLst>
              <a:ext uri="{FF2B5EF4-FFF2-40B4-BE49-F238E27FC236}">
                <a16:creationId xmlns:a16="http://schemas.microsoft.com/office/drawing/2014/main" id="{58A7292D-2C6F-4388-AD22-87B36832F94F}"/>
              </a:ext>
            </a:extLst>
          </p:cNvPr>
          <p:cNvSpPr>
            <a:spLocks noGrp="1"/>
          </p:cNvSpPr>
          <p:nvPr>
            <p:ph type="ftr" sz="quarter" idx="3"/>
          </p:nvPr>
        </p:nvSpPr>
        <p:spPr/>
        <p:txBody>
          <a:bodyPr/>
          <a:lstStyle/>
          <a:p>
            <a:pPr algn="ctr">
              <a:defRPr/>
            </a:pPr>
            <a:r>
              <a:rPr lang="en-US"/>
              <a:t>J. Hunt - Electrical Systems PDR</a:t>
            </a:r>
            <a:endParaRPr lang="en-US" b="1" dirty="0"/>
          </a:p>
        </p:txBody>
      </p:sp>
    </p:spTree>
    <p:extLst>
      <p:ext uri="{BB962C8B-B14F-4D97-AF65-F5344CB8AC3E}">
        <p14:creationId xmlns:p14="http://schemas.microsoft.com/office/powerpoint/2010/main" val="152809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20DDD-1A88-4124-94E1-3C24C2D14297}"/>
              </a:ext>
            </a:extLst>
          </p:cNvPr>
          <p:cNvSpPr>
            <a:spLocks noGrp="1"/>
          </p:cNvSpPr>
          <p:nvPr>
            <p:ph type="title"/>
          </p:nvPr>
        </p:nvSpPr>
        <p:spPr/>
        <p:txBody>
          <a:bodyPr/>
          <a:lstStyle/>
          <a:p>
            <a:r>
              <a:rPr lang="en-US" dirty="0"/>
              <a:t>Overview Outline</a:t>
            </a:r>
          </a:p>
        </p:txBody>
      </p:sp>
      <p:sp>
        <p:nvSpPr>
          <p:cNvPr id="4" name="Date Placeholder 3">
            <a:extLst>
              <a:ext uri="{FF2B5EF4-FFF2-40B4-BE49-F238E27FC236}">
                <a16:creationId xmlns:a16="http://schemas.microsoft.com/office/drawing/2014/main" id="{374248F9-C3C5-4BA6-9195-82C64F58A314}"/>
              </a:ext>
            </a:extLst>
          </p:cNvPr>
          <p:cNvSpPr>
            <a:spLocks noGrp="1"/>
          </p:cNvSpPr>
          <p:nvPr>
            <p:ph type="dt" sz="half" idx="2"/>
          </p:nvPr>
        </p:nvSpPr>
        <p:spPr>
          <a:xfrm>
            <a:off x="736826" y="6502640"/>
            <a:ext cx="1451738" cy="242873"/>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3B5A214C-BA91-4441-AAAB-F778545F475A}"/>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6" name="Footer Placeholder 5">
            <a:extLst>
              <a:ext uri="{FF2B5EF4-FFF2-40B4-BE49-F238E27FC236}">
                <a16:creationId xmlns:a16="http://schemas.microsoft.com/office/drawing/2014/main" id="{58A7292D-2C6F-4388-AD22-87B36832F94F}"/>
              </a:ext>
            </a:extLst>
          </p:cNvPr>
          <p:cNvSpPr>
            <a:spLocks noGrp="1"/>
          </p:cNvSpPr>
          <p:nvPr>
            <p:ph type="ftr" sz="quarter" idx="3"/>
          </p:nvPr>
        </p:nvSpPr>
        <p:spPr/>
        <p:txBody>
          <a:bodyPr/>
          <a:lstStyle/>
          <a:p>
            <a:pPr algn="ctr">
              <a:defRPr/>
            </a:pPr>
            <a:r>
              <a:rPr lang="en-US"/>
              <a:t>J. Hunt - Electrical Systems PDR</a:t>
            </a:r>
            <a:endParaRPr lang="en-US" b="1" dirty="0"/>
          </a:p>
        </p:txBody>
      </p:sp>
      <p:sp>
        <p:nvSpPr>
          <p:cNvPr id="2" name="TextBox 1">
            <a:extLst>
              <a:ext uri="{FF2B5EF4-FFF2-40B4-BE49-F238E27FC236}">
                <a16:creationId xmlns:a16="http://schemas.microsoft.com/office/drawing/2014/main" id="{75A47C63-82D3-4AFF-938E-7EE7A6B2D804}"/>
              </a:ext>
            </a:extLst>
          </p:cNvPr>
          <p:cNvSpPr txBox="1"/>
          <p:nvPr/>
        </p:nvSpPr>
        <p:spPr>
          <a:xfrm>
            <a:off x="319177" y="1017917"/>
            <a:ext cx="8065698" cy="1631216"/>
          </a:xfrm>
          <a:prstGeom prst="rect">
            <a:avLst/>
          </a:prstGeom>
          <a:noFill/>
        </p:spPr>
        <p:txBody>
          <a:bodyPr wrap="square" rtlCol="0">
            <a:spAutoFit/>
          </a:bodyPr>
          <a:lstStyle/>
          <a:p>
            <a:pPr marL="342900" indent="-342900">
              <a:buFontTx/>
              <a:buChar char="-"/>
            </a:pPr>
            <a:r>
              <a:rPr lang="en-US" sz="2000" dirty="0">
                <a:latin typeface="Helvetica" panose="020B0604020202020204" pitchFamily="34" charset="0"/>
                <a:cs typeface="Helvetica" panose="020B0604020202020204" pitchFamily="34" charset="0"/>
              </a:rPr>
              <a:t>Overview of the scope of work for Electrical Systems WBS</a:t>
            </a:r>
          </a:p>
          <a:p>
            <a:pPr marL="342900" indent="-342900">
              <a:buFontTx/>
              <a:buChar char="-"/>
            </a:pPr>
            <a:endParaRPr lang="en-US" sz="2000" dirty="0">
              <a:latin typeface="Helvetica" panose="020B0604020202020204" pitchFamily="34" charset="0"/>
              <a:cs typeface="Helvetica" panose="020B0604020202020204" pitchFamily="34" charset="0"/>
            </a:endParaRPr>
          </a:p>
          <a:p>
            <a:pPr marL="342900" indent="-342900">
              <a:buFontTx/>
              <a:buChar char="-"/>
            </a:pPr>
            <a:r>
              <a:rPr lang="en-US" sz="2000" dirty="0">
                <a:latin typeface="Helvetica" panose="020B0604020202020204" pitchFamily="34" charset="0"/>
                <a:cs typeface="Helvetica" panose="020B0604020202020204" pitchFamily="34" charset="0"/>
              </a:rPr>
              <a:t>Where BldgI Electrical starts, ends, and everything in-between</a:t>
            </a:r>
          </a:p>
          <a:p>
            <a:pPr marL="342900" indent="-342900">
              <a:buFontTx/>
              <a:buChar char="-"/>
            </a:pPr>
            <a:endParaRPr lang="en-US" sz="2000" dirty="0">
              <a:latin typeface="Helvetica" panose="020B0604020202020204" pitchFamily="34" charset="0"/>
              <a:cs typeface="Helvetica" panose="020B0604020202020204" pitchFamily="34" charset="0"/>
            </a:endParaRPr>
          </a:p>
          <a:p>
            <a:pPr marL="342900" indent="-342900">
              <a:buFontTx/>
              <a:buChar char="-"/>
            </a:pPr>
            <a:r>
              <a:rPr lang="en-US" sz="2000" dirty="0">
                <a:latin typeface="Helvetica" panose="020B0604020202020204" pitchFamily="34" charset="0"/>
                <a:cs typeface="Helvetica" panose="020B0604020202020204" pitchFamily="34" charset="0"/>
              </a:rPr>
              <a:t>Cost and Schedule highlights</a:t>
            </a:r>
          </a:p>
        </p:txBody>
      </p:sp>
    </p:spTree>
    <p:extLst>
      <p:ext uri="{BB962C8B-B14F-4D97-AF65-F5344CB8AC3E}">
        <p14:creationId xmlns:p14="http://schemas.microsoft.com/office/powerpoint/2010/main" val="383623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BC35C-196A-B047-8332-E1D94AA2D66B}"/>
              </a:ext>
            </a:extLst>
          </p:cNvPr>
          <p:cNvSpPr>
            <a:spLocks noGrp="1"/>
          </p:cNvSpPr>
          <p:nvPr>
            <p:ph type="title"/>
          </p:nvPr>
        </p:nvSpPr>
        <p:spPr/>
        <p:txBody>
          <a:bodyPr/>
          <a:lstStyle/>
          <a:p>
            <a:r>
              <a:rPr lang="en-US" dirty="0"/>
              <a:t>WBS Definition</a:t>
            </a:r>
          </a:p>
        </p:txBody>
      </p:sp>
      <p:sp>
        <p:nvSpPr>
          <p:cNvPr id="4" name="Date Placeholder 3">
            <a:extLst>
              <a:ext uri="{FF2B5EF4-FFF2-40B4-BE49-F238E27FC236}">
                <a16:creationId xmlns:a16="http://schemas.microsoft.com/office/drawing/2014/main" id="{D3A6BEDF-D5D3-F043-87FE-C515A894E80C}"/>
              </a:ext>
            </a:extLst>
          </p:cNvPr>
          <p:cNvSpPr>
            <a:spLocks noGrp="1"/>
          </p:cNvSpPr>
          <p:nvPr>
            <p:ph type="dt" sz="half" idx="2"/>
          </p:nvPr>
        </p:nvSpPr>
        <p:spPr>
          <a:xfrm>
            <a:off x="736826" y="6502640"/>
            <a:ext cx="1361797" cy="242873"/>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319B3AA8-6D84-AC46-B492-8CE4C9E6732B}"/>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6" name="Footer Placeholder 5">
            <a:extLst>
              <a:ext uri="{FF2B5EF4-FFF2-40B4-BE49-F238E27FC236}">
                <a16:creationId xmlns:a16="http://schemas.microsoft.com/office/drawing/2014/main" id="{3FBCCBD4-022E-964F-8F4E-B7123BE5F6B4}"/>
              </a:ext>
            </a:extLst>
          </p:cNvPr>
          <p:cNvSpPr>
            <a:spLocks noGrp="1"/>
          </p:cNvSpPr>
          <p:nvPr>
            <p:ph type="ftr" sz="quarter" idx="3"/>
          </p:nvPr>
        </p:nvSpPr>
        <p:spPr/>
        <p:txBody>
          <a:bodyPr/>
          <a:lstStyle/>
          <a:p>
            <a:pPr algn="ctr">
              <a:defRPr/>
            </a:pPr>
            <a:r>
              <a:rPr lang="en-US"/>
              <a:t>J. Hunt - Electrical Systems PDR</a:t>
            </a:r>
            <a:endParaRPr lang="en-US" b="1" dirty="0"/>
          </a:p>
        </p:txBody>
      </p:sp>
      <p:sp>
        <p:nvSpPr>
          <p:cNvPr id="7" name="Content Placeholder 6">
            <a:extLst>
              <a:ext uri="{FF2B5EF4-FFF2-40B4-BE49-F238E27FC236}">
                <a16:creationId xmlns:a16="http://schemas.microsoft.com/office/drawing/2014/main" id="{8BA922C2-204D-4FD6-A07F-384816640D55}"/>
              </a:ext>
            </a:extLst>
          </p:cNvPr>
          <p:cNvSpPr txBox="1">
            <a:spLocks noGrp="1"/>
          </p:cNvSpPr>
          <p:nvPr>
            <p:ph idx="1"/>
          </p:nvPr>
        </p:nvSpPr>
        <p:spPr>
          <a:xfrm>
            <a:off x="321183" y="917543"/>
            <a:ext cx="8686800" cy="2142125"/>
          </a:xfrm>
          <a:prstGeom prst="rect">
            <a:avLst/>
          </a:prstGeom>
          <a:noFill/>
        </p:spPr>
        <p:txBody>
          <a:bodyPr wrap="square" rtlCol="0">
            <a:spAutoFit/>
          </a:bodyPr>
          <a:lstStyle/>
          <a:p>
            <a:pPr marL="0" indent="0">
              <a:buNone/>
            </a:pPr>
            <a:r>
              <a:rPr lang="en-US" b="1" dirty="0">
                <a:solidFill>
                  <a:srgbClr val="505050"/>
                </a:solidFill>
                <a:latin typeface="Helvetica"/>
              </a:rPr>
              <a:t>WBS 121.04.04 – Building Infrastructure</a:t>
            </a:r>
            <a:endParaRPr lang="en-US" b="1" dirty="0"/>
          </a:p>
          <a:p>
            <a:r>
              <a:rPr lang="en-US" dirty="0"/>
              <a:t>WBS 121.04.04.01 – Project Management</a:t>
            </a:r>
          </a:p>
          <a:p>
            <a:r>
              <a:rPr lang="en-US" dirty="0"/>
              <a:t>WBS 121.04.04.02 – Cable Database and Layout</a:t>
            </a:r>
          </a:p>
          <a:p>
            <a:r>
              <a:rPr lang="en-US" dirty="0"/>
              <a:t>WBS 121.04.04.03 – Mechanical Systems</a:t>
            </a:r>
          </a:p>
          <a:p>
            <a:r>
              <a:rPr lang="en-US" dirty="0"/>
              <a:t>WBS 121.04.04.04 – Electrical Systems</a:t>
            </a:r>
          </a:p>
        </p:txBody>
      </p:sp>
      <p:sp>
        <p:nvSpPr>
          <p:cNvPr id="2" name="Rectangle 1">
            <a:extLst>
              <a:ext uri="{FF2B5EF4-FFF2-40B4-BE49-F238E27FC236}">
                <a16:creationId xmlns:a16="http://schemas.microsoft.com/office/drawing/2014/main" id="{CED4D9E8-D1E2-4C4A-9DA3-4B1A09D2C579}"/>
              </a:ext>
            </a:extLst>
          </p:cNvPr>
          <p:cNvSpPr/>
          <p:nvPr/>
        </p:nvSpPr>
        <p:spPr>
          <a:xfrm>
            <a:off x="284114" y="2657763"/>
            <a:ext cx="5980762" cy="401905"/>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AE08501-D9B9-4CA1-B35D-66CCF3F4F828}"/>
              </a:ext>
            </a:extLst>
          </p:cNvPr>
          <p:cNvPicPr>
            <a:picLocks noChangeAspect="1"/>
          </p:cNvPicPr>
          <p:nvPr/>
        </p:nvPicPr>
        <p:blipFill>
          <a:blip r:embed="rId3"/>
          <a:stretch>
            <a:fillRect/>
          </a:stretch>
        </p:blipFill>
        <p:spPr>
          <a:xfrm>
            <a:off x="1788160" y="3185554"/>
            <a:ext cx="5132717" cy="3018114"/>
          </a:xfrm>
          <a:prstGeom prst="rect">
            <a:avLst/>
          </a:prstGeom>
        </p:spPr>
      </p:pic>
      <p:sp>
        <p:nvSpPr>
          <p:cNvPr id="10" name="Rectangle 9">
            <a:extLst>
              <a:ext uri="{FF2B5EF4-FFF2-40B4-BE49-F238E27FC236}">
                <a16:creationId xmlns:a16="http://schemas.microsoft.com/office/drawing/2014/main" id="{AA75FFD3-5A34-4F37-B192-AA4985C6250A}"/>
              </a:ext>
            </a:extLst>
          </p:cNvPr>
          <p:cNvSpPr/>
          <p:nvPr/>
        </p:nvSpPr>
        <p:spPr>
          <a:xfrm>
            <a:off x="284112" y="1773905"/>
            <a:ext cx="7204082" cy="401905"/>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89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BC35C-196A-B047-8332-E1D94AA2D66B}"/>
              </a:ext>
            </a:extLst>
          </p:cNvPr>
          <p:cNvSpPr>
            <a:spLocks noGrp="1"/>
          </p:cNvSpPr>
          <p:nvPr>
            <p:ph type="title"/>
          </p:nvPr>
        </p:nvSpPr>
        <p:spPr/>
        <p:txBody>
          <a:bodyPr/>
          <a:lstStyle/>
          <a:p>
            <a:r>
              <a:rPr lang="en-US" dirty="0"/>
              <a:t>WBS Definition</a:t>
            </a:r>
          </a:p>
        </p:txBody>
      </p:sp>
      <p:sp>
        <p:nvSpPr>
          <p:cNvPr id="4" name="Date Placeholder 3">
            <a:extLst>
              <a:ext uri="{FF2B5EF4-FFF2-40B4-BE49-F238E27FC236}">
                <a16:creationId xmlns:a16="http://schemas.microsoft.com/office/drawing/2014/main" id="{D3A6BEDF-D5D3-F043-87FE-C515A894E80C}"/>
              </a:ext>
            </a:extLst>
          </p:cNvPr>
          <p:cNvSpPr>
            <a:spLocks noGrp="1"/>
          </p:cNvSpPr>
          <p:nvPr>
            <p:ph type="dt" sz="half" idx="2"/>
          </p:nvPr>
        </p:nvSpPr>
        <p:spPr>
          <a:xfrm>
            <a:off x="736826" y="6502640"/>
            <a:ext cx="1196905" cy="242873"/>
          </a:xfrm>
        </p:spPr>
        <p:txBody>
          <a:bodyPr/>
          <a:lstStyle/>
          <a:p>
            <a:pPr>
              <a:defRPr/>
            </a:pPr>
            <a:r>
              <a:rPr lang="en-US" dirty="0"/>
              <a:t>August 31, 2020</a:t>
            </a:r>
          </a:p>
        </p:txBody>
      </p:sp>
      <p:sp>
        <p:nvSpPr>
          <p:cNvPr id="5" name="Slide Number Placeholder 4">
            <a:extLst>
              <a:ext uri="{FF2B5EF4-FFF2-40B4-BE49-F238E27FC236}">
                <a16:creationId xmlns:a16="http://schemas.microsoft.com/office/drawing/2014/main" id="{319B3AA8-6D84-AC46-B492-8CE4C9E6732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6" name="Footer Placeholder 5">
            <a:extLst>
              <a:ext uri="{FF2B5EF4-FFF2-40B4-BE49-F238E27FC236}">
                <a16:creationId xmlns:a16="http://schemas.microsoft.com/office/drawing/2014/main" id="{3FBCCBD4-022E-964F-8F4E-B7123BE5F6B4}"/>
              </a:ext>
            </a:extLst>
          </p:cNvPr>
          <p:cNvSpPr>
            <a:spLocks noGrp="1"/>
          </p:cNvSpPr>
          <p:nvPr>
            <p:ph type="ftr" sz="quarter" idx="3"/>
          </p:nvPr>
        </p:nvSpPr>
        <p:spPr/>
        <p:txBody>
          <a:bodyPr/>
          <a:lstStyle/>
          <a:p>
            <a:pPr algn="ctr">
              <a:defRPr/>
            </a:pPr>
            <a:r>
              <a:rPr lang="en-US"/>
              <a:t>J. Hunt - Electrical Systems PDR</a:t>
            </a:r>
            <a:endParaRPr lang="en-US" b="1" dirty="0"/>
          </a:p>
        </p:txBody>
      </p:sp>
      <p:sp>
        <p:nvSpPr>
          <p:cNvPr id="7" name="Content Placeholder 6">
            <a:extLst>
              <a:ext uri="{FF2B5EF4-FFF2-40B4-BE49-F238E27FC236}">
                <a16:creationId xmlns:a16="http://schemas.microsoft.com/office/drawing/2014/main" id="{8BA922C2-204D-4FD6-A07F-384816640D55}"/>
              </a:ext>
            </a:extLst>
          </p:cNvPr>
          <p:cNvSpPr txBox="1">
            <a:spLocks noGrp="1"/>
          </p:cNvSpPr>
          <p:nvPr>
            <p:ph idx="1"/>
          </p:nvPr>
        </p:nvSpPr>
        <p:spPr>
          <a:xfrm>
            <a:off x="219456" y="959172"/>
            <a:ext cx="8672513" cy="369332"/>
          </a:xfrm>
          <a:prstGeom prst="rect">
            <a:avLst/>
          </a:prstGeom>
          <a:noFill/>
        </p:spPr>
        <p:txBody>
          <a:bodyPr wrap="square" rtlCol="0">
            <a:spAutoFit/>
          </a:bodyPr>
          <a:lstStyle/>
          <a:p>
            <a:r>
              <a:rPr lang="en-US" dirty="0">
                <a:solidFill>
                  <a:srgbClr val="505050"/>
                </a:solidFill>
                <a:latin typeface="Helvetica"/>
              </a:rPr>
              <a:t>WBS 121.04.04.02 </a:t>
            </a:r>
            <a:r>
              <a:rPr lang="en-US" dirty="0"/>
              <a:t>–</a:t>
            </a:r>
            <a:r>
              <a:rPr lang="en-US" dirty="0">
                <a:solidFill>
                  <a:srgbClr val="505050"/>
                </a:solidFill>
                <a:latin typeface="Helvetica"/>
              </a:rPr>
              <a:t> </a:t>
            </a:r>
            <a:r>
              <a:rPr lang="en-US" dirty="0"/>
              <a:t>Cable Database and Layout</a:t>
            </a:r>
          </a:p>
        </p:txBody>
      </p:sp>
      <p:sp>
        <p:nvSpPr>
          <p:cNvPr id="8" name="Content Placeholder 2">
            <a:extLst>
              <a:ext uri="{FF2B5EF4-FFF2-40B4-BE49-F238E27FC236}">
                <a16:creationId xmlns:a16="http://schemas.microsoft.com/office/drawing/2014/main" id="{00D25304-B56D-4FD1-A730-0D4AF3AD6621}"/>
              </a:ext>
            </a:extLst>
          </p:cNvPr>
          <p:cNvSpPr txBox="1">
            <a:spLocks/>
          </p:cNvSpPr>
          <p:nvPr/>
        </p:nvSpPr>
        <p:spPr>
          <a:xfrm>
            <a:off x="228600" y="1492440"/>
            <a:ext cx="8473440" cy="1196741"/>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t>“Layout design for racks, cables, and cable trays in the High Bay Building, Linac gallery, Linac tunnel, and Beam Transfer Line. Also includes effort towards tailoring the cable database to meet PIP-II needs.”</a:t>
            </a:r>
          </a:p>
        </p:txBody>
      </p:sp>
      <p:sp>
        <p:nvSpPr>
          <p:cNvPr id="9" name="Rectangle 8">
            <a:extLst>
              <a:ext uri="{FF2B5EF4-FFF2-40B4-BE49-F238E27FC236}">
                <a16:creationId xmlns:a16="http://schemas.microsoft.com/office/drawing/2014/main" id="{47DADAEA-1FE5-4FCF-AAA2-7222032FD23C}"/>
              </a:ext>
            </a:extLst>
          </p:cNvPr>
          <p:cNvSpPr/>
          <p:nvPr/>
        </p:nvSpPr>
        <p:spPr>
          <a:xfrm>
            <a:off x="5780220" y="6046734"/>
            <a:ext cx="3025187" cy="338554"/>
          </a:xfrm>
          <a:prstGeom prst="rect">
            <a:avLst/>
          </a:prstGeom>
        </p:spPr>
        <p:txBody>
          <a:bodyPr wrap="none">
            <a:spAutoFit/>
          </a:bodyPr>
          <a:lstStyle/>
          <a:p>
            <a:pPr lvl="0">
              <a:spcBef>
                <a:spcPct val="20000"/>
              </a:spcBef>
            </a:pPr>
            <a:r>
              <a:rPr lang="en-US" sz="1600" dirty="0">
                <a:solidFill>
                  <a:srgbClr val="505050"/>
                </a:solidFill>
                <a:latin typeface="Helvetica"/>
              </a:rPr>
              <a:t>WBS dictionary </a:t>
            </a:r>
            <a:r>
              <a:rPr lang="en-US" sz="1600" dirty="0">
                <a:solidFill>
                  <a:srgbClr val="505050"/>
                </a:solidFill>
                <a:latin typeface="Helvetica"/>
                <a:hlinkClick r:id="rId3"/>
              </a:rPr>
              <a:t>PIP-II-doc-599</a:t>
            </a:r>
            <a:endParaRPr lang="en-US" sz="1600" dirty="0">
              <a:solidFill>
                <a:srgbClr val="505050"/>
              </a:solidFill>
              <a:latin typeface="Helvetica"/>
            </a:endParaRPr>
          </a:p>
        </p:txBody>
      </p:sp>
      <p:sp>
        <p:nvSpPr>
          <p:cNvPr id="10" name="Content Placeholder 6">
            <a:extLst>
              <a:ext uri="{FF2B5EF4-FFF2-40B4-BE49-F238E27FC236}">
                <a16:creationId xmlns:a16="http://schemas.microsoft.com/office/drawing/2014/main" id="{B39AF5F3-0C0A-43E4-88A8-8FC0E446CA6D}"/>
              </a:ext>
            </a:extLst>
          </p:cNvPr>
          <p:cNvSpPr txBox="1">
            <a:spLocks/>
          </p:cNvSpPr>
          <p:nvPr/>
        </p:nvSpPr>
        <p:spPr>
          <a:xfrm>
            <a:off x="219456" y="2917650"/>
            <a:ext cx="8672513" cy="369332"/>
          </a:xfrm>
          <a:prstGeom prst="rect">
            <a:avLst/>
          </a:prstGeom>
          <a:noFill/>
        </p:spPr>
        <p:txBody>
          <a:bodyPr wrap="square" lIns="0" tIns="0" rIns="0" bIns="0" rtlCol="0">
            <a:spAutoFit/>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WBS 121.04.04.04 – Electrical Systems</a:t>
            </a:r>
          </a:p>
        </p:txBody>
      </p:sp>
      <p:sp>
        <p:nvSpPr>
          <p:cNvPr id="11" name="Content Placeholder 2">
            <a:extLst>
              <a:ext uri="{FF2B5EF4-FFF2-40B4-BE49-F238E27FC236}">
                <a16:creationId xmlns:a16="http://schemas.microsoft.com/office/drawing/2014/main" id="{69A79F16-6B47-4602-BAA4-DF3E6BDBE7FD}"/>
              </a:ext>
            </a:extLst>
          </p:cNvPr>
          <p:cNvSpPr txBox="1">
            <a:spLocks/>
          </p:cNvSpPr>
          <p:nvPr/>
        </p:nvSpPr>
        <p:spPr>
          <a:xfrm>
            <a:off x="228600" y="3471938"/>
            <a:ext cx="8473440" cy="2266714"/>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a:t>“Design of the AC power distribution (480V, 208V, 120VAC, cable tray &amp; grounding) for the Linac High Bay Building, Linac tunnel, Linac gallery, Beam Transfer Line tunnel and the Utility Plant at the Cryoplant Building.  Also includes, the layout planning,  procurement and QA, but not installation, of accelerator sub system electrical connections (standard system cables, connectors, racks &amp; grounding) for the Linac High bay, Linac tunnel, Linac gallery and Beam Transfer Line tunnel.”</a:t>
            </a:r>
          </a:p>
        </p:txBody>
      </p:sp>
    </p:spTree>
    <p:extLst>
      <p:ext uri="{BB962C8B-B14F-4D97-AF65-F5344CB8AC3E}">
        <p14:creationId xmlns:p14="http://schemas.microsoft.com/office/powerpoint/2010/main" val="218647977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0EBED78E8FE4CB8E824136BF68F7A" ma:contentTypeVersion="0" ma:contentTypeDescription="Create a new document." ma:contentTypeScope="" ma:versionID="39c942911c983cc54d16d87ff13b3ab9">
  <xsd:schema xmlns:xsd="http://www.w3.org/2001/XMLSchema" xmlns:xs="http://www.w3.org/2001/XMLSchema" xmlns:p="http://schemas.microsoft.com/office/2006/metadata/properties" xmlns:ns2="5c9f3ab6-242c-461d-a351-c910a751d111" targetNamespace="http://schemas.microsoft.com/office/2006/metadata/properties" ma:root="true" ma:fieldsID="89a8fa62eebbf01eb57ac7f57ef42367" ns2:_="">
    <xsd:import namespace="5c9f3ab6-242c-461d-a351-c910a751d1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f3ab6-242c-461d-a351-c910a751d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F3BCC-D7F5-4EC1-AC08-C2D2E7861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f3ab6-242c-461d-a351-c910a751d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14834C-E006-4092-B316-825D18550E53}">
  <ds:schemaRefs>
    <ds:schemaRef ds:uri="http://schemas.microsoft.com/sharepoint/events"/>
  </ds:schemaRefs>
</ds:datastoreItem>
</file>

<file path=customXml/itemProps3.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4.xml><?xml version="1.0" encoding="utf-8"?>
<ds:datastoreItem xmlns:ds="http://schemas.openxmlformats.org/officeDocument/2006/customXml" ds:itemID="{BE1F245F-DB62-428D-A566-B113377E9116}">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5c9f3ab6-242c-461d-a351-c910a751d111"/>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Fermilab_PPT_090815</Template>
  <TotalTime>8201</TotalTime>
  <Words>1077</Words>
  <Application>Microsoft Office PowerPoint</Application>
  <PresentationFormat>On-screen Show (4:3)</PresentationFormat>
  <Paragraphs>232</Paragraphs>
  <Slides>21</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Helvetica</vt:lpstr>
      <vt:lpstr>Helvetica Neue</vt:lpstr>
      <vt:lpstr>Fermilab_PPT_090815</vt:lpstr>
      <vt:lpstr>Worksheet</vt:lpstr>
      <vt:lpstr>PowerPoint Presentation</vt:lpstr>
      <vt:lpstr>Introduction</vt:lpstr>
      <vt:lpstr>Project Team</vt:lpstr>
      <vt:lpstr>Review Charge Questions</vt:lpstr>
      <vt:lpstr>Agenda</vt:lpstr>
      <vt:lpstr>End Intro – Start Overview</vt:lpstr>
      <vt:lpstr>Overview Outline</vt:lpstr>
      <vt:lpstr>WBS Definition</vt:lpstr>
      <vt:lpstr>WBS Definition</vt:lpstr>
      <vt:lpstr>PIP-II Linac Complex</vt:lpstr>
      <vt:lpstr>Cross Section of Linac Gallery and Tunnel</vt:lpstr>
      <vt:lpstr>Scope and Deliverables</vt:lpstr>
      <vt:lpstr>Organization</vt:lpstr>
      <vt:lpstr>Interfaces</vt:lpstr>
      <vt:lpstr>Scope Boundaries for BldgI – Electrical Systems</vt:lpstr>
      <vt:lpstr>Baseline Costs</vt:lpstr>
      <vt:lpstr>FTE Breakdown</vt:lpstr>
      <vt:lpstr>FTE Breakdown</vt:lpstr>
      <vt:lpstr>Schedule Summary – Design Phase</vt:lpstr>
      <vt:lpstr>Schedule Summary – Procurement/Installation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Jonathan W. Hunt</cp:lastModifiedBy>
  <cp:revision>388</cp:revision>
  <cp:lastPrinted>2014-01-20T19:40:21Z</cp:lastPrinted>
  <dcterms:created xsi:type="dcterms:W3CDTF">2019-12-16T19:54:36Z</dcterms:created>
  <dcterms:modified xsi:type="dcterms:W3CDTF">2020-08-31T13:07:25Z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0x010100F300EBED78E8FE4CB8E824136BF68F7A</vt:lpwstr>
  </property>
</Properties>
</file>