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2" r:id="rId5"/>
  </p:sldMasterIdLst>
  <p:notesMasterIdLst>
    <p:notesMasterId r:id="rId60"/>
  </p:notesMasterIdLst>
  <p:handoutMasterIdLst>
    <p:handoutMasterId r:id="rId61"/>
  </p:handoutMasterIdLst>
  <p:sldIdLst>
    <p:sldId id="294" r:id="rId6"/>
    <p:sldId id="321" r:id="rId7"/>
    <p:sldId id="357" r:id="rId8"/>
    <p:sldId id="356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7" r:id="rId17"/>
    <p:sldId id="365" r:id="rId18"/>
    <p:sldId id="366" r:id="rId19"/>
    <p:sldId id="368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403" r:id="rId30"/>
    <p:sldId id="379" r:id="rId31"/>
    <p:sldId id="400" r:id="rId32"/>
    <p:sldId id="394" r:id="rId33"/>
    <p:sldId id="401" r:id="rId34"/>
    <p:sldId id="402" r:id="rId35"/>
    <p:sldId id="383" r:id="rId36"/>
    <p:sldId id="380" r:id="rId37"/>
    <p:sldId id="385" r:id="rId38"/>
    <p:sldId id="384" r:id="rId39"/>
    <p:sldId id="388" r:id="rId40"/>
    <p:sldId id="387" r:id="rId41"/>
    <p:sldId id="386" r:id="rId42"/>
    <p:sldId id="381" r:id="rId43"/>
    <p:sldId id="405" r:id="rId44"/>
    <p:sldId id="382" r:id="rId45"/>
    <p:sldId id="369" r:id="rId46"/>
    <p:sldId id="389" r:id="rId47"/>
    <p:sldId id="390" r:id="rId48"/>
    <p:sldId id="391" r:id="rId49"/>
    <p:sldId id="392" r:id="rId50"/>
    <p:sldId id="393" r:id="rId51"/>
    <p:sldId id="395" r:id="rId52"/>
    <p:sldId id="396" r:id="rId53"/>
    <p:sldId id="397" r:id="rId54"/>
    <p:sldId id="398" r:id="rId55"/>
    <p:sldId id="399" r:id="rId56"/>
    <p:sldId id="353" r:id="rId57"/>
    <p:sldId id="354" r:id="rId58"/>
    <p:sldId id="355" r:id="rId5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785"/>
    <a:srgbClr val="6DA08F"/>
    <a:srgbClr val="CE5637"/>
    <a:srgbClr val="DD6647"/>
    <a:srgbClr val="B08A33"/>
    <a:srgbClr val="004C97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79" autoAdjust="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1613" y="31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SC#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16AA3B-D513-4568-ADD3-3BBA8874574F}"/>
              </a:ext>
            </a:extLst>
          </p:cNvPr>
          <p:cNvSpPr txBox="1"/>
          <p:nvPr userDrawn="1"/>
        </p:nvSpPr>
        <p:spPr>
          <a:xfrm>
            <a:off x="5757716" y="4873610"/>
            <a:ext cx="33862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Poland, 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>
            <a:cxnSpLocks/>
          </p:cNvCxnSpPr>
          <p:nvPr userDrawn="1"/>
        </p:nvCxnSpPr>
        <p:spPr>
          <a:xfrm>
            <a:off x="5751576" y="6364224"/>
            <a:ext cx="2978836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1574D52-B412-344B-8E8B-A4556C84C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Garcia | 121.04.04 Building Infrastructure  | PIP-II DOE CD-2/3a IPR  - SC2 - BldgI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Garcia | 121.04.04 Building Infrastructure  | PIP-II DOE CD-2/3a IPR  - SC2 - BldgI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Garcia | 121.04.04 Building Infrastructure  | PIP-II DOE CD-2/3a IPR  - SC2 - BldgI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Garcia | 121.04.04 Building Infrastructure  | PIP-II DOE CD-2/3a IPR  - SC2 - BldgI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Garcia | 121.04.04 Building Infrastructure  | PIP-II DOE CD-2/3a IPR  - SC2 - BldgI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Garcia | 121.04.04 Building Infrastructure  | PIP-II DOE CD-2/3a IPR  - SC2 - BldgI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Garcia | 121.04.04 Building Infrastructure  | PIP-II DOE CD-2/3a IPR  - SC2 - BldgI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ip2-docdb.fnal.gov/cgi-bin/sso/ShowDocument?docid=2611" TargetMode="External"/><Relationship Id="rId2" Type="http://schemas.openxmlformats.org/officeDocument/2006/relationships/hyperlink" Target="https://web.fnal.gov/project/piptech/QA/_layouts/15/WopiFrame.aspx?sourcedoc=%7B34EF1D8F-1E1A-4C9C-AEBD-FEE653B710C8%7D&amp;file=Building%20Infrastructure%20Materials%20QC%20Plan%20-%20Sent%20for%20Peer%20Review.docx&amp;action=default&amp;CT=1598365305669&amp;OR=DocLibClassicU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3656" y="4925714"/>
            <a:ext cx="8499231" cy="1390219"/>
          </a:xfrm>
        </p:spPr>
        <p:txBody>
          <a:bodyPr/>
          <a:lstStyle/>
          <a:p>
            <a:r>
              <a:rPr lang="en-US" dirty="0"/>
              <a:t>Ryan Crawford</a:t>
            </a:r>
          </a:p>
          <a:p>
            <a:r>
              <a:rPr lang="en-US" dirty="0"/>
              <a:t>Preliminary Design Review</a:t>
            </a:r>
          </a:p>
          <a:p>
            <a:r>
              <a:rPr lang="en-US" dirty="0"/>
              <a:t>August 31, 2020</a:t>
            </a:r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A0DC46A-9DEE-4A8E-A8CA-3363AFD4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781" y="384395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Building Infrastructure Electrical PDR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– </a:t>
            </a:r>
            <a:r>
              <a:rPr lang="en-US" sz="2400" dirty="0"/>
              <a:t>CF Infrastructure Scope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Tray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 Cable Tray is provided by CF prior to Beneficial Occupancy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Multiple Levels along East Wall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79DF0-4BA8-4F22-ACB6-B33A3634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30" y="2778656"/>
            <a:ext cx="3978079" cy="2835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336981-D3A3-480A-BB90-4DEB3B03C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9" y="2585435"/>
            <a:ext cx="4708721" cy="309388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B70285D-488E-4A26-AA27-A7ED0181D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D6AE6C-076B-4D63-B020-5E00BCF6D321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F-121.04.04-A018</a:t>
            </a:r>
          </a:p>
        </p:txBody>
      </p:sp>
    </p:spTree>
    <p:extLst>
      <p:ext uri="{BB962C8B-B14F-4D97-AF65-F5344CB8AC3E}">
        <p14:creationId xmlns:p14="http://schemas.microsoft.com/office/powerpoint/2010/main" val="173358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– </a:t>
            </a:r>
            <a:r>
              <a:rPr lang="en-US" sz="2400" dirty="0"/>
              <a:t>CF Infrastructure Scope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Ground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CF will provide a building ground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500 MCM ground will be </a:t>
            </a:r>
            <a:br>
              <a:rPr lang="en-US" dirty="0"/>
            </a:br>
            <a:r>
              <a:rPr lang="en-US" dirty="0"/>
              <a:t>available the entire length </a:t>
            </a:r>
            <a:br>
              <a:rPr lang="en-US" dirty="0"/>
            </a:br>
            <a:r>
              <a:rPr lang="en-US" dirty="0"/>
              <a:t>of the tunnel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3F73-0AFA-4297-974B-6250F68B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780" y="1902107"/>
            <a:ext cx="4020237" cy="441026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3B905F4-720B-487C-A986-495818501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5BC97C-A4C8-4080-9F7E-F9199FF73378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F-121.04.04-A014</a:t>
            </a:r>
          </a:p>
        </p:txBody>
      </p:sp>
    </p:spTree>
    <p:extLst>
      <p:ext uri="{BB962C8B-B14F-4D97-AF65-F5344CB8AC3E}">
        <p14:creationId xmlns:p14="http://schemas.microsoft.com/office/powerpoint/2010/main" val="386518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– </a:t>
            </a:r>
            <a:r>
              <a:rPr lang="en-US" sz="2000" dirty="0"/>
              <a:t>LI/</a:t>
            </a:r>
            <a:r>
              <a:rPr lang="en-US" sz="2000" dirty="0" err="1"/>
              <a:t>BldgI</a:t>
            </a:r>
            <a:r>
              <a:rPr lang="en-US" sz="2000" dirty="0"/>
              <a:t> Infrastructure Scope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Relay Racks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LI will manage plug and cord connections of relay racks, and 480V conduit and THHN feeds as necessary from the load side of the disconnect switch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Wireway will be used when necessary to minimize costs, but will be managed in the same way as busway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4A55E2-69C1-4DD7-A93B-C10C81AC8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96" y="3144987"/>
            <a:ext cx="6676008" cy="316231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2B5D1B7-451B-4ED7-928B-808B5C715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332C8-53EA-450D-A942-2202D086ABB8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</p:spTree>
    <p:extLst>
      <p:ext uri="{BB962C8B-B14F-4D97-AF65-F5344CB8AC3E}">
        <p14:creationId xmlns:p14="http://schemas.microsoft.com/office/powerpoint/2010/main" val="407817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– </a:t>
            </a:r>
            <a:r>
              <a:rPr lang="en-US" sz="2000" dirty="0"/>
              <a:t>LI/</a:t>
            </a:r>
            <a:r>
              <a:rPr lang="en-US" sz="2000" dirty="0" err="1"/>
              <a:t>BldgI</a:t>
            </a:r>
            <a:r>
              <a:rPr lang="en-US" sz="2000" dirty="0"/>
              <a:t> Infrastructure Scope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Amplifiers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LI will install conduit/liquid-tight and THHN for amplifier loads from the load side of the disconnect switch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DE4902-AC4D-4781-824D-DB7B22563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239" y="2299317"/>
            <a:ext cx="5377342" cy="3927104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8730980-EFB8-4FE4-9647-A3EECC8A5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7960F23-DFDB-4BD6-9C3E-627E90E909C2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</p:spTree>
    <p:extLst>
      <p:ext uri="{BB962C8B-B14F-4D97-AF65-F5344CB8AC3E}">
        <p14:creationId xmlns:p14="http://schemas.microsoft.com/office/powerpoint/2010/main" val="346647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– </a:t>
            </a:r>
            <a:r>
              <a:rPr lang="en-US" sz="2000" dirty="0"/>
              <a:t>LI/</a:t>
            </a:r>
            <a:r>
              <a:rPr lang="en-US" sz="2000" dirty="0" err="1"/>
              <a:t>BldgI</a:t>
            </a:r>
            <a:r>
              <a:rPr lang="en-US" sz="2000" dirty="0"/>
              <a:t> Infrastructure Scope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Ground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LI will attach grounding material provided by </a:t>
            </a:r>
            <a:r>
              <a:rPr lang="en-US" dirty="0" err="1"/>
              <a:t>BldgI</a:t>
            </a:r>
            <a:r>
              <a:rPr lang="en-US" dirty="0"/>
              <a:t> to the main CF trunk line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Any equipment likely to become energized must be grounded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Verify that grounds maintain metal to metal contact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EE0033-BD6E-44DE-A56F-CA1DB31D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11" y="3104519"/>
            <a:ext cx="4977737" cy="3060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247FDB-A0BC-440F-874E-2BA48D9E175D}"/>
              </a:ext>
            </a:extLst>
          </p:cNvPr>
          <p:cNvSpPr txBox="1"/>
          <p:nvPr/>
        </p:nvSpPr>
        <p:spPr>
          <a:xfrm>
            <a:off x="7278448" y="3728595"/>
            <a:ext cx="130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 Scope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8BB5F6-F170-4796-A56C-5119E6519FBC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506680" y="3604334"/>
            <a:ext cx="3771768" cy="355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DA22F2-77F8-4D6B-89DA-9FCFE13222A1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747029" y="3959428"/>
            <a:ext cx="531419" cy="550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0C425E-CDA7-4278-8264-CE02019FEBBE}"/>
              </a:ext>
            </a:extLst>
          </p:cNvPr>
          <p:cNvSpPr txBox="1"/>
          <p:nvPr/>
        </p:nvSpPr>
        <p:spPr>
          <a:xfrm>
            <a:off x="636588" y="4882718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BldgI</a:t>
            </a:r>
            <a:r>
              <a:rPr lang="en-US" dirty="0"/>
              <a:t> and LI</a:t>
            </a:r>
          </a:p>
          <a:p>
            <a:pPr algn="ctr"/>
            <a:r>
              <a:rPr lang="en-US" dirty="0"/>
              <a:t>Scope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4D431A-0106-4854-A2FD-6574F55440C2}"/>
              </a:ext>
            </a:extLst>
          </p:cNvPr>
          <p:cNvCxnSpPr>
            <a:stCxn id="14" idx="3"/>
          </p:cNvCxnSpPr>
          <p:nvPr/>
        </p:nvCxnSpPr>
        <p:spPr>
          <a:xfrm flipV="1">
            <a:off x="2257545" y="4731798"/>
            <a:ext cx="716474" cy="566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81AE9D2-18C1-48B9-9A0B-8A9000F2A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EA78348-28A6-4D8C-8E7B-225E568A050A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D6A7280-4711-462F-AB2D-1A6884313E9A}"/>
              </a:ext>
            </a:extLst>
          </p:cNvPr>
          <p:cNvSpPr/>
          <p:nvPr/>
        </p:nvSpPr>
        <p:spPr>
          <a:xfrm>
            <a:off x="6954252" y="679629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F-121.04.04-A020</a:t>
            </a:r>
          </a:p>
        </p:txBody>
      </p:sp>
    </p:spTree>
    <p:extLst>
      <p:ext uri="{BB962C8B-B14F-4D97-AF65-F5344CB8AC3E}">
        <p14:creationId xmlns:p14="http://schemas.microsoft.com/office/powerpoint/2010/main" val="118289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– </a:t>
            </a:r>
            <a:r>
              <a:rPr lang="en-US" sz="2400" dirty="0"/>
              <a:t>Safety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LOTO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208Y/120V systems are almost </a:t>
            </a:r>
            <a:br>
              <a:rPr lang="en-US" dirty="0"/>
            </a:br>
            <a:r>
              <a:rPr lang="en-US" dirty="0"/>
              <a:t>exclusively plug and cord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Voltage indicators still in use at the </a:t>
            </a:r>
            <a:br>
              <a:rPr lang="en-US" dirty="0"/>
            </a:br>
            <a:r>
              <a:rPr lang="en-US" dirty="0"/>
              <a:t>termination box of the busway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480Y/277V systems will have </a:t>
            </a:r>
            <a:br>
              <a:rPr lang="en-US" dirty="0"/>
            </a:br>
            <a:r>
              <a:rPr lang="en-US" dirty="0"/>
              <a:t>voltage indicator and test points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Grounds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 cable tray grounds</a:t>
            </a:r>
            <a:br>
              <a:rPr lang="en-US" dirty="0"/>
            </a:br>
            <a:r>
              <a:rPr lang="en-US" dirty="0"/>
              <a:t>must be visible and </a:t>
            </a:r>
            <a:br>
              <a:rPr lang="en-US" dirty="0"/>
            </a:br>
            <a:r>
              <a:rPr lang="en-US" dirty="0"/>
              <a:t>easily traced back to </a:t>
            </a:r>
            <a:br>
              <a:rPr lang="en-US" dirty="0"/>
            </a:br>
            <a:r>
              <a:rPr lang="en-US" dirty="0"/>
              <a:t>building ground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E45D4A-886A-49A7-8279-93B2124A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30" y="4043404"/>
            <a:ext cx="1813649" cy="2184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8B532-2D68-4C65-BE48-BE0D82F9F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65578" y="1848904"/>
            <a:ext cx="3920431" cy="3001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AFC166-F3A8-4A03-8C48-F243988E2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5312B5-8A74-4CB9-B8EF-4F848179DD62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36D6A4-70EB-44D7-B6C1-26F0D8ACAA17}"/>
              </a:ext>
            </a:extLst>
          </p:cNvPr>
          <p:cNvSpPr/>
          <p:nvPr/>
        </p:nvSpPr>
        <p:spPr>
          <a:xfrm>
            <a:off x="6954252" y="679629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F-121.04.04-A014</a:t>
            </a:r>
          </a:p>
        </p:txBody>
      </p:sp>
    </p:spTree>
    <p:extLst>
      <p:ext uri="{BB962C8B-B14F-4D97-AF65-F5344CB8AC3E}">
        <p14:creationId xmlns:p14="http://schemas.microsoft.com/office/powerpoint/2010/main" val="9483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Documentation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PIP-II-DocDB-2892: Cable Pull and Documentation Plan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Overall cable plant management document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Roles and responsibilities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Schedules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PIP-II-DocDB-2824: Standard Cable and Connectors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Formally lists material Building Infrastructure will purchase for L3 systems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Based on input from L3 systems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PIP-II-DocDB-3054: Cable Criteria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Formalizes cable requirements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PIP-II-DocDB-4900: Cable Scaling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Explains methodology behind current cable counts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CA5E48B-6921-4D60-A4BB-5CF027842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5D7D21-9251-456E-AB01-57A10370B13E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</p:spTree>
    <p:extLst>
      <p:ext uri="{BB962C8B-B14F-4D97-AF65-F5344CB8AC3E}">
        <p14:creationId xmlns:p14="http://schemas.microsoft.com/office/powerpoint/2010/main" val="364064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000" dirty="0"/>
              <a:t>Cable/Pull and Documentation Plan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DB Design and Entry Phase Responsibilities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L2Ms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Oversee DB design and L3 entries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L3Ms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Beta testers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Responsible party for cable entries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Coordinator 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Involved at every stage  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Manages Cable DB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Technical Integration Team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Manages cable/cable DB issues</a:t>
            </a:r>
            <a:br>
              <a:rPr lang="en-US" dirty="0"/>
            </a:br>
            <a:r>
              <a:rPr lang="en-US" dirty="0"/>
              <a:t> that span multiple systems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D22E0F-2716-412F-ADD9-35525D3C0A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51394" y="3622090"/>
            <a:ext cx="3829916" cy="25575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E086BF-EB94-48D7-8069-A070E36F1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DDAF77-019A-43F5-A7BD-EF600F246DAF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</p:spTree>
    <p:extLst>
      <p:ext uri="{BB962C8B-B14F-4D97-AF65-F5344CB8AC3E}">
        <p14:creationId xmlns:p14="http://schemas.microsoft.com/office/powerpoint/2010/main" val="41915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000" dirty="0"/>
              <a:t>Cable Pull/Documentation Plan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Installation and Validation Phase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Technical Integration Team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Manages Installation or QC issues that span multiple systems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Track progress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Installation L2M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Review weekly roll up reports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Oversee Installation L3M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Assume duties if L3M unavailable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Installation L3M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Manages Installation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Review weekly roll up report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Alert TM/CC and Cable Coordinator </a:t>
            </a:r>
            <a:br>
              <a:rPr lang="en-US" dirty="0"/>
            </a:br>
            <a:r>
              <a:rPr lang="en-US" dirty="0"/>
              <a:t>if any issues arise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Assume Cable Coordinator role </a:t>
            </a:r>
            <a:br>
              <a:rPr lang="en-US" dirty="0"/>
            </a:br>
            <a:r>
              <a:rPr lang="en-US" dirty="0"/>
              <a:t>if they are unavailable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AC0161-F71A-4072-8AFE-1098DDC07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84136" y="3693127"/>
            <a:ext cx="4099560" cy="256730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48FD954-2865-47E1-A7B0-66DF916B9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2E3E50-95E9-45D2-8F54-794D594D7139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</p:spTree>
    <p:extLst>
      <p:ext uri="{BB962C8B-B14F-4D97-AF65-F5344CB8AC3E}">
        <p14:creationId xmlns:p14="http://schemas.microsoft.com/office/powerpoint/2010/main" val="222989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000" dirty="0"/>
              <a:t>Cable Pull/Documentation Plan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Installation and Validation Phase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TM/CC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Manage contract electricians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Present issues to Cable Coordinator and Installation L3M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Contract Electricians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Responsible for cable pulls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Temporary labeling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Terminate load and network cables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Produce field markup drawings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L3Ms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Validate cable pulls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Present issues to Installation L3M, </a:t>
            </a:r>
            <a:br>
              <a:rPr lang="en-US" dirty="0"/>
            </a:br>
            <a:r>
              <a:rPr lang="en-US" dirty="0"/>
              <a:t>Cable Coordinator, and TM/CC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AC0161-F71A-4072-8AFE-1098DDC07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01893" y="3693127"/>
            <a:ext cx="4099560" cy="256730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1BDB92B-C25F-4ED3-8021-E1EE1A51A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9FD105-8AF1-44D6-BB3F-F4B821930525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</p:spTree>
    <p:extLst>
      <p:ext uri="{BB962C8B-B14F-4D97-AF65-F5344CB8AC3E}">
        <p14:creationId xmlns:p14="http://schemas.microsoft.com/office/powerpoint/2010/main" val="74512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68B5-B226-CF42-983C-514CBDAB4F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Outline – Part 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043968" cy="5304097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AC Distribution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System Requirements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CF Infrastructure Scope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err="1"/>
              <a:t>Linac</a:t>
            </a:r>
            <a:r>
              <a:rPr lang="en-US" dirty="0"/>
              <a:t> Installation and Building Infrastructure Scope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Safety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Plant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Documentation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Counts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Pull Plans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DB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QC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103334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000" dirty="0"/>
              <a:t>Cable Pull/Documentation Plan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Installation and Validation Phase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Sub System Engineer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Validate Cable Pulls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Alert L3M, TM/CC, Cable Coordinator of any issues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Manage technicians 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Terminate cables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Label cables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Coordinator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Hold weekly meetings with TI group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Single Point Contact for Cable DB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Provide weekly roll up reports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Print and deliver permanent cable </a:t>
            </a:r>
            <a:br>
              <a:rPr lang="en-US" dirty="0"/>
            </a:br>
            <a:r>
              <a:rPr lang="en-US" dirty="0"/>
              <a:t>labels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Perform QC checks at delivery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Document QC checks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Release material to Installation L3M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Provide training</a:t>
            </a:r>
          </a:p>
          <a:p>
            <a:pPr marL="914400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AC0161-F71A-4072-8AFE-1098DDC07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10771" y="3693127"/>
            <a:ext cx="4099560" cy="256730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15722FD-B1F5-4B83-9D78-CE36A48E7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F16FB0-6B03-4119-9FC8-1569F0573156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</p:spTree>
    <p:extLst>
      <p:ext uri="{BB962C8B-B14F-4D97-AF65-F5344CB8AC3E}">
        <p14:creationId xmlns:p14="http://schemas.microsoft.com/office/powerpoint/2010/main" val="222504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000" dirty="0"/>
              <a:t>Cable Pull/Documentation Plan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Schedule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Request more cable and connector information at 60% CF drawing milestone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Reevaluate tray fill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Reevaluate penetration fill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Finalize cable and connector types by CF 90% drawings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D95D0D-8955-4172-8682-D64499887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9351AA2-8B97-4D43-ACC7-603C0453E6B6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</p:spTree>
    <p:extLst>
      <p:ext uri="{BB962C8B-B14F-4D97-AF65-F5344CB8AC3E}">
        <p14:creationId xmlns:p14="http://schemas.microsoft.com/office/powerpoint/2010/main" val="717595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Standard Cable/Connectors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Tracks common cable types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L3M input 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PIP2IT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Provides link to datasheets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not shown in this document is considered “special”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Connectors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Track common connectors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Only show one “gender” and/or type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Need to expand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Provides link to datasheets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1F62B7-BFEE-4541-8646-6BCFE0517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D175283-0680-4F96-A349-C0960EE58854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</p:spTree>
    <p:extLst>
      <p:ext uri="{BB962C8B-B14F-4D97-AF65-F5344CB8AC3E}">
        <p14:creationId xmlns:p14="http://schemas.microsoft.com/office/powerpoint/2010/main" val="3668784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Cable Criteria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Ratings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Presents NEC guidelines and references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Ampacity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Voltage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Tray Rating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UV Rating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Vertical Flame Tests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Connector Ratings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Fermilab Requirements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Color Code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Low Smoke Zero Halogen </a:t>
            </a:r>
          </a:p>
          <a:p>
            <a:pPr marL="914400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9704F6-3C6F-4752-8074-BA3CE6A2F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702C-D3E9-4D26-AFB8-951959E810DC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</p:spTree>
    <p:extLst>
      <p:ext uri="{BB962C8B-B14F-4D97-AF65-F5344CB8AC3E}">
        <p14:creationId xmlns:p14="http://schemas.microsoft.com/office/powerpoint/2010/main" val="4166937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Cable Scaling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Methodology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Based on CMTF Cable DB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Need to validate against PIP2IT now that all cables are pulled for HWR and SSR1 prototype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C0A898-0953-4721-83CB-D2FD4FA02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314142"/>
              </p:ext>
            </p:extLst>
          </p:nvPr>
        </p:nvGraphicFramePr>
        <p:xfrm>
          <a:off x="999692" y="2643026"/>
          <a:ext cx="6519692" cy="309970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172766">
                  <a:extLst>
                    <a:ext uri="{9D8B030D-6E8A-4147-A177-3AD203B41FA5}">
                      <a16:colId xmlns:a16="http://schemas.microsoft.com/office/drawing/2014/main" val="886335692"/>
                    </a:ext>
                  </a:extLst>
                </a:gridCol>
                <a:gridCol w="2173463">
                  <a:extLst>
                    <a:ext uri="{9D8B030D-6E8A-4147-A177-3AD203B41FA5}">
                      <a16:colId xmlns:a16="http://schemas.microsoft.com/office/drawing/2014/main" val="3707456212"/>
                    </a:ext>
                  </a:extLst>
                </a:gridCol>
                <a:gridCol w="2173463">
                  <a:extLst>
                    <a:ext uri="{9D8B030D-6E8A-4147-A177-3AD203B41FA5}">
                      <a16:colId xmlns:a16="http://schemas.microsoft.com/office/drawing/2014/main" val="1747387805"/>
                    </a:ext>
                  </a:extLst>
                </a:gridCol>
              </a:tblGrid>
              <a:tr h="21755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Location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</a:rPr>
                        <a:t>Count</a:t>
                      </a:r>
                      <a:endParaRPr lang="en-US" sz="14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Comments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070416"/>
                  </a:ext>
                </a:extLst>
              </a:tr>
              <a:tr h="231729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b="0">
                          <a:effectLst/>
                        </a:rPr>
                        <a:t>PIP2IT WFE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752</a:t>
                      </a:r>
                      <a:endParaRPr lang="en-US" sz="11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CMTF Cable DB</a:t>
                      </a:r>
                      <a:endParaRPr lang="en-US" sz="11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349160"/>
                  </a:ext>
                </a:extLst>
              </a:tr>
              <a:tr h="231729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b="0" dirty="0">
                          <a:effectLst/>
                        </a:rPr>
                        <a:t>CMTS1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884</a:t>
                      </a:r>
                      <a:endParaRPr lang="en-US" sz="11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CMTF Cable DB</a:t>
                      </a: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27545"/>
                  </a:ext>
                </a:extLst>
              </a:tr>
              <a:tr h="231729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Location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>
                          <a:effectLst/>
                        </a:rPr>
                        <a:t>Count</a:t>
                      </a:r>
                      <a:endParaRPr lang="en-US" sz="1400" b="1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Comments</a:t>
                      </a:r>
                      <a:endParaRPr lang="en-US" sz="14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295744"/>
                  </a:ext>
                </a:extLst>
              </a:tr>
              <a:tr h="231729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b="0" dirty="0">
                          <a:effectLst/>
                        </a:rPr>
                        <a:t>Scaled PIP2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17,825</a:t>
                      </a:r>
                      <a:endParaRPr lang="en-US" sz="11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Total Count: 19,411</a:t>
                      </a:r>
                      <a:endParaRPr lang="en-US" sz="11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9070483"/>
                  </a:ext>
                </a:extLst>
              </a:tr>
              <a:tr h="486867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b="0" dirty="0">
                          <a:effectLst/>
                        </a:rPr>
                        <a:t>Super conducting LINAC Power Cables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309</a:t>
                      </a:r>
                      <a:endParaRPr lang="en-US" sz="11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4395238"/>
                  </a:ext>
                </a:extLst>
              </a:tr>
              <a:tr h="231729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b="0" dirty="0">
                          <a:effectLst/>
                        </a:rPr>
                        <a:t>BTL Signal Cables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1,145</a:t>
                      </a:r>
                      <a:endParaRPr lang="en-US" sz="11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986857"/>
                  </a:ext>
                </a:extLst>
              </a:tr>
              <a:tr h="231729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b="0" dirty="0">
                          <a:effectLst/>
                        </a:rPr>
                        <a:t>BTL Power Cables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dirty="0">
                          <a:effectLst/>
                        </a:rPr>
                        <a:t>132</a:t>
                      </a:r>
                      <a:endParaRPr lang="en-US" sz="11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365265"/>
                  </a:ext>
                </a:extLst>
              </a:tr>
              <a:tr h="231729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Location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Count</a:t>
                      </a:r>
                      <a:endParaRPr lang="en-US" sz="14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Comments</a:t>
                      </a:r>
                      <a:endParaRPr lang="en-US" sz="14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3155998"/>
                  </a:ext>
                </a:extLst>
              </a:tr>
              <a:tr h="453794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b="0">
                          <a:effectLst/>
                        </a:rPr>
                        <a:t>BOE Signal Cables</a:t>
                      </a:r>
                      <a:endParaRPr lang="en-US" sz="1100" b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19,221</a:t>
                      </a:r>
                      <a:endParaRPr lang="en-US" sz="11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Per CD-2</a:t>
                      </a: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Total Count: 19,662</a:t>
                      </a:r>
                      <a:endParaRPr lang="en-US" sz="11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091147"/>
                  </a:ext>
                </a:extLst>
              </a:tr>
              <a:tr h="231729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b="0" dirty="0">
                          <a:effectLst/>
                        </a:rPr>
                        <a:t>BOE Power Cable Count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>
                          <a:effectLst/>
                        </a:rPr>
                        <a:t>441</a:t>
                      </a:r>
                      <a:endParaRPr lang="en-US" sz="11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100" dirty="0">
                          <a:effectLst/>
                        </a:rPr>
                        <a:t>Per CD-2</a:t>
                      </a:r>
                      <a:endParaRPr lang="en-US" sz="11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36795"/>
                  </a:ext>
                </a:extLst>
              </a:tr>
            </a:tbl>
          </a:graphicData>
        </a:graphic>
      </p:graphicFrame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6F01CB1-1024-43C8-BFE5-410A1F09B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64FA20-8288-4D94-B8B1-F72286C55111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08445A-BD98-47F0-8A3B-D2C8DFEA38D1}"/>
              </a:ext>
            </a:extLst>
          </p:cNvPr>
          <p:cNvSpPr/>
          <p:nvPr/>
        </p:nvSpPr>
        <p:spPr>
          <a:xfrm>
            <a:off x="6954252" y="679629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F-121.04.04-A018</a:t>
            </a:r>
          </a:p>
        </p:txBody>
      </p:sp>
    </p:spTree>
    <p:extLst>
      <p:ext uri="{BB962C8B-B14F-4D97-AF65-F5344CB8AC3E}">
        <p14:creationId xmlns:p14="http://schemas.microsoft.com/office/powerpoint/2010/main" val="3654185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BF1637-F220-48C0-8B13-78E355924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8CD8BA-C843-4FE7-B47A-F4FE642F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76CA0-8DCC-485A-B4D4-A66FCB6B5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14285B-5019-4E83-A8F2-943C52260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C7F185C-D9D8-4083-A8FC-ACC8E30EA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</p:spTree>
    <p:extLst>
      <p:ext uri="{BB962C8B-B14F-4D97-AF65-F5344CB8AC3E}">
        <p14:creationId xmlns:p14="http://schemas.microsoft.com/office/powerpoint/2010/main" val="1758386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Pull Plans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Sensitive equipment is located nearest to the tunnel entrance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3 levels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Power, Clean Signal, General Signal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Minimize long runs by locating equipment in gallery near the equipment it feeds in the tunnel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Tray will be installed with a cantilever support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Trapezes will be used only where necessary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Label all sections of tray for easy tracking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Develop and track weekly pull plans in Cable DB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Everyone involved has real time updates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Write privileges limited to Installation L3M, Cable Coordinator and TM/CC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3226C7-9491-4997-AD56-5BE5A3ABE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609847-4CDE-47E5-A2B5-32CF5D71E323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F-121.04.04-A018</a:t>
            </a:r>
          </a:p>
        </p:txBody>
      </p:sp>
    </p:spTree>
    <p:extLst>
      <p:ext uri="{BB962C8B-B14F-4D97-AF65-F5344CB8AC3E}">
        <p14:creationId xmlns:p14="http://schemas.microsoft.com/office/powerpoint/2010/main" val="3178434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Pull Plans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Tray Sizing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Spreadsheet developed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Checks NEC requirements based on tray usage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For instance : power cable may only allow for width of the tray and % fill plays no role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Based on BOE counts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Alerts if 20% overhead is not maintained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Can account for different tray sizes and automatically adjusts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Can account for control fiber Panduit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Uses 4” of available tray width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Checks and tracks weight per linear foot</a:t>
            </a:r>
          </a:p>
          <a:p>
            <a:pPr marL="914400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E0BC99-56BD-4A2E-A779-7C1385238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6E96A-A471-40E9-9B1A-E58ADA8CB5DA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F-121.04.04-A018</a:t>
            </a:r>
          </a:p>
        </p:txBody>
      </p:sp>
    </p:spTree>
    <p:extLst>
      <p:ext uri="{BB962C8B-B14F-4D97-AF65-F5344CB8AC3E}">
        <p14:creationId xmlns:p14="http://schemas.microsoft.com/office/powerpoint/2010/main" val="2543678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Pull Plans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Tray Sizing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Different sheet for each cryomodule section and the BTL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BTL currently presents problems, but building F37 will elevate many if not all tray concerns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37296-BB2A-43FF-AB8C-89F45AB6D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09" y="2622607"/>
            <a:ext cx="8296981" cy="356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780826D-E797-4AB3-9CF3-04CF68B36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D38E8F-3669-4D9C-BD74-BD800EEA3726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F-121.04.04-A018</a:t>
            </a:r>
          </a:p>
        </p:txBody>
      </p:sp>
    </p:spTree>
    <p:extLst>
      <p:ext uri="{BB962C8B-B14F-4D97-AF65-F5344CB8AC3E}">
        <p14:creationId xmlns:p14="http://schemas.microsoft.com/office/powerpoint/2010/main" val="1272599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Pull Plans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Penetration Sizing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Handled in much the same way as tray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Power cables must be de-rated manually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Hoping to account for this soon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AB4615-D34E-49F0-ADCA-A0C72CFC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56" y="3008392"/>
            <a:ext cx="8584707" cy="277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8B9CCB1-6E99-4126-AEFE-AA45638F2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E11439-485C-4F02-AB85-704D82A30E00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F-121.04.04-A018</a:t>
            </a:r>
          </a:p>
        </p:txBody>
      </p:sp>
    </p:spTree>
    <p:extLst>
      <p:ext uri="{BB962C8B-B14F-4D97-AF65-F5344CB8AC3E}">
        <p14:creationId xmlns:p14="http://schemas.microsoft.com/office/powerpoint/2010/main" val="268298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Outline – Part 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043968" cy="5304097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Racks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Requirements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CF Space Planning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Current Design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Path Forward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Lessons Learned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LCLS-II (SLAC)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FRIB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PIP2IT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3EE605-F0BF-4C1E-A819-1D4EF7C57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</p:spTree>
    <p:extLst>
      <p:ext uri="{BB962C8B-B14F-4D97-AF65-F5344CB8AC3E}">
        <p14:creationId xmlns:p14="http://schemas.microsoft.com/office/powerpoint/2010/main" val="104230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Pull Plans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Penetration Heating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Using ETAP to minimize inadvertent heating issues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Heating from power supply cables may be problematic for LLRF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0F794-74C1-49C5-9F8C-3FF7C032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00" y="2350003"/>
            <a:ext cx="7615620" cy="380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2E88537-B62D-40F7-9002-FF14DDCDE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003B19-2A03-49D4-86AE-F5F442A97ACC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F-121.04.04-A018</a:t>
            </a:r>
          </a:p>
        </p:txBody>
      </p:sp>
    </p:spTree>
    <p:extLst>
      <p:ext uri="{BB962C8B-B14F-4D97-AF65-F5344CB8AC3E}">
        <p14:creationId xmlns:p14="http://schemas.microsoft.com/office/powerpoint/2010/main" val="606770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Cable DB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7CC1D7-3DD4-49DD-A3DD-D6A9DE99A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/>
          <a:stretch/>
        </p:blipFill>
        <p:spPr>
          <a:xfrm>
            <a:off x="435006" y="1278384"/>
            <a:ext cx="8087537" cy="461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A8BC597-AC9A-4C86-BE8F-69362B8BB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763E459-B052-43B5-97D6-EE54B88F3643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F-121.04.04-A015</a:t>
            </a:r>
          </a:p>
        </p:txBody>
      </p:sp>
    </p:spTree>
    <p:extLst>
      <p:ext uri="{BB962C8B-B14F-4D97-AF65-F5344CB8AC3E}">
        <p14:creationId xmlns:p14="http://schemas.microsoft.com/office/powerpoint/2010/main" val="2568643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Cable DB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List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Track approvals, status, type, origin, destination, route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Search entire database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A0094C4-7B4C-49B0-A5B9-CCDE789C7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6D403-6216-4F11-9884-2F862A90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2444569"/>
            <a:ext cx="8550225" cy="1884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F5895-FDCE-4242-86EC-78CBB49DD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30" r="30044" b="3782"/>
          <a:stretch/>
        </p:blipFill>
        <p:spPr>
          <a:xfrm>
            <a:off x="2345010" y="4328978"/>
            <a:ext cx="4615082" cy="189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A1A19E-E67A-4811-B12F-08A12BE344E1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F-121.04.04-A015</a:t>
            </a:r>
          </a:p>
        </p:txBody>
      </p:sp>
    </p:spTree>
    <p:extLst>
      <p:ext uri="{BB962C8B-B14F-4D97-AF65-F5344CB8AC3E}">
        <p14:creationId xmlns:p14="http://schemas.microsoft.com/office/powerpoint/2010/main" val="1180488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Cable DB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New Entry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Allows users to add information to the DB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25B098-295B-47D9-AD42-1A8F48D5E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7" y="2394197"/>
            <a:ext cx="8788893" cy="3211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4E547CC-D850-438A-B879-2CC9BA963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B53584-07BA-4A9C-8C5A-2F249B3D2DFF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F-121.04.04-A015</a:t>
            </a:r>
          </a:p>
        </p:txBody>
      </p:sp>
    </p:spTree>
    <p:extLst>
      <p:ext uri="{BB962C8B-B14F-4D97-AF65-F5344CB8AC3E}">
        <p14:creationId xmlns:p14="http://schemas.microsoft.com/office/powerpoint/2010/main" val="2492462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Cable DB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Dashboard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Real time graphs for important information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9CF50-78C2-47DB-AC84-8B720000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0" y="2195131"/>
            <a:ext cx="8620217" cy="379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AF48A79-ECFC-4BD3-8510-B63563708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8F2061-9E23-46A9-8328-2E13A0FE6BA9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F-121.04.04-A015</a:t>
            </a:r>
          </a:p>
        </p:txBody>
      </p:sp>
    </p:spTree>
    <p:extLst>
      <p:ext uri="{BB962C8B-B14F-4D97-AF65-F5344CB8AC3E}">
        <p14:creationId xmlns:p14="http://schemas.microsoft.com/office/powerpoint/2010/main" val="1598731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Cable DB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Batch Tracking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Lock out dates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Procurement tracking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81D131-DA5E-4955-9EE3-DCE7AFF79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74" y="2666236"/>
            <a:ext cx="8780016" cy="279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08E5618-7756-4B89-B2B0-B8110B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518259-A320-4D66-B3F6-105747331E2A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F-121.04.04-A015</a:t>
            </a:r>
          </a:p>
        </p:txBody>
      </p:sp>
    </p:spTree>
    <p:extLst>
      <p:ext uri="{BB962C8B-B14F-4D97-AF65-F5344CB8AC3E}">
        <p14:creationId xmlns:p14="http://schemas.microsoft.com/office/powerpoint/2010/main" val="2791807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Cable DB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Pull Planner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Allows for pull plans that are accessible by everyone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Real time updates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Everyone works from the same information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73B1D-8AFA-4321-8C00-149CC28E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0" y="3332640"/>
            <a:ext cx="8686800" cy="244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82DACE0-F67E-4870-BC44-BB6FAE6A4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1EC208-ED8C-4F21-BA6A-8D57CF4E6A3B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F-121.04.04-A015</a:t>
            </a:r>
          </a:p>
        </p:txBody>
      </p:sp>
    </p:spTree>
    <p:extLst>
      <p:ext uri="{BB962C8B-B14F-4D97-AF65-F5344CB8AC3E}">
        <p14:creationId xmlns:p14="http://schemas.microsoft.com/office/powerpoint/2010/main" val="672134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Cable DB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Report Builder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Allows for quick weekly roll up reports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Allows for custom reports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118335-291D-47BF-9291-05408E41B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41589"/>
            <a:ext cx="8686800" cy="288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11E3FAC-FE34-4B8F-AE8C-969B07F3A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7E8F5C-D43E-46CD-B1E0-4B7452F206DE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F-121.04.04-A015</a:t>
            </a:r>
          </a:p>
        </p:txBody>
      </p:sp>
    </p:spTree>
    <p:extLst>
      <p:ext uri="{BB962C8B-B14F-4D97-AF65-F5344CB8AC3E}">
        <p14:creationId xmlns:p14="http://schemas.microsoft.com/office/powerpoint/2010/main" val="2463721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QC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Delivery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Visual inspection with two individuals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Continuity check with length meter or multimeter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Validate part numbers against PO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Validate lengths against PO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Connectors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Visual inspection with two individuals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Validate part numbers against PO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Validate count against PO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Only check a certain % in each package, but inspect every package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Installation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Multiple checks of pulled cable 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Both Fermilab and Contractor Checks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Single Point contacts provided for quick issue resolution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191C52-28B6-49F5-95CC-1FC2082C4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83AEF-4BB9-4122-ADF2-AB55E550ED0D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</p:spTree>
    <p:extLst>
      <p:ext uri="{BB962C8B-B14F-4D97-AF65-F5344CB8AC3E}">
        <p14:creationId xmlns:p14="http://schemas.microsoft.com/office/powerpoint/2010/main" val="600195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QC</a:t>
            </a:r>
            <a:r>
              <a:rPr lang="en-US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817510"/>
            <a:ext cx="8686800" cy="548979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Travelers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Being developed for Cable, Connectors, Racks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Master Tracking Spreadsheet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Tracks PO’s, Inspections, Travelers, Status, etc.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Building Infrastructure Materials QC Plan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hlinkClick r:id="rId2"/>
              </a:rPr>
              <a:t>QC Plan drafted</a:t>
            </a:r>
            <a:r>
              <a:rPr lang="en-US" dirty="0"/>
              <a:t> and submitted for peer review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Adheres to </a:t>
            </a:r>
            <a:r>
              <a:rPr lang="en-US" dirty="0" err="1"/>
              <a:t>Linac</a:t>
            </a:r>
            <a:r>
              <a:rPr lang="en-US" dirty="0"/>
              <a:t> Installation &amp; Commissioning QA Plan (</a:t>
            </a:r>
            <a:r>
              <a:rPr lang="en-US" dirty="0">
                <a:hlinkClick r:id="rId3"/>
              </a:rPr>
              <a:t>PIP-II-doc-2611</a:t>
            </a:r>
            <a:r>
              <a:rPr lang="en-US" dirty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191C52-28B6-49F5-95CC-1FC2082C4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C6F9BF-74E7-4C22-9872-82267F994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10" y="2473851"/>
            <a:ext cx="8762260" cy="79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475ED-FA8E-4DE5-B74A-CC3A217D0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80" y="4636921"/>
            <a:ext cx="3100485" cy="158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AA8B34-C426-4463-936F-85DEDAB97829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A51AE3-D2B0-4C89-8169-937C84D67D19}"/>
              </a:ext>
            </a:extLst>
          </p:cNvPr>
          <p:cNvSpPr/>
          <p:nvPr/>
        </p:nvSpPr>
        <p:spPr>
          <a:xfrm>
            <a:off x="6954252" y="679629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F-121.04.04-A017</a:t>
            </a:r>
          </a:p>
        </p:txBody>
      </p:sp>
    </p:spTree>
    <p:extLst>
      <p:ext uri="{BB962C8B-B14F-4D97-AF65-F5344CB8AC3E}">
        <p14:creationId xmlns:p14="http://schemas.microsoft.com/office/powerpoint/2010/main" val="377645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- </a:t>
            </a:r>
            <a:r>
              <a:rPr lang="en-US" sz="2400" dirty="0"/>
              <a:t>Requirements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System Requirements captured in RDS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Controlled document in </a:t>
            </a:r>
            <a:r>
              <a:rPr lang="en-US" dirty="0" err="1"/>
              <a:t>TeamCenter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FAFD9-A4B8-47FC-933F-44F2FE2D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4" y="1939272"/>
            <a:ext cx="5182808" cy="330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7B2517-4C8C-4527-8B42-D409EA073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19" y="3852348"/>
            <a:ext cx="4227191" cy="234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6A540CF-38A5-4C45-AF14-AE650642A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A3C7A5-A95F-4031-A2A6-41864C0D7078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E361C9-5914-4E11-9A91-BC4E29683ABC}"/>
              </a:ext>
            </a:extLst>
          </p:cNvPr>
          <p:cNvSpPr/>
          <p:nvPr/>
        </p:nvSpPr>
        <p:spPr>
          <a:xfrm>
            <a:off x="6954252" y="679629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F-121.04.04-A013</a:t>
            </a:r>
          </a:p>
        </p:txBody>
      </p:sp>
    </p:spTree>
    <p:extLst>
      <p:ext uri="{BB962C8B-B14F-4D97-AF65-F5344CB8AC3E}">
        <p14:creationId xmlns:p14="http://schemas.microsoft.com/office/powerpoint/2010/main" val="4271770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Cable Plant – </a:t>
            </a:r>
            <a:r>
              <a:rPr lang="en-US" sz="2400" dirty="0"/>
              <a:t>Risks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Long Lead Times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Lots of time built into schedule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DB tracks cables that may be problematic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Installation issues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Allow for flexible pull plans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Everyone works from a database that is updated constantly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Single point contacts for quick resolutions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Material Damage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Schedule allows for time to replace damaged cable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Strong QC plan will be crucial to minimize disruptions due to material damage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will be stored near installation site to minimize transportation risks on site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BAD882-6BC1-4EC7-B9D3-D8EED0BA3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A0CDD5-78CF-49C3-9FDE-A1DDA9B45DA3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F-121.04.04-A016</a:t>
            </a:r>
          </a:p>
        </p:txBody>
      </p:sp>
    </p:spTree>
    <p:extLst>
      <p:ext uri="{BB962C8B-B14F-4D97-AF65-F5344CB8AC3E}">
        <p14:creationId xmlns:p14="http://schemas.microsoft.com/office/powerpoint/2010/main" val="2854092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Racks – </a:t>
            </a:r>
            <a:r>
              <a:rPr lang="en-US" sz="2400" dirty="0"/>
              <a:t>Requirements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354F8DC-68DF-4910-9987-DD688B059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586925" cy="4987867"/>
          </a:xfrm>
        </p:spPr>
        <p:txBody>
          <a:bodyPr>
            <a:normAutofit/>
          </a:bodyPr>
          <a:lstStyle/>
          <a:p>
            <a:r>
              <a:rPr lang="en-US" sz="2800" dirty="0"/>
              <a:t>RDS Captures Requirements</a:t>
            </a:r>
          </a:p>
          <a:p>
            <a:pPr lvl="1"/>
            <a:r>
              <a:rPr lang="en-US" sz="2000" dirty="0"/>
              <a:t>Quantity</a:t>
            </a:r>
          </a:p>
          <a:p>
            <a:pPr lvl="1"/>
            <a:r>
              <a:rPr lang="en-US" sz="2000" dirty="0"/>
              <a:t>Power requirements</a:t>
            </a:r>
          </a:p>
          <a:p>
            <a:pPr lvl="1"/>
            <a:r>
              <a:rPr lang="en-US" sz="2000" dirty="0"/>
              <a:t>Filtering requirements</a:t>
            </a:r>
          </a:p>
          <a:p>
            <a:pPr lvl="1"/>
            <a:r>
              <a:rPr lang="en-US" sz="2000" dirty="0"/>
              <a:t>Water requirements</a:t>
            </a:r>
          </a:p>
          <a:p>
            <a:pPr lvl="1"/>
            <a:r>
              <a:rPr lang="en-US" sz="2000" dirty="0"/>
              <a:t>System owners</a:t>
            </a:r>
          </a:p>
          <a:p>
            <a:pPr lvl="1"/>
            <a:r>
              <a:rPr lang="en-US" sz="2000" dirty="0"/>
              <a:t>Space requirements</a:t>
            </a:r>
          </a:p>
          <a:p>
            <a:r>
              <a:rPr lang="en-US" dirty="0"/>
              <a:t>Independent Rack Layout Worksheet (Next Slide)</a:t>
            </a:r>
          </a:p>
          <a:p>
            <a:pPr lvl="1"/>
            <a:r>
              <a:rPr lang="en-US" sz="2000" dirty="0"/>
              <a:t>Used to validate RDS entries</a:t>
            </a:r>
          </a:p>
          <a:p>
            <a:pPr lvl="1"/>
            <a:r>
              <a:rPr lang="en-US" sz="2000" dirty="0"/>
              <a:t>Individual systems are responsible for populating</a:t>
            </a:r>
          </a:p>
          <a:p>
            <a:pPr lvl="1"/>
            <a:r>
              <a:rPr lang="en-US" sz="2000" dirty="0"/>
              <a:t>Managed by Cable Coordinator </a:t>
            </a:r>
          </a:p>
          <a:p>
            <a:pPr marL="457200" lvl="1" indent="0">
              <a:buNone/>
            </a:pPr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9FF4BED-4E6A-418A-8AC2-88CD51980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68497A9-25FF-4584-891C-0D8E45CB6B3B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1B6406D-E9FF-4B2D-B8F0-633CA451409C}"/>
              </a:ext>
            </a:extLst>
          </p:cNvPr>
          <p:cNvSpPr/>
          <p:nvPr/>
        </p:nvSpPr>
        <p:spPr>
          <a:xfrm>
            <a:off x="6954252" y="679629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F-121.04.04-A013</a:t>
            </a:r>
          </a:p>
        </p:txBody>
      </p:sp>
    </p:spTree>
    <p:extLst>
      <p:ext uri="{BB962C8B-B14F-4D97-AF65-F5344CB8AC3E}">
        <p14:creationId xmlns:p14="http://schemas.microsoft.com/office/powerpoint/2010/main" val="2238889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Racks – </a:t>
            </a:r>
            <a:r>
              <a:rPr lang="en-US" sz="2400" dirty="0"/>
              <a:t>Requirements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354F8DC-68DF-4910-9987-DD688B059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3886200" cy="4987867"/>
          </a:xfrm>
        </p:spPr>
        <p:txBody>
          <a:bodyPr/>
          <a:lstStyle/>
          <a:p>
            <a:r>
              <a:rPr lang="en-US" sz="2200" dirty="0"/>
              <a:t>Rack layout worksheet </a:t>
            </a:r>
          </a:p>
          <a:p>
            <a:pPr lvl="1"/>
            <a:r>
              <a:rPr lang="en-US" sz="1900" dirty="0"/>
              <a:t>Used to validate rack counts, location, and power draws</a:t>
            </a:r>
          </a:p>
          <a:p>
            <a:pPr lvl="1"/>
            <a:r>
              <a:rPr lang="en-US" dirty="0"/>
              <a:t>Coded alerts to flag possible problems or issues that need review</a:t>
            </a:r>
          </a:p>
          <a:p>
            <a:pPr lvl="2"/>
            <a:r>
              <a:rPr lang="en-US" sz="1900" dirty="0"/>
              <a:t>End-rack required?</a:t>
            </a:r>
          </a:p>
          <a:p>
            <a:pPr lvl="2"/>
            <a:r>
              <a:rPr lang="en-US" sz="1900" dirty="0"/>
              <a:t>Multiple power sources</a:t>
            </a:r>
          </a:p>
          <a:p>
            <a:pPr lvl="2"/>
            <a:r>
              <a:rPr lang="en-US" sz="1900" dirty="0"/>
              <a:t>Liquid cooling</a:t>
            </a:r>
          </a:p>
          <a:p>
            <a:pPr lvl="2"/>
            <a:r>
              <a:rPr lang="en-US" sz="1900" dirty="0"/>
              <a:t>Proximity requirements</a:t>
            </a:r>
          </a:p>
          <a:p>
            <a:pPr lvl="2"/>
            <a:r>
              <a:rPr lang="en-US" sz="1900" dirty="0"/>
              <a:t>Any other special concerns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6DA01A-C2E0-4E5D-AB8F-761546E18433}"/>
              </a:ext>
            </a:extLst>
          </p:cNvPr>
          <p:cNvGrpSpPr/>
          <p:nvPr/>
        </p:nvGrpSpPr>
        <p:grpSpPr>
          <a:xfrm>
            <a:off x="4114801" y="1402764"/>
            <a:ext cx="4890228" cy="4807642"/>
            <a:chOff x="3903533" y="970316"/>
            <a:chExt cx="4977671" cy="52400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17399EA-7F7E-47CD-B218-1A31B8349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3533" y="970316"/>
              <a:ext cx="4977671" cy="52400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1AB3B4-3ECB-4BE7-AF40-E59BC953FEF5}"/>
                </a:ext>
              </a:extLst>
            </p:cNvPr>
            <p:cNvSpPr/>
            <p:nvPr/>
          </p:nvSpPr>
          <p:spPr>
            <a:xfrm>
              <a:off x="6436386" y="1834923"/>
              <a:ext cx="2223073" cy="3945709"/>
            </a:xfrm>
            <a:prstGeom prst="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5F7D09-CAAA-49CA-AAE9-185DC6CCBEB4}"/>
                </a:ext>
              </a:extLst>
            </p:cNvPr>
            <p:cNvSpPr/>
            <p:nvPr/>
          </p:nvSpPr>
          <p:spPr>
            <a:xfrm>
              <a:off x="4102307" y="1834923"/>
              <a:ext cx="2223073" cy="3948326"/>
            </a:xfrm>
            <a:prstGeom prst="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00E805-97F1-4A51-A183-D002AC28BF9A}"/>
                </a:ext>
              </a:extLst>
            </p:cNvPr>
            <p:cNvSpPr/>
            <p:nvPr/>
          </p:nvSpPr>
          <p:spPr>
            <a:xfrm>
              <a:off x="3970289" y="998132"/>
              <a:ext cx="4698619" cy="807925"/>
            </a:xfrm>
            <a:prstGeom prst="rect">
              <a:avLst/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29A81D-DB90-4678-AFFD-F959C8CD6D1F}"/>
                </a:ext>
              </a:extLst>
            </p:cNvPr>
            <p:cNvSpPr txBox="1"/>
            <p:nvPr/>
          </p:nvSpPr>
          <p:spPr>
            <a:xfrm>
              <a:off x="4372990" y="2215678"/>
              <a:ext cx="1817629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Front rack view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4DBA97-55FE-4CB9-B27E-42D1320703AE}"/>
                </a:ext>
              </a:extLst>
            </p:cNvPr>
            <p:cNvSpPr txBox="1"/>
            <p:nvPr/>
          </p:nvSpPr>
          <p:spPr>
            <a:xfrm>
              <a:off x="5809202" y="5826395"/>
              <a:ext cx="28891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accent2"/>
                  </a:solidFill>
                </a:rPr>
                <a:t>Total rack power requirement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366ED0-D963-48A8-8613-54A1496BCC15}"/>
                </a:ext>
              </a:extLst>
            </p:cNvPr>
            <p:cNvSpPr txBox="1"/>
            <p:nvPr/>
          </p:nvSpPr>
          <p:spPr>
            <a:xfrm>
              <a:off x="6694083" y="2234996"/>
              <a:ext cx="184308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3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Rear rack view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7997E46-9713-4832-B156-286A5CCC5A96}"/>
              </a:ext>
            </a:extLst>
          </p:cNvPr>
          <p:cNvSpPr txBox="1"/>
          <p:nvPr/>
        </p:nvSpPr>
        <p:spPr>
          <a:xfrm>
            <a:off x="5831509" y="1213839"/>
            <a:ext cx="122382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Title block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73F519-9764-4D0D-8457-D8CACA67F3EF}"/>
              </a:ext>
            </a:extLst>
          </p:cNvPr>
          <p:cNvSpPr/>
          <p:nvPr/>
        </p:nvSpPr>
        <p:spPr>
          <a:xfrm>
            <a:off x="4226132" y="5816961"/>
            <a:ext cx="1755568" cy="39344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2572E5D0-A2F8-4C90-8D2F-DD7C71770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2A1ED80-4D8C-4E9C-A710-0D2F36F21059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81E7DE2-467E-40F3-BA14-711DD052263B}"/>
              </a:ext>
            </a:extLst>
          </p:cNvPr>
          <p:cNvSpPr/>
          <p:nvPr/>
        </p:nvSpPr>
        <p:spPr>
          <a:xfrm>
            <a:off x="6954252" y="679629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F-121.04.04-A013</a:t>
            </a:r>
          </a:p>
        </p:txBody>
      </p:sp>
    </p:spTree>
    <p:extLst>
      <p:ext uri="{BB962C8B-B14F-4D97-AF65-F5344CB8AC3E}">
        <p14:creationId xmlns:p14="http://schemas.microsoft.com/office/powerpoint/2010/main" val="3631385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Racks – </a:t>
            </a:r>
            <a:r>
              <a:rPr lang="en-US" sz="2400" dirty="0"/>
              <a:t>CF Space Requirements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354F8DC-68DF-4910-9987-DD688B059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8453760" cy="4987867"/>
          </a:xfrm>
        </p:spPr>
        <p:txBody>
          <a:bodyPr/>
          <a:lstStyle/>
          <a:p>
            <a:r>
              <a:rPr lang="en-US" sz="2200" dirty="0"/>
              <a:t>Space Allocation Meeting</a:t>
            </a:r>
          </a:p>
          <a:p>
            <a:pPr lvl="1"/>
            <a:r>
              <a:rPr lang="en-US" sz="1700" dirty="0"/>
              <a:t>Weekly meeting between multiple L3 systems to discuss space requirements</a:t>
            </a:r>
          </a:p>
          <a:p>
            <a:pPr lvl="1"/>
            <a:r>
              <a:rPr lang="en-US" sz="1700" dirty="0"/>
              <a:t>LI group builds a 3D model based on these meetings and passes this information to the CF A/E firms</a:t>
            </a:r>
          </a:p>
          <a:p>
            <a:r>
              <a:rPr lang="en-US" sz="1900" dirty="0"/>
              <a:t>Group Meetings</a:t>
            </a:r>
          </a:p>
          <a:p>
            <a:pPr lvl="1"/>
            <a:r>
              <a:rPr lang="en-US" sz="1700" dirty="0"/>
              <a:t>Will be used to allocate rack space</a:t>
            </a:r>
          </a:p>
          <a:p>
            <a:pPr lvl="2"/>
            <a:r>
              <a:rPr lang="en-US" sz="1500" dirty="0"/>
              <a:t>Location requirements</a:t>
            </a:r>
          </a:p>
          <a:p>
            <a:pPr lvl="2"/>
            <a:r>
              <a:rPr lang="en-US" sz="1500" dirty="0"/>
              <a:t>Space sharing concerns</a:t>
            </a:r>
          </a:p>
          <a:p>
            <a:pPr lvl="1"/>
            <a:r>
              <a:rPr lang="en-US" sz="1700" dirty="0"/>
              <a:t>Each L3 system will be able to review and comment on applicability for their system</a:t>
            </a:r>
          </a:p>
          <a:p>
            <a:r>
              <a:rPr lang="en-US" sz="1900" dirty="0"/>
              <a:t>Current Allocation</a:t>
            </a:r>
          </a:p>
          <a:p>
            <a:pPr lvl="1"/>
            <a:r>
              <a:rPr lang="en-US" sz="1700" dirty="0"/>
              <a:t>First pass complete based on information from L3 systems</a:t>
            </a:r>
          </a:p>
          <a:p>
            <a:pPr lvl="1"/>
            <a:r>
              <a:rPr lang="en-US" sz="1700" dirty="0"/>
              <a:t>Information was used to form Rack Bank tracking spreadsheet</a:t>
            </a:r>
          </a:p>
          <a:p>
            <a:pPr lvl="2"/>
            <a:r>
              <a:rPr lang="en-US" sz="1500" dirty="0"/>
              <a:t>Relates every rack requirement back to the RDS</a:t>
            </a:r>
          </a:p>
          <a:p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98C40BB7-3F0E-4FE6-A71A-EBC4F82A5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16250D5-7B9C-44AE-BDB6-7E4D4E30A81C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409BB58-7902-4F20-9680-F5AE050D8E87}"/>
              </a:ext>
            </a:extLst>
          </p:cNvPr>
          <p:cNvSpPr/>
          <p:nvPr/>
        </p:nvSpPr>
        <p:spPr>
          <a:xfrm>
            <a:off x="6954252" y="679629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F-121.04.04-A013</a:t>
            </a:r>
          </a:p>
        </p:txBody>
      </p:sp>
    </p:spTree>
    <p:extLst>
      <p:ext uri="{BB962C8B-B14F-4D97-AF65-F5344CB8AC3E}">
        <p14:creationId xmlns:p14="http://schemas.microsoft.com/office/powerpoint/2010/main" val="1279685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Racks – </a:t>
            </a:r>
            <a:r>
              <a:rPr lang="en-US" sz="2400" dirty="0"/>
              <a:t>CF Space Requirements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8F654-DE5D-4AAA-ACC4-9CBEB270A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49"/>
          <a:stretch/>
        </p:blipFill>
        <p:spPr>
          <a:xfrm>
            <a:off x="0" y="2257093"/>
            <a:ext cx="9144000" cy="4008897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71E0101-CBE8-46CA-9CCB-7E91ECF4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8453760" cy="4987867"/>
          </a:xfrm>
        </p:spPr>
        <p:txBody>
          <a:bodyPr/>
          <a:lstStyle/>
          <a:p>
            <a:r>
              <a:rPr lang="en-US" dirty="0"/>
              <a:t>LI Model</a:t>
            </a:r>
          </a:p>
          <a:p>
            <a:pPr lvl="1"/>
            <a:r>
              <a:rPr lang="en-US" dirty="0"/>
              <a:t>Used to layout space based on RDS</a:t>
            </a:r>
          </a:p>
          <a:p>
            <a:pPr lvl="1"/>
            <a:r>
              <a:rPr lang="en-US" dirty="0"/>
              <a:t>Information passed to A/E Firms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0EF708E-2056-4B97-BD66-BB51734B9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E4552E-9D1D-442B-A6AF-1219DC121C28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0236EE-740A-4A47-B514-54EC3CAD5CEC}"/>
              </a:ext>
            </a:extLst>
          </p:cNvPr>
          <p:cNvSpPr/>
          <p:nvPr/>
        </p:nvSpPr>
        <p:spPr>
          <a:xfrm>
            <a:off x="6954252" y="679629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F-121.04.04-A013</a:t>
            </a:r>
          </a:p>
        </p:txBody>
      </p:sp>
    </p:spTree>
    <p:extLst>
      <p:ext uri="{BB962C8B-B14F-4D97-AF65-F5344CB8AC3E}">
        <p14:creationId xmlns:p14="http://schemas.microsoft.com/office/powerpoint/2010/main" val="4095098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Racks – </a:t>
            </a:r>
            <a:r>
              <a:rPr lang="en-US" sz="2400" dirty="0"/>
              <a:t>CF Space Requirements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DAEAF-DE38-43FB-9884-09B98F687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4" y="2565530"/>
            <a:ext cx="8414367" cy="3465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619C8ED-F8D1-42B1-AE85-BA22B7120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8453760" cy="4987867"/>
          </a:xfrm>
        </p:spPr>
        <p:txBody>
          <a:bodyPr/>
          <a:lstStyle/>
          <a:p>
            <a:r>
              <a:rPr lang="en-US" dirty="0"/>
              <a:t>Rack Bank Spreadsheet</a:t>
            </a:r>
          </a:p>
          <a:p>
            <a:pPr lvl="1"/>
            <a:r>
              <a:rPr lang="en-US" dirty="0"/>
              <a:t>Linked back to LI Model</a:t>
            </a:r>
          </a:p>
          <a:p>
            <a:pPr lvl="1"/>
            <a:r>
              <a:rPr lang="en-US" dirty="0"/>
              <a:t>Will be used to allocate space moving forward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F7F233-2726-4A72-B9CD-71E8B1E4D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0A7301-CC63-45D4-BF29-7E38CB0EB23C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59E459-801E-4D94-8558-CA518742BDDE}"/>
              </a:ext>
            </a:extLst>
          </p:cNvPr>
          <p:cNvSpPr/>
          <p:nvPr/>
        </p:nvSpPr>
        <p:spPr>
          <a:xfrm>
            <a:off x="6954252" y="679629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F-121.04.04-A013</a:t>
            </a:r>
          </a:p>
        </p:txBody>
      </p:sp>
    </p:spTree>
    <p:extLst>
      <p:ext uri="{BB962C8B-B14F-4D97-AF65-F5344CB8AC3E}">
        <p14:creationId xmlns:p14="http://schemas.microsoft.com/office/powerpoint/2010/main" val="4112459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Racks – </a:t>
            </a:r>
            <a:r>
              <a:rPr lang="en-US" sz="2400" dirty="0"/>
              <a:t>Current Design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619C8ED-F8D1-42B1-AE85-BA22B7120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8453760" cy="4987867"/>
          </a:xfrm>
        </p:spPr>
        <p:txBody>
          <a:bodyPr>
            <a:normAutofit/>
          </a:bodyPr>
          <a:lstStyle/>
          <a:p>
            <a:r>
              <a:rPr lang="en-US" dirty="0"/>
              <a:t>Rack Specification</a:t>
            </a:r>
          </a:p>
          <a:p>
            <a:pPr lvl="1"/>
            <a:r>
              <a:rPr lang="en-US" dirty="0"/>
              <a:t>In process</a:t>
            </a:r>
          </a:p>
          <a:p>
            <a:pPr lvl="2"/>
            <a:r>
              <a:rPr lang="en-US" dirty="0"/>
              <a:t>52 RMU</a:t>
            </a:r>
          </a:p>
          <a:p>
            <a:pPr lvl="2"/>
            <a:r>
              <a:rPr lang="en-US" dirty="0"/>
              <a:t>Tool-less, plated, and marked support rails</a:t>
            </a:r>
          </a:p>
          <a:p>
            <a:pPr lvl="2"/>
            <a:r>
              <a:rPr lang="en-US" dirty="0"/>
              <a:t>Support Shelves</a:t>
            </a:r>
          </a:p>
          <a:p>
            <a:pPr lvl="2"/>
            <a:r>
              <a:rPr lang="en-US" dirty="0"/>
              <a:t>Top, Bottom, Rear, and Side Panels</a:t>
            </a:r>
          </a:p>
          <a:p>
            <a:pPr lvl="2"/>
            <a:r>
              <a:rPr lang="en-US" dirty="0"/>
              <a:t>Heavy-Duty construction with transportation pallet</a:t>
            </a:r>
          </a:p>
          <a:p>
            <a:pPr lvl="2"/>
            <a:r>
              <a:rPr lang="en-US" dirty="0"/>
              <a:t>Grounding and Bonding Requirements</a:t>
            </a:r>
          </a:p>
          <a:p>
            <a:pPr lvl="2"/>
            <a:r>
              <a:rPr lang="en-US" dirty="0"/>
              <a:t>LED Lighting</a:t>
            </a:r>
          </a:p>
          <a:p>
            <a:pPr lvl="2"/>
            <a:r>
              <a:rPr lang="en-US" dirty="0"/>
              <a:t>Ganging Kits</a:t>
            </a:r>
          </a:p>
          <a:p>
            <a:pPr lvl="2"/>
            <a:r>
              <a:rPr lang="en-US" dirty="0"/>
              <a:t>PDU Mounting Rail</a:t>
            </a:r>
          </a:p>
          <a:p>
            <a:pPr lvl="2"/>
            <a:r>
              <a:rPr lang="en-US" dirty="0"/>
              <a:t>Cable management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96F736-3742-4795-908F-3C85CEF77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EC766A-0C7B-456C-8870-431584B701CB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F-121.04.04-A017</a:t>
            </a:r>
          </a:p>
        </p:txBody>
      </p:sp>
    </p:spTree>
    <p:extLst>
      <p:ext uri="{BB962C8B-B14F-4D97-AF65-F5344CB8AC3E}">
        <p14:creationId xmlns:p14="http://schemas.microsoft.com/office/powerpoint/2010/main" val="1932335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Racks – </a:t>
            </a:r>
            <a:r>
              <a:rPr lang="en-US" sz="2400" dirty="0"/>
              <a:t>Current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A5217-231F-42B8-8183-684440B44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333"/>
            <a:ext cx="9144000" cy="502533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C6E8F20-1075-464B-A584-BF3EB622F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A0D075-C21A-42DB-9055-378FB0ACC898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F-121.04.04-A017</a:t>
            </a:r>
          </a:p>
        </p:txBody>
      </p:sp>
    </p:spTree>
    <p:extLst>
      <p:ext uri="{BB962C8B-B14F-4D97-AF65-F5344CB8AC3E}">
        <p14:creationId xmlns:p14="http://schemas.microsoft.com/office/powerpoint/2010/main" val="1249088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Racks – </a:t>
            </a:r>
            <a:r>
              <a:rPr lang="en-US" sz="2400" dirty="0"/>
              <a:t>Current Design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164C5C-E2E1-49D2-A6C9-E3042C14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25" y="1127463"/>
            <a:ext cx="4525549" cy="510022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38AAEA-2AA9-41AC-BAFA-668663ADA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B84E19-A0B5-479F-9562-A15D649F3F56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F-121.04.04-A017</a:t>
            </a:r>
          </a:p>
        </p:txBody>
      </p:sp>
    </p:spTree>
    <p:extLst>
      <p:ext uri="{BB962C8B-B14F-4D97-AF65-F5344CB8AC3E}">
        <p14:creationId xmlns:p14="http://schemas.microsoft.com/office/powerpoint/2010/main" val="2668733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Racks – </a:t>
            </a:r>
            <a:r>
              <a:rPr lang="en-US" sz="2400" dirty="0"/>
              <a:t>Current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97370-434D-490E-BEC1-B94416C49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2014537"/>
            <a:ext cx="6619875" cy="28289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31F195A-DFD9-4C86-B019-3923DA453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1A51F1-38DD-41BD-8426-4604113EA6DF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F-121.04.04-A017</a:t>
            </a:r>
          </a:p>
        </p:txBody>
      </p:sp>
    </p:spTree>
    <p:extLst>
      <p:ext uri="{BB962C8B-B14F-4D97-AF65-F5344CB8AC3E}">
        <p14:creationId xmlns:p14="http://schemas.microsoft.com/office/powerpoint/2010/main" val="418132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- </a:t>
            </a:r>
            <a:r>
              <a:rPr lang="en-US" sz="2400" dirty="0"/>
              <a:t>Requirements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RDS Captures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Voltage, Current, PF, Single or Three Phase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Filtering Requirements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Backup Power requirements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Follow NEC code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NRTL ratings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Sizing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Keep clear areas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FESHM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0C4166D-E90A-4788-AB86-BAE5BAA43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428EBF-81A7-420E-A4B5-BFEE406B33E6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</p:spTree>
    <p:extLst>
      <p:ext uri="{BB962C8B-B14F-4D97-AF65-F5344CB8AC3E}">
        <p14:creationId xmlns:p14="http://schemas.microsoft.com/office/powerpoint/2010/main" val="3277828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Racks – </a:t>
            </a:r>
            <a:r>
              <a:rPr lang="en-US" sz="2400" dirty="0"/>
              <a:t>Path Forward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DAAD82B-3886-4AAA-B9A0-DBDD476F9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8453760" cy="4987867"/>
          </a:xfrm>
        </p:spPr>
        <p:txBody>
          <a:bodyPr>
            <a:normAutofit/>
          </a:bodyPr>
          <a:lstStyle/>
          <a:p>
            <a:r>
              <a:rPr lang="en-US" dirty="0"/>
              <a:t>Rack Working Group</a:t>
            </a:r>
          </a:p>
          <a:p>
            <a:pPr lvl="1"/>
            <a:r>
              <a:rPr lang="en-US" dirty="0"/>
              <a:t>Receiving input and specification assistance from multiple systems</a:t>
            </a:r>
          </a:p>
          <a:p>
            <a:pPr lvl="2"/>
            <a:r>
              <a:rPr lang="en-US" dirty="0"/>
              <a:t>LLRF</a:t>
            </a:r>
          </a:p>
          <a:p>
            <a:pPr lvl="2"/>
            <a:r>
              <a:rPr lang="en-US" dirty="0"/>
              <a:t>Instrumentation</a:t>
            </a:r>
          </a:p>
          <a:p>
            <a:pPr lvl="2"/>
            <a:r>
              <a:rPr lang="en-US" dirty="0"/>
              <a:t>Power Supplies</a:t>
            </a:r>
          </a:p>
          <a:p>
            <a:pPr lvl="2"/>
            <a:r>
              <a:rPr lang="en-US" dirty="0"/>
              <a:t>Controls</a:t>
            </a:r>
          </a:p>
          <a:p>
            <a:pPr lvl="1"/>
            <a:r>
              <a:rPr lang="en-US" dirty="0"/>
              <a:t>Purchase a prototype rack</a:t>
            </a:r>
          </a:p>
          <a:p>
            <a:pPr lvl="2"/>
            <a:r>
              <a:rPr lang="en-US" dirty="0"/>
              <a:t>Allow system users to provide feedback</a:t>
            </a:r>
          </a:p>
          <a:p>
            <a:pPr lvl="2"/>
            <a:r>
              <a:rPr lang="en-US" dirty="0"/>
              <a:t>Modify specification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954C28-6DFF-48A6-A23F-4D5F610FF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ABDFFA-F722-46EF-BC96-8C0E3619BF9D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F-121.04.04-A017</a:t>
            </a:r>
          </a:p>
        </p:txBody>
      </p:sp>
    </p:spTree>
    <p:extLst>
      <p:ext uri="{BB962C8B-B14F-4D97-AF65-F5344CB8AC3E}">
        <p14:creationId xmlns:p14="http://schemas.microsoft.com/office/powerpoint/2010/main" val="3989458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Racks – </a:t>
            </a:r>
            <a:r>
              <a:rPr lang="en-US" sz="2400" dirty="0"/>
              <a:t>Path Forward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DAAD82B-3886-4AAA-B9A0-DBDD476F9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8453760" cy="4987867"/>
          </a:xfrm>
        </p:spPr>
        <p:txBody>
          <a:bodyPr>
            <a:normAutofit/>
          </a:bodyPr>
          <a:lstStyle/>
          <a:p>
            <a:r>
              <a:rPr lang="en-US" dirty="0"/>
              <a:t>Consider new Filtered PDU</a:t>
            </a:r>
          </a:p>
          <a:p>
            <a:pPr lvl="2"/>
            <a:r>
              <a:rPr lang="en-US" dirty="0"/>
              <a:t>Allows for 3 phase power in,</a:t>
            </a:r>
            <a:br>
              <a:rPr lang="en-US" dirty="0"/>
            </a:br>
            <a:r>
              <a:rPr lang="en-US" dirty="0"/>
              <a:t> custom outputs</a:t>
            </a:r>
          </a:p>
          <a:p>
            <a:pPr lvl="2"/>
            <a:r>
              <a:rPr lang="en-US" dirty="0"/>
              <a:t>Filtered</a:t>
            </a:r>
          </a:p>
          <a:p>
            <a:pPr lvl="2"/>
            <a:r>
              <a:rPr lang="en-US" dirty="0"/>
              <a:t>Individually protected outlets </a:t>
            </a:r>
            <a:br>
              <a:rPr lang="en-US" dirty="0"/>
            </a:br>
            <a:r>
              <a:rPr lang="en-US" dirty="0"/>
              <a:t>on the front</a:t>
            </a:r>
          </a:p>
          <a:p>
            <a:pPr lvl="3"/>
            <a:r>
              <a:rPr lang="en-US" dirty="0"/>
              <a:t>Minimize accidental trips</a:t>
            </a:r>
            <a:br>
              <a:rPr lang="en-US" dirty="0"/>
            </a:br>
            <a:r>
              <a:rPr lang="en-US" dirty="0"/>
              <a:t>from test equipment, cleaning</a:t>
            </a:r>
            <a:br>
              <a:rPr lang="en-US" dirty="0"/>
            </a:br>
            <a:r>
              <a:rPr lang="en-US" dirty="0"/>
              <a:t>crews, etc.</a:t>
            </a:r>
          </a:p>
          <a:p>
            <a:pPr lvl="2"/>
            <a:r>
              <a:rPr lang="en-US" dirty="0"/>
              <a:t>Allows for recessed </a:t>
            </a:r>
            <a:br>
              <a:rPr lang="en-US" dirty="0"/>
            </a:br>
            <a:r>
              <a:rPr lang="en-US" dirty="0"/>
              <a:t>installation for added </a:t>
            </a:r>
            <a:br>
              <a:rPr lang="en-US" dirty="0"/>
            </a:br>
            <a:r>
              <a:rPr lang="en-US" dirty="0"/>
              <a:t>protection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120498-AB5C-4D22-B623-BCF486F64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727" y="569746"/>
            <a:ext cx="3737166" cy="5363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B7832-55F0-4AA1-A7CF-3160D8A0C057}"/>
              </a:ext>
            </a:extLst>
          </p:cNvPr>
          <p:cNvSpPr txBox="1"/>
          <p:nvPr/>
        </p:nvSpPr>
        <p:spPr>
          <a:xfrm>
            <a:off x="5575177" y="5932665"/>
            <a:ext cx="257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*Image from </a:t>
            </a:r>
            <a:r>
              <a:rPr lang="en-US" sz="1200" dirty="0" err="1"/>
              <a:t>Marway</a:t>
            </a:r>
            <a:r>
              <a:rPr lang="en-US" sz="1200" dirty="0"/>
              <a:t> Power Solutions</a:t>
            </a:r>
          </a:p>
          <a:p>
            <a:pPr algn="ctr"/>
            <a:r>
              <a:rPr lang="en-US" sz="1200" dirty="0"/>
              <a:t>PDU datasheet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0C43A7D-AD9A-423B-83DB-37613A84D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B7BB22-D843-44FE-9CE4-27D64C037A26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F-121.04.04-A017</a:t>
            </a:r>
          </a:p>
        </p:txBody>
      </p:sp>
    </p:spTree>
    <p:extLst>
      <p:ext uri="{BB962C8B-B14F-4D97-AF65-F5344CB8AC3E}">
        <p14:creationId xmlns:p14="http://schemas.microsoft.com/office/powerpoint/2010/main" val="2318769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Lessons Learned - </a:t>
            </a:r>
            <a:r>
              <a:rPr lang="en-US" sz="2400" dirty="0"/>
              <a:t>SLAC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09" y="1078948"/>
            <a:ext cx="8686800" cy="5117666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Cables must have an owner that is outside of the A/E Company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Coordinator is responsible for the cable plant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Fermilab has oversight capabilities and responsibilities for QC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Fully Integrate with CF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Coordinator is involved with CF via weekly meetings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Coordinator holds smaller meetings with system owners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Manage Cable DB continuously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Cable DB is real time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Allow for plan routing of cables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3D models early 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A/E is developing a 3D model with input from LI L3M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Managed via weekly space allocation meetings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46E542-4FD9-4E21-A311-4B26BC07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</p:spTree>
    <p:extLst>
      <p:ext uri="{BB962C8B-B14F-4D97-AF65-F5344CB8AC3E}">
        <p14:creationId xmlns:p14="http://schemas.microsoft.com/office/powerpoint/2010/main" val="42816900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Lessons Learned - </a:t>
            </a:r>
            <a:r>
              <a:rPr lang="en-US" sz="2400" dirty="0"/>
              <a:t>FRIB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09" y="1078948"/>
            <a:ext cx="8686800" cy="511766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Contractor only received copy of DB once a month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Real time Cable DB 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Contractors will have Read and “Mark as Pulled” capabilities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Let Contractor purchase and manage cables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Exploring this option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Fermilab oversight is a must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Schedules must be developed with input from multiple individuals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LI L3M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LI L2M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Contractor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Give contractor cable information up front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Crafted a standard cable and connector document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Will provide special cable information when needed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6BD04F-FC35-4B71-AF7F-454B823AC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</p:spTree>
    <p:extLst>
      <p:ext uri="{BB962C8B-B14F-4D97-AF65-F5344CB8AC3E}">
        <p14:creationId xmlns:p14="http://schemas.microsoft.com/office/powerpoint/2010/main" val="1969036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Lessons Learned – </a:t>
            </a:r>
            <a:r>
              <a:rPr lang="en-US" sz="2400" dirty="0"/>
              <a:t>PIP2IT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09" y="1078948"/>
            <a:ext cx="8686800" cy="511766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Maintain consistent labeling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Added scope to account for cable labeling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Names must be agreed upon early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Minimize/Eliminate name changes when installation is occurring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Consider having individual pulls cut to length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This has worked well across the laboratory 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Currently evaluating vs. bulk spooling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148BA08-BB9B-4A9B-B26C-91CFB61E1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</p:spTree>
    <p:extLst>
      <p:ext uri="{BB962C8B-B14F-4D97-AF65-F5344CB8AC3E}">
        <p14:creationId xmlns:p14="http://schemas.microsoft.com/office/powerpoint/2010/main" val="174665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– </a:t>
            </a:r>
            <a:r>
              <a:rPr lang="en-US" sz="2400" dirty="0"/>
              <a:t>CF Infrastructure Scope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Unit Sub Stations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3 MVA transformers with dual 1500 kVA secondaries in most cases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Design allows for phase shifting if necessary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Dry-Type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2x 2000A secondary breakers (LSIG protection) in most cases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Transformers that feed Amplifiers are connected via two motorized disconnect switches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Kirk Key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Allows for easy tunnel access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Amplifier controls powered via second feed 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No interruption to controls work during access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Underground cable entry, Overhead cable way exit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A4268B-7117-49A7-AA43-58EBF9B47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F72D9C-E896-4AC9-A72E-C0C494143750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</p:spTree>
    <p:extLst>
      <p:ext uri="{BB962C8B-B14F-4D97-AF65-F5344CB8AC3E}">
        <p14:creationId xmlns:p14="http://schemas.microsoft.com/office/powerpoint/2010/main" val="82301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– </a:t>
            </a:r>
            <a:r>
              <a:rPr lang="en-US" sz="2400" dirty="0"/>
              <a:t>CF Infrastructure Scope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6B730A-265E-4EE9-94BE-2D60054CB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11" y="865689"/>
            <a:ext cx="4360712" cy="54508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DF8D0A-E756-43B5-A9C5-213124D59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9" y="2292011"/>
            <a:ext cx="4704421" cy="227397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60C9176-2C62-4CEB-8A80-29E887313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5CD99C-39AB-4203-AA45-9F80A1FDE351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</p:spTree>
    <p:extLst>
      <p:ext uri="{BB962C8B-B14F-4D97-AF65-F5344CB8AC3E}">
        <p14:creationId xmlns:p14="http://schemas.microsoft.com/office/powerpoint/2010/main" val="407046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– </a:t>
            </a:r>
            <a:r>
              <a:rPr lang="en-US" sz="2400" dirty="0"/>
              <a:t>CF Infrastructure Scope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208Y/120V Feeds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Most systems fed via Busway or Wireway with an occasional conduit fed system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Feeds sized from RDS</a:t>
            </a:r>
            <a:br>
              <a:rPr lang="en-US" dirty="0"/>
            </a:br>
            <a:r>
              <a:rPr lang="en-US" dirty="0"/>
              <a:t>and Rack Bank Sheet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Easily Expandable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Minimal Spares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Consistent approach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 feeds 3 Phase?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126730-4DE3-4616-AF3C-E9FAE708E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229" y="2011253"/>
            <a:ext cx="4514850" cy="40386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BAA2E6-D91F-432F-A002-9ACBC1EDD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3D1A8B-6043-4A37-A5A2-FB94794F760C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3EB8B9-1EC4-4E8E-9F63-B4CFA92F2592}"/>
              </a:ext>
            </a:extLst>
          </p:cNvPr>
          <p:cNvSpPr/>
          <p:nvPr/>
        </p:nvSpPr>
        <p:spPr>
          <a:xfrm>
            <a:off x="6954252" y="679629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F-121.04.04-A013</a:t>
            </a:r>
          </a:p>
        </p:txBody>
      </p:sp>
    </p:spTree>
    <p:extLst>
      <p:ext uri="{BB962C8B-B14F-4D97-AF65-F5344CB8AC3E}">
        <p14:creationId xmlns:p14="http://schemas.microsoft.com/office/powerpoint/2010/main" val="104667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Crawford | Building Infrastructure Electrical |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C601833-B53C-1E44-879E-2E23F93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AC Distribution – </a:t>
            </a:r>
            <a:r>
              <a:rPr lang="en-US" sz="2400" dirty="0"/>
              <a:t>CF Infrastructure Scope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2CFE09-629F-0546-8738-02005EBA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10" y="1078948"/>
            <a:ext cx="8686800" cy="522835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480Y/277V Feeds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Most systems fed via Busway or Wireway with an occasional conduit fed system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Power Supplies fed</a:t>
            </a:r>
            <a:br>
              <a:rPr lang="en-US" dirty="0"/>
            </a:br>
            <a:r>
              <a:rPr lang="en-US" dirty="0"/>
              <a:t>via Conduit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Feeds sized from RDS</a:t>
            </a:r>
            <a:br>
              <a:rPr lang="en-US" dirty="0"/>
            </a:br>
            <a:r>
              <a:rPr lang="en-US" dirty="0"/>
              <a:t>and Rack Bank Sheet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RDS Indicators </a:t>
            </a:r>
            <a:br>
              <a:rPr lang="en-US" dirty="0"/>
            </a:br>
            <a:r>
              <a:rPr lang="en-US" dirty="0"/>
              <a:t>added to CF drawings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Easily Expandable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77717-FE74-4154-8FA5-D59A737D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40" y="2249951"/>
            <a:ext cx="4868602" cy="323174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AEFE853-9016-4D08-A383-1098AA36C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Aug 31, 2020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E28E8-CBD2-4A81-A0BE-CB0054F0C356}"/>
              </a:ext>
            </a:extLst>
          </p:cNvPr>
          <p:cNvSpPr/>
          <p:nvPr/>
        </p:nvSpPr>
        <p:spPr>
          <a:xfrm>
            <a:off x="6954252" y="128157"/>
            <a:ext cx="2077453" cy="4108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F-121.04.04-A012</a:t>
            </a:r>
          </a:p>
        </p:txBody>
      </p:sp>
    </p:spTree>
    <p:extLst>
      <p:ext uri="{BB962C8B-B14F-4D97-AF65-F5344CB8AC3E}">
        <p14:creationId xmlns:p14="http://schemas.microsoft.com/office/powerpoint/2010/main" val="69176469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0EBED78E8FE4CB8E824136BF68F7A" ma:contentTypeVersion="0" ma:contentTypeDescription="Create a new document." ma:contentTypeScope="" ma:versionID="39c942911c983cc54d16d87ff13b3ab9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89a8fa62eebbf01eb57ac7f57ef42367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5c9f3ab6-242c-461d-a351-c910a751d111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EF3BCC-D7F5-4EC1-AC08-C2D2E7861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A14834C-E006-4092-B316-825D18550E5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27074</TotalTime>
  <Words>2907</Words>
  <Application>Microsoft Office PowerPoint</Application>
  <PresentationFormat>On-screen Show (4:3)</PresentationFormat>
  <Paragraphs>704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Helvetica</vt:lpstr>
      <vt:lpstr>Fermilab_PPT_090815</vt:lpstr>
      <vt:lpstr>PowerPoint Presentation</vt:lpstr>
      <vt:lpstr>Outline – Part 1</vt:lpstr>
      <vt:lpstr>Outline – Part 2</vt:lpstr>
      <vt:lpstr>AC Distribution - Requirements</vt:lpstr>
      <vt:lpstr>AC Distribution - Requirements</vt:lpstr>
      <vt:lpstr>AC Distribution – CF Infrastructure Scope</vt:lpstr>
      <vt:lpstr>AC Distribution – CF Infrastructure Scope</vt:lpstr>
      <vt:lpstr>AC Distribution – CF Infrastructure Scope</vt:lpstr>
      <vt:lpstr>AC Distribution – CF Infrastructure Scope</vt:lpstr>
      <vt:lpstr>AC Distribution – CF Infrastructure Scope</vt:lpstr>
      <vt:lpstr>AC Distribution – CF Infrastructure Scope</vt:lpstr>
      <vt:lpstr>AC Distribution – LI/BldgI Infrastructure Scope</vt:lpstr>
      <vt:lpstr>AC Distribution – LI/BldgI Infrastructure Scope</vt:lpstr>
      <vt:lpstr>AC Distribution – LI/BldgI Infrastructure Scope</vt:lpstr>
      <vt:lpstr>AC Distribution – Safety</vt:lpstr>
      <vt:lpstr>Cable Plant – Documentation</vt:lpstr>
      <vt:lpstr>Cable Plant – Cable/Pull and Documentation Plan</vt:lpstr>
      <vt:lpstr>Cable Plant – Cable Pull/Documentation Plan</vt:lpstr>
      <vt:lpstr>Cable Plant – Cable Pull/Documentation Plan</vt:lpstr>
      <vt:lpstr>Cable Plant – Cable Pull/Documentation Plan</vt:lpstr>
      <vt:lpstr>Cable Plant – Cable Pull/Documentation Plan</vt:lpstr>
      <vt:lpstr>Cable Plant – Standard Cable/Connectors</vt:lpstr>
      <vt:lpstr>Cable Plant – Cable Criteria</vt:lpstr>
      <vt:lpstr>Cable Plant – Cable Scaling</vt:lpstr>
      <vt:lpstr>Break</vt:lpstr>
      <vt:lpstr>Cable Plant – Pull Plans</vt:lpstr>
      <vt:lpstr>Cable Plant – Pull Plans</vt:lpstr>
      <vt:lpstr>Cable Plant – Pull Plans</vt:lpstr>
      <vt:lpstr>Cable Plant – Pull Plans</vt:lpstr>
      <vt:lpstr>Cable Plant – Pull Plans</vt:lpstr>
      <vt:lpstr>Cable Plant – Cable DB</vt:lpstr>
      <vt:lpstr>Cable Plant – Cable DB</vt:lpstr>
      <vt:lpstr>Cable Plant – Cable DB</vt:lpstr>
      <vt:lpstr>Cable Plant – Cable DB</vt:lpstr>
      <vt:lpstr>Cable Plant – Cable DB</vt:lpstr>
      <vt:lpstr>Cable Plant – Cable DB</vt:lpstr>
      <vt:lpstr>Cable Plant – Cable DB</vt:lpstr>
      <vt:lpstr>Cable Plant – QC</vt:lpstr>
      <vt:lpstr>Cable Plant – QC </vt:lpstr>
      <vt:lpstr>Cable Plant – Risks</vt:lpstr>
      <vt:lpstr>Racks – Requirements</vt:lpstr>
      <vt:lpstr>Racks – Requirements</vt:lpstr>
      <vt:lpstr>Racks – CF Space Requirements</vt:lpstr>
      <vt:lpstr>Racks – CF Space Requirements</vt:lpstr>
      <vt:lpstr>Racks – CF Space Requirements</vt:lpstr>
      <vt:lpstr>Racks – Current Design</vt:lpstr>
      <vt:lpstr>Racks – Current Design</vt:lpstr>
      <vt:lpstr>Racks – Current Design</vt:lpstr>
      <vt:lpstr>Racks – Current Design</vt:lpstr>
      <vt:lpstr>Racks – Path Forward</vt:lpstr>
      <vt:lpstr>Racks – Path Forward</vt:lpstr>
      <vt:lpstr>Lessons Learned - SLAC</vt:lpstr>
      <vt:lpstr>Lessons Learned - FRIB</vt:lpstr>
      <vt:lpstr>Lessons Learned – PIP2IT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Ryan A. Crawford</cp:lastModifiedBy>
  <cp:revision>103</cp:revision>
  <cp:lastPrinted>2014-01-20T19:40:21Z</cp:lastPrinted>
  <dcterms:created xsi:type="dcterms:W3CDTF">2019-12-16T19:54:36Z</dcterms:created>
  <dcterms:modified xsi:type="dcterms:W3CDTF">2020-08-28T13:25:59Z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0x010100F300EBED78E8FE4CB8E824136BF68F7A</vt:lpwstr>
  </property>
</Properties>
</file>