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9" r:id="rId4"/>
    <p:sldId id="258" r:id="rId5"/>
    <p:sldId id="294" r:id="rId6"/>
    <p:sldId id="282" r:id="rId7"/>
    <p:sldId id="285" r:id="rId8"/>
    <p:sldId id="286" r:id="rId9"/>
    <p:sldId id="290" r:id="rId10"/>
    <p:sldId id="291" r:id="rId11"/>
    <p:sldId id="287" r:id="rId12"/>
    <p:sldId id="292" r:id="rId13"/>
    <p:sldId id="284" r:id="rId14"/>
    <p:sldId id="288" r:id="rId15"/>
    <p:sldId id="29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3" autoAdjust="0"/>
    <p:restoredTop sz="92824" autoAdjust="0"/>
  </p:normalViewPr>
  <p:slideViewPr>
    <p:cSldViewPr snapToGrid="0">
      <p:cViewPr varScale="1">
        <p:scale>
          <a:sx n="56" d="100"/>
          <a:sy n="56" d="100"/>
        </p:scale>
        <p:origin x="4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55DA-4D53-44F6-99CC-E163EE21EBF8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DC7D-C4E1-47D2-A455-2E092BC805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7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55DA-4D53-44F6-99CC-E163EE21EBF8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DC7D-C4E1-47D2-A455-2E092BC805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447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55DA-4D53-44F6-99CC-E163EE21EBF8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DC7D-C4E1-47D2-A455-2E092BC805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83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55DA-4D53-44F6-99CC-E163EE21EBF8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DC7D-C4E1-47D2-A455-2E092BC805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687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55DA-4D53-44F6-99CC-E163EE21EBF8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DC7D-C4E1-47D2-A455-2E092BC805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95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55DA-4D53-44F6-99CC-E163EE21EBF8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DC7D-C4E1-47D2-A455-2E092BC805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605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55DA-4D53-44F6-99CC-E163EE21EBF8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DC7D-C4E1-47D2-A455-2E092BC805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90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55DA-4D53-44F6-99CC-E163EE21EBF8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DC7D-C4E1-47D2-A455-2E092BC805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146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55DA-4D53-44F6-99CC-E163EE21EBF8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DC7D-C4E1-47D2-A455-2E092BC805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69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55DA-4D53-44F6-99CC-E163EE21EBF8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DC7D-C4E1-47D2-A455-2E092BC805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49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55DA-4D53-44F6-99CC-E163EE21EBF8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DC7D-C4E1-47D2-A455-2E092BC805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891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555DA-4D53-44F6-99CC-E163EE21EBF8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1DC7D-C4E1-47D2-A455-2E092BC805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79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hyperlink" Target="https://arxiv.org/abs/1911.03420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74" y="-134111"/>
            <a:ext cx="7772400" cy="2387600"/>
          </a:xfrm>
        </p:spPr>
        <p:txBody>
          <a:bodyPr>
            <a:noAutofit/>
          </a:bodyPr>
          <a:lstStyle/>
          <a:p>
            <a:br>
              <a:rPr lang="en-GB" sz="4800" dirty="0"/>
            </a:br>
            <a:r>
              <a:rPr lang="en-GB" sz="4800" b="1" dirty="0"/>
              <a:t>monochromatized collisions for </a:t>
            </a:r>
            <a:r>
              <a:rPr lang="en-GB" sz="4800" b="1" i="1" dirty="0"/>
              <a:t>s</a:t>
            </a:r>
            <a:r>
              <a:rPr lang="en-GB" sz="4800" b="1" dirty="0"/>
              <a:t>-channel </a:t>
            </a:r>
            <a:r>
              <a:rPr lang="en-GB" sz="4800" b="1" dirty="0" err="1"/>
              <a:t>e</a:t>
            </a:r>
            <a:r>
              <a:rPr lang="en-GB" sz="4800" b="1" baseline="30000" dirty="0" err="1"/>
              <a:t>+</a:t>
            </a:r>
            <a:r>
              <a:rPr lang="en-GB" sz="4800" b="1" dirty="0" err="1"/>
              <a:t>e</a:t>
            </a:r>
            <a:r>
              <a:rPr lang="en-GB" sz="4800" b="1" baseline="30000" dirty="0"/>
              <a:t>-</a:t>
            </a:r>
            <a:r>
              <a:rPr lang="en-GB" sz="4800" b="1" dirty="0"/>
              <a:t> → Higgs production at FCC-</a:t>
            </a:r>
            <a:r>
              <a:rPr lang="en-GB" sz="4800" b="1" dirty="0" err="1"/>
              <a:t>ee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927" y="2601119"/>
            <a:ext cx="8534146" cy="1655762"/>
          </a:xfrm>
        </p:spPr>
        <p:txBody>
          <a:bodyPr>
            <a:noAutofit/>
          </a:bodyPr>
          <a:lstStyle/>
          <a:p>
            <a:r>
              <a:rPr lang="en-GB" sz="2800" dirty="0"/>
              <a:t>Marco Alan Valdivia, U. Guanajuato</a:t>
            </a:r>
          </a:p>
          <a:p>
            <a:r>
              <a:rPr lang="en-GB" sz="2800" dirty="0"/>
              <a:t>Angeles Faus-Golfe, </a:t>
            </a:r>
            <a:r>
              <a:rPr lang="en-GB" sz="2800" dirty="0" err="1"/>
              <a:t>IJClab</a:t>
            </a:r>
            <a:endParaRPr lang="en-GB" sz="2800" dirty="0"/>
          </a:p>
          <a:p>
            <a:r>
              <a:rPr lang="en-GB" sz="2800" u="sng" dirty="0"/>
              <a:t>Frank Zimmermann</a:t>
            </a:r>
            <a:r>
              <a:rPr lang="en-GB" sz="2800" dirty="0"/>
              <a:t>, CERN</a:t>
            </a:r>
          </a:p>
          <a:p>
            <a:r>
              <a:rPr lang="en-GB" dirty="0"/>
              <a:t>thanks to Alain Blondel, Anton Bogomyagkov, David </a:t>
            </a:r>
            <a:r>
              <a:rPr lang="en-GB" dirty="0" err="1"/>
              <a:t>d’Enterria</a:t>
            </a:r>
            <a:r>
              <a:rPr lang="en-GB" dirty="0"/>
              <a:t>, Dima El Khechen, Patrick </a:t>
            </a:r>
            <a:r>
              <a:rPr lang="en-GB" dirty="0" err="1"/>
              <a:t>Janot</a:t>
            </a:r>
            <a:r>
              <a:rPr lang="en-GB" dirty="0"/>
              <a:t>, Eugene Levichev, Katsunobu Oide, Dmitry Shatilov, Valery Telnov, Alexander </a:t>
            </a:r>
            <a:r>
              <a:rPr lang="en-GB" dirty="0" err="1"/>
              <a:t>Zholents</a:t>
            </a:r>
            <a:endParaRPr lang="en-GB" dirty="0"/>
          </a:p>
          <a:p>
            <a:r>
              <a:rPr lang="en-GB" sz="3600" dirty="0"/>
              <a:t>Snowmass21 EF01 Meeting</a:t>
            </a:r>
          </a:p>
          <a:p>
            <a:r>
              <a:rPr lang="en-GB" sz="3600" dirty="0"/>
              <a:t>2 September 2020</a:t>
            </a:r>
          </a:p>
        </p:txBody>
      </p:sp>
    </p:spTree>
    <p:extLst>
      <p:ext uri="{BB962C8B-B14F-4D97-AF65-F5344CB8AC3E}">
        <p14:creationId xmlns:p14="http://schemas.microsoft.com/office/powerpoint/2010/main" val="2951324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228EA-6320-4793-A7E4-343BA7B9F09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71583"/>
          </a:xfrm>
          <a:prstGeom prst="rect">
            <a:avLst/>
          </a:prstGeom>
          <a:solidFill>
            <a:srgbClr val="FFFF00"/>
          </a:solidFill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other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monochromatization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schemes 1 – applied to FCC-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6475FD-6772-460B-A601-601F7C87A2DB}"/>
              </a:ext>
            </a:extLst>
          </p:cNvPr>
          <p:cNvSpPr txBox="1"/>
          <p:nvPr/>
        </p:nvSpPr>
        <p:spPr>
          <a:xfrm>
            <a:off x="5684704" y="583158"/>
            <a:ext cx="340727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Bogomyagkov, V. Levichev, 2017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2F3538-A45E-47E2-8779-833ABD3B6D67}"/>
              </a:ext>
            </a:extLst>
          </p:cNvPr>
          <p:cNvSpPr/>
          <p:nvPr/>
        </p:nvSpPr>
        <p:spPr>
          <a:xfrm>
            <a:off x="6318376" y="6223082"/>
            <a:ext cx="277360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PRAB 20, 051001 (2017)</a:t>
            </a:r>
          </a:p>
        </p:txBody>
      </p:sp>
      <p:pic>
        <p:nvPicPr>
          <p:cNvPr id="4" name="Picture 3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934A31FE-C491-497D-B6E5-9CF2BA1B3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6" y="609037"/>
            <a:ext cx="5592391" cy="615057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5B7D462-1F2E-4BB1-B858-8207C4717C57}"/>
              </a:ext>
            </a:extLst>
          </p:cNvPr>
          <p:cNvSpPr/>
          <p:nvPr/>
        </p:nvSpPr>
        <p:spPr>
          <a:xfrm>
            <a:off x="4120587" y="6065134"/>
            <a:ext cx="324091" cy="33566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562AD9-9B9C-4447-953A-691426DCF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790" y="5253261"/>
            <a:ext cx="371888" cy="3840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513401-48BA-4ED0-95B2-2C375CD00F2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620457" y="868101"/>
            <a:ext cx="960162" cy="4787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C8BF21-7E24-48A0-AE00-99D24D058B00}"/>
                  </a:ext>
                </a:extLst>
              </p:cNvPr>
              <p:cNvSpPr txBox="1"/>
              <p:nvPr/>
            </p:nvSpPr>
            <p:spPr>
              <a:xfrm>
                <a:off x="6318376" y="2152891"/>
                <a:ext cx="2553904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total luminosity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(sum of 2 IPs)</a:t>
                </a:r>
              </a:p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6x10</a:t>
                </a:r>
                <a:r>
                  <a:rPr lang="en-US" sz="2800" baseline="30000" dirty="0">
                    <a:solidFill>
                      <a:srgbClr val="FF0000"/>
                    </a:solidFill>
                  </a:rPr>
                  <a:t>34</a:t>
                </a:r>
                <a:r>
                  <a:rPr lang="en-US" sz="2800" dirty="0">
                    <a:solidFill>
                      <a:srgbClr val="FF0000"/>
                    </a:solidFill>
                  </a:rPr>
                  <a:t> cm</a:t>
                </a:r>
                <a:r>
                  <a:rPr lang="en-US" sz="2800" baseline="30000" dirty="0">
                    <a:solidFill>
                      <a:srgbClr val="FF0000"/>
                    </a:solidFill>
                  </a:rPr>
                  <a:t>-2</a:t>
                </a:r>
                <a:r>
                  <a:rPr lang="en-US" sz="2800" dirty="0">
                    <a:solidFill>
                      <a:srgbClr val="FF0000"/>
                    </a:solidFill>
                  </a:rPr>
                  <a:t>s</a:t>
                </a:r>
                <a:r>
                  <a:rPr lang="en-US" sz="2800" baseline="30000" dirty="0">
                    <a:solidFill>
                      <a:srgbClr val="FF0000"/>
                    </a:solidFill>
                  </a:rPr>
                  <a:t>-1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with </a:t>
                </a:r>
                <a:r>
                  <a:rPr lang="en-US" sz="2800" dirty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sz="2800" baseline="-25000" dirty="0">
                    <a:solidFill>
                      <a:srgbClr val="FF0000"/>
                    </a:solidFill>
                  </a:rPr>
                  <a:t>W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6 MeV</a:t>
                </a:r>
                <a:endParaRPr lang="en-GB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C8BF21-7E24-48A0-AE00-99D24D058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376" y="2152891"/>
                <a:ext cx="2553904" cy="1815882"/>
              </a:xfrm>
              <a:prstGeom prst="rect">
                <a:avLst/>
              </a:prstGeom>
              <a:blipFill>
                <a:blip r:embed="rId4"/>
                <a:stretch>
                  <a:fillRect l="-4773" t="-3020" r="-4057" b="-87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261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228EA-6320-4793-A7E4-343BA7B9F09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71583"/>
          </a:xfrm>
          <a:prstGeom prst="rect">
            <a:avLst/>
          </a:prstGeom>
          <a:solidFill>
            <a:srgbClr val="FFFF00"/>
          </a:solidFill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other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monochromatization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schemes 2: angular IP dispersion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6475FD-6772-460B-A601-601F7C87A2DB}"/>
              </a:ext>
            </a:extLst>
          </p:cNvPr>
          <p:cNvSpPr txBox="1"/>
          <p:nvPr/>
        </p:nvSpPr>
        <p:spPr>
          <a:xfrm>
            <a:off x="5916198" y="609038"/>
            <a:ext cx="261866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V. Telnov, 31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ugust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2020,</a:t>
            </a:r>
          </a:p>
          <a:p>
            <a:pPr lvl="0"/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arXiv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2008.13668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A close up of a antenna&#10;&#10;Description automatically generated">
            <a:extLst>
              <a:ext uri="{FF2B5EF4-FFF2-40B4-BE49-F238E27FC236}">
                <a16:creationId xmlns:a16="http://schemas.microsoft.com/office/drawing/2014/main" id="{F8C4C7A1-F77D-4524-BBC7-7715B58BF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4" y="736554"/>
            <a:ext cx="5571040" cy="2801810"/>
          </a:xfrm>
          <a:prstGeom prst="rect">
            <a:avLst/>
          </a:prstGeom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6A25F58-A107-45C6-86AD-F7129ADA4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19" y="4066204"/>
            <a:ext cx="5199180" cy="1820197"/>
          </a:xfrm>
          <a:prstGeom prst="rect">
            <a:avLst/>
          </a:prstGeom>
        </p:spPr>
      </p:pic>
      <p:pic>
        <p:nvPicPr>
          <p:cNvPr id="16" name="Picture 1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1FC5465-3315-48FF-86BC-DF67F2D84C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0"/>
          <a:stretch/>
        </p:blipFill>
        <p:spPr>
          <a:xfrm>
            <a:off x="5684704" y="3316397"/>
            <a:ext cx="3261360" cy="25700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DD9A3F-A285-4E48-B5C4-05F0B175B4AF}"/>
              </a:ext>
            </a:extLst>
          </p:cNvPr>
          <p:cNvSpPr txBox="1"/>
          <p:nvPr/>
        </p:nvSpPr>
        <p:spPr>
          <a:xfrm>
            <a:off x="5630286" y="1824218"/>
            <a:ext cx="3207417" cy="707886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requires large crossing angle</a:t>
            </a:r>
            <a:r>
              <a:rPr lang="en-GB" sz="2000" dirty="0"/>
              <a:t>,</a:t>
            </a:r>
          </a:p>
          <a:p>
            <a:r>
              <a:rPr lang="en-GB" sz="2000" dirty="0"/>
              <a:t>may not work &gt;5 GeV (?)</a:t>
            </a:r>
          </a:p>
        </p:txBody>
      </p:sp>
    </p:spTree>
    <p:extLst>
      <p:ext uri="{BB962C8B-B14F-4D97-AF65-F5344CB8AC3E}">
        <p14:creationId xmlns:p14="http://schemas.microsoft.com/office/powerpoint/2010/main" val="657145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8D4E3-7F66-406D-84ED-C3805644D2E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71583"/>
          </a:xfrm>
          <a:prstGeom prst="rect">
            <a:avLst/>
          </a:prstGeom>
          <a:solidFill>
            <a:srgbClr val="FFFF00"/>
          </a:solidFill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other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monochromatization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schemes 3: strong RF focusing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9EDE6A-AA6E-4E46-8912-9553ECF06467}"/>
              </a:ext>
            </a:extLst>
          </p:cNvPr>
          <p:cNvSpPr txBox="1"/>
          <p:nvPr/>
        </p:nvSpPr>
        <p:spPr>
          <a:xfrm>
            <a:off x="5684704" y="583158"/>
            <a:ext cx="340727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Bogomyagkov, V. Levichev, 2017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0DC414-14BC-4B09-88D4-446975243AE4}"/>
              </a:ext>
            </a:extLst>
          </p:cNvPr>
          <p:cNvSpPr/>
          <p:nvPr/>
        </p:nvSpPr>
        <p:spPr>
          <a:xfrm>
            <a:off x="6318376" y="6223082"/>
            <a:ext cx="277360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PRAB 20, 051001 (2017)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A7370B-F966-4CD1-8C07-98B63698F3DE}"/>
              </a:ext>
            </a:extLst>
          </p:cNvPr>
          <p:cNvSpPr txBox="1"/>
          <p:nvPr/>
        </p:nvSpPr>
        <p:spPr>
          <a:xfrm>
            <a:off x="781234" y="5900851"/>
            <a:ext cx="4613726" cy="707886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requires large RF voltage and/or high synchrotron tune</a:t>
            </a:r>
            <a:r>
              <a:rPr lang="en-GB" sz="2000" dirty="0"/>
              <a:t>, challenging &gt;5 GeV (?)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91ADE62C-89B7-4F92-904D-B71A67866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09" y="1378452"/>
            <a:ext cx="8045723" cy="403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11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228EA-6320-4793-A7E4-343BA7B9F09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71583"/>
          </a:xfrm>
          <a:prstGeom prst="rect">
            <a:avLst/>
          </a:prstGeom>
          <a:solidFill>
            <a:srgbClr val="FFFF00"/>
          </a:solidFill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rgbClr val="0070C0"/>
                </a:solidFill>
              </a:rPr>
              <a:t>other </a:t>
            </a:r>
            <a:r>
              <a:rPr lang="en-GB" sz="2800" b="1" dirty="0" err="1">
                <a:solidFill>
                  <a:srgbClr val="0070C0"/>
                </a:solidFill>
              </a:rPr>
              <a:t>monochromatization</a:t>
            </a:r>
            <a:r>
              <a:rPr lang="en-GB" sz="2800" b="1" dirty="0">
                <a:solidFill>
                  <a:srgbClr val="0070C0"/>
                </a:solidFill>
              </a:rPr>
              <a:t> schemes 4: SC cavity upstream of IP</a:t>
            </a:r>
            <a:endParaRPr lang="en-GB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8FB691-4354-4275-A328-ED17CBA0B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94" y="831919"/>
            <a:ext cx="4506742" cy="1752101"/>
          </a:xfrm>
          <a:prstGeom prst="rect">
            <a:avLst/>
          </a:prstGeom>
        </p:spPr>
      </p:pic>
      <p:pic>
        <p:nvPicPr>
          <p:cNvPr id="6" name="Picture 5" descr="A picture containing sitting, photo, large, light&#10;&#10;Description automatically generated">
            <a:extLst>
              <a:ext uri="{FF2B5EF4-FFF2-40B4-BE49-F238E27FC236}">
                <a16:creationId xmlns:a16="http://schemas.microsoft.com/office/drawing/2014/main" id="{6398A418-FC2E-4E50-8A51-429717780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408" y="1073392"/>
            <a:ext cx="4134124" cy="3021253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CC07E504-6F8A-42BE-ADE3-B9DE181D6E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382" y="4273981"/>
            <a:ext cx="5449824" cy="2426208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67290CA6-9599-4274-9A95-84630D56DD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94" y="2734056"/>
            <a:ext cx="4114800" cy="19751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3516B1-5FD5-42B7-A666-62FFAE80828B}"/>
              </a:ext>
            </a:extLst>
          </p:cNvPr>
          <p:cNvSpPr txBox="1"/>
          <p:nvPr/>
        </p:nvSpPr>
        <p:spPr>
          <a:xfrm>
            <a:off x="256794" y="4730419"/>
            <a:ext cx="31590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dispersion at RF cavity;</a:t>
            </a:r>
          </a:p>
          <a:p>
            <a:r>
              <a:rPr lang="en-US" sz="2400" dirty="0"/>
              <a:t>true reduction of beam </a:t>
            </a:r>
          </a:p>
          <a:p>
            <a:r>
              <a:rPr lang="en-US" sz="2400" dirty="0"/>
              <a:t>energy spread at IP</a:t>
            </a:r>
          </a:p>
          <a:p>
            <a:endParaRPr lang="en-GB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69D4EB-C446-4A30-9FC1-BAED3581F960}"/>
              </a:ext>
            </a:extLst>
          </p:cNvPr>
          <p:cNvSpPr txBox="1"/>
          <p:nvPr/>
        </p:nvSpPr>
        <p:spPr>
          <a:xfrm>
            <a:off x="355333" y="609038"/>
            <a:ext cx="1358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TM</a:t>
            </a:r>
            <a:r>
              <a:rPr lang="en-US" baseline="-25000" dirty="0">
                <a:solidFill>
                  <a:srgbClr val="0070C0"/>
                </a:solidFill>
              </a:rPr>
              <a:t>210 </a:t>
            </a:r>
            <a:r>
              <a:rPr lang="en-US" dirty="0">
                <a:solidFill>
                  <a:srgbClr val="0070C0"/>
                </a:solidFill>
              </a:rPr>
              <a:t>cavity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6475FD-6772-460B-A601-601F7C87A2DB}"/>
              </a:ext>
            </a:extLst>
          </p:cNvPr>
          <p:cNvSpPr txBox="1"/>
          <p:nvPr/>
        </p:nvSpPr>
        <p:spPr>
          <a:xfrm>
            <a:off x="5684704" y="609038"/>
            <a:ext cx="345883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A. </a:t>
            </a:r>
            <a:r>
              <a:rPr lang="en-US" dirty="0" err="1"/>
              <a:t>Zholents</a:t>
            </a:r>
            <a:r>
              <a:rPr lang="en-US" dirty="0"/>
              <a:t>, NIM A 265 (1988) 179 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6316F6-DBF2-42F2-8196-3C44E9119B17}"/>
              </a:ext>
            </a:extLst>
          </p:cNvPr>
          <p:cNvSpPr txBox="1"/>
          <p:nvPr/>
        </p:nvSpPr>
        <p:spPr>
          <a:xfrm>
            <a:off x="355333" y="5995754"/>
            <a:ext cx="2888035" cy="707886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can crab cavities be used?</a:t>
            </a:r>
          </a:p>
          <a:p>
            <a:r>
              <a:rPr lang="en-US" sz="2000" dirty="0"/>
              <a:t>RF voltage? side effects?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32727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F51A9-F1E6-4309-9D3C-0D8C9AAC9AD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71583"/>
          </a:xfrm>
          <a:prstGeom prst="rect">
            <a:avLst/>
          </a:prstGeom>
          <a:solidFill>
            <a:srgbClr val="FFFF00"/>
          </a:solidFill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rgbClr val="0070C0"/>
                </a:solidFill>
              </a:rPr>
              <a:t>Snowmass2021 Letter of Interest </a:t>
            </a:r>
            <a:endParaRPr lang="en-GB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39E27B-7045-45E5-8860-3FC632B23F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5"/>
          <a:stretch/>
        </p:blipFill>
        <p:spPr>
          <a:xfrm>
            <a:off x="491490" y="708744"/>
            <a:ext cx="7337780" cy="615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6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459DB-845C-43D1-B9EB-BE0299CB622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71583"/>
          </a:xfrm>
          <a:prstGeom prst="rect">
            <a:avLst/>
          </a:prstGeom>
          <a:solidFill>
            <a:srgbClr val="FFFF00"/>
          </a:solidFill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0070C0"/>
                </a:solidFill>
              </a:rPr>
              <a:t>a few conclusions</a:t>
            </a:r>
            <a:endParaRPr lang="en-GB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7D7640D-7F83-42F3-93A0-92CA0662C83F}"/>
                  </a:ext>
                </a:extLst>
              </p:cNvPr>
              <p:cNvSpPr txBox="1"/>
              <p:nvPr/>
            </p:nvSpPr>
            <p:spPr>
              <a:xfrm>
                <a:off x="214522" y="693877"/>
                <a:ext cx="8714956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several approaches exist to achieve monochromatized s-channel </a:t>
                </a:r>
              </a:p>
              <a:p>
                <a:r>
                  <a:rPr lang="en-US" sz="2400" dirty="0"/>
                  <a:t>Higgs production at FCC-</a:t>
                </a:r>
                <a:r>
                  <a:rPr lang="en-US" sz="2400" dirty="0" err="1"/>
                  <a:t>ee</a:t>
                </a:r>
                <a:r>
                  <a:rPr lang="en-US" sz="2400" dirty="0"/>
                  <a:t>, with e.g.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L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10</a:t>
                </a:r>
                <a:r>
                  <a:rPr lang="en-US" sz="2400" baseline="30000" dirty="0">
                    <a:solidFill>
                      <a:srgbClr val="FF0000"/>
                    </a:solidFill>
                  </a:rPr>
                  <a:t>35</a:t>
                </a:r>
                <a:r>
                  <a:rPr lang="en-US" sz="2400" dirty="0">
                    <a:solidFill>
                      <a:srgbClr val="FF0000"/>
                    </a:solidFill>
                  </a:rPr>
                  <a:t> cm</a:t>
                </a:r>
                <a:r>
                  <a:rPr lang="en-US" sz="2400" baseline="30000" dirty="0">
                    <a:solidFill>
                      <a:srgbClr val="FF0000"/>
                    </a:solidFill>
                  </a:rPr>
                  <a:t>-2</a:t>
                </a:r>
                <a:r>
                  <a:rPr lang="en-US" sz="2400" dirty="0">
                    <a:solidFill>
                      <a:srgbClr val="FF0000"/>
                    </a:solidFill>
                  </a:rPr>
                  <a:t>s</a:t>
                </a:r>
                <a:r>
                  <a:rPr lang="en-US" sz="2400" baseline="30000" dirty="0">
                    <a:solidFill>
                      <a:srgbClr val="FF0000"/>
                    </a:solidFill>
                  </a:rPr>
                  <a:t>-1</a:t>
                </a:r>
                <a:r>
                  <a:rPr lang="en-US" sz="2400" dirty="0">
                    <a:solidFill>
                      <a:srgbClr val="FF0000"/>
                    </a:solidFill>
                  </a:rPr>
                  <a:t> , or higher,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at </a:t>
                </a:r>
                <a:r>
                  <a:rPr lang="en-US" sz="2400" dirty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sz="2400" baseline="-25000" dirty="0">
                    <a:solidFill>
                      <a:srgbClr val="FF0000"/>
                    </a:solidFill>
                  </a:rPr>
                  <a:t>W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6 MeV</a:t>
                </a:r>
                <a:r>
                  <a:rPr lang="en-GB" sz="2400" dirty="0">
                    <a:solidFill>
                      <a:srgbClr val="FF0000"/>
                    </a:solidFill>
                  </a:rPr>
                  <a:t> - </a:t>
                </a:r>
                <a:r>
                  <a:rPr lang="en-US" sz="2400" dirty="0"/>
                  <a:t>is this of interest for physics? how should we optimally trade off luminosity and energy spread?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there are quite a number of </a:t>
                </a:r>
                <a:r>
                  <a:rPr lang="en-US" sz="2400" dirty="0" err="1"/>
                  <a:t>monochromatization</a:t>
                </a:r>
                <a:r>
                  <a:rPr lang="en-US" sz="2400" dirty="0"/>
                  <a:t> approaches – </a:t>
                </a:r>
              </a:p>
              <a:p>
                <a:r>
                  <a:rPr lang="en-US" sz="2400" dirty="0"/>
                  <a:t>the latest proposal (Telnov) appeared on </a:t>
                </a:r>
                <a:r>
                  <a:rPr lang="en-US" sz="2400" dirty="0" err="1"/>
                  <a:t>arXiv</a:t>
                </a:r>
                <a:r>
                  <a:rPr lang="en-US" sz="2400" dirty="0"/>
                  <a:t> this Monday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crab cavities needed in the </a:t>
                </a:r>
                <a:r>
                  <a:rPr lang="en-US" sz="2400" dirty="0" err="1"/>
                  <a:t>monochromatization</a:t>
                </a:r>
                <a:r>
                  <a:rPr lang="en-US" sz="2400" dirty="0"/>
                  <a:t> baseline could </a:t>
                </a:r>
              </a:p>
              <a:p>
                <a:r>
                  <a:rPr lang="en-US" sz="2400" dirty="0"/>
                  <a:t>also be used for the </a:t>
                </a:r>
                <a:r>
                  <a:rPr lang="en-US" sz="2400" dirty="0" err="1"/>
                  <a:t>Zholents</a:t>
                </a:r>
                <a:r>
                  <a:rPr lang="en-US" sz="2400" dirty="0"/>
                  <a:t> scheme; perhaps a combination of </a:t>
                </a:r>
              </a:p>
              <a:p>
                <a:r>
                  <a:rPr lang="en-US" sz="2400" dirty="0"/>
                  <a:t>these schemes would be optimum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we are assembling a stronger team (CERN, Guanajuato, </a:t>
                </a:r>
                <a:r>
                  <a:rPr lang="en-US" sz="2400" dirty="0" err="1"/>
                  <a:t>IJCLab</a:t>
                </a:r>
                <a:r>
                  <a:rPr lang="en-US" sz="2400" dirty="0"/>
                  <a:t>, ANL, SLAC,…) to address open questions –  notice great interest in our LOI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we are looking forward to advance in the frame of Snowmass’21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7D7640D-7F83-42F3-93A0-92CA0662C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22" y="693877"/>
                <a:ext cx="8714956" cy="6001643"/>
              </a:xfrm>
              <a:prstGeom prst="rect">
                <a:avLst/>
              </a:prstGeom>
              <a:blipFill>
                <a:blip r:embed="rId2"/>
                <a:stretch>
                  <a:fillRect l="-1049" t="-813" b="-14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567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90" y="1017624"/>
            <a:ext cx="912140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/>
            <a:r>
              <a:rPr lang="en-GB" b="0" i="0" u="none" strike="noStrike" baseline="0" dirty="0">
                <a:solidFill>
                  <a:srgbClr val="231F20"/>
                </a:solidFill>
                <a:latin typeface="NimbusRomNo9L-Regu"/>
              </a:rPr>
              <a:t>A. </a:t>
            </a:r>
            <a:r>
              <a:rPr lang="en-GB" b="0" i="0" u="none" strike="noStrike" baseline="0" dirty="0" err="1">
                <a:solidFill>
                  <a:srgbClr val="231F20"/>
                </a:solidFill>
                <a:latin typeface="NimbusRomNo9L-Regu"/>
              </a:rPr>
              <a:t>Renieri</a:t>
            </a:r>
            <a:r>
              <a:rPr lang="en-GB" b="0" i="0" u="none" strike="noStrike" baseline="0" dirty="0">
                <a:solidFill>
                  <a:srgbClr val="231F20"/>
                </a:solidFill>
                <a:latin typeface="NimbusRomNo9L-Regu"/>
              </a:rPr>
              <a:t>, “Possibility of Achieving Very High Energy</a:t>
            </a:r>
            <a:r>
              <a:rPr lang="en-GB" b="0" i="0" u="none" strike="noStrike" dirty="0">
                <a:solidFill>
                  <a:srgbClr val="231F20"/>
                </a:solidFill>
                <a:latin typeface="NimbusRomNo9L-Regu"/>
              </a:rPr>
              <a:t> </a:t>
            </a:r>
            <a:r>
              <a:rPr lang="it-IT" b="0" i="0" u="none" strike="noStrike" baseline="0" dirty="0">
                <a:solidFill>
                  <a:srgbClr val="231F20"/>
                </a:solidFill>
                <a:latin typeface="NimbusRomNo9L-Regu"/>
              </a:rPr>
              <a:t>Resolution in e</a:t>
            </a:r>
            <a:r>
              <a:rPr lang="it-IT" sz="800" b="0" i="0" u="none" strike="noStrike" baseline="0" dirty="0">
                <a:solidFill>
                  <a:srgbClr val="231F20"/>
                </a:solidFill>
                <a:latin typeface="CMR6"/>
              </a:rPr>
              <a:t>+</a:t>
            </a:r>
            <a:r>
              <a:rPr lang="it-IT" b="0" i="0" u="none" strike="noStrike" baseline="0" dirty="0">
                <a:solidFill>
                  <a:srgbClr val="231F20"/>
                </a:solidFill>
                <a:latin typeface="NimbusRomNo9L-Regu"/>
              </a:rPr>
              <a:t>e</a:t>
            </a:r>
            <a:r>
              <a:rPr lang="it-IT" sz="800" b="0" i="1" u="none" strike="noStrike" baseline="0" dirty="0">
                <a:solidFill>
                  <a:srgbClr val="231F20"/>
                </a:solidFill>
                <a:latin typeface="CMSY6"/>
              </a:rPr>
              <a:t>− </a:t>
            </a:r>
            <a:r>
              <a:rPr lang="it-IT" b="0" i="0" u="none" strike="noStrike" baseline="0" dirty="0">
                <a:solidFill>
                  <a:srgbClr val="231F20"/>
                </a:solidFill>
                <a:latin typeface="NimbusRomNo9L-Regu"/>
              </a:rPr>
              <a:t>Storage Rings”, Frascati, Preprint</a:t>
            </a:r>
            <a:r>
              <a:rPr lang="it-IT" b="0" i="0" u="none" strike="noStrike" dirty="0">
                <a:solidFill>
                  <a:srgbClr val="231F20"/>
                </a:solidFill>
                <a:latin typeface="NimbusRomNo9L-Regu"/>
              </a:rPr>
              <a:t> </a:t>
            </a:r>
            <a:r>
              <a:rPr lang="en-GB" b="0" i="0" u="none" strike="noStrike" baseline="0" dirty="0">
                <a:solidFill>
                  <a:srgbClr val="231F20"/>
                </a:solidFill>
                <a:latin typeface="NimbusRomNo9L-Regu"/>
              </a:rPr>
              <a:t>INF/75/6(R) (</a:t>
            </a:r>
            <a:r>
              <a:rPr lang="en-GB" b="1" i="0" u="none" strike="noStrike" baseline="0" dirty="0">
                <a:solidFill>
                  <a:srgbClr val="0070C0"/>
                </a:solidFill>
                <a:latin typeface="NimbusRomNo9L-Regu"/>
              </a:rPr>
              <a:t>1975</a:t>
            </a:r>
            <a:r>
              <a:rPr lang="en-GB" b="0" i="0" u="none" strike="noStrike" baseline="0" dirty="0">
                <a:solidFill>
                  <a:srgbClr val="231F20"/>
                </a:solidFill>
                <a:latin typeface="NimbusRomNo9L-Regu"/>
              </a:rPr>
              <a:t>).</a:t>
            </a:r>
          </a:p>
          <a:p>
            <a:pPr marL="176213" indent="-176213"/>
            <a:r>
              <a:rPr lang="en-GB" b="0" i="0" u="none" strike="noStrike" baseline="0" dirty="0">
                <a:solidFill>
                  <a:srgbClr val="231F20"/>
                </a:solidFill>
                <a:latin typeface="NimbusRomNo9L-Regu"/>
              </a:rPr>
              <a:t>A.A. </a:t>
            </a:r>
            <a:r>
              <a:rPr lang="en-GB" b="0" i="0" u="none" strike="noStrike" baseline="0" dirty="0" err="1">
                <a:solidFill>
                  <a:srgbClr val="231F20"/>
                </a:solidFill>
                <a:latin typeface="NimbusRomNo9L-Regu"/>
              </a:rPr>
              <a:t>Avdienko</a:t>
            </a:r>
            <a:r>
              <a:rPr lang="en-GB" b="0" i="0" u="none" strike="noStrike" baseline="0" dirty="0">
                <a:solidFill>
                  <a:srgbClr val="231F20"/>
                </a:solidFill>
                <a:latin typeface="NimbusRomNo9L-Regu"/>
              </a:rPr>
              <a:t> et al., “The Project of Modernization of</a:t>
            </a:r>
            <a:r>
              <a:rPr lang="en-GB" b="0" i="0" u="none" strike="noStrike" dirty="0">
                <a:solidFill>
                  <a:srgbClr val="231F20"/>
                </a:solidFill>
                <a:latin typeface="NimbusRomNo9L-Regu"/>
              </a:rPr>
              <a:t> </a:t>
            </a:r>
            <a:r>
              <a:rPr lang="en-GB" b="0" i="0" u="none" strike="noStrike" baseline="0" dirty="0">
                <a:solidFill>
                  <a:srgbClr val="231F20"/>
                </a:solidFill>
                <a:latin typeface="NimbusRomNo9L-Regu"/>
              </a:rPr>
              <a:t>the </a:t>
            </a:r>
            <a:r>
              <a:rPr lang="en-GB" b="1" i="0" u="none" strike="noStrike" baseline="0" dirty="0">
                <a:solidFill>
                  <a:srgbClr val="0070C0"/>
                </a:solidFill>
                <a:latin typeface="NimbusRomNo9L-Regu"/>
              </a:rPr>
              <a:t>VEPP-4 Storage Ring </a:t>
            </a:r>
            <a:r>
              <a:rPr lang="en-GB" b="0" i="0" u="none" strike="noStrike" baseline="0" dirty="0">
                <a:solidFill>
                  <a:srgbClr val="231F20"/>
                </a:solidFill>
                <a:latin typeface="NimbusRomNo9L-Regu"/>
              </a:rPr>
              <a:t>for Monochromatic Experiments</a:t>
            </a:r>
            <a:r>
              <a:rPr lang="en-GB" b="0" i="0" u="none" strike="noStrike" dirty="0">
                <a:solidFill>
                  <a:srgbClr val="231F20"/>
                </a:solidFill>
                <a:latin typeface="NimbusRomNo9L-Regu"/>
              </a:rPr>
              <a:t> </a:t>
            </a:r>
            <a:r>
              <a:rPr lang="en-GB" b="0" i="0" u="none" strike="noStrike" baseline="0" dirty="0">
                <a:solidFill>
                  <a:srgbClr val="231F20"/>
                </a:solidFill>
                <a:latin typeface="NimbusRomNo9L-Regu"/>
              </a:rPr>
              <a:t>in the Energy Range of </a:t>
            </a:r>
            <a:r>
              <a:rPr lang="en-GB" b="0" i="0" u="none" strike="noStrike" baseline="0" dirty="0">
                <a:solidFill>
                  <a:srgbClr val="231F20"/>
                </a:solidFill>
                <a:latin typeface="CMR9"/>
              </a:rPr>
              <a:t>Ψ </a:t>
            </a:r>
            <a:r>
              <a:rPr lang="en-GB" b="0" i="0" u="none" strike="noStrike" baseline="0" dirty="0">
                <a:solidFill>
                  <a:srgbClr val="231F20"/>
                </a:solidFill>
                <a:latin typeface="NimbusRomNo9L-Regu"/>
              </a:rPr>
              <a:t>and </a:t>
            </a:r>
            <a:r>
              <a:rPr lang="en-GB" b="0" i="0" u="none" strike="noStrike" baseline="0" dirty="0">
                <a:solidFill>
                  <a:srgbClr val="231F20"/>
                </a:solidFill>
                <a:latin typeface="CMR9"/>
              </a:rPr>
              <a:t>Υ </a:t>
            </a:r>
            <a:r>
              <a:rPr lang="en-GB" b="0" i="0" u="none" strike="noStrike" baseline="0" dirty="0">
                <a:solidFill>
                  <a:srgbClr val="231F20"/>
                </a:solidFill>
                <a:latin typeface="NimbusRomNo9L-Regu"/>
              </a:rPr>
              <a:t>Mesons”, HEACC’83 (</a:t>
            </a:r>
            <a:r>
              <a:rPr lang="en-GB" b="1" i="0" u="none" strike="noStrike" baseline="0" dirty="0">
                <a:solidFill>
                  <a:srgbClr val="0070C0"/>
                </a:solidFill>
                <a:latin typeface="NimbusRomNo9L-Regu"/>
              </a:rPr>
              <a:t>1983</a:t>
            </a:r>
            <a:r>
              <a:rPr lang="en-GB" b="0" i="0" u="none" strike="noStrike" baseline="0" dirty="0">
                <a:solidFill>
                  <a:srgbClr val="231F20"/>
                </a:solidFill>
                <a:latin typeface="NimbusRomNo9L-Regu"/>
              </a:rPr>
              <a:t>) 186.</a:t>
            </a:r>
          </a:p>
          <a:p>
            <a:pPr marL="176213" indent="-176213"/>
            <a:r>
              <a:rPr lang="en-GB" b="0" i="0" u="none" strike="noStrike" baseline="0" dirty="0">
                <a:solidFill>
                  <a:srgbClr val="231F20"/>
                </a:solidFill>
                <a:latin typeface="NimbusRomNo9L-Regu"/>
              </a:rPr>
              <a:t>K. Wille, A.W. Chao, “Investigation of a Monochromator</a:t>
            </a:r>
            <a:r>
              <a:rPr lang="en-GB" dirty="0">
                <a:solidFill>
                  <a:srgbClr val="231F20"/>
                </a:solidFill>
                <a:latin typeface="NimbusRomNo9L-Regu"/>
              </a:rPr>
              <a:t> </a:t>
            </a:r>
            <a:r>
              <a:rPr lang="en-GB" b="0" i="0" u="none" strike="noStrike" baseline="0" dirty="0">
                <a:solidFill>
                  <a:srgbClr val="231F20"/>
                </a:solidFill>
                <a:latin typeface="NimbusRomNo9L-Regu"/>
              </a:rPr>
              <a:t>Scheme for </a:t>
            </a:r>
            <a:r>
              <a:rPr lang="en-GB" b="1" i="0" u="none" strike="noStrike" baseline="0" dirty="0">
                <a:solidFill>
                  <a:srgbClr val="0070C0"/>
                </a:solidFill>
                <a:latin typeface="NimbusRomNo9L-Regu"/>
              </a:rPr>
              <a:t>SPEAR</a:t>
            </a:r>
            <a:r>
              <a:rPr lang="en-GB" b="0" i="0" u="none" strike="noStrike" baseline="0" dirty="0">
                <a:solidFill>
                  <a:srgbClr val="231F20"/>
                </a:solidFill>
                <a:latin typeface="NimbusRomNo9L-Regu"/>
              </a:rPr>
              <a:t>”, SLAC/AP-32 (</a:t>
            </a:r>
            <a:r>
              <a:rPr lang="en-GB" b="1" i="0" u="none" strike="noStrike" baseline="0" dirty="0">
                <a:solidFill>
                  <a:srgbClr val="0070C0"/>
                </a:solidFill>
                <a:latin typeface="NimbusRomNo9L-Regu"/>
              </a:rPr>
              <a:t>1984</a:t>
            </a:r>
            <a:r>
              <a:rPr lang="en-GB" b="0" i="0" u="none" strike="noStrike" baseline="0" dirty="0">
                <a:solidFill>
                  <a:srgbClr val="231F20"/>
                </a:solidFill>
                <a:latin typeface="NimbusRomNo9L-Regu"/>
              </a:rPr>
              <a:t>).</a:t>
            </a:r>
          </a:p>
          <a:p>
            <a:pPr marL="176213" indent="-176213"/>
            <a:r>
              <a:rPr lang="en-GB" b="0" i="0" u="none" strike="noStrike" baseline="0" dirty="0">
                <a:solidFill>
                  <a:srgbClr val="231F20"/>
                </a:solidFill>
                <a:latin typeface="NimbusRomNo9L-Regu"/>
              </a:rPr>
              <a:t>M. Jowett, “Feasibility of a Monochromator Scheme in</a:t>
            </a:r>
            <a:r>
              <a:rPr lang="en-GB" b="0" i="0" u="none" strike="noStrike" dirty="0">
                <a:solidFill>
                  <a:srgbClr val="231F20"/>
                </a:solidFill>
                <a:latin typeface="NimbusRomNo9L-Regu"/>
              </a:rPr>
              <a:t> </a:t>
            </a:r>
            <a:r>
              <a:rPr lang="en-GB" b="1" i="0" u="none" strike="noStrike" baseline="0" dirty="0">
                <a:solidFill>
                  <a:srgbClr val="0070C0"/>
                </a:solidFill>
                <a:latin typeface="NimbusRomNo9L-Regu"/>
              </a:rPr>
              <a:t>LEP</a:t>
            </a:r>
            <a:r>
              <a:rPr lang="en-GB" b="0" i="0" u="none" strike="noStrike" baseline="0" dirty="0">
                <a:solidFill>
                  <a:srgbClr val="231F20"/>
                </a:solidFill>
                <a:latin typeface="NimbusRomNo9L-Regu"/>
              </a:rPr>
              <a:t>”, CERN LEP Note 544 (</a:t>
            </a:r>
            <a:r>
              <a:rPr lang="en-GB" b="1" i="0" u="none" strike="noStrike" baseline="0" dirty="0">
                <a:solidFill>
                  <a:srgbClr val="0070C0"/>
                </a:solidFill>
                <a:latin typeface="NimbusRomNo9L-Regu"/>
              </a:rPr>
              <a:t>1985</a:t>
            </a:r>
            <a:r>
              <a:rPr lang="en-GB" b="0" i="0" u="none" strike="noStrike" baseline="0" dirty="0">
                <a:solidFill>
                  <a:srgbClr val="231F20"/>
                </a:solidFill>
                <a:latin typeface="NimbusRomNo9L-Regu"/>
              </a:rPr>
              <a:t>).</a:t>
            </a:r>
          </a:p>
          <a:p>
            <a:pPr marL="176213" indent="-176213"/>
            <a:r>
              <a:rPr lang="en-GB" dirty="0">
                <a:solidFill>
                  <a:srgbClr val="231F20"/>
                </a:solidFill>
                <a:latin typeface="NimbusRomNo9L-Regu"/>
              </a:rPr>
              <a:t>A. A. </a:t>
            </a:r>
            <a:r>
              <a:rPr lang="en-GB" dirty="0" err="1">
                <a:solidFill>
                  <a:srgbClr val="231F20"/>
                </a:solidFill>
                <a:latin typeface="NimbusRomNo9L-Regu"/>
              </a:rPr>
              <a:t>Zholents</a:t>
            </a:r>
            <a:r>
              <a:rPr lang="en-GB" dirty="0">
                <a:solidFill>
                  <a:srgbClr val="231F20"/>
                </a:solidFill>
                <a:latin typeface="NimbusRomNo9L-Regu"/>
              </a:rPr>
              <a:t>, “Sophisticated Accelerator Techniques for Colliding Beam Experiments”, Nuclear Instruments and Methods in Physics Research A265 (</a:t>
            </a:r>
            <a:r>
              <a:rPr lang="en-GB" b="1" dirty="0">
                <a:solidFill>
                  <a:srgbClr val="0070C0"/>
                </a:solidFill>
                <a:latin typeface="NimbusRomNo9L-Regu"/>
              </a:rPr>
              <a:t>1988</a:t>
            </a:r>
            <a:r>
              <a:rPr lang="en-GB" dirty="0">
                <a:solidFill>
                  <a:srgbClr val="231F20"/>
                </a:solidFill>
                <a:latin typeface="NimbusRomNo9L-Regu"/>
              </a:rPr>
              <a:t>) 179-185</a:t>
            </a:r>
          </a:p>
          <a:p>
            <a:pPr marL="176213" indent="-176213"/>
            <a:r>
              <a:rPr lang="en-GB" b="0" i="0" u="none" strike="noStrike" baseline="0" dirty="0" err="1">
                <a:solidFill>
                  <a:srgbClr val="231F20"/>
                </a:solidFill>
                <a:latin typeface="NimbusRomNo9L-Regu"/>
              </a:rPr>
              <a:t>Yu.I</a:t>
            </a:r>
            <a:r>
              <a:rPr lang="en-GB" b="0" i="0" u="none" strike="noStrike" baseline="0" dirty="0">
                <a:solidFill>
                  <a:srgbClr val="231F20"/>
                </a:solidFill>
                <a:latin typeface="NimbusRomNo9L-Regu"/>
              </a:rPr>
              <a:t>. </a:t>
            </a:r>
            <a:r>
              <a:rPr lang="en-GB" b="0" i="0" u="none" strike="noStrike" baseline="0" dirty="0" err="1">
                <a:solidFill>
                  <a:srgbClr val="231F20"/>
                </a:solidFill>
                <a:latin typeface="NimbusRomNo9L-Regu"/>
              </a:rPr>
              <a:t>Alexahin</a:t>
            </a:r>
            <a:r>
              <a:rPr lang="en-GB" b="0" i="0" u="none" strike="noStrike" baseline="0" dirty="0">
                <a:solidFill>
                  <a:srgbClr val="231F20"/>
                </a:solidFill>
                <a:latin typeface="NimbusRomNo9L-Regu"/>
              </a:rPr>
              <a:t>, A. </a:t>
            </a:r>
            <a:r>
              <a:rPr lang="en-GB" b="0" i="0" u="none" strike="noStrike" baseline="0" dirty="0" err="1">
                <a:solidFill>
                  <a:srgbClr val="231F20"/>
                </a:solidFill>
                <a:latin typeface="NimbusRomNo9L-Regu"/>
              </a:rPr>
              <a:t>Dubrovin</a:t>
            </a:r>
            <a:r>
              <a:rPr lang="en-GB" b="0" i="0" u="none" strike="noStrike" baseline="0" dirty="0">
                <a:solidFill>
                  <a:srgbClr val="231F20"/>
                </a:solidFill>
                <a:latin typeface="NimbusRomNo9L-Regu"/>
              </a:rPr>
              <a:t>, A.A. Zholents, “Proposal</a:t>
            </a:r>
            <a:r>
              <a:rPr lang="en-GB" b="0" i="0" u="none" strike="noStrike" dirty="0">
                <a:solidFill>
                  <a:srgbClr val="231F20"/>
                </a:solidFill>
                <a:latin typeface="NimbusRomNo9L-Regu"/>
              </a:rPr>
              <a:t> </a:t>
            </a:r>
            <a:r>
              <a:rPr lang="en-GB" b="0" i="0" u="none" strike="noStrike" baseline="0" dirty="0">
                <a:solidFill>
                  <a:srgbClr val="231F20"/>
                </a:solidFill>
                <a:latin typeface="NimbusRomNo9L-Regu"/>
              </a:rPr>
              <a:t>on </a:t>
            </a:r>
            <a:r>
              <a:rPr lang="en-GB" i="0" u="none" strike="noStrike" baseline="0" dirty="0">
                <a:latin typeface="NimbusRomNo9L-Regu"/>
              </a:rPr>
              <a:t>a</a:t>
            </a:r>
            <a:r>
              <a:rPr lang="en-GB" b="1" i="0" u="none" strike="noStrike" baseline="0" dirty="0">
                <a:solidFill>
                  <a:srgbClr val="0070C0"/>
                </a:solidFill>
                <a:latin typeface="NimbusRomNo9L-Regu"/>
              </a:rPr>
              <a:t> Tau-Charm Factory </a:t>
            </a:r>
            <a:r>
              <a:rPr lang="en-GB" b="0" i="0" u="none" strike="noStrike" baseline="0" dirty="0">
                <a:solidFill>
                  <a:srgbClr val="231F20"/>
                </a:solidFill>
                <a:latin typeface="NimbusRomNo9L-Regu"/>
              </a:rPr>
              <a:t>with </a:t>
            </a:r>
            <a:r>
              <a:rPr lang="en-GB" b="0" i="0" u="none" strike="noStrike" baseline="0" dirty="0" err="1">
                <a:solidFill>
                  <a:srgbClr val="231F20"/>
                </a:solidFill>
                <a:latin typeface="NimbusRomNo9L-Regu"/>
              </a:rPr>
              <a:t>Monochromatization</a:t>
            </a:r>
            <a:r>
              <a:rPr lang="en-GB" b="0" i="0" u="none" strike="noStrike" baseline="0" dirty="0">
                <a:solidFill>
                  <a:srgbClr val="231F20"/>
                </a:solidFill>
                <a:latin typeface="NimbusRomNo9L-Regu"/>
              </a:rPr>
              <a:t>”,</a:t>
            </a:r>
            <a:r>
              <a:rPr lang="en-GB" b="0" i="0" u="none" strike="noStrike" dirty="0">
                <a:solidFill>
                  <a:srgbClr val="231F20"/>
                </a:solidFill>
                <a:latin typeface="NimbusRomNo9L-Regu"/>
              </a:rPr>
              <a:t> EPAC90</a:t>
            </a:r>
            <a:r>
              <a:rPr lang="en-GB" b="0" i="0" u="none" strike="noStrike" baseline="0" dirty="0">
                <a:solidFill>
                  <a:srgbClr val="231F20"/>
                </a:solidFill>
                <a:latin typeface="NimbusRomNo9L-Regu"/>
              </a:rPr>
              <a:t>, Nice,</a:t>
            </a:r>
            <a:r>
              <a:rPr lang="en-GB" b="0" i="0" u="none" strike="noStrike" dirty="0">
                <a:solidFill>
                  <a:srgbClr val="231F20"/>
                </a:solidFill>
                <a:latin typeface="NimbusRomNo9L-Regu"/>
              </a:rPr>
              <a:t> </a:t>
            </a:r>
            <a:r>
              <a:rPr lang="fr-FR" b="0" i="0" u="none" strike="noStrike" baseline="0" dirty="0">
                <a:solidFill>
                  <a:srgbClr val="231F20"/>
                </a:solidFill>
                <a:latin typeface="NimbusRomNo9L-Regu"/>
              </a:rPr>
              <a:t>France, 1 2–16 June </a:t>
            </a:r>
            <a:r>
              <a:rPr lang="fr-FR" b="1" i="0" u="none" strike="noStrike" baseline="0" dirty="0">
                <a:solidFill>
                  <a:srgbClr val="0070C0"/>
                </a:solidFill>
                <a:latin typeface="NimbusRomNo9L-Regu"/>
              </a:rPr>
              <a:t>1990</a:t>
            </a:r>
            <a:r>
              <a:rPr lang="fr-FR" b="0" i="0" u="none" strike="noStrike" baseline="0" dirty="0">
                <a:solidFill>
                  <a:srgbClr val="231F20"/>
                </a:solidFill>
                <a:latin typeface="NimbusRomNo9L-Regu"/>
              </a:rPr>
              <a:t>, pp. 398</a:t>
            </a:r>
          </a:p>
          <a:p>
            <a:pPr marL="176213" indent="-176213"/>
            <a:r>
              <a:rPr lang="en-GB" b="0" i="0" u="none" strike="noStrike" baseline="0" dirty="0">
                <a:solidFill>
                  <a:srgbClr val="231F20"/>
                </a:solidFill>
                <a:latin typeface="NimbusRomNo9L-Regu"/>
              </a:rPr>
              <a:t>A. </a:t>
            </a:r>
            <a:r>
              <a:rPr lang="en-GB" b="0" i="0" u="none" strike="noStrike" baseline="0" dirty="0" err="1">
                <a:solidFill>
                  <a:srgbClr val="231F20"/>
                </a:solidFill>
                <a:latin typeface="NimbusRomNo9L-Regu"/>
              </a:rPr>
              <a:t>Zholents</a:t>
            </a:r>
            <a:r>
              <a:rPr lang="en-GB" b="0" i="0" u="none" strike="noStrike" baseline="0" dirty="0">
                <a:solidFill>
                  <a:srgbClr val="231F20"/>
                </a:solidFill>
                <a:latin typeface="NimbusRomNo9L-Regu"/>
              </a:rPr>
              <a:t>, “Polarized J/</a:t>
            </a:r>
            <a:r>
              <a:rPr lang="en-GB" b="0" i="0" u="none" strike="noStrike" baseline="0" dirty="0">
                <a:solidFill>
                  <a:srgbClr val="231F20"/>
                </a:solidFill>
                <a:latin typeface="CMR9"/>
              </a:rPr>
              <a:t>Ψ </a:t>
            </a:r>
            <a:r>
              <a:rPr lang="en-GB" b="0" i="0" u="none" strike="noStrike" baseline="0" dirty="0">
                <a:solidFill>
                  <a:srgbClr val="231F20"/>
                </a:solidFill>
                <a:latin typeface="NimbusRomNo9L-Regu"/>
              </a:rPr>
              <a:t>Mesons at a </a:t>
            </a:r>
            <a:r>
              <a:rPr lang="en-GB" b="1" i="0" u="none" strike="noStrike" baseline="0" dirty="0">
                <a:solidFill>
                  <a:srgbClr val="0070C0"/>
                </a:solidFill>
                <a:latin typeface="NimbusRomNo9L-Regu"/>
              </a:rPr>
              <a:t>Tau-Charm Factory</a:t>
            </a:r>
            <a:r>
              <a:rPr lang="en-GB" b="1" i="0" u="none" strike="noStrike" dirty="0">
                <a:solidFill>
                  <a:srgbClr val="0070C0"/>
                </a:solidFill>
                <a:latin typeface="NimbusRomNo9L-Regu"/>
              </a:rPr>
              <a:t> </a:t>
            </a:r>
            <a:r>
              <a:rPr lang="en-GB" i="0" u="none" strike="noStrike" baseline="0" dirty="0">
                <a:solidFill>
                  <a:srgbClr val="231F20"/>
                </a:solidFill>
                <a:latin typeface="NimbusRomNo9L-Regu"/>
              </a:rPr>
              <a:t>with a Monochromator Scheme”, CERN SL/97-27,</a:t>
            </a:r>
            <a:r>
              <a:rPr lang="en-GB" i="0" u="none" strike="noStrike" dirty="0">
                <a:solidFill>
                  <a:srgbClr val="231F20"/>
                </a:solidFill>
                <a:latin typeface="NimbusRomNo9L-Regu"/>
              </a:rPr>
              <a:t> </a:t>
            </a:r>
            <a:r>
              <a:rPr lang="en-GB" i="0" u="none" strike="noStrike" baseline="0" dirty="0">
                <a:solidFill>
                  <a:srgbClr val="231F20"/>
                </a:solidFill>
                <a:latin typeface="NimbusRomNo9L-Regu"/>
              </a:rPr>
              <a:t>June (</a:t>
            </a:r>
            <a:r>
              <a:rPr lang="en-GB" b="1" i="0" u="none" strike="noStrike" baseline="0" dirty="0">
                <a:solidFill>
                  <a:srgbClr val="0070C0"/>
                </a:solidFill>
                <a:latin typeface="NimbusRomNo9L-Regu"/>
              </a:rPr>
              <a:t>1992</a:t>
            </a:r>
            <a:r>
              <a:rPr lang="en-GB" b="0" i="0" u="none" strike="noStrike" baseline="0" dirty="0">
                <a:solidFill>
                  <a:srgbClr val="231F20"/>
                </a:solidFill>
                <a:latin typeface="NimbusRomNo9L-Regu"/>
              </a:rPr>
              <a:t>).</a:t>
            </a:r>
          </a:p>
          <a:p>
            <a:pPr marL="176213" indent="-176213"/>
            <a:r>
              <a:rPr lang="en-GB" b="0" i="0" u="none" strike="noStrike" baseline="0" dirty="0">
                <a:solidFill>
                  <a:srgbClr val="231F20"/>
                </a:solidFill>
                <a:latin typeface="NimbusRomNo9L-Regu"/>
              </a:rPr>
              <a:t>A. Faus-Golfe and J. Le Duff, “Versatile DBA and TBA</a:t>
            </a:r>
            <a:r>
              <a:rPr lang="en-GB" b="0" i="0" u="none" strike="noStrike" dirty="0">
                <a:solidFill>
                  <a:srgbClr val="231F20"/>
                </a:solidFill>
                <a:latin typeface="NimbusRomNo9L-Regu"/>
              </a:rPr>
              <a:t> </a:t>
            </a:r>
            <a:r>
              <a:rPr lang="en-GB" b="0" i="0" u="none" strike="noStrike" baseline="0" dirty="0">
                <a:solidFill>
                  <a:srgbClr val="231F20"/>
                </a:solidFill>
                <a:latin typeface="NimbusRomNo9L-Regu"/>
              </a:rPr>
              <a:t>Lattices for a </a:t>
            </a:r>
            <a:r>
              <a:rPr lang="en-GB" b="1" i="0" u="none" strike="noStrike" baseline="0" dirty="0">
                <a:solidFill>
                  <a:srgbClr val="0070C0"/>
                </a:solidFill>
                <a:latin typeface="NimbusRomNo9L-Regu"/>
              </a:rPr>
              <a:t>Tau-Charm Factory</a:t>
            </a:r>
            <a:r>
              <a:rPr lang="en-GB" b="0" i="0" u="none" strike="noStrike" baseline="0" dirty="0">
                <a:solidFill>
                  <a:srgbClr val="231F20"/>
                </a:solidFill>
                <a:latin typeface="NimbusRomNo9L-Regu"/>
              </a:rPr>
              <a:t> with and without Beam</a:t>
            </a:r>
            <a:r>
              <a:rPr lang="en-GB" b="0" i="0" u="none" strike="noStrike" dirty="0">
                <a:solidFill>
                  <a:srgbClr val="231F20"/>
                </a:solidFill>
                <a:latin typeface="NimbusRomNo9L-Regu"/>
              </a:rPr>
              <a:t> </a:t>
            </a:r>
            <a:r>
              <a:rPr lang="en-GB" b="0" i="0" u="none" strike="noStrike" baseline="0" dirty="0" err="1">
                <a:solidFill>
                  <a:srgbClr val="231F20"/>
                </a:solidFill>
                <a:latin typeface="NimbusRomNo9L-Regu"/>
              </a:rPr>
              <a:t>Monochromatization</a:t>
            </a:r>
            <a:r>
              <a:rPr lang="en-GB" b="0" i="0" u="none" strike="noStrike" baseline="0" dirty="0">
                <a:solidFill>
                  <a:srgbClr val="231F20"/>
                </a:solidFill>
                <a:latin typeface="NimbusRomNo9L-Regu"/>
              </a:rPr>
              <a:t>”, </a:t>
            </a:r>
            <a:r>
              <a:rPr lang="en-GB" b="0" i="0" u="none" strike="noStrike" baseline="0" dirty="0" err="1">
                <a:solidFill>
                  <a:srgbClr val="231F20"/>
                </a:solidFill>
                <a:latin typeface="NimbusRomNo9L-Regu"/>
              </a:rPr>
              <a:t>Nucl</a:t>
            </a:r>
            <a:r>
              <a:rPr lang="en-GB" b="0" i="0" u="none" strike="noStrike" baseline="0" dirty="0">
                <a:solidFill>
                  <a:srgbClr val="231F20"/>
                </a:solidFill>
                <a:latin typeface="NimbusRomNo9L-Regu"/>
              </a:rPr>
              <a:t>. Instr. Methods A 372 (</a:t>
            </a:r>
            <a:r>
              <a:rPr lang="en-GB" b="1" i="0" u="none" strike="noStrike" baseline="0" dirty="0">
                <a:solidFill>
                  <a:srgbClr val="0070C0"/>
                </a:solidFill>
                <a:latin typeface="NimbusRomNo9L-Regu"/>
              </a:rPr>
              <a:t>1996</a:t>
            </a:r>
            <a:r>
              <a:rPr lang="en-GB" b="0" i="0" u="none" strike="noStrike" baseline="0" dirty="0">
                <a:solidFill>
                  <a:srgbClr val="231F20"/>
                </a:solidFill>
                <a:latin typeface="NimbusRomNo9L-Regu"/>
              </a:rPr>
              <a:t>)</a:t>
            </a:r>
            <a:r>
              <a:rPr lang="en-GB" b="0" i="0" u="none" strike="noStrike" dirty="0">
                <a:solidFill>
                  <a:srgbClr val="231F20"/>
                </a:solidFill>
                <a:latin typeface="NimbusRomNo9L-Regu"/>
              </a:rPr>
              <a:t> </a:t>
            </a:r>
            <a:r>
              <a:rPr lang="en-GB" b="0" i="0" u="none" strike="noStrike" baseline="0" dirty="0">
                <a:solidFill>
                  <a:srgbClr val="231F20"/>
                </a:solidFill>
                <a:latin typeface="NimbusRomNo9L-Regu"/>
              </a:rPr>
              <a:t>6–18.</a:t>
            </a:r>
          </a:p>
          <a:p>
            <a:pPr marL="176213" indent="-176213"/>
            <a:r>
              <a:rPr lang="en-GB" dirty="0"/>
              <a:t>A. Faus-Golfe, M. A. Valdivia Garcia, and F. Zimmermann, “Towards a </a:t>
            </a:r>
            <a:r>
              <a:rPr lang="en-GB" dirty="0" err="1"/>
              <a:t>Monochromatization</a:t>
            </a:r>
            <a:r>
              <a:rPr lang="en-GB" dirty="0"/>
              <a:t> Scheme for Direct Higgs Production at FCC-</a:t>
            </a:r>
            <a:r>
              <a:rPr lang="en-GB" dirty="0" err="1"/>
              <a:t>ee</a:t>
            </a:r>
            <a:r>
              <a:rPr lang="en-GB" dirty="0"/>
              <a:t>”, IPAC2016 Conference, Busan, Korea (</a:t>
            </a:r>
            <a:r>
              <a:rPr lang="en-GB" b="1" dirty="0">
                <a:solidFill>
                  <a:srgbClr val="0070C0"/>
                </a:solidFill>
              </a:rPr>
              <a:t>2016</a:t>
            </a:r>
            <a:r>
              <a:rPr lang="en-GB" dirty="0"/>
              <a:t>)</a:t>
            </a:r>
          </a:p>
          <a:p>
            <a:pPr marL="176213" indent="-176213"/>
            <a:r>
              <a:rPr lang="en-GB" dirty="0"/>
              <a:t>A. Bogomyagkov and E. Levichev, “Collision </a:t>
            </a:r>
            <a:r>
              <a:rPr lang="en-GB" dirty="0" err="1"/>
              <a:t>Monochromatization</a:t>
            </a:r>
            <a:r>
              <a:rPr lang="en-GB" dirty="0"/>
              <a:t> in </a:t>
            </a:r>
            <a:r>
              <a:rPr lang="en-GB" dirty="0" err="1"/>
              <a:t>e+e</a:t>
            </a:r>
            <a:r>
              <a:rPr lang="en-GB" dirty="0"/>
              <a:t>− Colliders</a:t>
            </a:r>
            <a:r>
              <a:rPr lang="en-GB" i="1" dirty="0"/>
              <a:t>”</a:t>
            </a:r>
            <a:r>
              <a:rPr lang="en-GB" dirty="0"/>
              <a:t>, Phys. Rev. Accel. Beams 20, 051001 (2017).</a:t>
            </a:r>
          </a:p>
          <a:p>
            <a:pPr marL="176213" indent="-176213"/>
            <a:r>
              <a:rPr lang="en-GB" dirty="0"/>
              <a:t>M. A. Valdivia Garcia, F. Zimmermann, “Effect of emittance constraints on </a:t>
            </a:r>
            <a:r>
              <a:rPr lang="en-GB" dirty="0" err="1"/>
              <a:t>monochromatization</a:t>
            </a:r>
            <a:r>
              <a:rPr lang="en-GB" dirty="0"/>
              <a:t> at the Future Circular </a:t>
            </a:r>
            <a:r>
              <a:rPr lang="en-GB" dirty="0" err="1"/>
              <a:t>e+e</a:t>
            </a:r>
            <a:r>
              <a:rPr lang="en-GB" dirty="0"/>
              <a:t>− Collider”, IPAC2019 Melbourne (</a:t>
            </a:r>
            <a:r>
              <a:rPr lang="en-GB" b="1" dirty="0">
                <a:solidFill>
                  <a:srgbClr val="0070C0"/>
                </a:solidFill>
              </a:rPr>
              <a:t>2019</a:t>
            </a:r>
            <a:r>
              <a:rPr lang="en-GB" dirty="0"/>
              <a:t>)</a:t>
            </a:r>
          </a:p>
          <a:p>
            <a:pPr marL="176213" indent="-176213"/>
            <a:r>
              <a:rPr lang="en-GB" dirty="0"/>
              <a:t>V. Telnov, “</a:t>
            </a:r>
            <a:r>
              <a:rPr lang="en-GB" dirty="0" err="1"/>
              <a:t>Monochromatization</a:t>
            </a:r>
            <a:r>
              <a:rPr lang="en-GB" dirty="0"/>
              <a:t> of </a:t>
            </a:r>
            <a:r>
              <a:rPr lang="en-GB" dirty="0" err="1"/>
              <a:t>e+e</a:t>
            </a:r>
            <a:r>
              <a:rPr lang="en-GB" dirty="0"/>
              <a:t>− colliders with a large crossing angle” 31.08. </a:t>
            </a:r>
            <a:r>
              <a:rPr lang="en-GB" b="1" dirty="0">
                <a:solidFill>
                  <a:srgbClr val="0070C0"/>
                </a:solidFill>
              </a:rPr>
              <a:t>2020</a:t>
            </a:r>
          </a:p>
          <a:p>
            <a:pPr marL="342900" indent="-342900">
              <a:buAutoNum type="alphaUcPeriod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u="none" strike="noStrike" baseline="0" dirty="0">
              <a:solidFill>
                <a:srgbClr val="231F20"/>
              </a:solidFill>
              <a:latin typeface="NimbusRomNo9L-Regu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u="none" strike="noStrike" baseline="0" dirty="0">
              <a:solidFill>
                <a:srgbClr val="231F20"/>
              </a:solidFill>
              <a:latin typeface="NimbusRomNo9L-Regu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591" y="-66187"/>
            <a:ext cx="9144000" cy="108381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err="1">
                <a:solidFill>
                  <a:srgbClr val="FF0000"/>
                </a:solidFill>
              </a:rPr>
              <a:t>monochromatization</a:t>
            </a:r>
            <a:r>
              <a:rPr lang="en-GB" b="1" dirty="0">
                <a:solidFill>
                  <a:srgbClr val="FF0000"/>
                </a:solidFill>
              </a:rPr>
              <a:t> - history</a:t>
            </a:r>
          </a:p>
        </p:txBody>
      </p:sp>
      <p:sp>
        <p:nvSpPr>
          <p:cNvPr id="6" name="TextBox 5"/>
          <p:cNvSpPr txBox="1"/>
          <p:nvPr/>
        </p:nvSpPr>
        <p:spPr>
          <a:xfrm rot="20274892">
            <a:off x="586798" y="2575196"/>
            <a:ext cx="8699754" cy="2123658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4400" dirty="0"/>
              <a:t>several studies, but</a:t>
            </a:r>
          </a:p>
          <a:p>
            <a:pPr algn="ctr"/>
            <a:r>
              <a:rPr lang="en-GB" sz="4400" dirty="0"/>
              <a:t>never used in any real machine;</a:t>
            </a:r>
          </a:p>
          <a:p>
            <a:pPr algn="ctr"/>
            <a:r>
              <a:rPr lang="en-GB" sz="4400" dirty="0"/>
              <a:t>new feature for FCC: </a:t>
            </a:r>
            <a:r>
              <a:rPr lang="en-GB" sz="4400" dirty="0" err="1"/>
              <a:t>beamstrahlung</a:t>
            </a:r>
            <a:r>
              <a:rPr lang="en-GB" sz="4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8541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591" y="-66187"/>
            <a:ext cx="9144000" cy="108381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FF0000"/>
                </a:solidFill>
              </a:rPr>
              <a:t>mono-</a:t>
            </a:r>
            <a:r>
              <a:rPr lang="en-GB" sz="3600" b="1" dirty="0" err="1">
                <a:solidFill>
                  <a:srgbClr val="FF0000"/>
                </a:solidFill>
              </a:rPr>
              <a:t>chromatization</a:t>
            </a:r>
            <a:r>
              <a:rPr lang="en-GB" sz="3600" b="1" dirty="0">
                <a:solidFill>
                  <a:srgbClr val="FF0000"/>
                </a:solidFill>
              </a:rPr>
              <a:t> for direct Higgs production</a:t>
            </a:r>
          </a:p>
          <a:p>
            <a:pPr algn="ctr"/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sz="3600" b="1" dirty="0" err="1">
                <a:solidFill>
                  <a:srgbClr val="FF0000"/>
                </a:solidFill>
              </a:rPr>
              <a:t>e</a:t>
            </a:r>
            <a:r>
              <a:rPr lang="en-GB" sz="3600" b="1" baseline="30000" dirty="0" err="1">
                <a:solidFill>
                  <a:srgbClr val="FF0000"/>
                </a:solidFill>
              </a:rPr>
              <a:t>+</a:t>
            </a:r>
            <a:r>
              <a:rPr lang="en-GB" sz="3600" b="1" dirty="0" err="1">
                <a:solidFill>
                  <a:srgbClr val="FF0000"/>
                </a:solidFill>
              </a:rPr>
              <a:t>e</a:t>
            </a:r>
            <a:r>
              <a:rPr lang="en-GB" sz="3600" b="1" baseline="30000" dirty="0">
                <a:solidFill>
                  <a:srgbClr val="FF0000"/>
                </a:solidFill>
              </a:rPr>
              <a:t>-</a:t>
            </a:r>
            <a:r>
              <a:rPr lang="en-GB" sz="3600" b="1" dirty="0">
                <a:solidFill>
                  <a:srgbClr val="FF0000"/>
                </a:solidFill>
              </a:rPr>
              <a:t>→</a:t>
            </a:r>
            <a:r>
              <a:rPr lang="en-GB" sz="3600" b="1" i="1" dirty="0">
                <a:solidFill>
                  <a:srgbClr val="FF0000"/>
                </a:solidFill>
              </a:rPr>
              <a:t>H </a:t>
            </a:r>
            <a:r>
              <a:rPr lang="en-GB" sz="3600" b="1" dirty="0">
                <a:solidFill>
                  <a:srgbClr val="FF0000"/>
                </a:solidFill>
              </a:rPr>
              <a:t>at FCC-</a:t>
            </a:r>
            <a:r>
              <a:rPr lang="en-GB" sz="3600" b="1" dirty="0" err="1">
                <a:solidFill>
                  <a:srgbClr val="FF0000"/>
                </a:solidFill>
              </a:rPr>
              <a:t>ee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5" name="Imagen 2"/>
          <p:cNvPicPr>
            <a:picLocks noChangeAspect="1"/>
          </p:cNvPicPr>
          <p:nvPr/>
        </p:nvPicPr>
        <p:blipFill>
          <a:blip r:embed="rId2">
            <a:alphaModFix amt="5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0" y="2047009"/>
            <a:ext cx="5032488" cy="3152777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ln>
            <a:noFill/>
          </a:ln>
          <a:effectLst>
            <a:glow rad="101600">
              <a:schemeClr val="accent2">
                <a:lumMod val="20000"/>
                <a:lumOff val="80000"/>
                <a:alpha val="82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42069" y="1154091"/>
            <a:ext cx="5705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one concept: introduce antisymmetric dispersion at the collision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805260" y="1811110"/>
                <a:ext cx="4572000" cy="14512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𝑊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GB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standard</m:t>
                          </m:r>
                        </m:sub>
                      </m:sSub>
                      <m:r>
                        <a:rPr lang="en-GB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𝛿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GB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GB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260" y="1811110"/>
                <a:ext cx="4572000" cy="14512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137409" y="3203888"/>
                <a:ext cx="1907702" cy="664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𝑊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m:rPr>
                              <m:nor/>
                            </m:rPr>
                            <a:rPr lang="en-GB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GB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GB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GB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</m:sub>
                      </m:sSub>
                      <m:r>
                        <a:rPr lang="en-GB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𝛿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f>
                        <m:fPr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409" y="3203888"/>
                <a:ext cx="1907702" cy="66460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137409" y="4474647"/>
                <a:ext cx="1855251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en-GB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∗2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𝛿</m:t>
                                  </m:r>
                                </m:sub>
                                <m:sup>
                                  <m: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GB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den>
                          </m:f>
                          <m:r>
                            <a:rPr lang="en-GB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409" y="4474647"/>
                <a:ext cx="1855251" cy="9106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877849" y="1154091"/>
            <a:ext cx="29662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rel. collision energy spread</a:t>
            </a:r>
          </a:p>
          <a:p>
            <a:r>
              <a:rPr lang="en-GB" sz="2000" dirty="0"/>
              <a:t>for standard conditions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77849" y="2571791"/>
            <a:ext cx="29662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rel. collision energy spread</a:t>
            </a:r>
          </a:p>
          <a:p>
            <a:r>
              <a:rPr lang="en-GB" sz="2000" dirty="0"/>
              <a:t>w. </a:t>
            </a:r>
            <a:r>
              <a:rPr lang="en-GB" sz="2000" dirty="0" err="1"/>
              <a:t>monochromatization</a:t>
            </a:r>
            <a:endParaRPr lang="en-GB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034724" y="3967453"/>
            <a:ext cx="23628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/>
              <a:t>monochromatization</a:t>
            </a:r>
            <a:endParaRPr lang="en-GB" sz="2000" dirty="0"/>
          </a:p>
          <a:p>
            <a:r>
              <a:rPr lang="en-GB" sz="2000" dirty="0"/>
              <a:t>factor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72536" y="5363115"/>
                <a:ext cx="884411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in LEP(-1) bunch train operation created unwanted antisymmetric vertical dispersion (G. Wilkinson, Rome), </a:t>
                </a:r>
                <a:r>
                  <a:rPr lang="en-GB" sz="2800" dirty="0">
                    <a:latin typeface="Symbol" panose="05050102010706020507" pitchFamily="18" charset="2"/>
                  </a:rPr>
                  <a:t>e</a:t>
                </a:r>
                <a:r>
                  <a:rPr lang="en-GB" sz="2800" baseline="-25000" dirty="0"/>
                  <a:t>y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GB" sz="2800" dirty="0"/>
                  <a:t>400 pm, </a:t>
                </a:r>
                <a:r>
                  <a:rPr lang="en-GB" sz="2800" dirty="0">
                    <a:latin typeface="Symbol" panose="05050102010706020507" pitchFamily="18" charset="2"/>
                  </a:rPr>
                  <a:t>b</a:t>
                </a:r>
                <a:r>
                  <a:rPr lang="en-GB" sz="2800" baseline="-25000" dirty="0"/>
                  <a:t>y</a:t>
                </a:r>
                <a:r>
                  <a:rPr lang="en-GB" sz="2800" dirty="0"/>
                  <a:t>*=50 mm, </a:t>
                </a:r>
                <a:r>
                  <a:rPr lang="en-GB" sz="2800" dirty="0" err="1">
                    <a:latin typeface="Symbol" panose="05050102010706020507" pitchFamily="18" charset="2"/>
                  </a:rPr>
                  <a:t>s</a:t>
                </a:r>
                <a:r>
                  <a:rPr lang="en-GB" sz="2800" baseline="-25000" dirty="0" err="1">
                    <a:latin typeface="Symbol" panose="05050102010706020507" pitchFamily="18" charset="2"/>
                  </a:rPr>
                  <a:t>d</a:t>
                </a:r>
                <a:r>
                  <a:rPr lang="en-GB" sz="2800" dirty="0"/>
                  <a:t>=0.07%, </a:t>
                </a:r>
                <a:r>
                  <a:rPr lang="en-GB" sz="2800" i="1" dirty="0" err="1"/>
                  <a:t>D</a:t>
                </a:r>
                <a:r>
                  <a:rPr lang="en-GB" sz="2800" baseline="-25000" dirty="0" err="1"/>
                  <a:t>y</a:t>
                </a:r>
                <a:r>
                  <a:rPr lang="en-GB" sz="2800" dirty="0"/>
                  <a:t>*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GB" sz="2800" dirty="0"/>
                  <a:t>2 mm:→ </a:t>
                </a:r>
                <a:r>
                  <a:rPr lang="en-GB" sz="2800" dirty="0">
                    <a:latin typeface="Symbol" panose="05050102010706020507" pitchFamily="18" charset="2"/>
                  </a:rPr>
                  <a:t>l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GB" sz="2800" dirty="0"/>
                  <a:t>1.05</a:t>
                </a: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36" y="5363115"/>
                <a:ext cx="8844110" cy="1384995"/>
              </a:xfrm>
              <a:prstGeom prst="rect">
                <a:avLst/>
              </a:prstGeom>
              <a:blipFill>
                <a:blip r:embed="rId7"/>
                <a:stretch>
                  <a:fillRect l="-1378" t="-4405" b="-118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6507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91" y="-66187"/>
            <a:ext cx="9144000" cy="1083811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0070C0"/>
                </a:solidFill>
              </a:rPr>
              <a:t>effect of </a:t>
            </a:r>
            <a:r>
              <a:rPr lang="en-GB" sz="3200" b="1" dirty="0" err="1">
                <a:solidFill>
                  <a:srgbClr val="0070C0"/>
                </a:solidFill>
              </a:rPr>
              <a:t>beamstrahlung</a:t>
            </a:r>
            <a:r>
              <a:rPr lang="en-GB" sz="3200" b="1" dirty="0">
                <a:solidFill>
                  <a:srgbClr val="0070C0"/>
                </a:solidFill>
              </a:rPr>
              <a:t> (BS) on transverse emittance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245" y="1152762"/>
            <a:ext cx="746659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BS : synchrotron radiation emitted during collision</a:t>
            </a:r>
          </a:p>
          <a:p>
            <a:pPr marL="342900" indent="-342900">
              <a:buFontTx/>
              <a:buChar char="-"/>
            </a:pPr>
            <a:r>
              <a:rPr lang="en-GB" sz="2800" dirty="0"/>
              <a:t>blow up of energy spread and bunch length </a:t>
            </a:r>
          </a:p>
          <a:p>
            <a:r>
              <a:rPr lang="en-GB" sz="2800" dirty="0"/>
              <a:t>-    in particular:</a:t>
            </a:r>
          </a:p>
          <a:p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63144" y="2078955"/>
                <a:ext cx="28939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GB" sz="2800" i="1">
                          <a:latin typeface="Cambria Math" panose="02040503050406030204" pitchFamily="18" charset="0"/>
                        </a:rPr>
                        <m:t>≠0→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144" y="2078955"/>
                <a:ext cx="2893934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83" y="3439893"/>
            <a:ext cx="7604591" cy="1093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1363"/>
            <a:ext cx="7238174" cy="14506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82" y="2564232"/>
            <a:ext cx="9036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two coupled nonlinear equations determine equilibrium emittance and energy spread: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21983" y="6331416"/>
            <a:ext cx="1844608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1600" dirty="0"/>
              <a:t>M.A. Valdivia Garcia</a:t>
            </a:r>
          </a:p>
          <a:p>
            <a:r>
              <a:rPr lang="en-GB" sz="1600" dirty="0"/>
              <a:t>F.  Zimmermann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6312" y="5501658"/>
            <a:ext cx="471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Symbol" panose="05050102010706020507" pitchFamily="18" charset="2"/>
              </a:rPr>
              <a:t>l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5926995" y="4266147"/>
            <a:ext cx="1005840" cy="585216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101204" y="4856059"/>
            <a:ext cx="915347" cy="417300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169145" y="4183744"/>
            <a:ext cx="1920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nonlinear </a:t>
            </a:r>
          </a:p>
          <a:p>
            <a:r>
              <a:rPr lang="en-GB" sz="2400" b="1" dirty="0">
                <a:solidFill>
                  <a:srgbClr val="0070C0"/>
                </a:solidFill>
              </a:rPr>
              <a:t>function of </a:t>
            </a:r>
            <a:r>
              <a:rPr lang="en-GB" sz="2400" b="1" dirty="0" err="1">
                <a:solidFill>
                  <a:srgbClr val="0070C0"/>
                </a:solidFill>
                <a:latin typeface="Symbol" panose="05050102010706020507" pitchFamily="18" charset="2"/>
              </a:rPr>
              <a:t>s</a:t>
            </a:r>
            <a:r>
              <a:rPr lang="en-GB" sz="2400" b="1" baseline="-25000" dirty="0" err="1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en-GB" sz="2400" b="1" baseline="-25000" dirty="0" err="1">
                <a:solidFill>
                  <a:srgbClr val="0070C0"/>
                </a:solidFill>
              </a:rPr>
              <a:t>,tot</a:t>
            </a:r>
            <a:r>
              <a:rPr lang="en-GB" sz="2400" b="1" dirty="0">
                <a:solidFill>
                  <a:srgbClr val="0070C0"/>
                </a:solidFill>
              </a:rPr>
              <a:t> and </a:t>
            </a:r>
            <a:r>
              <a:rPr lang="en-GB" sz="2400" b="1" dirty="0" err="1">
                <a:solidFill>
                  <a:srgbClr val="0070C0"/>
                </a:solidFill>
                <a:latin typeface="Symbol" panose="05050102010706020507" pitchFamily="18" charset="2"/>
              </a:rPr>
              <a:t>e</a:t>
            </a:r>
            <a:r>
              <a:rPr lang="en-GB" sz="2400" b="1" baseline="-25000" dirty="0" err="1">
                <a:solidFill>
                  <a:srgbClr val="0070C0"/>
                </a:solidFill>
              </a:rPr>
              <a:t>x,tot</a:t>
            </a:r>
            <a:endParaRPr lang="en-GB" sz="2400" b="1" baseline="-25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374934" y="6119461"/>
                <a:ext cx="1717329" cy="7150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d>
                        <m:dPr>
                          <m:begChr m:val="〈"/>
                          <m:endChr m:val="〉"/>
                          <m:ctrlP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GB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en-GB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GB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GB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GB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GB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934" y="6119461"/>
                <a:ext cx="1717329" cy="7150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169145" y="5527974"/>
                <a:ext cx="2083070" cy="65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GB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GB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tot</m:t>
                          </m:r>
                        </m:sub>
                      </m:sSub>
                      <m:r>
                        <a:rPr lang="en-GB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GB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GB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GB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tot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145" y="5527974"/>
                <a:ext cx="2083070" cy="65954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D5B74EAB-5EA2-459D-B661-285996C86D75}"/>
              </a:ext>
            </a:extLst>
          </p:cNvPr>
          <p:cNvSpPr/>
          <p:nvPr/>
        </p:nvSpPr>
        <p:spPr>
          <a:xfrm>
            <a:off x="322818" y="6488668"/>
            <a:ext cx="3365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7"/>
              </a:rPr>
              <a:t>https://arxiv.org/abs/1911.03420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715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F833CD0-9A50-4CAE-A708-6F6722906AF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71583"/>
          </a:xfrm>
          <a:prstGeom prst="rect">
            <a:avLst/>
          </a:prstGeom>
          <a:solidFill>
            <a:srgbClr val="FFFF00"/>
          </a:solidFill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baseline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monochromatization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scheme for FCC-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F5AFE5-8A91-4B0C-81F6-1DBCF737C065}"/>
              </a:ext>
            </a:extLst>
          </p:cNvPr>
          <p:cNvSpPr txBox="1"/>
          <p:nvPr/>
        </p:nvSpPr>
        <p:spPr>
          <a:xfrm>
            <a:off x="208779" y="571583"/>
            <a:ext cx="854015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like the classical </a:t>
            </a:r>
            <a:r>
              <a:rPr lang="en-US" sz="2400" b="1" dirty="0" err="1">
                <a:solidFill>
                  <a:srgbClr val="0000FF"/>
                </a:solidFill>
              </a:rPr>
              <a:t>Renieri</a:t>
            </a:r>
            <a:r>
              <a:rPr lang="en-US" sz="2400" b="1" dirty="0">
                <a:solidFill>
                  <a:srgbClr val="0000FF"/>
                </a:solidFill>
              </a:rPr>
              <a:t> scheme, but with dispersion in </a:t>
            </a:r>
            <a:r>
              <a:rPr lang="en-US" sz="2400" b="1" i="1" dirty="0">
                <a:solidFill>
                  <a:srgbClr val="0000FF"/>
                </a:solidFill>
              </a:rPr>
              <a:t>x</a:t>
            </a:r>
            <a:r>
              <a:rPr lang="en-US" sz="2400" dirty="0"/>
              <a:t>, not </a:t>
            </a:r>
            <a:r>
              <a:rPr lang="en-US" sz="2400" i="1" dirty="0"/>
              <a:t>y</a:t>
            </a:r>
            <a:r>
              <a:rPr lang="en-GB" sz="2400" dirty="0"/>
              <a:t>; </a:t>
            </a:r>
          </a:p>
          <a:p>
            <a:r>
              <a:rPr lang="en-GB" sz="2400" dirty="0"/>
              <a:t>larger </a:t>
            </a:r>
            <a:r>
              <a:rPr lang="en-GB" sz="2400" i="1" dirty="0"/>
              <a:t>x</a:t>
            </a:r>
            <a:r>
              <a:rPr lang="en-GB" sz="2400" dirty="0"/>
              <a:t>-size helps reduce </a:t>
            </a:r>
            <a:r>
              <a:rPr lang="en-GB" sz="2400" dirty="0" err="1"/>
              <a:t>beamstrahlung</a:t>
            </a:r>
            <a:r>
              <a:rPr lang="en-GB" sz="2400" dirty="0"/>
              <a:t>, &amp; preserves </a:t>
            </a:r>
            <a:r>
              <a:rPr lang="en-GB" sz="2400" i="1" dirty="0"/>
              <a:t>y </a:t>
            </a:r>
            <a:r>
              <a:rPr lang="en-GB" sz="2400" dirty="0"/>
              <a:t>emittance;</a:t>
            </a:r>
          </a:p>
          <a:p>
            <a:endParaRPr lang="en-GB" sz="2400" dirty="0"/>
          </a:p>
          <a:p>
            <a:r>
              <a:rPr lang="en-GB" sz="2400" dirty="0"/>
              <a:t>we try to maintain (or modify as little as possible)</a:t>
            </a:r>
          </a:p>
          <a:p>
            <a:r>
              <a:rPr lang="en-GB" sz="2400" dirty="0"/>
              <a:t>the IR geometry; physics operation also requires many bunches;</a:t>
            </a:r>
          </a:p>
          <a:p>
            <a:r>
              <a:rPr lang="en-GB" sz="2400" dirty="0"/>
              <a:t>→ keep 30 </a:t>
            </a:r>
            <a:r>
              <a:rPr lang="en-GB" sz="2400" dirty="0" err="1"/>
              <a:t>mrad</a:t>
            </a:r>
            <a:r>
              <a:rPr lang="en-GB" sz="2400" dirty="0"/>
              <a:t> crossing angle</a:t>
            </a:r>
          </a:p>
          <a:p>
            <a:endParaRPr lang="en-GB" sz="2400" dirty="0"/>
          </a:p>
          <a:p>
            <a:r>
              <a:rPr lang="en-GB" sz="2400" b="1" dirty="0">
                <a:solidFill>
                  <a:srgbClr val="0000FF"/>
                </a:solidFill>
              </a:rPr>
              <a:t>implementing this scheme requires crab cavities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1EF5F4-3EFB-48B8-9ACC-2E72858C919C}"/>
              </a:ext>
            </a:extLst>
          </p:cNvPr>
          <p:cNvCxnSpPr/>
          <p:nvPr/>
        </p:nvCxnSpPr>
        <p:spPr>
          <a:xfrm flipV="1">
            <a:off x="1695385" y="4054070"/>
            <a:ext cx="5289631" cy="189824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07B5EF-A742-46F2-994A-21956724D6B2}"/>
              </a:ext>
            </a:extLst>
          </p:cNvPr>
          <p:cNvCxnSpPr>
            <a:cxnSpLocks/>
          </p:cNvCxnSpPr>
          <p:nvPr/>
        </p:nvCxnSpPr>
        <p:spPr>
          <a:xfrm>
            <a:off x="1695384" y="4009135"/>
            <a:ext cx="5289631" cy="189824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D59DCEF4-0538-4B9C-928E-50B2081D5EEC}"/>
              </a:ext>
            </a:extLst>
          </p:cNvPr>
          <p:cNvSpPr/>
          <p:nvPr/>
        </p:nvSpPr>
        <p:spPr>
          <a:xfrm rot="20408504">
            <a:off x="2181520" y="5553267"/>
            <a:ext cx="752354" cy="1736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0F54E41-E2D4-4702-8DFC-A1C1873153A4}"/>
              </a:ext>
            </a:extLst>
          </p:cNvPr>
          <p:cNvSpPr/>
          <p:nvPr/>
        </p:nvSpPr>
        <p:spPr>
          <a:xfrm>
            <a:off x="4114493" y="4917615"/>
            <a:ext cx="659758" cy="323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21A822-43D3-4AEF-8567-652EDC6D2074}"/>
              </a:ext>
            </a:extLst>
          </p:cNvPr>
          <p:cNvSpPr/>
          <p:nvPr/>
        </p:nvSpPr>
        <p:spPr>
          <a:xfrm rot="21179246">
            <a:off x="3202022" y="5223163"/>
            <a:ext cx="659758" cy="1678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FEA00F-739E-4A49-A9DC-C5F0CC464892}"/>
              </a:ext>
            </a:extLst>
          </p:cNvPr>
          <p:cNvSpPr/>
          <p:nvPr/>
        </p:nvSpPr>
        <p:spPr>
          <a:xfrm rot="21179246">
            <a:off x="5148498" y="4519036"/>
            <a:ext cx="659758" cy="1678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EDD201C-8A42-413D-BC74-5F31744F13AE}"/>
              </a:ext>
            </a:extLst>
          </p:cNvPr>
          <p:cNvSpPr/>
          <p:nvPr/>
        </p:nvSpPr>
        <p:spPr>
          <a:xfrm rot="20408504">
            <a:off x="6107266" y="4126245"/>
            <a:ext cx="752354" cy="1736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7149632-9B4B-438F-8A33-F04FE7DEA76B}"/>
              </a:ext>
            </a:extLst>
          </p:cNvPr>
          <p:cNvSpPr/>
          <p:nvPr/>
        </p:nvSpPr>
        <p:spPr>
          <a:xfrm rot="1191496" flipV="1">
            <a:off x="6107265" y="5611141"/>
            <a:ext cx="752354" cy="1736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E6A9DA8-78C4-4173-AEAB-CDCC1D7DBC20}"/>
              </a:ext>
            </a:extLst>
          </p:cNvPr>
          <p:cNvSpPr/>
          <p:nvPr/>
        </p:nvSpPr>
        <p:spPr>
          <a:xfrm rot="1191496" flipV="1">
            <a:off x="2181520" y="4186927"/>
            <a:ext cx="752354" cy="1736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DF3B858-B19B-449D-B9D7-A63EA0212753}"/>
              </a:ext>
            </a:extLst>
          </p:cNvPr>
          <p:cNvSpPr/>
          <p:nvPr/>
        </p:nvSpPr>
        <p:spPr>
          <a:xfrm rot="420754" flipV="1">
            <a:off x="5148499" y="5280787"/>
            <a:ext cx="659758" cy="1678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3FBFC4B-1270-4DEA-A0EE-6E6415E98BBA}"/>
              </a:ext>
            </a:extLst>
          </p:cNvPr>
          <p:cNvSpPr/>
          <p:nvPr/>
        </p:nvSpPr>
        <p:spPr>
          <a:xfrm rot="420754" flipV="1">
            <a:off x="3297017" y="4622859"/>
            <a:ext cx="659758" cy="1678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4B3870F-8254-454C-8568-4F81D186CC36}"/>
              </a:ext>
            </a:extLst>
          </p:cNvPr>
          <p:cNvSpPr/>
          <p:nvPr/>
        </p:nvSpPr>
        <p:spPr>
          <a:xfrm flipV="1">
            <a:off x="4150332" y="4784937"/>
            <a:ext cx="659758" cy="3466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845860D-BF90-4D6C-B2C8-8DBA91DE808D}"/>
              </a:ext>
            </a:extLst>
          </p:cNvPr>
          <p:cNvCxnSpPr>
            <a:cxnSpLocks/>
          </p:cNvCxnSpPr>
          <p:nvPr/>
        </p:nvCxnSpPr>
        <p:spPr>
          <a:xfrm flipV="1">
            <a:off x="1561946" y="5162684"/>
            <a:ext cx="988668" cy="373162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4C031C8-35AE-423B-BB9B-8B67617B6105}"/>
              </a:ext>
            </a:extLst>
          </p:cNvPr>
          <p:cNvCxnSpPr>
            <a:cxnSpLocks/>
          </p:cNvCxnSpPr>
          <p:nvPr/>
        </p:nvCxnSpPr>
        <p:spPr>
          <a:xfrm flipH="1" flipV="1">
            <a:off x="6286043" y="5241418"/>
            <a:ext cx="968549" cy="316513"/>
          </a:xfrm>
          <a:prstGeom prst="straightConnector1">
            <a:avLst/>
          </a:prstGeom>
          <a:ln w="444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149A6F5-0755-4E7C-9F2F-788633D3ABE2}"/>
              </a:ext>
            </a:extLst>
          </p:cNvPr>
          <p:cNvSpPr txBox="1"/>
          <p:nvPr/>
        </p:nvSpPr>
        <p:spPr>
          <a:xfrm>
            <a:off x="208779" y="3558658"/>
            <a:ext cx="8935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RF crab cavities (KEKB, HL-LHC, EIC…) rotate bunches so that they collide effectively head on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55C9AE-7D2E-4422-B23B-D828908002D7}"/>
              </a:ext>
            </a:extLst>
          </p:cNvPr>
          <p:cNvSpPr txBox="1"/>
          <p:nvPr/>
        </p:nvSpPr>
        <p:spPr>
          <a:xfrm>
            <a:off x="73710" y="6094561"/>
            <a:ext cx="9205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dispersion at IP, </a:t>
            </a:r>
            <a:r>
              <a:rPr lang="en-US" b="1" i="1" dirty="0">
                <a:solidFill>
                  <a:srgbClr val="00B050"/>
                </a:solidFill>
              </a:rPr>
              <a:t>D</a:t>
            </a:r>
            <a:r>
              <a:rPr lang="en-US" b="1" i="1" baseline="-25000" dirty="0">
                <a:solidFill>
                  <a:srgbClr val="00B050"/>
                </a:solidFill>
              </a:rPr>
              <a:t>x</a:t>
            </a:r>
            <a:r>
              <a:rPr lang="en-US" b="1" baseline="30000" dirty="0">
                <a:solidFill>
                  <a:srgbClr val="00B050"/>
                </a:solidFill>
              </a:rPr>
              <a:t>*</a:t>
            </a:r>
            <a:r>
              <a:rPr lang="en-US" b="1" dirty="0">
                <a:solidFill>
                  <a:srgbClr val="00B050"/>
                </a:solidFill>
              </a:rPr>
              <a:t>, increases the horizontal IP beam size and ensures </a:t>
            </a:r>
            <a:r>
              <a:rPr lang="en-US" b="1" dirty="0" err="1">
                <a:solidFill>
                  <a:srgbClr val="00B050"/>
                </a:solidFill>
              </a:rPr>
              <a:t>monochromatization</a:t>
            </a:r>
            <a:r>
              <a:rPr lang="en-US" b="1" dirty="0">
                <a:solidFill>
                  <a:srgbClr val="00B050"/>
                </a:solidFill>
              </a:rPr>
              <a:t>;</a:t>
            </a:r>
          </a:p>
          <a:p>
            <a:r>
              <a:rPr lang="en-US" b="1" dirty="0">
                <a:solidFill>
                  <a:srgbClr val="FF0000"/>
                </a:solidFill>
              </a:rPr>
              <a:t>we need to determine optimum way to generate </a:t>
            </a:r>
            <a:r>
              <a:rPr lang="en-US" b="1" i="1" dirty="0">
                <a:solidFill>
                  <a:srgbClr val="FF0000"/>
                </a:solidFill>
              </a:rPr>
              <a:t>D</a:t>
            </a:r>
            <a:r>
              <a:rPr lang="en-US" b="1" i="1" baseline="-25000" dirty="0">
                <a:solidFill>
                  <a:srgbClr val="FF0000"/>
                </a:solidFill>
              </a:rPr>
              <a:t>x</a:t>
            </a:r>
            <a:r>
              <a:rPr lang="en-US" b="1" baseline="30000" dirty="0">
                <a:solidFill>
                  <a:srgbClr val="FF0000"/>
                </a:solidFill>
              </a:rPr>
              <a:t>* </a:t>
            </a:r>
            <a:r>
              <a:rPr lang="en-US" b="1" dirty="0">
                <a:solidFill>
                  <a:srgbClr val="FF0000"/>
                </a:solidFill>
              </a:rPr>
              <a:t>(incl. impact geometry)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90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4E4882E-B2B2-4376-BD88-BCF627E11908}"/>
              </a:ext>
            </a:extLst>
          </p:cNvPr>
          <p:cNvSpPr txBox="1">
            <a:spLocks/>
          </p:cNvSpPr>
          <p:nvPr/>
        </p:nvSpPr>
        <p:spPr>
          <a:xfrm>
            <a:off x="22591" y="-66187"/>
            <a:ext cx="9144000" cy="650081"/>
          </a:xfrm>
          <a:prstGeom prst="rect">
            <a:avLst/>
          </a:prstGeom>
          <a:solidFill>
            <a:srgbClr val="FFFF00"/>
          </a:solidFill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rgbClr val="0070C0"/>
                </a:solidFill>
              </a:rPr>
              <a:t>optimization, different assumptions on vert. emittance</a:t>
            </a:r>
            <a:endParaRPr lang="en-GB" sz="3200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7D9E81B-C568-404A-A551-032049386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0327"/>
            <a:ext cx="4461274" cy="3491431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F3AF67FE-58EE-4114-8FEA-BFF68087A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30" y="1520326"/>
            <a:ext cx="4562941" cy="338217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57643D8-D926-4D71-B5E0-CB5E1DB371E1}"/>
              </a:ext>
            </a:extLst>
          </p:cNvPr>
          <p:cNvSpPr/>
          <p:nvPr/>
        </p:nvSpPr>
        <p:spPr>
          <a:xfrm>
            <a:off x="1470752" y="997106"/>
            <a:ext cx="68029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luminosity including </a:t>
            </a:r>
            <a:r>
              <a:rPr lang="en-GB" sz="2800" dirty="0" err="1"/>
              <a:t>beamstrahlung</a:t>
            </a:r>
            <a:r>
              <a:rPr lang="en-GB" sz="2800" dirty="0"/>
              <a:t> eﬀects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C3508EA-9C07-425C-8F5B-030F5E4EA428}"/>
                  </a:ext>
                </a:extLst>
              </p:cNvPr>
              <p:cNvSpPr txBox="1"/>
              <p:nvPr/>
            </p:nvSpPr>
            <p:spPr>
              <a:xfrm>
                <a:off x="359935" y="627774"/>
                <a:ext cx="8451544" cy="3913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scan two parameters </a:t>
                </a:r>
                <a:r>
                  <a:rPr lang="en-US" i="1" dirty="0"/>
                  <a:t>S</a:t>
                </a:r>
                <a:r>
                  <a:rPr lang="en-US" dirty="0"/>
                  <a:t> &amp; </a:t>
                </a:r>
                <a:r>
                  <a:rPr lang="en-US" i="1" dirty="0"/>
                  <a:t>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C3508EA-9C07-425C-8F5B-030F5E4EA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35" y="627774"/>
                <a:ext cx="8451544" cy="391389"/>
              </a:xfrm>
              <a:prstGeom prst="rect">
                <a:avLst/>
              </a:prstGeom>
              <a:blipFill>
                <a:blip r:embed="rId4"/>
                <a:stretch>
                  <a:fillRect l="-577" t="-6250" b="-21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DD717F-D893-4040-969F-20DFC8440601}"/>
                  </a:ext>
                </a:extLst>
              </p:cNvPr>
              <p:cNvSpPr txBox="1"/>
              <p:nvPr/>
            </p:nvSpPr>
            <p:spPr>
              <a:xfrm>
                <a:off x="1757191" y="5048051"/>
                <a:ext cx="1905713" cy="464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const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DD717F-D893-4040-969F-20DFC8440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191" y="5048051"/>
                <a:ext cx="1905713" cy="4648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9504B570-D9F4-4912-8E6E-B1B261841656}"/>
              </a:ext>
            </a:extLst>
          </p:cNvPr>
          <p:cNvSpPr/>
          <p:nvPr/>
        </p:nvSpPr>
        <p:spPr>
          <a:xfrm>
            <a:off x="22591" y="5657671"/>
            <a:ext cx="50892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vert. emittance due to residual dispersion or limited by the resolution limit of the available diagnostics, e.g. X-ray interferometer and BPM responses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01A7347-2C27-4805-A84A-9C3CE46DB96F}"/>
                  </a:ext>
                </a:extLst>
              </p:cNvPr>
              <p:cNvSpPr txBox="1"/>
              <p:nvPr/>
            </p:nvSpPr>
            <p:spPr>
              <a:xfrm>
                <a:off x="6228203" y="4972337"/>
                <a:ext cx="1577420" cy="464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GB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01A7347-2C27-4805-A84A-9C3CE46DB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203" y="4972337"/>
                <a:ext cx="1577420" cy="4648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B95BC743-6116-4C36-93B3-EB74987DAFF7}"/>
              </a:ext>
            </a:extLst>
          </p:cNvPr>
          <p:cNvSpPr/>
          <p:nvPr/>
        </p:nvSpPr>
        <p:spPr>
          <a:xfrm>
            <a:off x="5571598" y="5596058"/>
            <a:ext cx="3594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vertical emittance dominated by residual </a:t>
            </a:r>
            <a:r>
              <a:rPr lang="en-GB" dirty="0" err="1">
                <a:solidFill>
                  <a:srgbClr val="0070C0"/>
                </a:solidFill>
              </a:rPr>
              <a:t>betatron</a:t>
            </a:r>
            <a:r>
              <a:rPr lang="en-GB" dirty="0">
                <a:solidFill>
                  <a:srgbClr val="0070C0"/>
                </a:solidFill>
              </a:rPr>
              <a:t> coupling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FBEC93-6E21-4635-8F36-DE59FBA218B1}"/>
              </a:ext>
            </a:extLst>
          </p:cNvPr>
          <p:cNvSpPr txBox="1"/>
          <p:nvPr/>
        </p:nvSpPr>
        <p:spPr>
          <a:xfrm flipH="1">
            <a:off x="5696262" y="6396335"/>
            <a:ext cx="334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M.A. Valdivia, F.Z., IPAC’19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193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47071-9E44-449F-8FC7-59FBB283A239}"/>
              </a:ext>
            </a:extLst>
          </p:cNvPr>
          <p:cNvSpPr txBox="1">
            <a:spLocks/>
          </p:cNvSpPr>
          <p:nvPr/>
        </p:nvSpPr>
        <p:spPr>
          <a:xfrm>
            <a:off x="22591" y="-66187"/>
            <a:ext cx="9144000" cy="650081"/>
          </a:xfrm>
          <a:prstGeom prst="rect">
            <a:avLst/>
          </a:prstGeom>
          <a:solidFill>
            <a:srgbClr val="FFFF00"/>
          </a:solidFill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0070C0"/>
                </a:solidFill>
              </a:rPr>
              <a:t>luminosity with </a:t>
            </a:r>
            <a:r>
              <a:rPr lang="en-GB" sz="3200" b="1" dirty="0" err="1">
                <a:solidFill>
                  <a:srgbClr val="0070C0"/>
                </a:solidFill>
              </a:rPr>
              <a:t>beamstrahlung</a:t>
            </a:r>
            <a:r>
              <a:rPr lang="en-GB" sz="3200" b="1" dirty="0">
                <a:solidFill>
                  <a:srgbClr val="0070C0"/>
                </a:solidFill>
              </a:rPr>
              <a:t> vs </a:t>
            </a:r>
            <a:r>
              <a:rPr lang="en-GB" sz="3200" b="1" dirty="0">
                <a:solidFill>
                  <a:srgbClr val="0070C0"/>
                </a:solidFill>
                <a:latin typeface="Symbol" panose="05050102010706020507" pitchFamily="18" charset="2"/>
              </a:rPr>
              <a:t>l</a:t>
            </a:r>
            <a:r>
              <a:rPr lang="en-GB" sz="3200" b="1" dirty="0">
                <a:solidFill>
                  <a:srgbClr val="0070C0"/>
                </a:solidFill>
              </a:rPr>
              <a:t> for the two cases</a:t>
            </a:r>
            <a:endParaRPr lang="en-GB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68699309-8944-4FFD-822C-EDC3367EE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2788"/>
            <a:ext cx="4384713" cy="3461615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3C80EB3-0E46-4325-9C50-5B6FA71F6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608" y="1102788"/>
            <a:ext cx="4384713" cy="34693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BC2792-7D7C-4F32-991E-AFF81C26B652}"/>
                  </a:ext>
                </a:extLst>
              </p:cNvPr>
              <p:cNvSpPr txBox="1"/>
              <p:nvPr/>
            </p:nvSpPr>
            <p:spPr>
              <a:xfrm>
                <a:off x="1494301" y="4850861"/>
                <a:ext cx="1905713" cy="464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const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BC2792-7D7C-4F32-991E-AFF81C26B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301" y="4850861"/>
                <a:ext cx="1905713" cy="4648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83905A-9597-4632-BADA-9A8BA5B749D6}"/>
                  </a:ext>
                </a:extLst>
              </p:cNvPr>
              <p:cNvSpPr txBox="1"/>
              <p:nvPr/>
            </p:nvSpPr>
            <p:spPr>
              <a:xfrm>
                <a:off x="5965313" y="4775147"/>
                <a:ext cx="1577420" cy="464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GB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83905A-9597-4632-BADA-9A8BA5B74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313" y="4775147"/>
                <a:ext cx="1577420" cy="4648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7FA19E-2125-406B-BC37-FE9AD02AE8FC}"/>
                  </a:ext>
                </a:extLst>
              </p:cNvPr>
              <p:cNvSpPr txBox="1"/>
              <p:nvPr/>
            </p:nvSpPr>
            <p:spPr>
              <a:xfrm flipH="1">
                <a:off x="2680031" y="5898431"/>
                <a:ext cx="44919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example: pick </a:t>
                </a:r>
                <a:r>
                  <a:rPr lang="en-US" sz="2400" dirty="0">
                    <a:latin typeface="Symbol" panose="05050102010706020507" pitchFamily="18" charset="2"/>
                  </a:rPr>
                  <a:t>l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400" dirty="0"/>
                  <a:t>5,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6  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MeV</m:t>
                    </m:r>
                  </m:oMath>
                </a14:m>
                <a:endParaRPr lang="en-GB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7FA19E-2125-406B-BC37-FE9AD02AE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680031" y="5898431"/>
                <a:ext cx="4491950" cy="461665"/>
              </a:xfrm>
              <a:prstGeom prst="rect">
                <a:avLst/>
              </a:prstGeom>
              <a:blipFill>
                <a:blip r:embed="rId6"/>
                <a:stretch>
                  <a:fillRect l="-2171" t="-13333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DD96308-FBAD-4C94-BDFC-DA4DD762E01C}"/>
              </a:ext>
            </a:extLst>
          </p:cNvPr>
          <p:cNvSpPr txBox="1"/>
          <p:nvPr/>
        </p:nvSpPr>
        <p:spPr>
          <a:xfrm flipH="1">
            <a:off x="162046" y="6457362"/>
            <a:ext cx="334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M.A. Valdivia, F.Z., IPAC’19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833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E912394-132C-48AF-A632-5393B49490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96"/>
          <a:stretch/>
        </p:blipFill>
        <p:spPr>
          <a:xfrm>
            <a:off x="-21336" y="1023794"/>
            <a:ext cx="4593336" cy="4247721"/>
          </a:xfrm>
          <a:prstGeom prst="rect">
            <a:avLst/>
          </a:prstGeom>
        </p:spPr>
      </p:pic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0EA8774-64BE-4448-9348-6F0E97D8E1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99"/>
          <a:stretch/>
        </p:blipFill>
        <p:spPr>
          <a:xfrm>
            <a:off x="4233488" y="1586485"/>
            <a:ext cx="4713742" cy="4247721"/>
          </a:xfrm>
          <a:prstGeom prst="rect">
            <a:avLst/>
          </a:prstGeom>
        </p:spPr>
      </p:pic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84AE670-3BBE-4C58-AF70-9764A34C3A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37"/>
          <a:stretch/>
        </p:blipFill>
        <p:spPr>
          <a:xfrm>
            <a:off x="4293691" y="1019348"/>
            <a:ext cx="4593336" cy="571583"/>
          </a:xfrm>
          <a:prstGeom prst="rect">
            <a:avLst/>
          </a:prstGeom>
        </p:spPr>
      </p:pic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0255D52-74D1-4765-B456-B34261018B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27"/>
          <a:stretch/>
        </p:blipFill>
        <p:spPr>
          <a:xfrm>
            <a:off x="-187930" y="5588643"/>
            <a:ext cx="4713742" cy="2455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7DE4151-32C9-42CF-99C3-4FB52EB0BAF6}"/>
              </a:ext>
            </a:extLst>
          </p:cNvPr>
          <p:cNvSpPr/>
          <p:nvPr/>
        </p:nvSpPr>
        <p:spPr>
          <a:xfrm>
            <a:off x="4572000" y="4421529"/>
            <a:ext cx="4074289" cy="30094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00A9A951-6EAF-49FA-816F-3D067A3E6F2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0"/>
                <a:ext cx="9144000" cy="57158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GB" sz="2800" b="1" dirty="0">
                    <a:solidFill>
                      <a:srgbClr val="0070C0"/>
                    </a:solidFill>
                  </a:rPr>
                  <a:t>optimized monochromatized parameters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≈6  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MeV</m:t>
                    </m:r>
                  </m:oMath>
                </a14:m>
                <a:endParaRPr lang="en-GB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00A9A951-6EAF-49FA-816F-3D067A3E6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571583"/>
              </a:xfrm>
              <a:prstGeom prst="rect">
                <a:avLst/>
              </a:prstGeom>
              <a:blipFill>
                <a:blip r:embed="rId3"/>
                <a:stretch>
                  <a:fillRect t="-9574" b="-223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3DC9846-82AC-42BA-9BFD-4497B67B179D}"/>
              </a:ext>
            </a:extLst>
          </p:cNvPr>
          <p:cNvSpPr txBox="1"/>
          <p:nvPr/>
        </p:nvSpPr>
        <p:spPr>
          <a:xfrm flipH="1">
            <a:off x="4965539" y="6077289"/>
            <a:ext cx="334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M.A. Valdivia, F.Z., IPAC’19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307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228EA-6320-4793-A7E4-343BA7B9F09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71583"/>
          </a:xfrm>
          <a:prstGeom prst="rect">
            <a:avLst/>
          </a:prstGeom>
          <a:solidFill>
            <a:srgbClr val="FFFF00"/>
          </a:solidFill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other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monochromatization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schemes 1: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6475FD-6772-460B-A601-601F7C87A2DB}"/>
              </a:ext>
            </a:extLst>
          </p:cNvPr>
          <p:cNvSpPr txBox="1"/>
          <p:nvPr/>
        </p:nvSpPr>
        <p:spPr>
          <a:xfrm>
            <a:off x="5684704" y="609038"/>
            <a:ext cx="340727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Bogomyagkov, V. Levichev, 2017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191C25DB-E1B6-4E0F-BA0F-802FEA1A7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92" y="1577304"/>
            <a:ext cx="8197816" cy="40353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52F3538-A45E-47E2-8779-833ABD3B6D67}"/>
              </a:ext>
            </a:extLst>
          </p:cNvPr>
          <p:cNvSpPr/>
          <p:nvPr/>
        </p:nvSpPr>
        <p:spPr>
          <a:xfrm>
            <a:off x="6024623" y="6218274"/>
            <a:ext cx="277360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dirty="0"/>
              <a:t>PRAB 20, 051001 (2017)</a:t>
            </a:r>
          </a:p>
        </p:txBody>
      </p:sp>
    </p:spTree>
    <p:extLst>
      <p:ext uri="{BB962C8B-B14F-4D97-AF65-F5344CB8AC3E}">
        <p14:creationId xmlns:p14="http://schemas.microsoft.com/office/powerpoint/2010/main" val="4172480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4576</TotalTime>
  <Words>1218</Words>
  <Application>Microsoft Office PowerPoint</Application>
  <PresentationFormat>On-screen Show (4:3)</PresentationFormat>
  <Paragraphs>123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CMR6</vt:lpstr>
      <vt:lpstr>CMR9</vt:lpstr>
      <vt:lpstr>CMSY6</vt:lpstr>
      <vt:lpstr>NimbusRomNo9L-Regu</vt:lpstr>
      <vt:lpstr>Symbol</vt:lpstr>
      <vt:lpstr>Office Theme</vt:lpstr>
      <vt:lpstr> monochromatized collisions for s-channel e+e- → Higgs production at FCC-ee</vt:lpstr>
      <vt:lpstr>PowerPoint Presentation</vt:lpstr>
      <vt:lpstr>PowerPoint Presentation</vt:lpstr>
      <vt:lpstr>effect of beamstrahlung (BS) on transverse emittance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FCC-ee accelerator design, monochromatization and other progress</dc:title>
  <dc:creator>Frank Zimmermann</dc:creator>
  <cp:lastModifiedBy>Frank Zimmermann</cp:lastModifiedBy>
  <cp:revision>121</cp:revision>
  <dcterms:created xsi:type="dcterms:W3CDTF">2016-06-23T15:57:42Z</dcterms:created>
  <dcterms:modified xsi:type="dcterms:W3CDTF">2020-09-02T16:14:05Z</dcterms:modified>
</cp:coreProperties>
</file>