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57" r:id="rId3"/>
    <p:sldId id="278" r:id="rId4"/>
    <p:sldId id="296" r:id="rId5"/>
    <p:sldId id="259" r:id="rId6"/>
    <p:sldId id="298" r:id="rId7"/>
    <p:sldId id="297" r:id="rId8"/>
    <p:sldId id="286" r:id="rId9"/>
    <p:sldId id="287" r:id="rId10"/>
    <p:sldId id="288" r:id="rId11"/>
    <p:sldId id="269" r:id="rId12"/>
    <p:sldId id="270" r:id="rId13"/>
    <p:sldId id="271" r:id="rId14"/>
    <p:sldId id="272" r:id="rId15"/>
    <p:sldId id="281" r:id="rId16"/>
    <p:sldId id="282" r:id="rId17"/>
    <p:sldId id="289" r:id="rId18"/>
    <p:sldId id="290" r:id="rId19"/>
    <p:sldId id="273" r:id="rId20"/>
    <p:sldId id="299" r:id="rId21"/>
    <p:sldId id="274" r:id="rId22"/>
    <p:sldId id="304" r:id="rId23"/>
    <p:sldId id="275" r:id="rId24"/>
    <p:sldId id="300" r:id="rId25"/>
    <p:sldId id="301" r:id="rId26"/>
    <p:sldId id="302" r:id="rId27"/>
    <p:sldId id="276" r:id="rId28"/>
    <p:sldId id="283" r:id="rId29"/>
    <p:sldId id="303" r:id="rId30"/>
    <p:sldId id="285" r:id="rId31"/>
    <p:sldId id="277" r:id="rId32"/>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6" autoAdjust="0"/>
    <p:restoredTop sz="94702" autoAdjust="0"/>
  </p:normalViewPr>
  <p:slideViewPr>
    <p:cSldViewPr>
      <p:cViewPr>
        <p:scale>
          <a:sx n="70" d="100"/>
          <a:sy n="70" d="100"/>
        </p:scale>
        <p:origin x="-346" y="-173"/>
      </p:cViewPr>
      <p:guideLst>
        <p:guide orient="horz" pos="2160"/>
        <p:guide pos="2880"/>
      </p:guideLst>
    </p:cSldViewPr>
  </p:slideViewPr>
  <p:outlineViewPr>
    <p:cViewPr>
      <p:scale>
        <a:sx n="33" d="100"/>
        <a:sy n="33" d="100"/>
      </p:scale>
      <p:origin x="0" y="834"/>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  </a:t>
            </a:r>
          </a:p>
        </c:rich>
      </c:tx>
      <c:layout/>
      <c:overlay val="0"/>
    </c:title>
    <c:autoTitleDeleted val="0"/>
    <c:plotArea>
      <c:layout>
        <c:manualLayout>
          <c:layoutTarget val="inner"/>
          <c:xMode val="edge"/>
          <c:yMode val="edge"/>
          <c:x val="8.6073928258967633E-2"/>
          <c:y val="0.13470415025487392"/>
          <c:w val="0.9001951993287437"/>
          <c:h val="0.66520508465853756"/>
        </c:manualLayout>
      </c:layout>
      <c:barChart>
        <c:barDir val="col"/>
        <c:grouping val="clustered"/>
        <c:varyColors val="0"/>
        <c:ser>
          <c:idx val="2"/>
          <c:order val="1"/>
          <c:tx>
            <c:strRef>
              <c:f>IARC!$A$47</c:f>
              <c:strCache>
                <c:ptCount val="1"/>
                <c:pt idx="0">
                  <c:v>Prof Serv Oblig</c:v>
                </c:pt>
              </c:strCache>
            </c:strRef>
          </c:tx>
          <c:spPr>
            <a:solidFill>
              <a:schemeClr val="accent4">
                <a:lumMod val="40000"/>
                <a:lumOff val="60000"/>
              </a:schemeClr>
            </a:solidFill>
          </c:spPr>
          <c:invertIfNegative val="0"/>
          <c:cat>
            <c:strRef>
              <c:f>IARC!$B$44:$M$44</c:f>
              <c:strCache>
                <c:ptCount val="12"/>
                <c:pt idx="0">
                  <c:v>OCT</c:v>
                </c:pt>
                <c:pt idx="1">
                  <c:v>NOV</c:v>
                </c:pt>
                <c:pt idx="2">
                  <c:v>DEC</c:v>
                </c:pt>
                <c:pt idx="3">
                  <c:v>JAN</c:v>
                </c:pt>
                <c:pt idx="4">
                  <c:v>FEB</c:v>
                </c:pt>
                <c:pt idx="5">
                  <c:v>MAR</c:v>
                </c:pt>
                <c:pt idx="6">
                  <c:v>APR</c:v>
                </c:pt>
                <c:pt idx="7">
                  <c:v>MAY</c:v>
                </c:pt>
                <c:pt idx="8">
                  <c:v>JUN</c:v>
                </c:pt>
                <c:pt idx="9">
                  <c:v>JUL</c:v>
                </c:pt>
                <c:pt idx="10">
                  <c:v>AUG</c:v>
                </c:pt>
                <c:pt idx="11">
                  <c:v>SEP</c:v>
                </c:pt>
              </c:strCache>
            </c:strRef>
          </c:cat>
          <c:val>
            <c:numRef>
              <c:f>IARC!$B$47:$M$47</c:f>
              <c:numCache>
                <c:formatCode>General</c:formatCode>
                <c:ptCount val="12"/>
                <c:pt idx="2" formatCode="_(* #,##0_);_(* \(#,##0\);_(* &quot;-&quot;_);_(@_)">
                  <c:v>941000</c:v>
                </c:pt>
                <c:pt idx="5" formatCode="_(* #,##0_);_(* \(#,##0\);_(* &quot;-&quot;_);_(@_)">
                  <c:v>52280</c:v>
                </c:pt>
                <c:pt idx="9" formatCode="_(* #,##0_);_(* \(#,##0\);_(* &quot;-&quot;_);_(@_)">
                  <c:v>456000</c:v>
                </c:pt>
              </c:numCache>
            </c:numRef>
          </c:val>
        </c:ser>
        <c:dLbls>
          <c:showLegendKey val="0"/>
          <c:showVal val="0"/>
          <c:showCatName val="0"/>
          <c:showSerName val="0"/>
          <c:showPercent val="0"/>
          <c:showBubbleSize val="0"/>
        </c:dLbls>
        <c:gapWidth val="75"/>
        <c:axId val="127443712"/>
        <c:axId val="127445248"/>
      </c:barChart>
      <c:lineChart>
        <c:grouping val="standard"/>
        <c:varyColors val="0"/>
        <c:ser>
          <c:idx val="0"/>
          <c:order val="0"/>
          <c:tx>
            <c:strRef>
              <c:f>IARC!$A$45</c:f>
              <c:strCache>
                <c:ptCount val="1"/>
                <c:pt idx="0">
                  <c:v>OTE Bldg EDI (601) Budget</c:v>
                </c:pt>
              </c:strCache>
            </c:strRef>
          </c:tx>
          <c:cat>
            <c:strRef>
              <c:f>IARC!$B$44:$M$44</c:f>
              <c:strCache>
                <c:ptCount val="12"/>
                <c:pt idx="0">
                  <c:v>OCT</c:v>
                </c:pt>
                <c:pt idx="1">
                  <c:v>NOV</c:v>
                </c:pt>
                <c:pt idx="2">
                  <c:v>DEC</c:v>
                </c:pt>
                <c:pt idx="3">
                  <c:v>JAN</c:v>
                </c:pt>
                <c:pt idx="4">
                  <c:v>FEB</c:v>
                </c:pt>
                <c:pt idx="5">
                  <c:v>MAR</c:v>
                </c:pt>
                <c:pt idx="6">
                  <c:v>APR</c:v>
                </c:pt>
                <c:pt idx="7">
                  <c:v>MAY</c:v>
                </c:pt>
                <c:pt idx="8">
                  <c:v>JUN</c:v>
                </c:pt>
                <c:pt idx="9">
                  <c:v>JUL</c:v>
                </c:pt>
                <c:pt idx="10">
                  <c:v>AUG</c:v>
                </c:pt>
                <c:pt idx="11">
                  <c:v>SEP</c:v>
                </c:pt>
              </c:strCache>
            </c:strRef>
          </c:cat>
          <c:val>
            <c:numRef>
              <c:f>IARC!$B$45:$M$45</c:f>
              <c:numCache>
                <c:formatCode>_(* #,##0_);_(* \(#,##0\);_(* "-"_);_(@_)</c:formatCode>
                <c:ptCount val="12"/>
                <c:pt idx="0">
                  <c:v>2707150</c:v>
                </c:pt>
                <c:pt idx="1">
                  <c:v>2707150</c:v>
                </c:pt>
                <c:pt idx="2">
                  <c:v>2707150</c:v>
                </c:pt>
                <c:pt idx="3">
                  <c:v>2707150</c:v>
                </c:pt>
                <c:pt idx="4">
                  <c:v>2707150</c:v>
                </c:pt>
                <c:pt idx="5">
                  <c:v>2707150</c:v>
                </c:pt>
                <c:pt idx="6">
                  <c:v>2707150</c:v>
                </c:pt>
                <c:pt idx="7">
                  <c:v>2707150</c:v>
                </c:pt>
                <c:pt idx="8">
                  <c:v>2707150</c:v>
                </c:pt>
                <c:pt idx="9">
                  <c:v>2707150</c:v>
                </c:pt>
                <c:pt idx="10">
                  <c:v>2707150</c:v>
                </c:pt>
                <c:pt idx="11">
                  <c:v>2707150</c:v>
                </c:pt>
              </c:numCache>
            </c:numRef>
          </c:val>
          <c:smooth val="0"/>
        </c:ser>
        <c:ser>
          <c:idx val="3"/>
          <c:order val="2"/>
          <c:tx>
            <c:strRef>
              <c:f>IARC!$A$48</c:f>
              <c:strCache>
                <c:ptCount val="1"/>
                <c:pt idx="0">
                  <c:v>Prof Serv Accrued/Projected</c:v>
                </c:pt>
              </c:strCache>
            </c:strRef>
          </c:tx>
          <c:cat>
            <c:strRef>
              <c:f>IARC!$B$44:$M$44</c:f>
              <c:strCache>
                <c:ptCount val="12"/>
                <c:pt idx="0">
                  <c:v>OCT</c:v>
                </c:pt>
                <c:pt idx="1">
                  <c:v>NOV</c:v>
                </c:pt>
                <c:pt idx="2">
                  <c:v>DEC</c:v>
                </c:pt>
                <c:pt idx="3">
                  <c:v>JAN</c:v>
                </c:pt>
                <c:pt idx="4">
                  <c:v>FEB</c:v>
                </c:pt>
                <c:pt idx="5">
                  <c:v>MAR</c:v>
                </c:pt>
                <c:pt idx="6">
                  <c:v>APR</c:v>
                </c:pt>
                <c:pt idx="7">
                  <c:v>MAY</c:v>
                </c:pt>
                <c:pt idx="8">
                  <c:v>JUN</c:v>
                </c:pt>
                <c:pt idx="9">
                  <c:v>JUL</c:v>
                </c:pt>
                <c:pt idx="10">
                  <c:v>AUG</c:v>
                </c:pt>
                <c:pt idx="11">
                  <c:v>SEP</c:v>
                </c:pt>
              </c:strCache>
            </c:strRef>
          </c:cat>
          <c:val>
            <c:numRef>
              <c:f>IARC!$B$48:$M$48</c:f>
              <c:numCache>
                <c:formatCode>_(* #,##0_);_(* \(#,##0\);_(* "-"_);_(@_)</c:formatCode>
                <c:ptCount val="12"/>
                <c:pt idx="2">
                  <c:v>50000</c:v>
                </c:pt>
                <c:pt idx="3">
                  <c:v>200000</c:v>
                </c:pt>
                <c:pt idx="4">
                  <c:v>134400</c:v>
                </c:pt>
                <c:pt idx="5">
                  <c:v>159400</c:v>
                </c:pt>
                <c:pt idx="6">
                  <c:v>186680</c:v>
                </c:pt>
                <c:pt idx="7">
                  <c:v>134400</c:v>
                </c:pt>
                <c:pt idx="8">
                  <c:v>134400</c:v>
                </c:pt>
                <c:pt idx="9">
                  <c:v>22800</c:v>
                </c:pt>
                <c:pt idx="10">
                  <c:v>22800</c:v>
                </c:pt>
                <c:pt idx="11">
                  <c:v>22800</c:v>
                </c:pt>
              </c:numCache>
            </c:numRef>
          </c:val>
          <c:smooth val="0"/>
        </c:ser>
        <c:ser>
          <c:idx val="4"/>
          <c:order val="3"/>
          <c:tx>
            <c:strRef>
              <c:f>IARC!$A$50</c:f>
              <c:strCache>
                <c:ptCount val="1"/>
                <c:pt idx="0">
                  <c:v>Projected accrued Total</c:v>
                </c:pt>
              </c:strCache>
            </c:strRef>
          </c:tx>
          <c:cat>
            <c:strRef>
              <c:f>IARC!$B$44:$M$44</c:f>
              <c:strCache>
                <c:ptCount val="12"/>
                <c:pt idx="0">
                  <c:v>OCT</c:v>
                </c:pt>
                <c:pt idx="1">
                  <c:v>NOV</c:v>
                </c:pt>
                <c:pt idx="2">
                  <c:v>DEC</c:v>
                </c:pt>
                <c:pt idx="3">
                  <c:v>JAN</c:v>
                </c:pt>
                <c:pt idx="4">
                  <c:v>FEB</c:v>
                </c:pt>
                <c:pt idx="5">
                  <c:v>MAR</c:v>
                </c:pt>
                <c:pt idx="6">
                  <c:v>APR</c:v>
                </c:pt>
                <c:pt idx="7">
                  <c:v>MAY</c:v>
                </c:pt>
                <c:pt idx="8">
                  <c:v>JUN</c:v>
                </c:pt>
                <c:pt idx="9">
                  <c:v>JUL</c:v>
                </c:pt>
                <c:pt idx="10">
                  <c:v>AUG</c:v>
                </c:pt>
                <c:pt idx="11">
                  <c:v>SEP</c:v>
                </c:pt>
              </c:strCache>
            </c:strRef>
          </c:cat>
          <c:val>
            <c:numRef>
              <c:f>IARC!$B$50:$M$50</c:f>
              <c:numCache>
                <c:formatCode>_(* #,##0_);_(* \(#,##0\);_(* "-"_);_(@_)</c:formatCode>
                <c:ptCount val="12"/>
                <c:pt idx="2">
                  <c:v>50000</c:v>
                </c:pt>
                <c:pt idx="3">
                  <c:v>250000</c:v>
                </c:pt>
                <c:pt idx="4">
                  <c:v>384400</c:v>
                </c:pt>
                <c:pt idx="5">
                  <c:v>543800</c:v>
                </c:pt>
                <c:pt idx="6">
                  <c:v>730480</c:v>
                </c:pt>
                <c:pt idx="7">
                  <c:v>864880</c:v>
                </c:pt>
                <c:pt idx="8">
                  <c:v>999280</c:v>
                </c:pt>
                <c:pt idx="9">
                  <c:v>1022080</c:v>
                </c:pt>
                <c:pt idx="10">
                  <c:v>1044880</c:v>
                </c:pt>
                <c:pt idx="11">
                  <c:v>1067680</c:v>
                </c:pt>
              </c:numCache>
            </c:numRef>
          </c:val>
          <c:smooth val="0"/>
        </c:ser>
        <c:ser>
          <c:idx val="1"/>
          <c:order val="4"/>
          <c:tx>
            <c:v>costed</c:v>
          </c:tx>
          <c:trendline>
            <c:trendlineType val="linear"/>
            <c:dispRSqr val="0"/>
            <c:dispEq val="0"/>
          </c:trendline>
          <c:cat>
            <c:strRef>
              <c:f>IARC!$B$44:$M$44</c:f>
              <c:strCache>
                <c:ptCount val="12"/>
                <c:pt idx="0">
                  <c:v>OCT</c:v>
                </c:pt>
                <c:pt idx="1">
                  <c:v>NOV</c:v>
                </c:pt>
                <c:pt idx="2">
                  <c:v>DEC</c:v>
                </c:pt>
                <c:pt idx="3">
                  <c:v>JAN</c:v>
                </c:pt>
                <c:pt idx="4">
                  <c:v>FEB</c:v>
                </c:pt>
                <c:pt idx="5">
                  <c:v>MAR</c:v>
                </c:pt>
                <c:pt idx="6">
                  <c:v>APR</c:v>
                </c:pt>
                <c:pt idx="7">
                  <c:v>MAY</c:v>
                </c:pt>
                <c:pt idx="8">
                  <c:v>JUN</c:v>
                </c:pt>
                <c:pt idx="9">
                  <c:v>JUL</c:v>
                </c:pt>
                <c:pt idx="10">
                  <c:v>AUG</c:v>
                </c:pt>
                <c:pt idx="11">
                  <c:v>SEP</c:v>
                </c:pt>
              </c:strCache>
            </c:strRef>
          </c:cat>
          <c:val>
            <c:numRef>
              <c:f>IARC!$B$46:$M$46</c:f>
              <c:numCache>
                <c:formatCode>_(* #,##0_);_(* \(#,##0\);_(* "-"_);_(@_)</c:formatCode>
                <c:ptCount val="12"/>
                <c:pt idx="0">
                  <c:v>0</c:v>
                </c:pt>
                <c:pt idx="6">
                  <c:v>202868</c:v>
                </c:pt>
              </c:numCache>
            </c:numRef>
          </c:val>
          <c:smooth val="0"/>
        </c:ser>
        <c:ser>
          <c:idx val="5"/>
          <c:order val="5"/>
          <c:tx>
            <c:strRef>
              <c:f>IARC!$A$51</c:f>
              <c:strCache>
                <c:ptCount val="1"/>
                <c:pt idx="0">
                  <c:v>Obligation Total</c:v>
                </c:pt>
              </c:strCache>
            </c:strRef>
          </c:tx>
          <c:dLbls>
            <c:dLbl>
              <c:idx val="3"/>
              <c:delete val="1"/>
            </c:dLbl>
            <c:dLbl>
              <c:idx val="4"/>
              <c:delete val="1"/>
            </c:dLbl>
            <c:dLbl>
              <c:idx val="6"/>
              <c:delete val="1"/>
            </c:dLbl>
            <c:dLbl>
              <c:idx val="7"/>
              <c:delete val="1"/>
            </c:dLbl>
            <c:dLbl>
              <c:idx val="8"/>
              <c:delete val="1"/>
            </c:dLbl>
            <c:dLbl>
              <c:idx val="10"/>
              <c:delete val="1"/>
            </c:dLbl>
            <c:dLblPos val="t"/>
            <c:showLegendKey val="0"/>
            <c:showVal val="1"/>
            <c:showCatName val="0"/>
            <c:showSerName val="0"/>
            <c:showPercent val="0"/>
            <c:showBubbleSize val="0"/>
            <c:showLeaderLines val="0"/>
          </c:dLbls>
          <c:val>
            <c:numRef>
              <c:f>IARC!$B$51:$M$51</c:f>
              <c:numCache>
                <c:formatCode>_(* #,##0_);_(* \(#,##0\);_(* "-"_);_(@_)</c:formatCode>
                <c:ptCount val="12"/>
                <c:pt idx="2">
                  <c:v>941000</c:v>
                </c:pt>
                <c:pt idx="3">
                  <c:v>941000</c:v>
                </c:pt>
                <c:pt idx="4">
                  <c:v>941000</c:v>
                </c:pt>
                <c:pt idx="5">
                  <c:v>993280</c:v>
                </c:pt>
                <c:pt idx="6">
                  <c:v>993280</c:v>
                </c:pt>
                <c:pt idx="7">
                  <c:v>993280</c:v>
                </c:pt>
                <c:pt idx="8">
                  <c:v>993280</c:v>
                </c:pt>
                <c:pt idx="9">
                  <c:v>1449280</c:v>
                </c:pt>
                <c:pt idx="10">
                  <c:v>1449280</c:v>
                </c:pt>
                <c:pt idx="11">
                  <c:v>1449280</c:v>
                </c:pt>
              </c:numCache>
            </c:numRef>
          </c:val>
          <c:smooth val="0"/>
        </c:ser>
        <c:dLbls>
          <c:showLegendKey val="0"/>
          <c:showVal val="0"/>
          <c:showCatName val="0"/>
          <c:showSerName val="0"/>
          <c:showPercent val="0"/>
          <c:showBubbleSize val="0"/>
        </c:dLbls>
        <c:marker val="1"/>
        <c:smooth val="0"/>
        <c:axId val="127443712"/>
        <c:axId val="127445248"/>
      </c:lineChart>
      <c:catAx>
        <c:axId val="127443712"/>
        <c:scaling>
          <c:orientation val="minMax"/>
        </c:scaling>
        <c:delete val="0"/>
        <c:axPos val="b"/>
        <c:majorTickMark val="none"/>
        <c:minorTickMark val="none"/>
        <c:tickLblPos val="nextTo"/>
        <c:crossAx val="127445248"/>
        <c:crosses val="autoZero"/>
        <c:auto val="1"/>
        <c:lblAlgn val="ctr"/>
        <c:lblOffset val="100"/>
        <c:noMultiLvlLbl val="0"/>
      </c:catAx>
      <c:valAx>
        <c:axId val="127445248"/>
        <c:scaling>
          <c:orientation val="minMax"/>
        </c:scaling>
        <c:delete val="0"/>
        <c:axPos val="l"/>
        <c:majorGridlines/>
        <c:numFmt formatCode="_(* #,##0_);_(* \(#,##0\);_(* &quot;-&quot;_);_(@_)" sourceLinked="1"/>
        <c:majorTickMark val="none"/>
        <c:minorTickMark val="none"/>
        <c:tickLblPos val="nextTo"/>
        <c:crossAx val="127443712"/>
        <c:crosses val="autoZero"/>
        <c:crossBetween val="between"/>
        <c:majorUnit val="250000"/>
      </c:valAx>
    </c:plotArea>
    <c:legend>
      <c:legendPos val="b"/>
      <c:layout/>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0.87612</cdr:x>
      <cdr:y>0.03125</cdr:y>
    </cdr:from>
    <cdr:to>
      <cdr:x>0.99012</cdr:x>
      <cdr:y>0.27083</cdr:y>
    </cdr:to>
    <cdr:sp macro="" textlink="">
      <cdr:nvSpPr>
        <cdr:cNvPr id="2" name="TextBox 1"/>
        <cdr:cNvSpPr txBox="1"/>
      </cdr:nvSpPr>
      <cdr:spPr>
        <a:xfrm xmlns:a="http://schemas.openxmlformats.org/drawingml/2006/main">
          <a:off x="10130838" y="85725"/>
          <a:ext cx="1318212" cy="6572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200" b="1" u="sng" baseline="0"/>
        </a:p>
      </cdr:txBody>
    </cdr:sp>
  </cdr:relSizeAnchor>
  <cdr:relSizeAnchor xmlns:cdr="http://schemas.openxmlformats.org/drawingml/2006/chartDrawing">
    <cdr:from>
      <cdr:x>0.01026</cdr:x>
      <cdr:y>0.0487</cdr:y>
    </cdr:from>
    <cdr:to>
      <cdr:x>0.35743</cdr:x>
      <cdr:y>0.12013</cdr:y>
    </cdr:to>
    <cdr:sp macro="" textlink="">
      <cdr:nvSpPr>
        <cdr:cNvPr id="4" name="TextBox 3"/>
        <cdr:cNvSpPr txBox="1"/>
      </cdr:nvSpPr>
      <cdr:spPr>
        <a:xfrm xmlns:a="http://schemas.openxmlformats.org/drawingml/2006/main">
          <a:off x="98708" y="142876"/>
          <a:ext cx="3339816" cy="2095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b="1" dirty="0"/>
            <a:t>FY11 Projection OTE </a:t>
          </a:r>
          <a:r>
            <a:rPr lang="en-US" sz="1200" b="1" dirty="0">
              <a:solidFill>
                <a:srgbClr val="FF0000"/>
              </a:solidFill>
            </a:rPr>
            <a:t>EDI</a:t>
          </a:r>
          <a:r>
            <a:rPr lang="en-US" sz="1200" b="1" baseline="0" dirty="0"/>
            <a:t> 601 (Grant)</a:t>
          </a:r>
          <a:endParaRPr lang="en-US" sz="12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9A8A1AF2-53FD-435A-8DDE-761CF99B9236}" type="datetimeFigureOut">
              <a:rPr lang="en-US" smtClean="0"/>
              <a:pPr/>
              <a:t>5/16/2011</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C792DF88-0DD3-43C2-AD13-F597D7644BCC}" type="slidenum">
              <a:rPr lang="en-US" smtClean="0"/>
              <a:pPr/>
              <a:t>‹#›</a:t>
            </a:fld>
            <a:endParaRPr lang="en-US"/>
          </a:p>
        </p:txBody>
      </p:sp>
    </p:spTree>
    <p:extLst>
      <p:ext uri="{BB962C8B-B14F-4D97-AF65-F5344CB8AC3E}">
        <p14:creationId xmlns:p14="http://schemas.microsoft.com/office/powerpoint/2010/main" val="1022944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6347" y="0"/>
            <a:ext cx="4028440" cy="350520"/>
          </a:xfrm>
          <a:prstGeom prst="rect">
            <a:avLst/>
          </a:prstGeom>
        </p:spPr>
        <p:txBody>
          <a:bodyPr vert="horz" lIns="93177" tIns="46589" rIns="93177" bIns="46589" rtlCol="0"/>
          <a:lstStyle>
            <a:lvl1pPr algn="r">
              <a:defRPr sz="1200"/>
            </a:lvl1pPr>
          </a:lstStyle>
          <a:p>
            <a:fld id="{87326EC8-BB0D-4649-9E0B-BF945452D1BC}" type="datetimeFigureOut">
              <a:rPr lang="en-US" smtClean="0"/>
              <a:t>5/16/2011</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258"/>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6347" y="6658258"/>
            <a:ext cx="4028440" cy="350520"/>
          </a:xfrm>
          <a:prstGeom prst="rect">
            <a:avLst/>
          </a:prstGeom>
        </p:spPr>
        <p:txBody>
          <a:bodyPr vert="horz" lIns="93177" tIns="46589" rIns="93177" bIns="46589" rtlCol="0" anchor="b"/>
          <a:lstStyle>
            <a:lvl1pPr algn="r">
              <a:defRPr sz="1200"/>
            </a:lvl1pPr>
          </a:lstStyle>
          <a:p>
            <a:fld id="{433ED96E-86AB-4B1E-A4B8-C8A3F8D77F2A}" type="slidenum">
              <a:rPr lang="en-US" smtClean="0"/>
              <a:t>‹#›</a:t>
            </a:fld>
            <a:endParaRPr lang="en-US"/>
          </a:p>
        </p:txBody>
      </p:sp>
    </p:spTree>
    <p:extLst>
      <p:ext uri="{BB962C8B-B14F-4D97-AF65-F5344CB8AC3E}">
        <p14:creationId xmlns:p14="http://schemas.microsoft.com/office/powerpoint/2010/main" val="3984400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4FC134-DE69-4E82-B37D-6D4760319865}" type="datetime1">
              <a:rPr lang="en-US" smtClean="0"/>
              <a:t>5/16/2011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4226D0-DF3E-4DF1-8615-F99441EC4D88}" type="datetime1">
              <a:rPr lang="en-US" smtClean="0"/>
              <a:t>5/16/2011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81BB75-DB91-4A09-B751-60407421F9CB}" type="datetime1">
              <a:rPr lang="en-US" smtClean="0"/>
              <a:t>5/16/2011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891930-5AA4-4DAB-8A17-050680946CA6}" type="datetime1">
              <a:rPr lang="en-US" smtClean="0"/>
              <a:t>5/16/2011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FF533-592B-4E27-95EF-44663CF30249}" type="datetime1">
              <a:rPr lang="en-US" smtClean="0"/>
              <a:t>5/16/2011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3F404E-D0DE-4D2C-8815-6011382E0FE2}" type="datetime1">
              <a:rPr lang="en-US" smtClean="0"/>
              <a:t>5/16/2011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F36282-DD57-4F94-8421-D25D05D9D902}" type="datetime1">
              <a:rPr lang="en-US" smtClean="0"/>
              <a:t>5/16/2011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FE4614-B2FF-4F6C-9719-44074F51D7C0}" type="datetime1">
              <a:rPr lang="en-US" smtClean="0"/>
              <a:t>5/16/2011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16F46-DEE4-46E3-8D26-741D39189D3F}" type="datetime1">
              <a:rPr lang="en-US" smtClean="0"/>
              <a:t>5/16/2011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EDAA31-CAED-4AD1-B3FD-D7821ADF4C1F}" type="datetime1">
              <a:rPr lang="en-US" smtClean="0"/>
              <a:t>5/16/2011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5CB68D-3719-41F0-8B17-B5B9DF53BD50}" type="datetime1">
              <a:rPr lang="en-US" smtClean="0"/>
              <a:t>5/16/2011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875B05-EBB7-4B44-80B4-14C580CB30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4E1596-BF5C-45B7-B455-E1E073C1D909}" type="datetime1">
              <a:rPr lang="en-US" smtClean="0"/>
              <a:t>5/16/2011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75B05-EBB7-4B44-80B4-14C580CB30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470025"/>
          </a:xfrm>
        </p:spPr>
        <p:txBody>
          <a:bodyPr>
            <a:noAutofit/>
          </a:bodyPr>
          <a:lstStyle/>
          <a:p>
            <a:r>
              <a:rPr lang="en-US" sz="3600" b="1" dirty="0" smtClean="0"/>
              <a:t>OTE Building PMG Report 05/16/2011</a:t>
            </a:r>
            <a:r>
              <a:rPr lang="en-US" sz="3600" dirty="0" smtClean="0"/>
              <a:t/>
            </a:r>
            <a:br>
              <a:rPr lang="en-US" sz="3600" dirty="0" smtClean="0"/>
            </a:br>
            <a:endParaRPr lang="en-US" sz="3600" dirty="0"/>
          </a:p>
        </p:txBody>
      </p:sp>
      <p:sp>
        <p:nvSpPr>
          <p:cNvPr id="3" name="Subtitle 2"/>
          <p:cNvSpPr>
            <a:spLocks noGrp="1"/>
          </p:cNvSpPr>
          <p:nvPr>
            <p:ph type="subTitle" idx="1"/>
          </p:nvPr>
        </p:nvSpPr>
        <p:spPr>
          <a:xfrm>
            <a:off x="1524000" y="5280978"/>
            <a:ext cx="6400800" cy="1188720"/>
          </a:xfrm>
        </p:spPr>
        <p:txBody>
          <a:bodyPr>
            <a:normAutofit fontScale="77500" lnSpcReduction="20000"/>
          </a:bodyPr>
          <a:lstStyle/>
          <a:p>
            <a:endParaRPr lang="en-US" dirty="0" smtClean="0"/>
          </a:p>
          <a:p>
            <a:endParaRPr lang="en-US" dirty="0"/>
          </a:p>
          <a:p>
            <a:r>
              <a:rPr lang="en-US" dirty="0" smtClean="0"/>
              <a:t>Rhonda Merchut</a:t>
            </a:r>
            <a:endParaRPr lang="en-US" dirty="0"/>
          </a:p>
        </p:txBody>
      </p:sp>
      <p:sp>
        <p:nvSpPr>
          <p:cNvPr id="4" name="Slide Number Placeholder 3"/>
          <p:cNvSpPr>
            <a:spLocks noGrp="1"/>
          </p:cNvSpPr>
          <p:nvPr>
            <p:ph type="sldNum" sz="quarter" idx="12"/>
          </p:nvPr>
        </p:nvSpPr>
        <p:spPr/>
        <p:txBody>
          <a:bodyPr/>
          <a:lstStyle/>
          <a:p>
            <a:fld id="{0B875B05-EBB7-4B44-80B4-14C580CB3000}" type="slidenum">
              <a:rPr lang="en-US" smtClean="0"/>
              <a:pPr/>
              <a:t>1</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5775" y="1453648"/>
            <a:ext cx="8229600" cy="4368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82677945"/>
              </p:ext>
            </p:extLst>
          </p:nvPr>
        </p:nvGraphicFramePr>
        <p:xfrm>
          <a:off x="381000" y="381001"/>
          <a:ext cx="8305800" cy="6172199"/>
        </p:xfrm>
        <a:graphic>
          <a:graphicData uri="http://schemas.openxmlformats.org/drawingml/2006/table">
            <a:tbl>
              <a:tblPr firstRow="1" bandRow="1">
                <a:tableStyleId>{5C22544A-7EE6-4342-B048-85BDC9FD1C3A}</a:tableStyleId>
              </a:tblPr>
              <a:tblGrid>
                <a:gridCol w="384528"/>
                <a:gridCol w="2768600"/>
                <a:gridCol w="845961"/>
                <a:gridCol w="1768828"/>
                <a:gridCol w="1153583"/>
                <a:gridCol w="1384300"/>
              </a:tblGrid>
              <a:tr h="158531">
                <a:tc>
                  <a:txBody>
                    <a:bodyPr/>
                    <a:lstStyle/>
                    <a:p>
                      <a:pPr marL="0" marR="0" algn="l">
                        <a:spcBef>
                          <a:spcPts val="0"/>
                        </a:spcBef>
                        <a:spcAft>
                          <a:spcPts val="0"/>
                        </a:spcAft>
                      </a:pPr>
                      <a:r>
                        <a:rPr lang="en-US" sz="1100" dirty="0">
                          <a:latin typeface="Calibri"/>
                          <a:ea typeface="Times New Roman"/>
                        </a:rPr>
                        <a:t>#</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Recommendations</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Assigned to</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Status/Corrective Action</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Due Date</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Closed</a:t>
                      </a:r>
                      <a:endParaRPr lang="en-US" sz="1200" dirty="0">
                        <a:latin typeface="Times New Roman"/>
                        <a:ea typeface="Times New Roman"/>
                      </a:endParaRPr>
                    </a:p>
                  </a:txBody>
                  <a:tcPr marL="68580" marR="68580" marT="0" marB="0"/>
                </a:tc>
              </a:tr>
              <a:tr h="198884">
                <a:tc>
                  <a:txBody>
                    <a:bodyPr/>
                    <a:lstStyle/>
                    <a:p>
                      <a:pPr marL="0" marR="0" algn="l">
                        <a:spcBef>
                          <a:spcPts val="0"/>
                        </a:spcBef>
                        <a:spcAft>
                          <a:spcPts val="0"/>
                        </a:spcAft>
                      </a:pPr>
                      <a:r>
                        <a:rPr lang="en-US" sz="1200" dirty="0">
                          <a:latin typeface="Calibri"/>
                          <a:ea typeface="Times New Roman"/>
                        </a:rPr>
                        <a:t>2.0</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Calibri"/>
                          <a:ea typeface="Calibri"/>
                          <a:cs typeface="Times New Roman"/>
                        </a:rPr>
                        <a:t>Project Preparedness</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198884">
                <a:tc>
                  <a:txBody>
                    <a:bodyPr/>
                    <a:lstStyle/>
                    <a:p>
                      <a:pPr marL="0" marR="0" algn="l">
                        <a:spcBef>
                          <a:spcPts val="0"/>
                        </a:spcBef>
                        <a:spcAft>
                          <a:spcPts val="0"/>
                        </a:spcAft>
                      </a:pPr>
                      <a:r>
                        <a:rPr lang="en-US" sz="1200" dirty="0" smtClean="0">
                          <a:latin typeface="Calibri"/>
                          <a:ea typeface="Times New Roman"/>
                        </a:rPr>
                        <a:t>2.3</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dirty="0" smtClean="0">
                          <a:latin typeface="Calibri"/>
                          <a:ea typeface="Calibri"/>
                          <a:cs typeface="Times New Roman"/>
                        </a:rPr>
                        <a:t>Management &amp; Oversight</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1240535">
                <a:tc>
                  <a:txBody>
                    <a:bodyPr/>
                    <a:lstStyle/>
                    <a:p>
                      <a:pPr marL="0" marR="0" algn="l">
                        <a:spcBef>
                          <a:spcPts val="0"/>
                        </a:spcBef>
                        <a:spcAft>
                          <a:spcPts val="0"/>
                        </a:spcAft>
                      </a:pPr>
                      <a:r>
                        <a:rPr lang="en-US" sz="1200" dirty="0" smtClean="0">
                          <a:latin typeface="Calibri"/>
                          <a:ea typeface="Times New Roman"/>
                        </a:rPr>
                        <a:t>7.</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Calibri"/>
                          <a:ea typeface="Calibri"/>
                          <a:cs typeface="Times New Roman"/>
                        </a:rPr>
                        <a:t>There should be CDF and AD people on the IPT.</a:t>
                      </a:r>
                    </a:p>
                  </a:txBody>
                  <a:tcPr marL="68580" marR="68580" marT="0" marB="0"/>
                </a:tc>
                <a:tc>
                  <a:txBody>
                    <a:bodyPr/>
                    <a:lstStyle/>
                    <a:p>
                      <a:pPr marL="0" marR="0" algn="l">
                        <a:spcBef>
                          <a:spcPts val="0"/>
                        </a:spcBef>
                        <a:spcAft>
                          <a:spcPts val="0"/>
                        </a:spcAft>
                      </a:pPr>
                      <a:r>
                        <a:rPr lang="en-US" sz="1200" dirty="0">
                          <a:latin typeface="Calibri"/>
                          <a:ea typeface="Times New Roman"/>
                        </a:rPr>
                        <a:t>R. Merchut</a:t>
                      </a:r>
                      <a:endParaRPr lang="en-US" sz="1200" dirty="0">
                        <a:latin typeface="Times New Roman"/>
                        <a:ea typeface="Times New Roman"/>
                      </a:endParaRPr>
                    </a:p>
                    <a:p>
                      <a:pPr marL="0" marR="0">
                        <a:lnSpc>
                          <a:spcPct val="115000"/>
                        </a:lnSpc>
                        <a:spcBef>
                          <a:spcPts val="0"/>
                        </a:spcBef>
                        <a:spcAft>
                          <a:spcPts val="0"/>
                        </a:spcAft>
                      </a:pPr>
                      <a:r>
                        <a:rPr lang="en-US" sz="1200" dirty="0">
                          <a:latin typeface="Calibri"/>
                          <a:ea typeface="Times New Roman"/>
                          <a:cs typeface="Times New Roman"/>
                        </a:rPr>
                        <a:t>P. Czarapata</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latin typeface="Calibri"/>
                          <a:ea typeface="Times New Roman"/>
                        </a:rPr>
                        <a:t>Dervin Allen has been added for CDF. AD representative to be identified</a:t>
                      </a:r>
                      <a:r>
                        <a:rPr lang="en-US" sz="1200" dirty="0" smtClean="0">
                          <a:latin typeface="Calibri"/>
                          <a:ea typeface="Times New Roman"/>
                        </a:rPr>
                        <a:t>.</a:t>
                      </a:r>
                      <a:r>
                        <a:rPr lang="en-US" sz="1200" kern="1200" dirty="0" smtClean="0">
                          <a:solidFill>
                            <a:schemeClr val="dk1"/>
                          </a:solidFill>
                          <a:latin typeface="+mn-lt"/>
                          <a:ea typeface="+mn-ea"/>
                          <a:cs typeface="+mn-cs"/>
                        </a:rPr>
                        <a:t> </a:t>
                      </a:r>
                      <a:r>
                        <a:rPr lang="en-US" sz="1200" kern="1200" dirty="0" smtClean="0">
                          <a:solidFill>
                            <a:schemeClr val="tx1"/>
                          </a:solidFill>
                          <a:latin typeface="+mn-lt"/>
                          <a:ea typeface="+mn-ea"/>
                          <a:cs typeface="+mn-cs"/>
                        </a:rPr>
                        <a:t>Duane Newhart added as AD representative.</a:t>
                      </a:r>
                      <a:endParaRPr lang="en-US" sz="1200" dirty="0">
                        <a:solidFill>
                          <a:schemeClr val="tx1"/>
                        </a:solidFill>
                        <a:latin typeface="Times New Roman"/>
                        <a:ea typeface="Times New Roman"/>
                      </a:endParaRPr>
                    </a:p>
                  </a:txBody>
                  <a:tcPr marL="68580" marR="68580" marT="0" marB="0"/>
                </a:tc>
                <a:tc>
                  <a:txBody>
                    <a:bodyPr/>
                    <a:lstStyle/>
                    <a:p>
                      <a:pPr marL="0" marR="0" algn="l">
                        <a:spcBef>
                          <a:spcPts val="0"/>
                        </a:spcBef>
                        <a:spcAft>
                          <a:spcPts val="0"/>
                        </a:spcAft>
                      </a:pPr>
                      <a:r>
                        <a:rPr lang="en-US" sz="1200" dirty="0">
                          <a:latin typeface="Calibri"/>
                          <a:ea typeface="Times New Roman"/>
                        </a:rPr>
                        <a:t>12/15/10</a:t>
                      </a:r>
                      <a:endParaRPr lang="en-US" sz="1200" dirty="0">
                        <a:latin typeface="Times New Roman"/>
                        <a:ea typeface="Times New Roman"/>
                      </a:endParaRPr>
                    </a:p>
                  </a:txBody>
                  <a:tcPr marL="68580" marR="68580" marT="0" marB="0"/>
                </a:tc>
                <a:tc>
                  <a:txBody>
                    <a:bodyPr/>
                    <a:lstStyle/>
                    <a:p>
                      <a:pPr marL="0" marR="0" algn="l">
                        <a:spcBef>
                          <a:spcPts val="0"/>
                        </a:spcBef>
                        <a:spcAft>
                          <a:spcPts val="0"/>
                        </a:spcAft>
                      </a:pPr>
                      <a:r>
                        <a:rPr lang="en-US" sz="1200" kern="1200" dirty="0" smtClean="0">
                          <a:solidFill>
                            <a:schemeClr val="tx1"/>
                          </a:solidFill>
                          <a:latin typeface="+mn-lt"/>
                          <a:ea typeface="+mn-ea"/>
                          <a:cs typeface="+mn-cs"/>
                        </a:rPr>
                        <a:t>12/15/10</a:t>
                      </a:r>
                      <a:endParaRPr lang="en-US" sz="1200" dirty="0">
                        <a:solidFill>
                          <a:schemeClr val="tx1"/>
                        </a:solidFill>
                        <a:latin typeface="Calibri"/>
                        <a:ea typeface="Times New Roman"/>
                      </a:endParaRPr>
                    </a:p>
                  </a:txBody>
                  <a:tcPr marL="68580" marR="68580" marT="0" marB="0"/>
                </a:tc>
              </a:tr>
              <a:tr h="1498978">
                <a:tc>
                  <a:txBody>
                    <a:bodyPr/>
                    <a:lstStyle/>
                    <a:p>
                      <a:pPr marL="0" marR="0" algn="l">
                        <a:spcBef>
                          <a:spcPts val="0"/>
                        </a:spcBef>
                        <a:spcAft>
                          <a:spcPts val="0"/>
                        </a:spcAft>
                      </a:pPr>
                      <a:r>
                        <a:rPr lang="en-US" sz="1200" dirty="0" smtClean="0">
                          <a:latin typeface="Calibri"/>
                          <a:ea typeface="Times New Roman"/>
                        </a:rPr>
                        <a:t>8.</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Calibri"/>
                          <a:ea typeface="Calibri"/>
                          <a:cs typeface="Times New Roman"/>
                        </a:rPr>
                        <a:t>Retain the Project Managers control over change to a reasonable level, and make the PMG function as the change control board for larger changes.  This eliminates the separate change control board and removes the need to check with the PMG for changes that require broader consideration.</a:t>
                      </a:r>
                    </a:p>
                  </a:txBody>
                  <a:tcPr marL="68580" marR="68580" marT="0" marB="0"/>
                </a:tc>
                <a:tc>
                  <a:txBody>
                    <a:bodyPr/>
                    <a:lstStyle/>
                    <a:p>
                      <a:pPr marL="0" marR="0" algn="l">
                        <a:spcBef>
                          <a:spcPts val="0"/>
                        </a:spcBef>
                        <a:spcAft>
                          <a:spcPts val="0"/>
                        </a:spcAft>
                      </a:pPr>
                      <a:r>
                        <a:rPr lang="en-US" sz="1200" dirty="0">
                          <a:latin typeface="Calibri"/>
                          <a:ea typeface="Times New Roman"/>
                        </a:rPr>
                        <a:t>R. Kephart</a:t>
                      </a:r>
                      <a:endParaRPr lang="en-US" sz="1200" dirty="0">
                        <a:latin typeface="Times New Roman"/>
                        <a:ea typeface="Times New Roman"/>
                      </a:endParaRPr>
                    </a:p>
                    <a:p>
                      <a:pPr marL="0" marR="0">
                        <a:lnSpc>
                          <a:spcPct val="115000"/>
                        </a:lnSpc>
                        <a:spcBef>
                          <a:spcPts val="0"/>
                        </a:spcBef>
                        <a:spcAft>
                          <a:spcPts val="0"/>
                        </a:spcAft>
                      </a:pPr>
                      <a:r>
                        <a:rPr lang="en-US" sz="1200" dirty="0">
                          <a:latin typeface="Calibri"/>
                          <a:ea typeface="Times New Roman"/>
                          <a:cs typeface="Times New Roman"/>
                        </a:rPr>
                        <a:t>R. Merchut</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latin typeface="Calibri"/>
                          <a:ea typeface="Times New Roman"/>
                        </a:rPr>
                        <a:t>The Project Plan has been revised to eliminate the separate Change Control Board. The PMG is now identified as the Change Control Board.</a:t>
                      </a:r>
                      <a:endParaRPr lang="en-US" sz="1200" dirty="0">
                        <a:latin typeface="Times New Roman"/>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r>
                        <a:rPr lang="en-US" sz="1200" dirty="0">
                          <a:latin typeface="Calibri"/>
                          <a:ea typeface="Times New Roman"/>
                        </a:rPr>
                        <a:t>10/29/10</a:t>
                      </a:r>
                      <a:endParaRPr lang="en-US" sz="1200" dirty="0">
                        <a:latin typeface="Times New Roman"/>
                        <a:ea typeface="Times New Roman"/>
                      </a:endParaRPr>
                    </a:p>
                  </a:txBody>
                  <a:tcPr marL="68580" marR="68580" marT="0" marB="0"/>
                </a:tc>
              </a:tr>
              <a:tr h="1594104">
                <a:tc>
                  <a:txBody>
                    <a:bodyPr/>
                    <a:lstStyle/>
                    <a:p>
                      <a:pPr marL="0" marR="0" algn="l">
                        <a:spcBef>
                          <a:spcPts val="0"/>
                        </a:spcBef>
                        <a:spcAft>
                          <a:spcPts val="0"/>
                        </a:spcAft>
                      </a:pPr>
                      <a:r>
                        <a:rPr lang="en-US" sz="1200" dirty="0" smtClean="0">
                          <a:latin typeface="Calibri"/>
                          <a:ea typeface="Times New Roman"/>
                        </a:rPr>
                        <a:t>9.</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Calibri"/>
                          <a:ea typeface="Calibri"/>
                          <a:cs typeface="Times New Roman"/>
                        </a:rPr>
                        <a:t>Project management should convene a working group or mini-review where operations experts can work with the FESS to ensure the proposed building construction steps fit the schedule and minimally impact operations, e.g. CDF, TD, Road D, fire response, etc.</a:t>
                      </a:r>
                    </a:p>
                  </a:txBody>
                  <a:tcPr marL="68580" marR="68580" marT="0" marB="0"/>
                </a:tc>
                <a:tc>
                  <a:txBody>
                    <a:bodyPr/>
                    <a:lstStyle/>
                    <a:p>
                      <a:pPr marL="0" marR="0" algn="l">
                        <a:spcBef>
                          <a:spcPts val="0"/>
                        </a:spcBef>
                        <a:spcAft>
                          <a:spcPts val="0"/>
                        </a:spcAft>
                      </a:pPr>
                      <a:r>
                        <a:rPr lang="en-US" sz="1200">
                          <a:latin typeface="Calibri"/>
                          <a:ea typeface="Times New Roman"/>
                        </a:rPr>
                        <a:t>R. Merchut</a:t>
                      </a:r>
                      <a:endParaRPr lang="en-US" sz="1200">
                        <a:latin typeface="Times New Roman"/>
                        <a:ea typeface="Times New Roman"/>
                      </a:endParaRPr>
                    </a:p>
                  </a:txBody>
                  <a:tcPr marL="68580" marR="68580" marT="0" marB="0"/>
                </a:tc>
                <a:tc>
                  <a:txBody>
                    <a:bodyPr/>
                    <a:lstStyle/>
                    <a:p>
                      <a:pPr marL="342900" marR="0" lvl="0" indent="-342900" algn="l">
                        <a:spcBef>
                          <a:spcPts val="600"/>
                        </a:spcBef>
                        <a:spcAft>
                          <a:spcPts val="0"/>
                        </a:spcAft>
                        <a:buFont typeface="Symbol"/>
                        <a:buChar char=""/>
                      </a:pPr>
                      <a:r>
                        <a:rPr lang="en-US" sz="1200">
                          <a:latin typeface="Calibri"/>
                          <a:ea typeface="Times New Roman"/>
                        </a:rPr>
                        <a:t>To be conducted during Concept validation. </a:t>
                      </a:r>
                      <a:endParaRPr lang="en-US" sz="1200">
                        <a:latin typeface="Times New Roman"/>
                        <a:ea typeface="Times New Roman"/>
                      </a:endParaRPr>
                    </a:p>
                    <a:p>
                      <a:pPr marL="342900" marR="0" lvl="0" indent="-342900" algn="l">
                        <a:spcBef>
                          <a:spcPts val="600"/>
                        </a:spcBef>
                        <a:spcAft>
                          <a:spcPts val="0"/>
                        </a:spcAft>
                        <a:buFont typeface="Symbol"/>
                        <a:buChar char=""/>
                      </a:pPr>
                      <a:r>
                        <a:rPr lang="en-US" sz="1200">
                          <a:latin typeface="Calibri"/>
                          <a:ea typeface="Times New Roman"/>
                        </a:rPr>
                        <a:t>Additional reviews will take place as the design develops</a:t>
                      </a:r>
                      <a:endParaRPr lang="en-US" sz="1200">
                        <a:latin typeface="Times New Roman"/>
                        <a:ea typeface="Times New Roman"/>
                      </a:endParaRPr>
                    </a:p>
                  </a:txBody>
                  <a:tcPr marL="68580" marR="68580" marT="0" marB="0"/>
                </a:tc>
                <a:tc>
                  <a:txBody>
                    <a:bodyPr/>
                    <a:lstStyle/>
                    <a:p>
                      <a:pPr marL="0" marR="0" algn="l">
                        <a:spcBef>
                          <a:spcPts val="600"/>
                        </a:spcBef>
                        <a:spcAft>
                          <a:spcPts val="0"/>
                        </a:spcAft>
                      </a:pPr>
                      <a:r>
                        <a:rPr lang="en-US" sz="1200" dirty="0">
                          <a:latin typeface="Calibri"/>
                          <a:ea typeface="Times New Roman"/>
                        </a:rPr>
                        <a:t>12/30/10</a:t>
                      </a:r>
                      <a:endParaRPr lang="en-US" sz="1200" dirty="0">
                        <a:latin typeface="Times New Roman"/>
                        <a:ea typeface="Times New Roman"/>
                      </a:endParaRPr>
                    </a:p>
                    <a:p>
                      <a:pPr marL="0" marR="0" algn="l">
                        <a:spcBef>
                          <a:spcPts val="600"/>
                        </a:spcBef>
                        <a:spcAft>
                          <a:spcPts val="0"/>
                        </a:spcAft>
                      </a:pPr>
                      <a:endParaRPr lang="en-US" sz="1200" dirty="0" smtClean="0">
                        <a:latin typeface="Calibri"/>
                        <a:ea typeface="Times New Roman"/>
                      </a:endParaRPr>
                    </a:p>
                    <a:p>
                      <a:pPr marL="0" marR="0" algn="l">
                        <a:spcBef>
                          <a:spcPts val="600"/>
                        </a:spcBef>
                        <a:spcAft>
                          <a:spcPts val="0"/>
                        </a:spcAft>
                      </a:pPr>
                      <a:endParaRPr lang="en-US" sz="1200" dirty="0" smtClean="0">
                        <a:latin typeface="Calibri"/>
                        <a:ea typeface="Times New Roman"/>
                      </a:endParaRPr>
                    </a:p>
                    <a:p>
                      <a:pPr marL="0" marR="0" algn="l">
                        <a:spcBef>
                          <a:spcPts val="600"/>
                        </a:spcBef>
                        <a:spcAft>
                          <a:spcPts val="0"/>
                        </a:spcAft>
                      </a:pPr>
                      <a:endParaRPr lang="en-US" sz="1200" dirty="0" smtClean="0">
                        <a:latin typeface="Calibri"/>
                        <a:ea typeface="Times New Roman"/>
                      </a:endParaRPr>
                    </a:p>
                    <a:p>
                      <a:pPr marL="0" marR="0" algn="l">
                        <a:spcBef>
                          <a:spcPts val="600"/>
                        </a:spcBef>
                        <a:spcAft>
                          <a:spcPts val="0"/>
                        </a:spcAft>
                      </a:pPr>
                      <a:r>
                        <a:rPr lang="en-US" sz="1200" dirty="0" smtClean="0">
                          <a:latin typeface="Calibri"/>
                          <a:ea typeface="Times New Roman"/>
                        </a:rPr>
                        <a:t>7/14/11</a:t>
                      </a:r>
                      <a:endParaRPr lang="en-US" sz="1200" dirty="0">
                        <a:latin typeface="Times New Roman"/>
                        <a:ea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mn-lt"/>
                          <a:ea typeface="Times New Roman"/>
                          <a:cs typeface="Times New Roman"/>
                        </a:rPr>
                        <a:t>12/30/10</a:t>
                      </a:r>
                      <a:endParaRPr lang="en-US" sz="1200" dirty="0">
                        <a:solidFill>
                          <a:schemeClr val="tx1"/>
                        </a:solidFill>
                        <a:latin typeface="Calibri"/>
                        <a:ea typeface="Times New Roman"/>
                      </a:endParaRPr>
                    </a:p>
                  </a:txBody>
                  <a:tcPr marL="68580" marR="68580" marT="0" marB="0"/>
                </a:tc>
              </a:tr>
              <a:tr h="1066800">
                <a:tc>
                  <a:txBody>
                    <a:bodyPr/>
                    <a:lstStyle/>
                    <a:p>
                      <a:pPr marL="0" marR="0" algn="l">
                        <a:spcBef>
                          <a:spcPts val="0"/>
                        </a:spcBef>
                        <a:spcAft>
                          <a:spcPts val="0"/>
                        </a:spcAft>
                      </a:pPr>
                      <a:r>
                        <a:rPr lang="en-US" sz="1200" dirty="0" smtClean="0">
                          <a:latin typeface="Calibri"/>
                          <a:ea typeface="Times New Roman"/>
                        </a:rPr>
                        <a:t>10.</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Calibri"/>
                          <a:ea typeface="Calibri"/>
                          <a:cs typeface="Times New Roman"/>
                        </a:rPr>
                        <a:t>There should be a review prior to submitting an RFP for the construction contract to ensure that the cost, schedule and interface conditions are well understood. </a:t>
                      </a:r>
                    </a:p>
                  </a:txBody>
                  <a:tcPr marL="68580" marR="68580" marT="0" marB="0"/>
                </a:tc>
                <a:tc>
                  <a:txBody>
                    <a:bodyPr/>
                    <a:lstStyle/>
                    <a:p>
                      <a:pPr marL="0" marR="0" algn="l">
                        <a:spcBef>
                          <a:spcPts val="0"/>
                        </a:spcBef>
                        <a:spcAft>
                          <a:spcPts val="0"/>
                        </a:spcAft>
                      </a:pPr>
                      <a:r>
                        <a:rPr lang="en-US" sz="1200" dirty="0">
                          <a:latin typeface="Calibri"/>
                          <a:ea typeface="Times New Roman"/>
                        </a:rPr>
                        <a:t>R. Merchut</a:t>
                      </a:r>
                      <a:endParaRPr lang="en-US" sz="1200" dirty="0">
                        <a:latin typeface="Times New Roman"/>
                        <a:ea typeface="Times New Roman"/>
                      </a:endParaRPr>
                    </a:p>
                  </a:txBody>
                  <a:tcPr marL="68580" marR="68580" marT="0" marB="0"/>
                </a:tc>
                <a:tc>
                  <a:txBody>
                    <a:bodyPr/>
                    <a:lstStyle/>
                    <a:p>
                      <a:pPr marL="0" marR="0" algn="l">
                        <a:spcBef>
                          <a:spcPts val="0"/>
                        </a:spcBef>
                        <a:spcAft>
                          <a:spcPts val="0"/>
                        </a:spcAft>
                      </a:pPr>
                      <a:r>
                        <a:rPr lang="en-US" sz="1200">
                          <a:latin typeface="Calibri"/>
                          <a:ea typeface="Times New Roman"/>
                        </a:rPr>
                        <a:t>A Director’s Review at the conclusion of Final Design has been added to the schedule. </a:t>
                      </a:r>
                      <a:endParaRPr lang="en-US" sz="1200">
                        <a:latin typeface="Times New Roman"/>
                        <a:ea typeface="Times New Roman"/>
                      </a:endParaRPr>
                    </a:p>
                  </a:txBody>
                  <a:tcPr marL="68580" marR="68580" marT="0" marB="0"/>
                </a:tc>
                <a:tc>
                  <a:txBody>
                    <a:bodyPr/>
                    <a:lstStyle/>
                    <a:p>
                      <a:pPr marL="0" marR="0" algn="l">
                        <a:spcBef>
                          <a:spcPts val="0"/>
                        </a:spcBef>
                        <a:spcAft>
                          <a:spcPts val="0"/>
                        </a:spcAft>
                      </a:pPr>
                      <a:r>
                        <a:rPr lang="en-US" sz="1200">
                          <a:latin typeface="Calibri"/>
                          <a:ea typeface="Times New Roman"/>
                        </a:rPr>
                        <a:t>7/21/11</a:t>
                      </a:r>
                      <a:endParaRPr lang="en-US" sz="1200">
                        <a:latin typeface="Times New Roman"/>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0B875B05-EBB7-4B44-80B4-14C580CB3000}" type="slidenum">
              <a:rPr lang="en-US" smtClean="0"/>
              <a:pPr/>
              <a:t>10</a:t>
            </a:fld>
            <a:endParaRPr lang="en-US"/>
          </a:p>
        </p:txBody>
      </p:sp>
    </p:spTree>
    <p:extLst>
      <p:ext uri="{BB962C8B-B14F-4D97-AF65-F5344CB8AC3E}">
        <p14:creationId xmlns:p14="http://schemas.microsoft.com/office/powerpoint/2010/main" val="2076490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77200" cy="457200"/>
          </a:xfrm>
        </p:spPr>
        <p:txBody>
          <a:bodyPr>
            <a:normAutofit fontScale="90000"/>
          </a:bodyPr>
          <a:lstStyle/>
          <a:p>
            <a:pPr lvl="0" algn="l"/>
            <a:r>
              <a:rPr lang="en-US" b="1" dirty="0"/>
              <a:t>Fiscal – EDI Professional </a:t>
            </a:r>
            <a:r>
              <a:rPr lang="en-US" b="1" dirty="0" smtClean="0"/>
              <a:t>Services</a:t>
            </a:r>
            <a:br>
              <a:rPr lang="en-US" b="1" dirty="0" smtClean="0"/>
            </a:br>
            <a:endParaRPr lang="en-US" dirty="0"/>
          </a:p>
        </p:txBody>
      </p:sp>
      <p:sp>
        <p:nvSpPr>
          <p:cNvPr id="3" name="TextBox 2"/>
          <p:cNvSpPr txBox="1"/>
          <p:nvPr/>
        </p:nvSpPr>
        <p:spPr>
          <a:xfrm>
            <a:off x="457200" y="533400"/>
            <a:ext cx="8153400" cy="1754326"/>
          </a:xfrm>
          <a:prstGeom prst="rect">
            <a:avLst/>
          </a:prstGeom>
          <a:noFill/>
        </p:spPr>
        <p:txBody>
          <a:bodyPr wrap="square" rtlCol="0">
            <a:spAutoFit/>
          </a:bodyPr>
          <a:lstStyle/>
          <a:p>
            <a:pPr marL="285750" indent="-285750">
              <a:buFont typeface="Arial" pitchFamily="34" charset="0"/>
              <a:buChar char="•"/>
            </a:pPr>
            <a:r>
              <a:rPr lang="en-US" b="1" dirty="0" smtClean="0">
                <a:solidFill>
                  <a:srgbClr val="FF0000"/>
                </a:solidFill>
              </a:rPr>
              <a:t>Conference </a:t>
            </a:r>
            <a:r>
              <a:rPr lang="en-US" b="1" dirty="0">
                <a:solidFill>
                  <a:srgbClr val="FF0000"/>
                </a:solidFill>
              </a:rPr>
              <a:t>room A/E services at </a:t>
            </a:r>
            <a:r>
              <a:rPr lang="en-US" b="1" dirty="0" smtClean="0">
                <a:solidFill>
                  <a:srgbClr val="FF0000"/>
                </a:solidFill>
              </a:rPr>
              <a:t>$53K</a:t>
            </a:r>
          </a:p>
          <a:p>
            <a:pPr marL="285750" indent="-285750">
              <a:buFont typeface="Arial" pitchFamily="34" charset="0"/>
              <a:buChar char="•"/>
            </a:pPr>
            <a:r>
              <a:rPr lang="en-US" b="1" dirty="0" smtClean="0">
                <a:solidFill>
                  <a:srgbClr val="FF0000"/>
                </a:solidFill>
              </a:rPr>
              <a:t>Geothermal test bore:  $20K</a:t>
            </a:r>
          </a:p>
          <a:p>
            <a:pPr marL="285750" indent="-285750">
              <a:buFont typeface="Arial" pitchFamily="34" charset="0"/>
              <a:buChar char="•"/>
            </a:pPr>
            <a:r>
              <a:rPr lang="en-US" b="1" dirty="0" err="1" smtClean="0">
                <a:solidFill>
                  <a:srgbClr val="FF0000"/>
                </a:solidFill>
              </a:rPr>
              <a:t>Perc</a:t>
            </a:r>
            <a:r>
              <a:rPr lang="en-US" b="1" dirty="0" smtClean="0">
                <a:solidFill>
                  <a:srgbClr val="FF0000"/>
                </a:solidFill>
              </a:rPr>
              <a:t> tests if permeable pavers will be used: $4-$5K</a:t>
            </a:r>
          </a:p>
          <a:p>
            <a:pPr marL="285750" indent="-285750">
              <a:buFont typeface="Arial" pitchFamily="34" charset="0"/>
              <a:buChar char="•"/>
            </a:pPr>
            <a:r>
              <a:rPr lang="en-US" b="1" dirty="0" smtClean="0">
                <a:solidFill>
                  <a:srgbClr val="FF0000"/>
                </a:solidFill>
              </a:rPr>
              <a:t>Site Survey: 8K</a:t>
            </a:r>
          </a:p>
          <a:p>
            <a:pPr marL="285750" indent="-285750">
              <a:buFont typeface="Arial" pitchFamily="34" charset="0"/>
              <a:buChar char="•"/>
            </a:pPr>
            <a:r>
              <a:rPr lang="en-US" b="1" dirty="0" smtClean="0">
                <a:solidFill>
                  <a:srgbClr val="FF0000"/>
                </a:solidFill>
              </a:rPr>
              <a:t>A/E design changes based on test bore: 22K</a:t>
            </a:r>
            <a:r>
              <a:rPr lang="en-US" dirty="0">
                <a:solidFill>
                  <a:srgbClr val="FF0000"/>
                </a:solidFill>
              </a:rPr>
              <a:t/>
            </a:r>
            <a:br>
              <a:rPr lang="en-US" dirty="0">
                <a:solidFill>
                  <a:srgbClr val="FF0000"/>
                </a:solidFill>
              </a:rPr>
            </a:br>
            <a:endParaRPr lang="en-US" dirty="0">
              <a:solidFill>
                <a:srgbClr val="FF0000"/>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998376"/>
              </p:ext>
            </p:extLst>
          </p:nvPr>
        </p:nvGraphicFramePr>
        <p:xfrm>
          <a:off x="381000" y="1981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0B875B05-EBB7-4B44-80B4-14C580CB3000}"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pPr marL="742950" lvl="0" indent="-742950" algn="l"/>
            <a:r>
              <a:rPr lang="en-US" dirty="0"/>
              <a:t/>
            </a:r>
            <a:br>
              <a:rPr lang="en-US" dirty="0"/>
            </a:br>
            <a:r>
              <a:rPr lang="en-US" dirty="0" smtClean="0"/>
              <a:t>Schedule</a:t>
            </a:r>
            <a:br>
              <a:rPr lang="en-US" dirty="0" smtClean="0"/>
            </a:br>
            <a:r>
              <a:rPr lang="en-US" sz="2700" b="1" dirty="0" smtClean="0"/>
              <a:t>Resource </a:t>
            </a:r>
            <a:r>
              <a:rPr lang="en-US" sz="2700" b="1" dirty="0"/>
              <a:t>loaded schedule in progress</a:t>
            </a:r>
            <a:r>
              <a:rPr lang="en-US" dirty="0"/>
              <a:t/>
            </a:r>
            <a:br>
              <a:rPr lang="en-US" dirty="0"/>
            </a:b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84747920"/>
              </p:ext>
            </p:extLst>
          </p:nvPr>
        </p:nvGraphicFramePr>
        <p:xfrm>
          <a:off x="457200" y="1600200"/>
          <a:ext cx="8229600" cy="4849368"/>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marL="0" marR="0" algn="ctr">
                        <a:lnSpc>
                          <a:spcPct val="115000"/>
                        </a:lnSpc>
                        <a:spcBef>
                          <a:spcPts val="0"/>
                        </a:spcBef>
                        <a:spcAft>
                          <a:spcPts val="0"/>
                        </a:spcAft>
                      </a:pPr>
                      <a:r>
                        <a:rPr lang="en-US" sz="1100" dirty="0" smtClean="0">
                          <a:ln>
                            <a:solidFill>
                              <a:schemeClr val="tx1"/>
                            </a:solidFill>
                          </a:ln>
                          <a:solidFill>
                            <a:srgbClr val="000000"/>
                          </a:solidFill>
                          <a:latin typeface="Calibri"/>
                          <a:ea typeface="Times New Roman"/>
                          <a:cs typeface="Times New Roman"/>
                        </a:rPr>
                        <a:t>Tracking Milestone</a:t>
                      </a:r>
                      <a:endParaRPr lang="en-US" sz="1100" dirty="0">
                        <a:ln>
                          <a:solidFill>
                            <a:schemeClr val="tx1"/>
                          </a:solidFill>
                        </a:ln>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smtClean="0">
                          <a:ln>
                            <a:solidFill>
                              <a:schemeClr val="tx1"/>
                            </a:solidFill>
                          </a:ln>
                          <a:solidFill>
                            <a:srgbClr val="000000"/>
                          </a:solidFill>
                          <a:latin typeface="Calibri"/>
                          <a:ea typeface="Times New Roman"/>
                          <a:cs typeface="Times New Roman"/>
                        </a:rPr>
                        <a:t>Definition</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FF0000"/>
                          </a:solidFill>
                          <a:latin typeface="Calibri"/>
                          <a:ea typeface="Times New Roman"/>
                          <a:cs typeface="Times New Roman"/>
                        </a:rPr>
                        <a:t>Target Date</a:t>
                      </a:r>
                      <a:endParaRPr lang="en-US" sz="1100">
                        <a:ln>
                          <a:solidFill>
                            <a:schemeClr val="tx1"/>
                          </a:solidFill>
                        </a:ln>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smtClean="0">
                          <a:ln>
                            <a:solidFill>
                              <a:schemeClr val="tx1"/>
                            </a:solidFill>
                          </a:ln>
                          <a:solidFill>
                            <a:srgbClr val="000000"/>
                          </a:solidFill>
                          <a:latin typeface="Calibri"/>
                          <a:ea typeface="Times New Roman"/>
                          <a:cs typeface="Times New Roman"/>
                        </a:rPr>
                        <a:t>Date Accomplished</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400" b="1" smtClean="0">
                          <a:ln>
                            <a:solidFill>
                              <a:schemeClr val="tx1"/>
                            </a:solidFill>
                          </a:ln>
                          <a:solidFill>
                            <a:srgbClr val="0070C0"/>
                          </a:solidFill>
                          <a:latin typeface="Calibri"/>
                          <a:ea typeface="Times New Roman"/>
                          <a:cs typeface="Times New Roman"/>
                        </a:rPr>
                        <a:t>OTE Building</a:t>
                      </a:r>
                      <a:endParaRPr lang="en-US" sz="1100">
                        <a:ln>
                          <a:solidFill>
                            <a:schemeClr val="tx1"/>
                          </a:solidFill>
                        </a:ln>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smtClean="0">
                          <a:ln>
                            <a:solidFill>
                              <a:schemeClr val="tx1"/>
                            </a:solidFill>
                          </a:ln>
                          <a:solidFill>
                            <a:srgbClr val="000000"/>
                          </a:solidFill>
                          <a:latin typeface="Calibri"/>
                          <a:ea typeface="Times New Roman"/>
                          <a:cs typeface="Times New Roman"/>
                        </a:rPr>
                        <a:t> </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0000"/>
                          </a:solidFill>
                          <a:latin typeface="Calibri"/>
                          <a:ea typeface="Times New Roman"/>
                          <a:cs typeface="Times New Roman"/>
                        </a:rPr>
                        <a:t> </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0000"/>
                          </a:solidFill>
                          <a:latin typeface="Calibri"/>
                          <a:ea typeface="Times New Roman"/>
                          <a:cs typeface="Times New Roman"/>
                        </a:rPr>
                        <a:t> </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CDR Complete</a:t>
                      </a:r>
                      <a:endParaRPr lang="en-US" sz="1100">
                        <a:ln>
                          <a:solidFill>
                            <a:schemeClr val="tx1"/>
                          </a:solidFill>
                        </a:ln>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RBA delivers CDR document</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6-Oct-10</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6-Oct-10</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Director’s Review</a:t>
                      </a:r>
                      <a:endParaRPr lang="en-US" sz="1100">
                        <a:ln>
                          <a:solidFill>
                            <a:schemeClr val="tx1"/>
                          </a:solidFill>
                        </a:ln>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Review by FNAL mgmt of Proj Plan</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13-Oct-10</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13-Oct-10</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Engineering Start</a:t>
                      </a:r>
                      <a:endParaRPr lang="en-US" sz="1100">
                        <a:ln>
                          <a:solidFill>
                            <a:schemeClr val="tx1"/>
                          </a:solidFill>
                        </a:ln>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Proj Plan approved, directorate sign-off</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18-Nov-10</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16-NOV-10</a:t>
                      </a:r>
                      <a:endParaRPr lang="en-US" sz="1100" smtClean="0">
                        <a:ln>
                          <a:solidFill>
                            <a:schemeClr val="tx1"/>
                          </a:solidFill>
                        </a:ln>
                        <a:latin typeface="Calibri"/>
                        <a:ea typeface="Calibri"/>
                        <a:cs typeface="Times New Roman"/>
                      </a:endParaRPr>
                    </a:p>
                    <a:p>
                      <a:pPr marL="0" marR="0" algn="r">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 </a:t>
                      </a:r>
                      <a:endParaRPr lang="en-US" sz="110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dirty="0" smtClean="0">
                          <a:ln>
                            <a:solidFill>
                              <a:schemeClr val="tx1"/>
                            </a:solidFill>
                          </a:ln>
                          <a:solidFill>
                            <a:schemeClr val="tx1"/>
                          </a:solidFill>
                          <a:latin typeface="Calibri"/>
                          <a:ea typeface="Times New Roman"/>
                          <a:cs typeface="Times New Roman"/>
                        </a:rPr>
                        <a:t>A/E start</a:t>
                      </a:r>
                      <a:endParaRPr lang="en-US" sz="1100" dirty="0">
                        <a:ln>
                          <a:solidFill>
                            <a:schemeClr val="tx1"/>
                          </a:solidFill>
                        </a:ln>
                        <a:solidFill>
                          <a:schemeClr val="tx1"/>
                        </a:solidFill>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dirty="0" smtClean="0">
                          <a:ln>
                            <a:solidFill>
                              <a:schemeClr val="tx1"/>
                            </a:solidFill>
                          </a:ln>
                          <a:solidFill>
                            <a:schemeClr val="tx1"/>
                          </a:solidFill>
                          <a:latin typeface="Calibri"/>
                          <a:ea typeface="Times New Roman"/>
                          <a:cs typeface="Times New Roman"/>
                        </a:rPr>
                        <a:t>Proposal negotiations complete, PO issued</a:t>
                      </a:r>
                      <a:endParaRPr lang="en-US" sz="1100" dirty="0">
                        <a:ln>
                          <a:solidFill>
                            <a:schemeClr val="tx1"/>
                          </a:solidFill>
                        </a:ln>
                        <a:solidFill>
                          <a:schemeClr val="tx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dirty="0" smtClean="0">
                          <a:ln>
                            <a:solidFill>
                              <a:schemeClr val="tx1"/>
                            </a:solidFill>
                          </a:ln>
                          <a:solidFill>
                            <a:schemeClr val="tx1"/>
                          </a:solidFill>
                          <a:latin typeface="Calibri"/>
                          <a:ea typeface="Times New Roman"/>
                          <a:cs typeface="Times New Roman"/>
                        </a:rPr>
                        <a:t>18-Nov-10</a:t>
                      </a:r>
                      <a:endParaRPr lang="en-US" sz="1100" dirty="0">
                        <a:ln>
                          <a:solidFill>
                            <a:schemeClr val="tx1"/>
                          </a:solidFill>
                        </a:ln>
                        <a:solidFill>
                          <a:schemeClr val="tx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dirty="0" smtClean="0">
                          <a:ln>
                            <a:solidFill>
                              <a:schemeClr val="tx1"/>
                            </a:solidFill>
                          </a:ln>
                          <a:solidFill>
                            <a:schemeClr val="tx1"/>
                          </a:solidFill>
                          <a:latin typeface="Calibri"/>
                          <a:ea typeface="Times New Roman"/>
                          <a:cs typeface="Times New Roman"/>
                        </a:rPr>
                        <a:t>3-DEC</a:t>
                      </a:r>
                      <a:r>
                        <a:rPr lang="en-US" sz="1100" baseline="0" dirty="0" smtClean="0">
                          <a:ln>
                            <a:solidFill>
                              <a:schemeClr val="tx1"/>
                            </a:solidFill>
                          </a:ln>
                          <a:solidFill>
                            <a:schemeClr val="tx1"/>
                          </a:solidFill>
                          <a:latin typeface="Calibri"/>
                          <a:ea typeface="Times New Roman"/>
                          <a:cs typeface="Times New Roman"/>
                        </a:rPr>
                        <a:t>-10</a:t>
                      </a:r>
                      <a:r>
                        <a:rPr lang="en-US" sz="1100" dirty="0" smtClean="0">
                          <a:ln>
                            <a:solidFill>
                              <a:schemeClr val="tx1"/>
                            </a:solidFill>
                          </a:ln>
                          <a:solidFill>
                            <a:schemeClr val="tx1"/>
                          </a:solidFill>
                          <a:latin typeface="Calibri"/>
                          <a:ea typeface="Times New Roman"/>
                          <a:cs typeface="Times New Roman"/>
                        </a:rPr>
                        <a:t> </a:t>
                      </a:r>
                      <a:endParaRPr lang="en-US" sz="1100" dirty="0">
                        <a:ln>
                          <a:solidFill>
                            <a:schemeClr val="tx1"/>
                          </a:solidFill>
                        </a:ln>
                        <a:solidFill>
                          <a:schemeClr val="tx1"/>
                        </a:solidFill>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900" smtClean="0">
                          <a:ln>
                            <a:solidFill>
                              <a:schemeClr val="tx1"/>
                            </a:solidFill>
                          </a:ln>
                          <a:latin typeface="Arial"/>
                          <a:ea typeface="Calibri"/>
                          <a:cs typeface="Times New Roman"/>
                        </a:rPr>
                        <a:t>Concept Validation</a:t>
                      </a:r>
                      <a:endParaRPr lang="en-US" sz="1100">
                        <a:ln>
                          <a:solidFill>
                            <a:schemeClr val="tx1"/>
                          </a:solidFill>
                        </a:ln>
                        <a:latin typeface="Calibri"/>
                        <a:ea typeface="Calibri"/>
                        <a:cs typeface="Times New Roman"/>
                      </a:endParaRPr>
                    </a:p>
                  </a:txBody>
                  <a:tcPr marL="68580" marR="68580" marT="0" marB="0"/>
                </a:tc>
                <a:tc>
                  <a:txBody>
                    <a:bodyPr/>
                    <a:lstStyle/>
                    <a:p>
                      <a:pPr>
                        <a:lnSpc>
                          <a:spcPct val="115000"/>
                        </a:lnSpc>
                      </a:pPr>
                      <a:endParaRPr lang="en-US" sz="1100">
                        <a:ln>
                          <a:solidFill>
                            <a:schemeClr val="tx1"/>
                          </a:solidFill>
                        </a:ln>
                        <a:latin typeface="Calibri"/>
                      </a:endParaRPr>
                    </a:p>
                  </a:txBody>
                  <a:tcPr marL="68580" marR="68580" marT="0" marB="0"/>
                </a:tc>
                <a:tc>
                  <a:txBody>
                    <a:bodyPr/>
                    <a:lstStyle/>
                    <a:p>
                      <a:pPr marL="0" marR="0" algn="r">
                        <a:lnSpc>
                          <a:spcPct val="115000"/>
                        </a:lnSpc>
                        <a:spcBef>
                          <a:spcPts val="0"/>
                        </a:spcBef>
                        <a:spcAft>
                          <a:spcPts val="0"/>
                        </a:spcAft>
                      </a:pPr>
                      <a:r>
                        <a:rPr lang="en-US" sz="1000" dirty="0" smtClean="0">
                          <a:ln>
                            <a:solidFill>
                              <a:schemeClr val="tx1"/>
                            </a:solidFill>
                          </a:ln>
                          <a:latin typeface="Calibri"/>
                          <a:ea typeface="Times New Roman"/>
                          <a:cs typeface="Times New Roman"/>
                        </a:rPr>
                        <a:t>30-Dec-10</a:t>
                      </a:r>
                      <a:endParaRPr lang="en-US" sz="1100" dirty="0">
                        <a:ln>
                          <a:solidFill>
                            <a:schemeClr val="tx1"/>
                          </a:solidFill>
                        </a:ln>
                        <a:latin typeface="Calibri"/>
                        <a:ea typeface="Calibri"/>
                        <a:cs typeface="Times New Roman"/>
                      </a:endParaRPr>
                    </a:p>
                  </a:txBody>
                  <a:tcPr marL="68580" marR="68580" marT="0" marB="0"/>
                </a:tc>
                <a:tc>
                  <a:txBody>
                    <a:bodyPr/>
                    <a:lstStyle/>
                    <a:p>
                      <a:pPr algn="r">
                        <a:lnSpc>
                          <a:spcPct val="115000"/>
                        </a:lnSpc>
                      </a:pPr>
                      <a:r>
                        <a:rPr lang="en-US" sz="1100" dirty="0" smtClean="0">
                          <a:ln>
                            <a:solidFill>
                              <a:schemeClr val="tx1"/>
                            </a:solidFill>
                          </a:ln>
                          <a:latin typeface="Calibri"/>
                        </a:rPr>
                        <a:t>7-Feb-11</a:t>
                      </a:r>
                      <a:endParaRPr lang="en-US" sz="1100" dirty="0">
                        <a:ln>
                          <a:solidFill>
                            <a:schemeClr val="tx1"/>
                          </a:solidFill>
                        </a:ln>
                        <a:latin typeface="Calibri"/>
                      </a:endParaRPr>
                    </a:p>
                  </a:txBody>
                  <a:tcPr marL="68580" marR="68580" marT="0" marB="0"/>
                </a:tc>
              </a:tr>
              <a:tr h="370840">
                <a:tc>
                  <a:txBody>
                    <a:bodyPr/>
                    <a:lstStyle/>
                    <a:p>
                      <a:pPr marL="0" marR="0">
                        <a:lnSpc>
                          <a:spcPct val="115000"/>
                        </a:lnSpc>
                        <a:spcBef>
                          <a:spcPts val="0"/>
                        </a:spcBef>
                        <a:spcAft>
                          <a:spcPts val="0"/>
                        </a:spcAft>
                      </a:pPr>
                      <a:r>
                        <a:rPr lang="en-US" sz="900" dirty="0" smtClean="0">
                          <a:ln>
                            <a:solidFill>
                              <a:schemeClr val="tx1"/>
                            </a:solidFill>
                          </a:ln>
                          <a:latin typeface="Arial"/>
                          <a:ea typeface="Calibri"/>
                          <a:cs typeface="Times New Roman"/>
                        </a:rPr>
                        <a:t>Prelim Final </a:t>
                      </a:r>
                      <a:r>
                        <a:rPr lang="en-US" sz="900" dirty="0" smtClean="0">
                          <a:ln>
                            <a:solidFill>
                              <a:schemeClr val="tx1"/>
                            </a:solidFill>
                          </a:ln>
                          <a:latin typeface="Arial"/>
                          <a:ea typeface="Calibri"/>
                          <a:cs typeface="Times New Roman"/>
                        </a:rPr>
                        <a:t>Design OTE building</a:t>
                      </a:r>
                      <a:endParaRPr lang="en-US" sz="1100" dirty="0">
                        <a:ln>
                          <a:solidFill>
                            <a:schemeClr val="tx1"/>
                          </a:solidFill>
                        </a:ln>
                        <a:latin typeface="Calibri"/>
                        <a:ea typeface="Calibri"/>
                        <a:cs typeface="Times New Roman"/>
                      </a:endParaRPr>
                    </a:p>
                  </a:txBody>
                  <a:tcPr marL="68580" marR="68580" marT="0" marB="0"/>
                </a:tc>
                <a:tc>
                  <a:txBody>
                    <a:bodyPr/>
                    <a:lstStyle/>
                    <a:p>
                      <a:pPr>
                        <a:lnSpc>
                          <a:spcPct val="115000"/>
                        </a:lnSpc>
                      </a:pPr>
                      <a:endParaRPr lang="en-US" sz="1100" dirty="0">
                        <a:ln>
                          <a:solidFill>
                            <a:schemeClr val="tx1"/>
                          </a:solidFill>
                        </a:ln>
                        <a:latin typeface="Calibri"/>
                      </a:endParaRPr>
                    </a:p>
                  </a:txBody>
                  <a:tcPr marL="68580" marR="68580" marT="0" marB="0"/>
                </a:tc>
                <a:tc>
                  <a:txBody>
                    <a:bodyPr/>
                    <a:lstStyle/>
                    <a:p>
                      <a:pPr marL="0" marR="0" algn="r">
                        <a:lnSpc>
                          <a:spcPct val="115000"/>
                        </a:lnSpc>
                        <a:spcBef>
                          <a:spcPts val="0"/>
                        </a:spcBef>
                        <a:spcAft>
                          <a:spcPts val="0"/>
                        </a:spcAft>
                      </a:pPr>
                      <a:r>
                        <a:rPr lang="en-US" sz="1100" baseline="0" dirty="0" smtClean="0">
                          <a:ln>
                            <a:solidFill>
                              <a:schemeClr val="tx1"/>
                            </a:solidFill>
                          </a:ln>
                          <a:solidFill>
                            <a:srgbClr val="FF0000"/>
                          </a:solidFill>
                          <a:latin typeface="Calibri"/>
                          <a:ea typeface="Calibri"/>
                          <a:cs typeface="Times New Roman"/>
                        </a:rPr>
                        <a:t>30-March-11</a:t>
                      </a:r>
                      <a:endParaRPr lang="en-US" sz="1100" baseline="0" dirty="0">
                        <a:ln>
                          <a:solidFill>
                            <a:schemeClr val="tx1"/>
                          </a:solidFill>
                        </a:ln>
                        <a:solidFill>
                          <a:srgbClr val="FF0000"/>
                        </a:solidFill>
                        <a:latin typeface="Calibri"/>
                        <a:ea typeface="Calibri"/>
                        <a:cs typeface="Times New Roman"/>
                      </a:endParaRPr>
                    </a:p>
                  </a:txBody>
                  <a:tcPr marL="68580" marR="68580" marT="0" marB="0"/>
                </a:tc>
                <a:tc>
                  <a:txBody>
                    <a:bodyPr/>
                    <a:lstStyle/>
                    <a:p>
                      <a:pPr>
                        <a:lnSpc>
                          <a:spcPct val="115000"/>
                        </a:lnSpc>
                      </a:pPr>
                      <a:r>
                        <a:rPr lang="en-US" sz="1100" dirty="0" smtClean="0">
                          <a:ln>
                            <a:solidFill>
                              <a:srgbClr val="FF0000"/>
                            </a:solidFill>
                          </a:ln>
                          <a:solidFill>
                            <a:srgbClr val="FF0000"/>
                          </a:solidFill>
                          <a:latin typeface="Calibri"/>
                        </a:rPr>
                        <a:t>                          22-April-11</a:t>
                      </a:r>
                      <a:endParaRPr lang="en-US" sz="1100" dirty="0">
                        <a:ln>
                          <a:solidFill>
                            <a:srgbClr val="FF0000"/>
                          </a:solidFill>
                        </a:ln>
                        <a:solidFill>
                          <a:srgbClr val="FF0000"/>
                        </a:solidFill>
                        <a:latin typeface="Calibri"/>
                      </a:endParaRPr>
                    </a:p>
                  </a:txBody>
                  <a:tcPr marL="457200" marR="68580" marT="0" marB="0"/>
                </a:tc>
              </a:tr>
              <a:tr h="370840">
                <a:tc>
                  <a:txBody>
                    <a:bodyPr/>
                    <a:lstStyle/>
                    <a:p>
                      <a:pPr marL="0" marR="0">
                        <a:lnSpc>
                          <a:spcPct val="115000"/>
                        </a:lnSpc>
                        <a:spcBef>
                          <a:spcPts val="0"/>
                        </a:spcBef>
                        <a:spcAft>
                          <a:spcPts val="0"/>
                        </a:spcAft>
                      </a:pPr>
                      <a:r>
                        <a:rPr lang="en-US" sz="900" smtClean="0">
                          <a:ln>
                            <a:solidFill>
                              <a:schemeClr val="tx1"/>
                            </a:solidFill>
                          </a:ln>
                          <a:latin typeface="Arial"/>
                          <a:ea typeface="Calibri"/>
                          <a:cs typeface="Times New Roman"/>
                        </a:rPr>
                        <a:t>Pre-Final Design OTE Building</a:t>
                      </a:r>
                      <a:endParaRPr lang="en-US" sz="1100">
                        <a:ln>
                          <a:solidFill>
                            <a:schemeClr val="tx1"/>
                          </a:solidFill>
                        </a:ln>
                        <a:latin typeface="Calibri"/>
                        <a:ea typeface="Calibri"/>
                        <a:cs typeface="Times New Roman"/>
                      </a:endParaRPr>
                    </a:p>
                  </a:txBody>
                  <a:tcPr marL="68580" marR="68580" marT="0" marB="0"/>
                </a:tc>
                <a:tc>
                  <a:txBody>
                    <a:bodyPr/>
                    <a:lstStyle/>
                    <a:p>
                      <a:pPr>
                        <a:lnSpc>
                          <a:spcPct val="115000"/>
                        </a:lnSpc>
                      </a:pPr>
                      <a:endParaRPr lang="en-US" sz="1100">
                        <a:ln>
                          <a:solidFill>
                            <a:schemeClr val="tx1"/>
                          </a:solidFill>
                        </a:ln>
                        <a:latin typeface="Calibri"/>
                      </a:endParaRPr>
                    </a:p>
                  </a:txBody>
                  <a:tcPr marL="68580" marR="68580" marT="0" marB="0"/>
                </a:tc>
                <a:tc>
                  <a:txBody>
                    <a:bodyPr/>
                    <a:lstStyle/>
                    <a:p>
                      <a:pPr marL="0" marR="0" algn="r">
                        <a:lnSpc>
                          <a:spcPct val="115000"/>
                        </a:lnSpc>
                        <a:spcBef>
                          <a:spcPts val="0"/>
                        </a:spcBef>
                        <a:spcAft>
                          <a:spcPts val="0"/>
                        </a:spcAft>
                      </a:pPr>
                      <a:r>
                        <a:rPr lang="en-US" sz="1000" dirty="0" smtClean="0">
                          <a:ln>
                            <a:solidFill>
                              <a:schemeClr val="tx1"/>
                            </a:solidFill>
                          </a:ln>
                          <a:solidFill>
                            <a:schemeClr val="tx1"/>
                          </a:solidFill>
                          <a:latin typeface="Calibri"/>
                          <a:ea typeface="Times New Roman"/>
                          <a:cs typeface="Times New Roman"/>
                        </a:rPr>
                        <a:t>8-June-11</a:t>
                      </a:r>
                      <a:endParaRPr lang="en-US" sz="1100" dirty="0">
                        <a:ln>
                          <a:solidFill>
                            <a:schemeClr val="tx1"/>
                          </a:solidFill>
                        </a:ln>
                        <a:solidFill>
                          <a:schemeClr val="tx1"/>
                        </a:solidFill>
                        <a:latin typeface="Calibri"/>
                        <a:ea typeface="Calibri"/>
                        <a:cs typeface="Times New Roman"/>
                      </a:endParaRPr>
                    </a:p>
                  </a:txBody>
                  <a:tcPr marL="68580" marR="68580" marT="0" marB="0"/>
                </a:tc>
                <a:tc>
                  <a:txBody>
                    <a:bodyPr/>
                    <a:lstStyle/>
                    <a:p>
                      <a:pPr>
                        <a:lnSpc>
                          <a:spcPct val="115000"/>
                        </a:lnSpc>
                      </a:pPr>
                      <a:endParaRPr lang="en-US" sz="1100" dirty="0">
                        <a:ln>
                          <a:solidFill>
                            <a:schemeClr val="tx1"/>
                          </a:solidFill>
                        </a:ln>
                        <a:solidFill>
                          <a:schemeClr val="tx1">
                            <a:lumMod val="95000"/>
                            <a:lumOff val="5000"/>
                          </a:schemeClr>
                        </a:solidFill>
                        <a:latin typeface="Calibri"/>
                      </a:endParaRPr>
                    </a:p>
                  </a:txBody>
                  <a:tcPr marL="68580" marR="68580" marT="0" marB="0"/>
                </a:tc>
              </a:tr>
              <a:tr h="370840">
                <a:tc>
                  <a:txBody>
                    <a:bodyPr/>
                    <a:lstStyle/>
                    <a:p>
                      <a:pPr marL="0" marR="0">
                        <a:lnSpc>
                          <a:spcPct val="115000"/>
                        </a:lnSpc>
                        <a:spcBef>
                          <a:spcPts val="0"/>
                        </a:spcBef>
                        <a:spcAft>
                          <a:spcPts val="0"/>
                        </a:spcAft>
                      </a:pPr>
                      <a:r>
                        <a:rPr lang="en-US" sz="900" smtClean="0">
                          <a:ln>
                            <a:solidFill>
                              <a:schemeClr val="tx1"/>
                            </a:solidFill>
                          </a:ln>
                          <a:latin typeface="Arial"/>
                          <a:ea typeface="Calibri"/>
                          <a:cs typeface="Times New Roman"/>
                        </a:rPr>
                        <a:t>CC Review Building Final Design</a:t>
                      </a:r>
                      <a:endParaRPr lang="en-US" sz="1100">
                        <a:ln>
                          <a:solidFill>
                            <a:schemeClr val="tx1"/>
                          </a:solidFill>
                        </a:ln>
                        <a:latin typeface="Calibri"/>
                        <a:ea typeface="Calibri"/>
                        <a:cs typeface="Times New Roman"/>
                      </a:endParaRPr>
                    </a:p>
                  </a:txBody>
                  <a:tcPr marL="68580" marR="68580" marT="0" marB="0"/>
                </a:tc>
                <a:tc>
                  <a:txBody>
                    <a:bodyPr/>
                    <a:lstStyle/>
                    <a:p>
                      <a:pPr>
                        <a:lnSpc>
                          <a:spcPct val="115000"/>
                        </a:lnSpc>
                      </a:pPr>
                      <a:endParaRPr lang="en-US" sz="1100">
                        <a:ln>
                          <a:solidFill>
                            <a:schemeClr val="tx1"/>
                          </a:solidFill>
                        </a:ln>
                        <a:latin typeface="Calibri"/>
                      </a:endParaRPr>
                    </a:p>
                  </a:txBody>
                  <a:tcPr marL="68580" marR="68580" marT="0" marB="0"/>
                </a:tc>
                <a:tc>
                  <a:txBody>
                    <a:bodyPr/>
                    <a:lstStyle/>
                    <a:p>
                      <a:pPr marL="0" marR="0" algn="r">
                        <a:lnSpc>
                          <a:spcPct val="115000"/>
                        </a:lnSpc>
                        <a:spcBef>
                          <a:spcPts val="0"/>
                        </a:spcBef>
                        <a:spcAft>
                          <a:spcPts val="0"/>
                        </a:spcAft>
                      </a:pPr>
                      <a:r>
                        <a:rPr lang="en-US" sz="1000" dirty="0" smtClean="0">
                          <a:ln>
                            <a:solidFill>
                              <a:schemeClr val="tx1"/>
                            </a:solidFill>
                          </a:ln>
                          <a:solidFill>
                            <a:schemeClr val="tx1"/>
                          </a:solidFill>
                          <a:latin typeface="Calibri"/>
                          <a:ea typeface="Times New Roman"/>
                          <a:cs typeface="Times New Roman"/>
                        </a:rPr>
                        <a:t>29-June-11</a:t>
                      </a:r>
                      <a:endParaRPr lang="en-US" sz="1100" dirty="0">
                        <a:ln>
                          <a:solidFill>
                            <a:schemeClr val="tx1"/>
                          </a:solidFill>
                        </a:ln>
                        <a:solidFill>
                          <a:schemeClr val="tx1"/>
                        </a:solidFill>
                        <a:latin typeface="Calibri"/>
                        <a:ea typeface="Calibri"/>
                        <a:cs typeface="Times New Roman"/>
                      </a:endParaRPr>
                    </a:p>
                  </a:txBody>
                  <a:tcPr marL="68580" marR="68580" marT="0" marB="0"/>
                </a:tc>
                <a:tc>
                  <a:txBody>
                    <a:bodyPr/>
                    <a:lstStyle/>
                    <a:p>
                      <a:pPr>
                        <a:lnSpc>
                          <a:spcPct val="115000"/>
                        </a:lnSpc>
                      </a:pPr>
                      <a:endParaRPr lang="en-US" sz="1100" dirty="0">
                        <a:ln>
                          <a:solidFill>
                            <a:schemeClr val="tx1"/>
                          </a:solidFill>
                        </a:ln>
                        <a:latin typeface="Calibri"/>
                      </a:endParaRPr>
                    </a:p>
                  </a:txBody>
                  <a:tcPr marL="68580" marR="68580" marT="0" marB="0"/>
                </a:tc>
              </a:tr>
              <a:tr h="370840">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Eng Drawings complete</a:t>
                      </a:r>
                      <a:endParaRPr lang="en-US" sz="1100">
                        <a:ln>
                          <a:solidFill>
                            <a:schemeClr val="tx1"/>
                          </a:solidFill>
                        </a:ln>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CCR comments incorporated</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dirty="0" smtClean="0">
                          <a:ln>
                            <a:solidFill>
                              <a:schemeClr val="tx1"/>
                            </a:solidFill>
                          </a:ln>
                          <a:solidFill>
                            <a:schemeClr val="tx1"/>
                          </a:solidFill>
                          <a:latin typeface="Calibri"/>
                          <a:ea typeface="Times New Roman"/>
                          <a:cs typeface="Times New Roman"/>
                        </a:rPr>
                        <a:t>15-Jul-11</a:t>
                      </a:r>
                      <a:endParaRPr lang="en-US" sz="1100" dirty="0">
                        <a:ln>
                          <a:solidFill>
                            <a:schemeClr val="tx1"/>
                          </a:solidFill>
                        </a:ln>
                        <a:solidFill>
                          <a:schemeClr val="tx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dirty="0" smtClean="0">
                          <a:ln>
                            <a:solidFill>
                              <a:schemeClr val="tx1"/>
                            </a:solidFill>
                          </a:ln>
                          <a:solidFill>
                            <a:srgbClr val="0070C0"/>
                          </a:solidFill>
                          <a:latin typeface="Calibri"/>
                          <a:ea typeface="Times New Roman"/>
                          <a:cs typeface="Times New Roman"/>
                        </a:rPr>
                        <a:t> </a:t>
                      </a:r>
                      <a:endParaRPr lang="en-US" sz="1100" dirty="0">
                        <a:ln>
                          <a:solidFill>
                            <a:schemeClr val="tx1"/>
                          </a:solidFill>
                        </a:ln>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Director’s Review</a:t>
                      </a:r>
                      <a:endParaRPr lang="en-US" sz="1100">
                        <a:ln>
                          <a:solidFill>
                            <a:schemeClr val="tx1"/>
                          </a:solidFill>
                        </a:ln>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smtClean="0">
                          <a:ln>
                            <a:solidFill>
                              <a:schemeClr val="tx1"/>
                            </a:solidFill>
                          </a:ln>
                          <a:solidFill>
                            <a:srgbClr val="0070C0"/>
                          </a:solidFill>
                          <a:latin typeface="Calibri"/>
                          <a:ea typeface="Times New Roman"/>
                          <a:cs typeface="Times New Roman"/>
                        </a:rPr>
                        <a:t>Review by FNAL management for cost, schedule, &amp; interface conditions per 10/13/10 Director's Review</a:t>
                      </a:r>
                      <a:endParaRPr lang="en-US" sz="1100">
                        <a:ln>
                          <a:solidFill>
                            <a:schemeClr val="tx1"/>
                          </a:solidFill>
                        </a:ln>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dirty="0" smtClean="0">
                          <a:ln>
                            <a:solidFill>
                              <a:schemeClr val="tx1"/>
                            </a:solidFill>
                          </a:ln>
                          <a:solidFill>
                            <a:schemeClr val="tx1"/>
                          </a:solidFill>
                          <a:latin typeface="Calibri"/>
                          <a:ea typeface="Times New Roman"/>
                          <a:cs typeface="Times New Roman"/>
                        </a:rPr>
                        <a:t>21-Jul-11</a:t>
                      </a:r>
                      <a:endParaRPr lang="en-US" sz="1100" dirty="0">
                        <a:ln>
                          <a:solidFill>
                            <a:schemeClr val="tx1"/>
                          </a:solidFill>
                        </a:ln>
                        <a:solidFill>
                          <a:schemeClr val="tx1"/>
                        </a:solidFill>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100" dirty="0" smtClean="0">
                          <a:ln>
                            <a:solidFill>
                              <a:schemeClr val="tx1"/>
                            </a:solidFill>
                          </a:ln>
                          <a:solidFill>
                            <a:srgbClr val="0070C0"/>
                          </a:solidFill>
                          <a:latin typeface="Calibri"/>
                          <a:ea typeface="Times New Roman"/>
                          <a:cs typeface="Times New Roman"/>
                        </a:rPr>
                        <a:t> </a:t>
                      </a:r>
                      <a:endParaRPr lang="en-US" sz="1100" dirty="0">
                        <a:ln>
                          <a:solidFill>
                            <a:schemeClr val="tx1"/>
                          </a:solidFill>
                        </a:ln>
                        <a:latin typeface="Calibri"/>
                        <a:ea typeface="Calibri"/>
                        <a:cs typeface="Times New Roman"/>
                      </a:endParaRPr>
                    </a:p>
                  </a:txBody>
                  <a:tcPr marL="68580" marR="68580" marT="0" marB="0"/>
                </a:tc>
              </a:tr>
            </a:tbl>
          </a:graphicData>
        </a:graphic>
      </p:graphicFrame>
      <p:sp>
        <p:nvSpPr>
          <p:cNvPr id="3" name="Left Arrow 2"/>
          <p:cNvSpPr/>
          <p:nvPr/>
        </p:nvSpPr>
        <p:spPr>
          <a:xfrm>
            <a:off x="6824690" y="462931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0B875B05-EBB7-4B44-80B4-14C580CB3000}"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External Milestones</a:t>
            </a:r>
            <a:endParaRPr lang="en-US" dirty="0"/>
          </a:p>
        </p:txBody>
      </p:sp>
      <p:sp>
        <p:nvSpPr>
          <p:cNvPr id="3" name="Content Placeholder 2"/>
          <p:cNvSpPr>
            <a:spLocks noGrp="1"/>
          </p:cNvSpPr>
          <p:nvPr>
            <p:ph idx="1"/>
          </p:nvPr>
        </p:nvSpPr>
        <p:spPr/>
        <p:txBody>
          <a:bodyPr>
            <a:normAutofit/>
          </a:bodyPr>
          <a:lstStyle/>
          <a:p>
            <a:pPr>
              <a:lnSpc>
                <a:spcPct val="110000"/>
              </a:lnSpc>
            </a:pPr>
            <a:r>
              <a:rPr lang="en-US" b="1" dirty="0" smtClean="0"/>
              <a:t>IASU &amp; FCC San Sewer projects NTP 5/4/11</a:t>
            </a:r>
            <a:endParaRPr lang="en-US" dirty="0" smtClean="0"/>
          </a:p>
          <a:p>
            <a:pPr>
              <a:lnSpc>
                <a:spcPct val="110000"/>
              </a:lnSpc>
              <a:spcBef>
                <a:spcPts val="1200"/>
              </a:spcBef>
            </a:pPr>
            <a:r>
              <a:rPr lang="en-US" b="1" dirty="0" smtClean="0"/>
              <a:t>A1-CDF Road paving </a:t>
            </a:r>
            <a:r>
              <a:rPr lang="en-US" dirty="0" smtClean="0"/>
              <a:t>postponed until Fall ‘11</a:t>
            </a:r>
          </a:p>
          <a:p>
            <a:pPr>
              <a:lnSpc>
                <a:spcPct val="110000"/>
              </a:lnSpc>
              <a:spcBef>
                <a:spcPts val="1200"/>
              </a:spcBef>
            </a:pPr>
            <a:r>
              <a:rPr lang="en-US" b="1" dirty="0" smtClean="0"/>
              <a:t>Accelerator Shutdown</a:t>
            </a:r>
            <a:r>
              <a:rPr lang="en-US" dirty="0" smtClean="0"/>
              <a:t>:</a:t>
            </a:r>
          </a:p>
          <a:p>
            <a:pPr lvl="1">
              <a:lnSpc>
                <a:spcPct val="110000"/>
              </a:lnSpc>
            </a:pPr>
            <a:r>
              <a:rPr lang="en-US" dirty="0" smtClean="0"/>
              <a:t>Final Close 9/30/11: Start Building construction after all systems shut down Nov </a:t>
            </a:r>
            <a:r>
              <a:rPr lang="en-US" dirty="0" smtClean="0"/>
              <a:t>2011.</a:t>
            </a:r>
            <a:endParaRPr lang="en-US" dirty="0" smtClean="0"/>
          </a:p>
          <a:p>
            <a:endParaRPr lang="en-US" dirty="0"/>
          </a:p>
        </p:txBody>
      </p:sp>
      <p:sp>
        <p:nvSpPr>
          <p:cNvPr id="4" name="Slide Number Placeholder 3"/>
          <p:cNvSpPr>
            <a:spLocks noGrp="1"/>
          </p:cNvSpPr>
          <p:nvPr>
            <p:ph type="sldNum" sz="quarter" idx="12"/>
          </p:nvPr>
        </p:nvSpPr>
        <p:spPr/>
        <p:txBody>
          <a:bodyPr/>
          <a:lstStyle/>
          <a:p>
            <a:fld id="{0B875B05-EBB7-4B44-80B4-14C580CB3000}"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Risk Management</a:t>
            </a:r>
            <a:r>
              <a:rPr lang="en-US" dirty="0"/>
              <a:t/>
            </a:r>
            <a:br>
              <a:rPr lang="en-US" dirty="0"/>
            </a:br>
            <a:r>
              <a:rPr lang="en-US" dirty="0" smtClean="0"/>
              <a:t>External Risk Status</a:t>
            </a:r>
            <a:endParaRPr lang="en-US" sz="3100" dirty="0"/>
          </a:p>
        </p:txBody>
      </p:sp>
      <p:sp>
        <p:nvSpPr>
          <p:cNvPr id="3" name="Content Placeholder 2"/>
          <p:cNvSpPr>
            <a:spLocks noGrp="1"/>
          </p:cNvSpPr>
          <p:nvPr>
            <p:ph idx="1"/>
          </p:nvPr>
        </p:nvSpPr>
        <p:spPr/>
        <p:txBody>
          <a:bodyPr>
            <a:noAutofit/>
          </a:bodyPr>
          <a:lstStyle/>
          <a:p>
            <a:pPr lvl="0"/>
            <a:r>
              <a:rPr lang="en-US" sz="2800" b="1" dirty="0" smtClean="0"/>
              <a:t>NEPA categorical exclusion (CX) </a:t>
            </a:r>
            <a:r>
              <a:rPr lang="en-US" sz="2800" dirty="0" smtClean="0"/>
              <a:t>amended Environmental Review form 5/13/11 to include geothermal bores.</a:t>
            </a:r>
          </a:p>
          <a:p>
            <a:pPr>
              <a:spcBef>
                <a:spcPts val="1200"/>
              </a:spcBef>
            </a:pPr>
            <a:r>
              <a:rPr lang="en-US" sz="2800" b="1" dirty="0"/>
              <a:t>Jurisdictional Determination</a:t>
            </a:r>
            <a:r>
              <a:rPr lang="en-US" sz="2800" dirty="0"/>
              <a:t>:  </a:t>
            </a:r>
            <a:r>
              <a:rPr lang="en-US" sz="2800" dirty="0" smtClean="0"/>
              <a:t>COE to make site visit 5/31/11.</a:t>
            </a:r>
            <a:endParaRPr lang="en-US" sz="2800" dirty="0"/>
          </a:p>
          <a:p>
            <a:pPr lvl="0"/>
            <a:endParaRPr lang="en-US" sz="2800" dirty="0" smtClean="0"/>
          </a:p>
        </p:txBody>
      </p:sp>
      <p:sp>
        <p:nvSpPr>
          <p:cNvPr id="4" name="Slide Number Placeholder 3"/>
          <p:cNvSpPr>
            <a:spLocks noGrp="1"/>
          </p:cNvSpPr>
          <p:nvPr>
            <p:ph type="sldNum" sz="quarter" idx="12"/>
          </p:nvPr>
        </p:nvSpPr>
        <p:spPr/>
        <p:txBody>
          <a:bodyPr/>
          <a:lstStyle/>
          <a:p>
            <a:fld id="{0B875B05-EBB7-4B44-80B4-14C580CB3000}"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Risk Management</a:t>
            </a:r>
            <a:r>
              <a:rPr lang="en-US" dirty="0"/>
              <a:t/>
            </a:r>
            <a:br>
              <a:rPr lang="en-US" dirty="0"/>
            </a:br>
            <a:r>
              <a:rPr lang="en-US" dirty="0" smtClean="0"/>
              <a:t>External Risk Status</a:t>
            </a:r>
            <a:endParaRPr lang="en-US" sz="3100" dirty="0"/>
          </a:p>
        </p:txBody>
      </p:sp>
      <p:sp>
        <p:nvSpPr>
          <p:cNvPr id="3" name="Content Placeholder 2"/>
          <p:cNvSpPr>
            <a:spLocks noGrp="1"/>
          </p:cNvSpPr>
          <p:nvPr>
            <p:ph idx="1"/>
          </p:nvPr>
        </p:nvSpPr>
        <p:spPr>
          <a:xfrm>
            <a:off x="457200" y="1981200"/>
            <a:ext cx="8229600" cy="4419600"/>
          </a:xfrm>
        </p:spPr>
        <p:txBody>
          <a:bodyPr>
            <a:normAutofit/>
          </a:bodyPr>
          <a:lstStyle/>
          <a:p>
            <a:pPr lvl="0"/>
            <a:r>
              <a:rPr lang="en-US" sz="2800" b="1" dirty="0" smtClean="0"/>
              <a:t>IASU/FCC San Sewer construction projects– may extend construction completion to allow electrical shutdown after 9/30/11</a:t>
            </a:r>
            <a:endParaRPr lang="en-US" sz="2800" dirty="0" smtClean="0"/>
          </a:p>
        </p:txBody>
      </p:sp>
      <p:sp>
        <p:nvSpPr>
          <p:cNvPr id="4" name="Slide Number Placeholder 3"/>
          <p:cNvSpPr>
            <a:spLocks noGrp="1"/>
          </p:cNvSpPr>
          <p:nvPr>
            <p:ph type="sldNum" sz="quarter" idx="12"/>
          </p:nvPr>
        </p:nvSpPr>
        <p:spPr/>
        <p:txBody>
          <a:bodyPr/>
          <a:lstStyle/>
          <a:p>
            <a:fld id="{0B875B05-EBB7-4B44-80B4-14C580CB3000}"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Risk Management</a:t>
            </a:r>
            <a:r>
              <a:rPr lang="en-US" dirty="0"/>
              <a:t/>
            </a:r>
            <a:br>
              <a:rPr lang="en-US" dirty="0"/>
            </a:br>
            <a:r>
              <a:rPr lang="en-US" dirty="0" smtClean="0"/>
              <a:t>Internal Risk </a:t>
            </a:r>
            <a:r>
              <a:rPr lang="en-US" dirty="0"/>
              <a:t>Status</a:t>
            </a:r>
          </a:p>
        </p:txBody>
      </p:sp>
      <p:sp>
        <p:nvSpPr>
          <p:cNvPr id="3" name="Content Placeholder 2"/>
          <p:cNvSpPr>
            <a:spLocks noGrp="1"/>
          </p:cNvSpPr>
          <p:nvPr>
            <p:ph idx="1"/>
          </p:nvPr>
        </p:nvSpPr>
        <p:spPr>
          <a:xfrm>
            <a:off x="457200" y="2209800"/>
            <a:ext cx="8229600" cy="3916363"/>
          </a:xfrm>
        </p:spPr>
        <p:txBody>
          <a:bodyPr>
            <a:normAutofit/>
          </a:bodyPr>
          <a:lstStyle/>
          <a:p>
            <a:pPr>
              <a:lnSpc>
                <a:spcPct val="110000"/>
              </a:lnSpc>
              <a:spcBef>
                <a:spcPts val="1200"/>
              </a:spcBef>
            </a:pPr>
            <a:r>
              <a:rPr lang="en-US" b="1" dirty="0" smtClean="0"/>
              <a:t>DCEO Bond funding </a:t>
            </a:r>
            <a:r>
              <a:rPr lang="en-US" b="1" dirty="0"/>
              <a:t>court ruling</a:t>
            </a:r>
            <a:r>
              <a:rPr lang="en-US" dirty="0"/>
              <a:t>: </a:t>
            </a:r>
            <a:r>
              <a:rPr lang="en-US" dirty="0" smtClean="0"/>
              <a:t>Stay issued by Illinois Supreme Court. J.  Eisenmenger will continue to monitor</a:t>
            </a:r>
            <a:endParaRPr lang="en-US" dirty="0"/>
          </a:p>
          <a:p>
            <a:pPr>
              <a:lnSpc>
                <a:spcPct val="110000"/>
              </a:lnSpc>
              <a:spcBef>
                <a:spcPts val="1200"/>
              </a:spcBef>
            </a:pPr>
            <a:r>
              <a:rPr lang="en-US" b="1" dirty="0" smtClean="0"/>
              <a:t>Safeguards and Securities lab costs impact</a:t>
            </a:r>
            <a:r>
              <a:rPr lang="en-US" dirty="0" smtClean="0"/>
              <a:t>: C. Conger will continue working on.</a:t>
            </a:r>
          </a:p>
        </p:txBody>
      </p:sp>
      <p:sp>
        <p:nvSpPr>
          <p:cNvPr id="4" name="Slide Number Placeholder 3"/>
          <p:cNvSpPr>
            <a:spLocks noGrp="1"/>
          </p:cNvSpPr>
          <p:nvPr>
            <p:ph type="sldNum" sz="quarter" idx="12"/>
          </p:nvPr>
        </p:nvSpPr>
        <p:spPr/>
        <p:txBody>
          <a:bodyPr/>
          <a:lstStyle/>
          <a:p>
            <a:fld id="{0B875B05-EBB7-4B44-80B4-14C580CB3000}" type="slidenum">
              <a:rPr lang="en-US" smtClean="0"/>
              <a:pPr/>
              <a:t>16</a:t>
            </a:fld>
            <a:endParaRPr lang="en-US"/>
          </a:p>
        </p:txBody>
      </p:sp>
    </p:spTree>
    <p:extLst>
      <p:ext uri="{BB962C8B-B14F-4D97-AF65-F5344CB8AC3E}">
        <p14:creationId xmlns:p14="http://schemas.microsoft.com/office/powerpoint/2010/main" val="392599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Risk Management</a:t>
            </a:r>
            <a:r>
              <a:rPr lang="en-US" dirty="0"/>
              <a:t/>
            </a:r>
            <a:br>
              <a:rPr lang="en-US" dirty="0"/>
            </a:br>
            <a:r>
              <a:rPr lang="en-US" dirty="0" smtClean="0"/>
              <a:t>Internal Risk </a:t>
            </a:r>
            <a:r>
              <a:rPr lang="en-US" dirty="0"/>
              <a:t>Status</a:t>
            </a:r>
          </a:p>
        </p:txBody>
      </p:sp>
      <p:sp>
        <p:nvSpPr>
          <p:cNvPr id="3" name="Content Placeholder 2"/>
          <p:cNvSpPr>
            <a:spLocks noGrp="1"/>
          </p:cNvSpPr>
          <p:nvPr>
            <p:ph idx="1"/>
          </p:nvPr>
        </p:nvSpPr>
        <p:spPr/>
        <p:txBody>
          <a:bodyPr>
            <a:normAutofit/>
          </a:bodyPr>
          <a:lstStyle/>
          <a:p>
            <a:pPr>
              <a:spcBef>
                <a:spcPts val="0"/>
              </a:spcBef>
            </a:pPr>
            <a:r>
              <a:rPr lang="en-US" sz="2400" b="1" dirty="0" smtClean="0"/>
              <a:t>Conference Area </a:t>
            </a:r>
            <a:r>
              <a:rPr lang="en-US" sz="2400" b="1" dirty="0" smtClean="0"/>
              <a:t>Change</a:t>
            </a:r>
            <a:r>
              <a:rPr lang="en-US" sz="2400" dirty="0" smtClean="0"/>
              <a:t>: </a:t>
            </a:r>
            <a:r>
              <a:rPr lang="en-US" sz="2400" dirty="0" smtClean="0"/>
              <a:t>Updated cost estimate based on Prelim Design (4/07) to be basis for understanding additional </a:t>
            </a:r>
            <a:r>
              <a:rPr lang="en-US" sz="2400" dirty="0" smtClean="0"/>
              <a:t>cost </a:t>
            </a:r>
            <a:r>
              <a:rPr lang="en-US" sz="2400" dirty="0" smtClean="0"/>
              <a:t>impact. </a:t>
            </a:r>
            <a:endParaRPr lang="en-US" sz="2400" b="1" dirty="0" smtClean="0"/>
          </a:p>
        </p:txBody>
      </p:sp>
      <p:sp>
        <p:nvSpPr>
          <p:cNvPr id="4" name="Slide Number Placeholder 3"/>
          <p:cNvSpPr>
            <a:spLocks noGrp="1"/>
          </p:cNvSpPr>
          <p:nvPr>
            <p:ph type="sldNum" sz="quarter" idx="12"/>
          </p:nvPr>
        </p:nvSpPr>
        <p:spPr/>
        <p:txBody>
          <a:bodyPr/>
          <a:lstStyle/>
          <a:p>
            <a:fld id="{0B875B05-EBB7-4B44-80B4-14C580CB3000}" type="slidenum">
              <a:rPr lang="en-US" smtClean="0"/>
              <a:pPr/>
              <a:t>17</a:t>
            </a:fld>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1981200" y="3324306"/>
            <a:ext cx="5105400" cy="2709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59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Risk Management</a:t>
            </a:r>
            <a:r>
              <a:rPr lang="en-US" dirty="0"/>
              <a:t/>
            </a:r>
            <a:br>
              <a:rPr lang="en-US" dirty="0"/>
            </a:br>
            <a:r>
              <a:rPr lang="en-US" dirty="0" smtClean="0"/>
              <a:t>Internal Risk </a:t>
            </a:r>
            <a:r>
              <a:rPr lang="en-US" dirty="0"/>
              <a:t>Status</a:t>
            </a:r>
          </a:p>
        </p:txBody>
      </p:sp>
      <p:sp>
        <p:nvSpPr>
          <p:cNvPr id="3" name="Content Placeholder 2"/>
          <p:cNvSpPr>
            <a:spLocks noGrp="1"/>
          </p:cNvSpPr>
          <p:nvPr>
            <p:ph idx="1"/>
          </p:nvPr>
        </p:nvSpPr>
        <p:spPr>
          <a:xfrm>
            <a:off x="457200" y="1600200"/>
            <a:ext cx="8229600" cy="4038599"/>
          </a:xfrm>
        </p:spPr>
        <p:txBody>
          <a:bodyPr>
            <a:noAutofit/>
          </a:bodyPr>
          <a:lstStyle/>
          <a:p>
            <a:pPr>
              <a:lnSpc>
                <a:spcPct val="110000"/>
              </a:lnSpc>
              <a:spcBef>
                <a:spcPts val="1200"/>
              </a:spcBef>
            </a:pPr>
            <a:r>
              <a:rPr lang="en-US" sz="2400" dirty="0" smtClean="0"/>
              <a:t>Impact of existing CDF equipment on north elevation: Owner equipment to be removed prior to construction start. Dervin Allen, Jonathan Lewis are identifying, advising. </a:t>
            </a:r>
            <a:endParaRPr lang="en-US" sz="2400" dirty="0" smtClean="0"/>
          </a:p>
          <a:p>
            <a:pPr>
              <a:lnSpc>
                <a:spcPct val="110000"/>
              </a:lnSpc>
              <a:spcBef>
                <a:spcPts val="1200"/>
              </a:spcBef>
            </a:pPr>
            <a:r>
              <a:rPr lang="en-US" sz="2400" dirty="0" smtClean="0"/>
              <a:t>Coordination of work area within CDF Assembly Hall underway.	Cost impact vs. schedule to be evaluated.</a:t>
            </a:r>
          </a:p>
          <a:p>
            <a:pPr lvl="1">
              <a:lnSpc>
                <a:spcPct val="110000"/>
              </a:lnSpc>
              <a:spcBef>
                <a:spcPts val="1200"/>
              </a:spcBef>
            </a:pPr>
            <a:r>
              <a:rPr lang="en-US" sz="2000" dirty="0" smtClean="0"/>
              <a:t>Timing of roof reinforcement along north bay</a:t>
            </a:r>
          </a:p>
          <a:p>
            <a:pPr lvl="1">
              <a:lnSpc>
                <a:spcPct val="110000"/>
              </a:lnSpc>
              <a:spcBef>
                <a:spcPts val="1200"/>
              </a:spcBef>
            </a:pPr>
            <a:r>
              <a:rPr lang="en-US" sz="2000" dirty="0" smtClean="0"/>
              <a:t>Bridge</a:t>
            </a:r>
          </a:p>
          <a:p>
            <a:pPr lvl="1">
              <a:lnSpc>
                <a:spcPct val="110000"/>
              </a:lnSpc>
              <a:spcBef>
                <a:spcPts val="1200"/>
              </a:spcBef>
            </a:pPr>
            <a:r>
              <a:rPr lang="en-US" sz="2000" dirty="0" smtClean="0"/>
              <a:t>Conduit runs</a:t>
            </a:r>
            <a:endParaRPr lang="en-US" sz="2000" dirty="0"/>
          </a:p>
        </p:txBody>
      </p:sp>
      <p:sp>
        <p:nvSpPr>
          <p:cNvPr id="4" name="Slide Number Placeholder 3"/>
          <p:cNvSpPr>
            <a:spLocks noGrp="1"/>
          </p:cNvSpPr>
          <p:nvPr>
            <p:ph type="sldNum" sz="quarter" idx="12"/>
          </p:nvPr>
        </p:nvSpPr>
        <p:spPr/>
        <p:txBody>
          <a:bodyPr/>
          <a:lstStyle/>
          <a:p>
            <a:fld id="{0B875B05-EBB7-4B44-80B4-14C580CB3000}" type="slidenum">
              <a:rPr lang="en-US" smtClean="0"/>
              <a:pPr/>
              <a:t>18</a:t>
            </a:fld>
            <a:endParaRPr lang="en-US"/>
          </a:p>
        </p:txBody>
      </p:sp>
    </p:spTree>
    <p:extLst>
      <p:ext uri="{BB962C8B-B14F-4D97-AF65-F5344CB8AC3E}">
        <p14:creationId xmlns:p14="http://schemas.microsoft.com/office/powerpoint/2010/main" val="39259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Procurements</a:t>
            </a:r>
            <a:endParaRPr lang="en-US" dirty="0"/>
          </a:p>
        </p:txBody>
      </p:sp>
      <p:sp>
        <p:nvSpPr>
          <p:cNvPr id="3" name="Content Placeholder 2"/>
          <p:cNvSpPr>
            <a:spLocks noGrp="1"/>
          </p:cNvSpPr>
          <p:nvPr>
            <p:ph idx="1"/>
          </p:nvPr>
        </p:nvSpPr>
        <p:spPr/>
        <p:txBody>
          <a:bodyPr>
            <a:normAutofit/>
          </a:bodyPr>
          <a:lstStyle/>
          <a:p>
            <a:pPr lvl="0">
              <a:spcBef>
                <a:spcPts val="1200"/>
              </a:spcBef>
              <a:spcAft>
                <a:spcPts val="1200"/>
              </a:spcAft>
            </a:pPr>
            <a:r>
              <a:rPr lang="en-US" sz="3600" dirty="0" smtClean="0"/>
              <a:t>RFP </a:t>
            </a:r>
            <a:r>
              <a:rPr lang="en-US" sz="3600" dirty="0" smtClean="0"/>
              <a:t>for </a:t>
            </a:r>
            <a:r>
              <a:rPr lang="en-US" sz="3600" b="1" dirty="0" smtClean="0"/>
              <a:t>Thermal Conductivity Testing for Ground-Loop Heat Exchanger</a:t>
            </a:r>
            <a:r>
              <a:rPr lang="en-US" sz="3600" dirty="0" smtClean="0"/>
              <a:t> </a:t>
            </a:r>
            <a:r>
              <a:rPr lang="en-US" sz="3600" dirty="0"/>
              <a:t>in </a:t>
            </a:r>
            <a:r>
              <a:rPr lang="en-US" sz="3600" dirty="0" smtClean="0"/>
              <a:t>progress (geothermal test well</a:t>
            </a:r>
            <a:r>
              <a:rPr lang="en-US" sz="3600" dirty="0" smtClean="0"/>
              <a:t>).</a:t>
            </a:r>
          </a:p>
          <a:p>
            <a:pPr lvl="1">
              <a:spcBef>
                <a:spcPts val="1200"/>
              </a:spcBef>
              <a:spcAft>
                <a:spcPts val="1200"/>
              </a:spcAft>
            </a:pPr>
            <a:r>
              <a:rPr lang="en-US" dirty="0" smtClean="0"/>
              <a:t>Procurement through change order to BMC.</a:t>
            </a:r>
          </a:p>
          <a:p>
            <a:pPr lvl="1">
              <a:spcBef>
                <a:spcPts val="1200"/>
              </a:spcBef>
              <a:spcAft>
                <a:spcPts val="1200"/>
              </a:spcAft>
            </a:pPr>
            <a:r>
              <a:rPr lang="en-US" dirty="0" smtClean="0"/>
              <a:t>Final Design proceeding as assumption based design: Bore depth, spacing &amp; quantity may be effected.</a:t>
            </a:r>
            <a:endParaRPr lang="en-US" dirty="0" smtClean="0"/>
          </a:p>
          <a:p>
            <a:pPr lvl="0"/>
            <a:endParaRPr lang="en-US" sz="3600" dirty="0" smtClean="0"/>
          </a:p>
        </p:txBody>
      </p:sp>
      <p:sp>
        <p:nvSpPr>
          <p:cNvPr id="4" name="Slide Number Placeholder 3"/>
          <p:cNvSpPr>
            <a:spLocks noGrp="1"/>
          </p:cNvSpPr>
          <p:nvPr>
            <p:ph type="sldNum" sz="quarter" idx="12"/>
          </p:nvPr>
        </p:nvSpPr>
        <p:spPr/>
        <p:txBody>
          <a:bodyPr/>
          <a:lstStyle/>
          <a:p>
            <a:fld id="{0B875B05-EBB7-4B44-80B4-14C580CB3000}"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Overall Project Summary Status: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OTE bi-weekly </a:t>
            </a:r>
            <a:r>
              <a:rPr lang="en-US" b="1" dirty="0" smtClean="0"/>
              <a:t>design meetings </a:t>
            </a:r>
            <a:r>
              <a:rPr lang="en-US" dirty="0" smtClean="0"/>
              <a:t>on-going. Includes HOK, RBA, FESS-Eng, Ops, Services, CDF, AD, CD</a:t>
            </a:r>
          </a:p>
          <a:p>
            <a:r>
              <a:rPr lang="en-US" dirty="0" smtClean="0"/>
              <a:t>OTE Building </a:t>
            </a:r>
            <a:r>
              <a:rPr lang="en-US" b="1" dirty="0" smtClean="0"/>
              <a:t>Preliminary Design </a:t>
            </a:r>
            <a:r>
              <a:rPr lang="en-US" dirty="0" smtClean="0"/>
              <a:t>review completed 4/22/11. </a:t>
            </a:r>
          </a:p>
          <a:p>
            <a:pPr lvl="1"/>
            <a:r>
              <a:rPr lang="en-US" dirty="0" smtClean="0"/>
              <a:t>Particular areas of concern due to incomplete HOK submittal:</a:t>
            </a:r>
          </a:p>
          <a:p>
            <a:pPr lvl="2"/>
            <a:r>
              <a:rPr lang="en-US" dirty="0" smtClean="0"/>
              <a:t>Cost/schedule</a:t>
            </a:r>
          </a:p>
          <a:p>
            <a:pPr lvl="2"/>
            <a:r>
              <a:rPr lang="en-US" dirty="0" smtClean="0"/>
              <a:t>LEED/Guiding Principles</a:t>
            </a:r>
            <a:endParaRPr lang="en-US" dirty="0"/>
          </a:p>
          <a:p>
            <a:pPr lvl="0"/>
            <a:endParaRPr lang="en-US" dirty="0" smtClean="0"/>
          </a:p>
        </p:txBody>
      </p:sp>
      <p:sp>
        <p:nvSpPr>
          <p:cNvPr id="4" name="Slide Number Placeholder 3"/>
          <p:cNvSpPr>
            <a:spLocks noGrp="1"/>
          </p:cNvSpPr>
          <p:nvPr>
            <p:ph type="sldNum" sz="quarter" idx="12"/>
          </p:nvPr>
        </p:nvSpPr>
        <p:spPr/>
        <p:txBody>
          <a:bodyPr/>
          <a:lstStyle/>
          <a:p>
            <a:fld id="{0B875B05-EBB7-4B44-80B4-14C580CB3000}"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Procurements</a:t>
            </a:r>
            <a:endParaRPr lang="en-US" dirty="0"/>
          </a:p>
        </p:txBody>
      </p:sp>
      <p:sp>
        <p:nvSpPr>
          <p:cNvPr id="3" name="Content Placeholder 2"/>
          <p:cNvSpPr>
            <a:spLocks noGrp="1"/>
          </p:cNvSpPr>
          <p:nvPr>
            <p:ph idx="1"/>
          </p:nvPr>
        </p:nvSpPr>
        <p:spPr>
          <a:xfrm>
            <a:off x="457200" y="1143000"/>
            <a:ext cx="8229600" cy="5486400"/>
          </a:xfrm>
        </p:spPr>
        <p:txBody>
          <a:bodyPr>
            <a:normAutofit fontScale="92500" lnSpcReduction="10000"/>
          </a:bodyPr>
          <a:lstStyle/>
          <a:p>
            <a:pPr marL="457200" lvl="1" indent="0">
              <a:buNone/>
            </a:pPr>
            <a:r>
              <a:rPr lang="en-US" sz="3600" dirty="0">
                <a:solidFill>
                  <a:prstClr val="black"/>
                </a:solidFill>
              </a:rPr>
              <a:t>External</a:t>
            </a:r>
            <a:endParaRPr lang="en-US" dirty="0" smtClean="0"/>
          </a:p>
          <a:p>
            <a:pPr lvl="1"/>
            <a:r>
              <a:rPr lang="en-US" b="1" dirty="0" smtClean="0"/>
              <a:t>IASU/FCC </a:t>
            </a:r>
            <a:r>
              <a:rPr lang="en-US" b="1" dirty="0" smtClean="0"/>
              <a:t>San Sewer construction </a:t>
            </a:r>
            <a:r>
              <a:rPr lang="en-US" dirty="0" smtClean="0"/>
              <a:t>contracts </a:t>
            </a:r>
            <a:r>
              <a:rPr lang="en-US" dirty="0" smtClean="0"/>
              <a:t>underway</a:t>
            </a:r>
          </a:p>
          <a:p>
            <a:pPr lvl="2"/>
            <a:r>
              <a:rPr lang="en-US" dirty="0" smtClean="0"/>
              <a:t>“Deduct Alternate” not effective procurement. </a:t>
            </a:r>
          </a:p>
          <a:p>
            <a:pPr lvl="1"/>
            <a:r>
              <a:rPr lang="en-US" b="1" dirty="0" err="1" smtClean="0"/>
              <a:t>Add’l</a:t>
            </a:r>
            <a:r>
              <a:rPr lang="en-US" b="1" dirty="0" smtClean="0"/>
              <a:t> IASU IGPP </a:t>
            </a:r>
            <a:r>
              <a:rPr lang="en-US" dirty="0" smtClean="0"/>
              <a:t>work to be procured at same time as OTE Building procurement (separate price).</a:t>
            </a:r>
          </a:p>
          <a:p>
            <a:pPr lvl="1"/>
            <a:r>
              <a:rPr lang="en-US" b="1" dirty="0" smtClean="0"/>
              <a:t>CDF Improvement to be GPP project </a:t>
            </a:r>
            <a:r>
              <a:rPr lang="en-US" dirty="0"/>
              <a:t>procured at same time as OTE Building procurement</a:t>
            </a:r>
            <a:r>
              <a:rPr lang="en-US" dirty="0" smtClean="0"/>
              <a:t> </a:t>
            </a:r>
            <a:r>
              <a:rPr lang="en-US" dirty="0"/>
              <a:t>(separate price</a:t>
            </a:r>
            <a:r>
              <a:rPr lang="en-US" dirty="0" smtClean="0"/>
              <a:t>).</a:t>
            </a:r>
          </a:p>
          <a:p>
            <a:pPr lvl="1"/>
            <a:r>
              <a:rPr lang="en-US" dirty="0" smtClean="0"/>
              <a:t>Need to understand “</a:t>
            </a:r>
            <a:r>
              <a:rPr lang="en-US" b="1" dirty="0" smtClean="0"/>
              <a:t>Equipment</a:t>
            </a:r>
            <a:r>
              <a:rPr lang="en-US" dirty="0" smtClean="0"/>
              <a:t>” funding to determine if applicable to OTE Building equipment.</a:t>
            </a:r>
            <a:endParaRPr lang="en-US" dirty="0"/>
          </a:p>
          <a:p>
            <a:pPr lvl="1"/>
            <a:r>
              <a:rPr lang="en-US" b="1" dirty="0" smtClean="0"/>
              <a:t>Air switches received </a:t>
            </a:r>
          </a:p>
          <a:p>
            <a:pPr lvl="1"/>
            <a:r>
              <a:rPr lang="en-US" b="1" dirty="0" smtClean="0"/>
              <a:t>Start REQ for transformer &amp; switchboard</a:t>
            </a:r>
            <a:endParaRPr lang="en-US" dirty="0" smtClean="0"/>
          </a:p>
          <a:p>
            <a:endParaRPr lang="en-US" dirty="0"/>
          </a:p>
        </p:txBody>
      </p:sp>
      <p:sp>
        <p:nvSpPr>
          <p:cNvPr id="4" name="Slide Number Placeholder 3"/>
          <p:cNvSpPr>
            <a:spLocks noGrp="1"/>
          </p:cNvSpPr>
          <p:nvPr>
            <p:ph type="sldNum" sz="quarter" idx="12"/>
          </p:nvPr>
        </p:nvSpPr>
        <p:spPr/>
        <p:txBody>
          <a:bodyPr/>
          <a:lstStyle/>
          <a:p>
            <a:fld id="{0B875B05-EBB7-4B44-80B4-14C580CB3000}"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Labor Resources</a:t>
            </a:r>
            <a:r>
              <a:rPr lang="en-US" dirty="0"/>
              <a:t/>
            </a:r>
            <a:br>
              <a:rPr lang="en-US" dirty="0"/>
            </a:br>
            <a:endParaRPr lang="en-US" dirty="0"/>
          </a:p>
        </p:txBody>
      </p:sp>
      <p:pic>
        <p:nvPicPr>
          <p:cNvPr id="9" name="Content Placeholder 8"/>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16424" t="8349" r="20911" b="57699"/>
          <a:stretch/>
        </p:blipFill>
        <p:spPr>
          <a:xfrm>
            <a:off x="1447800" y="1447800"/>
            <a:ext cx="6687036" cy="4688616"/>
          </a:xfrm>
        </p:spPr>
      </p:pic>
      <p:sp>
        <p:nvSpPr>
          <p:cNvPr id="3" name="Slide Number Placeholder 2"/>
          <p:cNvSpPr>
            <a:spLocks noGrp="1"/>
          </p:cNvSpPr>
          <p:nvPr>
            <p:ph type="sldNum" sz="quarter" idx="12"/>
          </p:nvPr>
        </p:nvSpPr>
        <p:spPr/>
        <p:txBody>
          <a:bodyPr/>
          <a:lstStyle/>
          <a:p>
            <a:fld id="{0B875B05-EBB7-4B44-80B4-14C580CB3000}"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367" b="3312"/>
          <a:stretch/>
        </p:blipFill>
        <p:spPr>
          <a:xfrm>
            <a:off x="3661016" y="0"/>
            <a:ext cx="5482984" cy="6619727"/>
          </a:xfrm>
        </p:spPr>
      </p:pic>
      <p:sp>
        <p:nvSpPr>
          <p:cNvPr id="2" name="Title 1"/>
          <p:cNvSpPr>
            <a:spLocks noGrp="1"/>
          </p:cNvSpPr>
          <p:nvPr>
            <p:ph type="title"/>
          </p:nvPr>
        </p:nvSpPr>
        <p:spPr>
          <a:xfrm>
            <a:off x="457200" y="274638"/>
            <a:ext cx="3581400" cy="1143000"/>
          </a:xfrm>
        </p:spPr>
        <p:txBody>
          <a:bodyPr>
            <a:normAutofit fontScale="90000"/>
          </a:bodyPr>
          <a:lstStyle/>
          <a:p>
            <a:pPr algn="l"/>
            <a:r>
              <a:rPr lang="en-US" dirty="0" smtClean="0"/>
              <a:t>Change Control </a:t>
            </a:r>
            <a:br>
              <a:rPr lang="en-US" dirty="0" smtClean="0"/>
            </a:br>
            <a:r>
              <a:rPr lang="en-US" dirty="0" smtClean="0"/>
              <a:t>per PP</a:t>
            </a:r>
            <a:endParaRPr lang="en-US" dirty="0"/>
          </a:p>
        </p:txBody>
      </p:sp>
      <p:sp>
        <p:nvSpPr>
          <p:cNvPr id="4" name="Slide Number Placeholder 3"/>
          <p:cNvSpPr>
            <a:spLocks noGrp="1"/>
          </p:cNvSpPr>
          <p:nvPr>
            <p:ph type="sldNum" sz="quarter" idx="12"/>
          </p:nvPr>
        </p:nvSpPr>
        <p:spPr/>
        <p:txBody>
          <a:bodyPr/>
          <a:lstStyle/>
          <a:p>
            <a:fld id="{0B875B05-EBB7-4B44-80B4-14C580CB3000}" type="slidenum">
              <a:rPr lang="en-US" smtClean="0"/>
              <a:pPr/>
              <a:t>22</a:t>
            </a:fld>
            <a:endParaRPr lang="en-US"/>
          </a:p>
        </p:txBody>
      </p:sp>
    </p:spTree>
    <p:extLst>
      <p:ext uri="{BB962C8B-B14F-4D97-AF65-F5344CB8AC3E}">
        <p14:creationId xmlns:p14="http://schemas.microsoft.com/office/powerpoint/2010/main" val="3588439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Scope</a:t>
            </a:r>
            <a:endParaRPr lang="en-US" dirty="0"/>
          </a:p>
        </p:txBody>
      </p:sp>
      <p:sp>
        <p:nvSpPr>
          <p:cNvPr id="3" name="Content Placeholder 2"/>
          <p:cNvSpPr>
            <a:spLocks noGrp="1"/>
          </p:cNvSpPr>
          <p:nvPr>
            <p:ph sz="half" idx="1"/>
          </p:nvPr>
        </p:nvSpPr>
        <p:spPr>
          <a:xfrm>
            <a:off x="5181600" y="1524000"/>
            <a:ext cx="3657600" cy="4419600"/>
          </a:xfrm>
        </p:spPr>
        <p:txBody>
          <a:bodyPr>
            <a:normAutofit/>
          </a:bodyPr>
          <a:lstStyle/>
          <a:p>
            <a:r>
              <a:rPr lang="en-US" b="1" dirty="0" smtClean="0"/>
              <a:t>Proposed Conference Center:</a:t>
            </a:r>
            <a:endParaRPr lang="en-US" dirty="0" smtClean="0"/>
          </a:p>
          <a:p>
            <a:pPr lvl="1"/>
            <a:r>
              <a:rPr lang="en-US" dirty="0" smtClean="0"/>
              <a:t>Tiered Conference/Lecture Center for </a:t>
            </a:r>
            <a:r>
              <a:rPr lang="en-US" dirty="0"/>
              <a:t>175 </a:t>
            </a:r>
            <a:r>
              <a:rPr lang="en-US" dirty="0" smtClean="0"/>
              <a:t>people to replace current 4-25 person class rooms.</a:t>
            </a:r>
          </a:p>
          <a:p>
            <a:pPr lvl="1"/>
            <a:r>
              <a:rPr lang="en-US" dirty="0" smtClean="0"/>
              <a:t>30/30 Executive Conference Room in lieu of 1 Tech Space</a:t>
            </a:r>
          </a:p>
          <a:p>
            <a:endParaRPr lang="en-US" dirty="0"/>
          </a:p>
        </p:txBody>
      </p:sp>
      <p:pic>
        <p:nvPicPr>
          <p:cNvPr id="6" name="Content Placeholder 5"/>
          <p:cNvPicPr>
            <a:picLocks noGrp="1" noChangeAspect="1"/>
          </p:cNvPicPr>
          <p:nvPr>
            <p:ph sz="half" idx="2"/>
          </p:nvPr>
        </p:nvPicPr>
        <p:blipFill rotWithShape="1">
          <a:blip r:embed="rId2" cstate="print">
            <a:extLst>
              <a:ext uri="{28A0092B-C50C-407E-A947-70E740481C1C}">
                <a14:useLocalDpi xmlns:a14="http://schemas.microsoft.com/office/drawing/2010/main" val="0"/>
              </a:ext>
            </a:extLst>
          </a:blip>
          <a:srcRect l="11544" b="52964"/>
          <a:stretch/>
        </p:blipFill>
        <p:spPr>
          <a:xfrm>
            <a:off x="152400" y="1733061"/>
            <a:ext cx="4875982" cy="3426768"/>
          </a:xfrm>
        </p:spPr>
      </p:pic>
      <p:sp>
        <p:nvSpPr>
          <p:cNvPr id="4" name="Slide Number Placeholder 3"/>
          <p:cNvSpPr>
            <a:spLocks noGrp="1"/>
          </p:cNvSpPr>
          <p:nvPr>
            <p:ph type="sldNum" sz="quarter" idx="12"/>
          </p:nvPr>
        </p:nvSpPr>
        <p:spPr/>
        <p:txBody>
          <a:bodyPr/>
          <a:lstStyle/>
          <a:p>
            <a:fld id="{0B875B05-EBB7-4B44-80B4-14C580CB3000}" type="slidenum">
              <a:rPr lang="en-US" smtClean="0"/>
              <a:pPr/>
              <a:t>23</a:t>
            </a:fld>
            <a:endParaRPr lang="en-US"/>
          </a:p>
        </p:txBody>
      </p:sp>
      <p:sp>
        <p:nvSpPr>
          <p:cNvPr id="7" name="TextBox 6"/>
          <p:cNvSpPr txBox="1"/>
          <p:nvPr/>
        </p:nvSpPr>
        <p:spPr>
          <a:xfrm>
            <a:off x="304800" y="1524000"/>
            <a:ext cx="2590800" cy="461665"/>
          </a:xfrm>
          <a:prstGeom prst="rect">
            <a:avLst/>
          </a:prstGeom>
          <a:noFill/>
        </p:spPr>
        <p:txBody>
          <a:bodyPr wrap="square" rtlCol="0">
            <a:spAutoFit/>
          </a:bodyPr>
          <a:lstStyle/>
          <a:p>
            <a:pPr marL="342900" indent="-342900">
              <a:buFont typeface="Arial" pitchFamily="34" charset="0"/>
              <a:buChar char="•"/>
            </a:pPr>
            <a:r>
              <a:rPr lang="en-US" sz="2400" b="1" dirty="0" smtClean="0"/>
              <a:t>Project Plan:</a:t>
            </a:r>
            <a:endParaRPr lang="en-US" sz="2400" b="1" dirty="0"/>
          </a:p>
        </p:txBody>
      </p:sp>
      <p:sp>
        <p:nvSpPr>
          <p:cNvPr id="8" name="Right Arrow 7"/>
          <p:cNvSpPr/>
          <p:nvPr/>
        </p:nvSpPr>
        <p:spPr>
          <a:xfrm>
            <a:off x="92528" y="3778758"/>
            <a:ext cx="691243"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Plan Budget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20594765"/>
              </p:ext>
            </p:extLst>
          </p:nvPr>
        </p:nvGraphicFramePr>
        <p:xfrm>
          <a:off x="304800" y="1066800"/>
          <a:ext cx="8610600" cy="5512468"/>
        </p:xfrm>
        <a:graphic>
          <a:graphicData uri="http://schemas.openxmlformats.org/drawingml/2006/table">
            <a:tbl>
              <a:tblPr/>
              <a:tblGrid>
                <a:gridCol w="362857"/>
                <a:gridCol w="1313543"/>
                <a:gridCol w="1524000"/>
                <a:gridCol w="1600200"/>
                <a:gridCol w="1371600"/>
                <a:gridCol w="990600"/>
                <a:gridCol w="1447800"/>
              </a:tblGrid>
              <a:tr h="457198">
                <a:tc>
                  <a:txBody>
                    <a:bodyPr/>
                    <a:lstStyle/>
                    <a:p>
                      <a:pPr algn="l" fontAlgn="b"/>
                      <a:r>
                        <a:rPr lang="en-US" sz="1400" b="0" i="0" u="none" strike="noStrike" dirty="0">
                          <a:solidFill>
                            <a:srgbClr val="000000"/>
                          </a:solidFill>
                          <a:effectLst/>
                          <a:latin typeface="Calibri"/>
                        </a:rPr>
                        <a:t> </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a:endParaRPr>
                    </a:p>
                  </a:txBody>
                  <a:tcPr marL="6931" marR="6931" marT="6931" marB="0" anchor="b">
                    <a:lnL>
                      <a:noFill/>
                    </a:lnL>
                    <a:lnR>
                      <a:noFill/>
                    </a:lnR>
                    <a:lnT>
                      <a:noFill/>
                    </a:lnT>
                    <a:lnB>
                      <a:noFill/>
                    </a:lnB>
                  </a:tcPr>
                </a:tc>
                <a:tc>
                  <a:txBody>
                    <a:bodyPr/>
                    <a:lstStyle/>
                    <a:p>
                      <a:pPr algn="ctr" fontAlgn="b"/>
                      <a:r>
                        <a:rPr lang="en-US" sz="1400" b="0" i="0" u="none" strike="noStrike">
                          <a:solidFill>
                            <a:srgbClr val="000000"/>
                          </a:solidFill>
                          <a:effectLst/>
                          <a:latin typeface="Calibri"/>
                        </a:rPr>
                        <a:t>Base Cost</a:t>
                      </a:r>
                    </a:p>
                  </a:txBody>
                  <a:tcPr marL="6931" marR="6931" marT="6931" marB="0" anchor="b">
                    <a:lnL>
                      <a:noFill/>
                    </a:lnL>
                    <a:lnR>
                      <a:noFill/>
                    </a:lnR>
                    <a:lnT>
                      <a:noFill/>
                    </a:lnT>
                    <a:lnB>
                      <a:noFill/>
                    </a:lnB>
                  </a:tcPr>
                </a:tc>
                <a:tc>
                  <a:txBody>
                    <a:bodyPr/>
                    <a:lstStyle/>
                    <a:p>
                      <a:pPr algn="ctr" fontAlgn="b"/>
                      <a:r>
                        <a:rPr lang="en-US" sz="1400" b="0" i="0" u="none" strike="noStrike">
                          <a:solidFill>
                            <a:srgbClr val="000000"/>
                          </a:solidFill>
                          <a:effectLst/>
                          <a:latin typeface="Calibri"/>
                        </a:rPr>
                        <a:t>Management Reserve</a:t>
                      </a:r>
                    </a:p>
                  </a:txBody>
                  <a:tcPr marL="6931" marR="6931" marT="6931" marB="0" anchor="b">
                    <a:lnL>
                      <a:noFill/>
                    </a:lnL>
                    <a:lnR>
                      <a:noFill/>
                    </a:lnR>
                    <a:lnT>
                      <a:noFill/>
                    </a:lnT>
                    <a:lnB>
                      <a:noFill/>
                    </a:lnB>
                  </a:tcPr>
                </a:tc>
                <a:tc>
                  <a:txBody>
                    <a:bodyPr/>
                    <a:lstStyle/>
                    <a:p>
                      <a:pPr algn="ctr" fontAlgn="b"/>
                      <a:r>
                        <a:rPr lang="en-US" sz="1400" b="0" i="0" u="none" strike="noStrike">
                          <a:solidFill>
                            <a:srgbClr val="000000"/>
                          </a:solidFill>
                          <a:effectLst/>
                          <a:latin typeface="Calibri"/>
                        </a:rPr>
                        <a:t>Indirect Costs</a:t>
                      </a:r>
                    </a:p>
                  </a:txBody>
                  <a:tcPr marL="6931" marR="6931" marT="6931" marB="0" anchor="b">
                    <a:lnL>
                      <a:noFill/>
                    </a:lnL>
                    <a:lnR>
                      <a:noFill/>
                    </a:lnR>
                    <a:lnT>
                      <a:noFill/>
                    </a:lnT>
                    <a:lnB>
                      <a:noFill/>
                    </a:lnB>
                  </a:tcPr>
                </a:tc>
                <a:tc>
                  <a:txBody>
                    <a:bodyPr/>
                    <a:lstStyle/>
                    <a:p>
                      <a:pPr algn="ctr" fontAlgn="b"/>
                      <a:r>
                        <a:rPr lang="en-US" sz="1400" b="0" i="0" u="none" strike="noStrike">
                          <a:solidFill>
                            <a:srgbClr val="000000"/>
                          </a:solidFill>
                          <a:effectLst/>
                          <a:latin typeface="Calibri"/>
                        </a:rPr>
                        <a:t>Subtotal</a:t>
                      </a:r>
                    </a:p>
                  </a:txBody>
                  <a:tcPr marL="6931" marR="6931" marT="6931" marB="0" anchor="b">
                    <a:lnL>
                      <a:noFill/>
                    </a:lnL>
                    <a:lnR w="12700" cap="flat" cmpd="sng" algn="ctr">
                      <a:solidFill>
                        <a:srgbClr val="000000"/>
                      </a:solidFill>
                      <a:prstDash val="solid"/>
                      <a:round/>
                      <a:headEnd type="none" w="med" len="med"/>
                      <a:tailEnd type="none" w="med" len="med"/>
                    </a:lnR>
                    <a:lnT>
                      <a:noFill/>
                    </a:lnT>
                    <a:lnB>
                      <a:noFill/>
                    </a:lnB>
                  </a:tcPr>
                </a:tc>
              </a:tr>
              <a:tr h="381000">
                <a:tc>
                  <a:txBody>
                    <a:bodyPr/>
                    <a:lstStyle/>
                    <a:p>
                      <a:pPr algn="l" fontAlgn="b"/>
                      <a:r>
                        <a:rPr lang="en-US" sz="1400" b="0" i="0" u="none" strike="noStrike" dirty="0">
                          <a:solidFill>
                            <a:srgbClr val="000000"/>
                          </a:solidFill>
                          <a:effectLst/>
                          <a:latin typeface="Calibri"/>
                        </a:rPr>
                        <a:t>1.0</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400" b="0" i="0" u="none" strike="noStrike" dirty="0" smtClean="0">
                          <a:solidFill>
                            <a:srgbClr val="000000"/>
                          </a:solidFill>
                          <a:effectLst/>
                          <a:latin typeface="Calibri"/>
                        </a:rPr>
                        <a:t>EDI</a:t>
                      </a:r>
                      <a:endParaRPr lang="en-US" sz="1400" b="0" i="0" u="none" strike="noStrike" dirty="0">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a:endParaRPr>
                    </a:p>
                  </a:txBody>
                  <a:tcPr marL="6931" marR="6931" marT="69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2,561,550 </a:t>
                      </a:r>
                    </a:p>
                  </a:txBody>
                  <a:tcPr marL="6931" marR="6931" marT="69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128,742 </a:t>
                      </a:r>
                    </a:p>
                  </a:txBody>
                  <a:tcPr marL="6931" marR="6931" marT="69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263,550 </a:t>
                      </a:r>
                    </a:p>
                  </a:txBody>
                  <a:tcPr marL="6931" marR="6931" marT="69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2,953,842 </a:t>
                      </a:r>
                    </a:p>
                  </a:txBody>
                  <a:tcPr marL="6931" marR="6931" marT="693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404549">
                <a:tc>
                  <a:txBody>
                    <a:bodyPr/>
                    <a:lstStyle/>
                    <a:p>
                      <a:pPr algn="l" fontAlgn="b"/>
                      <a:r>
                        <a:rPr lang="en-US" sz="1400" b="0" i="0" u="none" strike="noStrike" dirty="0">
                          <a:solidFill>
                            <a:srgbClr val="000000"/>
                          </a:solidFill>
                          <a:effectLst/>
                          <a:latin typeface="Calibri"/>
                        </a:rPr>
                        <a:t> </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dirty="0">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r>
                        <a:rPr lang="en-US" sz="1400" b="1" i="0" u="none" strike="noStrike" dirty="0">
                          <a:solidFill>
                            <a:srgbClr val="000000"/>
                          </a:solidFill>
                          <a:effectLst/>
                          <a:latin typeface="Calibri"/>
                        </a:rPr>
                        <a:t>Total State EDI</a:t>
                      </a:r>
                    </a:p>
                  </a:txBody>
                  <a:tcPr marL="6931" marR="6931" marT="69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1" i="0" u="none" strike="noStrike" dirty="0">
                          <a:solidFill>
                            <a:srgbClr val="000000"/>
                          </a:solidFill>
                          <a:effectLst/>
                          <a:latin typeface="Calibri"/>
                        </a:rPr>
                        <a:t> $            2,561,550 </a:t>
                      </a:r>
                    </a:p>
                  </a:txBody>
                  <a:tcPr marL="6931" marR="6931" marT="69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1" i="0" u="none" strike="noStrike" dirty="0">
                          <a:solidFill>
                            <a:srgbClr val="000000"/>
                          </a:solidFill>
                          <a:effectLst/>
                          <a:latin typeface="Calibri"/>
                        </a:rPr>
                        <a:t> $         128,742 </a:t>
                      </a:r>
                    </a:p>
                  </a:txBody>
                  <a:tcPr marL="6931" marR="6931" marT="69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1" i="0" u="none" strike="noStrike" dirty="0">
                          <a:solidFill>
                            <a:srgbClr val="000000"/>
                          </a:solidFill>
                          <a:effectLst/>
                          <a:latin typeface="Calibri"/>
                        </a:rPr>
                        <a:t> $   263,550 </a:t>
                      </a:r>
                    </a:p>
                  </a:txBody>
                  <a:tcPr marL="6931" marR="6931" marT="69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1" i="0" u="none" strike="noStrike" dirty="0">
                          <a:solidFill>
                            <a:srgbClr val="000000"/>
                          </a:solidFill>
                          <a:effectLst/>
                          <a:latin typeface="Calibri"/>
                        </a:rPr>
                        <a:t> $         2,953,842 </a:t>
                      </a:r>
                    </a:p>
                  </a:txBody>
                  <a:tcPr marL="6931" marR="6931" marT="693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443982">
                <a:tc>
                  <a:txBody>
                    <a:bodyPr/>
                    <a:lstStyle/>
                    <a:p>
                      <a:pPr algn="l" fontAlgn="b"/>
                      <a:r>
                        <a:rPr lang="en-US" sz="1400" b="0" i="0" u="none" strike="noStrike" dirty="0">
                          <a:solidFill>
                            <a:srgbClr val="000000"/>
                          </a:solidFill>
                          <a:effectLst/>
                          <a:latin typeface="Calibri"/>
                        </a:rPr>
                        <a:t> </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anticipated EDI</a:t>
                      </a:r>
                    </a:p>
                  </a:txBody>
                  <a:tcPr marL="6931" marR="6931" marT="693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1,505,000 </a:t>
                      </a:r>
                    </a:p>
                  </a:txBody>
                  <a:tcPr marL="6931" marR="6931" marT="693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a:t>
                      </a:r>
                    </a:p>
                  </a:txBody>
                  <a:tcPr marL="6931" marR="6931" marT="6931" marB="0" anchor="b">
                    <a:lnL>
                      <a:noFill/>
                    </a:lnL>
                    <a:lnR w="12700" cap="flat" cmpd="sng" algn="ctr">
                      <a:solidFill>
                        <a:srgbClr val="000000"/>
                      </a:solidFill>
                      <a:prstDash val="solid"/>
                      <a:round/>
                      <a:headEnd type="none" w="med" len="med"/>
                      <a:tailEnd type="none" w="med" len="med"/>
                    </a:lnR>
                    <a:lnT>
                      <a:noFill/>
                    </a:lnT>
                    <a:lnB>
                      <a:noFill/>
                    </a:lnB>
                  </a:tcPr>
                </a:tc>
              </a:tr>
              <a:tr h="443982">
                <a:tc>
                  <a:txBody>
                    <a:bodyPr/>
                    <a:lstStyle/>
                    <a:p>
                      <a:pPr algn="l" fontAlgn="b"/>
                      <a:r>
                        <a:rPr lang="en-US" sz="1400" b="0" i="0" u="none" strike="noStrike" dirty="0">
                          <a:solidFill>
                            <a:srgbClr val="000000"/>
                          </a:solidFill>
                          <a:effectLst/>
                          <a:latin typeface="Calibri"/>
                        </a:rPr>
                        <a:t> </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dirty="0">
                        <a:solidFill>
                          <a:srgbClr val="000000"/>
                        </a:solidFill>
                        <a:effectLst/>
                        <a:latin typeface="Calibri"/>
                      </a:endParaRPr>
                    </a:p>
                  </a:txBody>
                  <a:tcPr marL="6931" marR="6931" marT="693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400" b="1" i="0" u="none" strike="noStrike" dirty="0">
                          <a:ln>
                            <a:solidFill>
                              <a:srgbClr val="FF0000"/>
                            </a:solidFill>
                          </a:ln>
                          <a:solidFill>
                            <a:srgbClr val="000000"/>
                          </a:solidFill>
                          <a:effectLst/>
                          <a:latin typeface="Calibri"/>
                        </a:rPr>
                        <a:t>anticipated surplus</a:t>
                      </a:r>
                    </a:p>
                  </a:txBody>
                  <a:tcPr marL="6931" marR="6931" marT="693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400" b="1" i="0" u="none" strike="noStrike" dirty="0">
                          <a:ln>
                            <a:solidFill>
                              <a:srgbClr val="FF0000"/>
                            </a:solidFill>
                          </a:ln>
                          <a:solidFill>
                            <a:srgbClr val="000000"/>
                          </a:solidFill>
                          <a:effectLst/>
                          <a:latin typeface="Calibri"/>
                        </a:rPr>
                        <a:t> $            1,056,550 </a:t>
                      </a:r>
                    </a:p>
                  </a:txBody>
                  <a:tcPr marL="6931" marR="6931" marT="693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a:t>
                      </a:r>
                    </a:p>
                  </a:txBody>
                  <a:tcPr marL="6931" marR="6931" marT="6931" marB="0" anchor="b">
                    <a:lnL>
                      <a:noFill/>
                    </a:lnL>
                    <a:lnR w="12700" cap="flat" cmpd="sng" algn="ctr">
                      <a:solidFill>
                        <a:srgbClr val="000000"/>
                      </a:solidFill>
                      <a:prstDash val="solid"/>
                      <a:round/>
                      <a:headEnd type="none" w="med" len="med"/>
                      <a:tailEnd type="none" w="med" len="med"/>
                    </a:lnR>
                    <a:lnT>
                      <a:noFill/>
                    </a:lnT>
                    <a:lnB>
                      <a:noFill/>
                    </a:lnB>
                  </a:tcPr>
                </a:tc>
              </a:tr>
              <a:tr h="662426">
                <a:tc>
                  <a:txBody>
                    <a:bodyPr/>
                    <a:lstStyle/>
                    <a:p>
                      <a:pPr algn="l" fontAlgn="b"/>
                      <a:r>
                        <a:rPr lang="en-US" sz="1400" b="0" i="0" u="none" strike="noStrike" dirty="0">
                          <a:solidFill>
                            <a:srgbClr val="000000"/>
                          </a:solidFill>
                          <a:effectLst/>
                          <a:latin typeface="Calibri"/>
                        </a:rPr>
                        <a:t>2.0</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400" b="0" i="0" u="none" strike="noStrike">
                          <a:solidFill>
                            <a:srgbClr val="000000"/>
                          </a:solidFill>
                          <a:effectLst/>
                          <a:latin typeface="Calibri"/>
                        </a:rPr>
                        <a:t>State Grant #1: 10-203829 Construction</a:t>
                      </a:r>
                    </a:p>
                  </a:txBody>
                  <a:tcPr marL="6931" marR="6931" marT="6931"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a:solidFill>
                            <a:srgbClr val="000000"/>
                          </a:solidFill>
                          <a:effectLst/>
                          <a:latin typeface="Calibri"/>
                        </a:rPr>
                        <a:t> $             1,191,150 </a:t>
                      </a:r>
                    </a:p>
                  </a:txBody>
                  <a:tcPr marL="6931" marR="6931" marT="6931"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dirty="0">
                          <a:solidFill>
                            <a:srgbClr val="000000"/>
                          </a:solidFill>
                          <a:effectLst/>
                          <a:latin typeface="Calibri"/>
                        </a:rPr>
                        <a:t> $         147,100 </a:t>
                      </a: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106,552 </a:t>
                      </a: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1,444,802 </a:t>
                      </a:r>
                    </a:p>
                  </a:txBody>
                  <a:tcPr marL="6931" marR="6931" marT="6931" marB="0" anchor="b">
                    <a:lnL>
                      <a:noFill/>
                    </a:lnL>
                    <a:lnR w="12700" cap="flat" cmpd="sng" algn="ctr">
                      <a:solidFill>
                        <a:srgbClr val="000000"/>
                      </a:solidFill>
                      <a:prstDash val="solid"/>
                      <a:round/>
                      <a:headEnd type="none" w="med" len="med"/>
                      <a:tailEnd type="none" w="med" len="med"/>
                    </a:lnR>
                    <a:lnT>
                      <a:noFill/>
                    </a:lnT>
                    <a:lnB>
                      <a:noFill/>
                    </a:lnB>
                  </a:tcPr>
                </a:tc>
              </a:tr>
              <a:tr h="662426">
                <a:tc>
                  <a:txBody>
                    <a:bodyPr/>
                    <a:lstStyle/>
                    <a:p>
                      <a:pPr algn="l" fontAlgn="b"/>
                      <a:r>
                        <a:rPr lang="en-US" sz="1400" b="0" i="0" u="none" strike="noStrike" dirty="0">
                          <a:solidFill>
                            <a:srgbClr val="000000"/>
                          </a:solidFill>
                          <a:effectLst/>
                          <a:latin typeface="Calibri"/>
                        </a:rPr>
                        <a:t>3.0</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400" b="0" i="0" u="none" strike="noStrike" dirty="0">
                          <a:solidFill>
                            <a:srgbClr val="000000"/>
                          </a:solidFill>
                          <a:effectLst/>
                          <a:latin typeface="Calibri"/>
                        </a:rPr>
                        <a:t>State Grant #2: 10-203828 Construction</a:t>
                      </a:r>
                    </a:p>
                  </a:txBody>
                  <a:tcPr marL="6931" marR="6931" marT="6931"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13,704,694 </a:t>
                      </a:r>
                    </a:p>
                  </a:txBody>
                  <a:tcPr marL="6931" marR="6931" marT="69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1,700,000 </a:t>
                      </a:r>
                    </a:p>
                  </a:txBody>
                  <a:tcPr marL="6931" marR="6931" marT="69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193,256 </a:t>
                      </a:r>
                    </a:p>
                  </a:txBody>
                  <a:tcPr marL="6931" marR="6931" marT="693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a:rPr>
                        <a:t> $        15,597,950 </a:t>
                      </a:r>
                    </a:p>
                  </a:txBody>
                  <a:tcPr marL="6931" marR="6931" marT="6931"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443982">
                <a:tc>
                  <a:txBody>
                    <a:bodyPr/>
                    <a:lstStyle/>
                    <a:p>
                      <a:pPr algn="l" fontAlgn="b"/>
                      <a:r>
                        <a:rPr lang="en-US" sz="1400" b="0" i="0" u="none" strike="noStrike">
                          <a:solidFill>
                            <a:srgbClr val="000000"/>
                          </a:solidFill>
                          <a:effectLst/>
                          <a:latin typeface="Calibri"/>
                        </a:rPr>
                        <a:t> </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dirty="0">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r>
                        <a:rPr lang="en-US" sz="1400" b="1" i="0" u="none" strike="noStrike">
                          <a:solidFill>
                            <a:srgbClr val="000000"/>
                          </a:solidFill>
                          <a:effectLst/>
                          <a:latin typeface="Calibri"/>
                        </a:rPr>
                        <a:t>Total State Construction</a:t>
                      </a:r>
                    </a:p>
                  </a:txBody>
                  <a:tcPr marL="6931" marR="6931" marT="69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1" i="0" u="none" strike="noStrike">
                          <a:solidFill>
                            <a:srgbClr val="000000"/>
                          </a:solidFill>
                          <a:effectLst/>
                          <a:latin typeface="Calibri"/>
                        </a:rPr>
                        <a:t> $          14,895,844 </a:t>
                      </a:r>
                    </a:p>
                  </a:txBody>
                  <a:tcPr marL="6931" marR="6931" marT="69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1" i="0" u="none" strike="noStrike">
                          <a:solidFill>
                            <a:srgbClr val="000000"/>
                          </a:solidFill>
                          <a:effectLst/>
                          <a:latin typeface="Calibri"/>
                        </a:rPr>
                        <a:t> $     1,847,100 </a:t>
                      </a:r>
                    </a:p>
                  </a:txBody>
                  <a:tcPr marL="6931" marR="6931" marT="69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1" i="0" u="none" strike="noStrike">
                          <a:solidFill>
                            <a:srgbClr val="000000"/>
                          </a:solidFill>
                          <a:effectLst/>
                          <a:latin typeface="Calibri"/>
                        </a:rPr>
                        <a:t> $   299,809 </a:t>
                      </a:r>
                    </a:p>
                  </a:txBody>
                  <a:tcPr marL="6931" marR="6931" marT="693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1" i="0" u="none" strike="noStrike">
                          <a:solidFill>
                            <a:srgbClr val="000000"/>
                          </a:solidFill>
                          <a:effectLst/>
                          <a:latin typeface="Calibri"/>
                        </a:rPr>
                        <a:t> $       17,042,752 </a:t>
                      </a:r>
                    </a:p>
                  </a:txBody>
                  <a:tcPr marL="6931" marR="6931" marT="6931"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25539">
                <a:tc>
                  <a:txBody>
                    <a:bodyPr/>
                    <a:lstStyle/>
                    <a:p>
                      <a:pPr algn="l" fontAlgn="b"/>
                      <a:r>
                        <a:rPr lang="en-US" sz="1400" b="0" i="0" u="none" strike="noStrike">
                          <a:solidFill>
                            <a:srgbClr val="000000"/>
                          </a:solidFill>
                          <a:effectLst/>
                          <a:latin typeface="Calibri"/>
                        </a:rPr>
                        <a:t> </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dirty="0">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a:t>
                      </a:r>
                    </a:p>
                  </a:txBody>
                  <a:tcPr marL="6931" marR="6931" marT="6931" marB="0" anchor="b">
                    <a:lnL>
                      <a:noFill/>
                    </a:lnL>
                    <a:lnR w="12700" cap="flat" cmpd="sng" algn="ctr">
                      <a:solidFill>
                        <a:srgbClr val="000000"/>
                      </a:solidFill>
                      <a:prstDash val="solid"/>
                      <a:round/>
                      <a:headEnd type="none" w="med" len="med"/>
                      <a:tailEnd type="none" w="med" len="med"/>
                    </a:lnR>
                    <a:lnT>
                      <a:noFill/>
                    </a:lnT>
                    <a:lnB>
                      <a:noFill/>
                    </a:lnB>
                  </a:tcPr>
                </a:tc>
              </a:tr>
              <a:tr h="218316">
                <a:tc>
                  <a:txBody>
                    <a:bodyPr/>
                    <a:lstStyle/>
                    <a:p>
                      <a:pPr algn="l" fontAlgn="b"/>
                      <a:r>
                        <a:rPr lang="en-US" sz="1400" b="0" i="0" u="none" strike="noStrike">
                          <a:solidFill>
                            <a:srgbClr val="000000"/>
                          </a:solidFill>
                          <a:effectLst/>
                          <a:latin typeface="Calibri"/>
                        </a:rPr>
                        <a:t> </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dirty="0">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State Totals</a:t>
                      </a: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17,457,394 </a:t>
                      </a: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1,975,842 </a:t>
                      </a: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563,359 </a:t>
                      </a: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        19,996,594 </a:t>
                      </a:r>
                    </a:p>
                  </a:txBody>
                  <a:tcPr marL="6931" marR="6931" marT="6931" marB="0" anchor="b">
                    <a:lnL>
                      <a:noFill/>
                    </a:lnL>
                    <a:lnR w="12700" cap="flat" cmpd="sng" algn="ctr">
                      <a:solidFill>
                        <a:srgbClr val="000000"/>
                      </a:solidFill>
                      <a:prstDash val="solid"/>
                      <a:round/>
                      <a:headEnd type="none" w="med" len="med"/>
                      <a:tailEnd type="none" w="med" len="med"/>
                    </a:lnR>
                    <a:lnT>
                      <a:noFill/>
                    </a:lnT>
                    <a:lnB>
                      <a:noFill/>
                    </a:lnB>
                  </a:tcPr>
                </a:tc>
              </a:tr>
              <a:tr h="225539">
                <a:tc>
                  <a:txBody>
                    <a:bodyPr/>
                    <a:lstStyle/>
                    <a:p>
                      <a:pPr algn="l" fontAlgn="b"/>
                      <a:r>
                        <a:rPr lang="en-US" sz="1400" b="0" i="0" u="none" strike="noStrike" dirty="0">
                          <a:solidFill>
                            <a:srgbClr val="000000"/>
                          </a:solidFill>
                          <a:effectLst/>
                          <a:latin typeface="Calibri"/>
                        </a:rPr>
                        <a:t> </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dirty="0">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a:endParaRPr>
                    </a:p>
                  </a:txBody>
                  <a:tcPr marL="6931" marR="6931" marT="6931" marB="0" anchor="b">
                    <a:lnL>
                      <a:noFill/>
                    </a:lnL>
                    <a:lnR>
                      <a:noFill/>
                    </a:lnR>
                    <a:lnT>
                      <a:noFill/>
                    </a:lnT>
                    <a:lnB>
                      <a:noFill/>
                    </a:lnB>
                  </a:tcPr>
                </a:tc>
                <a:tc>
                  <a:txBody>
                    <a:bodyPr/>
                    <a:lstStyle/>
                    <a:p>
                      <a:pPr algn="l" fontAlgn="b"/>
                      <a:r>
                        <a:rPr lang="en-US" sz="1400" b="0" i="0" u="none" strike="noStrike">
                          <a:solidFill>
                            <a:srgbClr val="000000"/>
                          </a:solidFill>
                          <a:effectLst/>
                          <a:latin typeface="Calibri"/>
                        </a:rPr>
                        <a:t> </a:t>
                      </a:r>
                    </a:p>
                  </a:txBody>
                  <a:tcPr marL="6931" marR="6931" marT="6931" marB="0" anchor="b">
                    <a:lnL>
                      <a:noFill/>
                    </a:lnL>
                    <a:lnR w="12700" cap="flat" cmpd="sng" algn="ctr">
                      <a:solidFill>
                        <a:srgbClr val="000000"/>
                      </a:solidFill>
                      <a:prstDash val="solid"/>
                      <a:round/>
                      <a:headEnd type="none" w="med" len="med"/>
                      <a:tailEnd type="none" w="med" len="med"/>
                    </a:lnR>
                    <a:lnT>
                      <a:noFill/>
                    </a:lnT>
                    <a:lnB>
                      <a:noFill/>
                    </a:lnB>
                  </a:tcPr>
                </a:tc>
              </a:tr>
              <a:tr h="443982">
                <a:tc>
                  <a:txBody>
                    <a:bodyPr/>
                    <a:lstStyle/>
                    <a:p>
                      <a:pPr algn="l" fontAlgn="b"/>
                      <a:r>
                        <a:rPr lang="en-US" sz="1400" b="0" i="0" u="none" strike="noStrike">
                          <a:solidFill>
                            <a:srgbClr val="000000"/>
                          </a:solidFill>
                          <a:effectLst/>
                          <a:latin typeface="Calibri"/>
                        </a:rPr>
                        <a:t> </a:t>
                      </a: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dirty="0">
                        <a:solidFill>
                          <a:srgbClr val="000000"/>
                        </a:solidFill>
                        <a:effectLst/>
                        <a:latin typeface="Calibri"/>
                      </a:endParaRPr>
                    </a:p>
                  </a:txBody>
                  <a:tcPr marL="6931" marR="6931" marT="6931"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1" i="0" u="none" strike="noStrike" dirty="0">
                          <a:ln>
                            <a:solidFill>
                              <a:srgbClr val="FF0000"/>
                            </a:solidFill>
                          </a:ln>
                          <a:solidFill>
                            <a:srgbClr val="000000"/>
                          </a:solidFill>
                          <a:effectLst/>
                          <a:latin typeface="Calibri"/>
                        </a:rPr>
                        <a:t>Anticipated Construction Budget</a:t>
                      </a:r>
                    </a:p>
                  </a:txBody>
                  <a:tcPr marL="6931" marR="6931" marT="6931"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a:ln>
                            <a:solidFill>
                              <a:srgbClr val="FF0000"/>
                            </a:solidFill>
                          </a:ln>
                          <a:solidFill>
                            <a:srgbClr val="000000"/>
                          </a:solidFill>
                          <a:effectLst/>
                          <a:latin typeface="Calibri"/>
                        </a:rPr>
                        <a:t> $          15,952,394 </a:t>
                      </a:r>
                    </a:p>
                  </a:txBody>
                  <a:tcPr marL="6931" marR="6931" marT="693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a:ln>
                            <a:solidFill>
                              <a:srgbClr val="FF0000"/>
                            </a:solidFill>
                          </a:ln>
                          <a:solidFill>
                            <a:srgbClr val="000000"/>
                          </a:solidFill>
                          <a:effectLst/>
                          <a:latin typeface="Calibri"/>
                        </a:rPr>
                        <a:t> $     1,975,842 </a:t>
                      </a:r>
                    </a:p>
                  </a:txBody>
                  <a:tcPr marL="6931" marR="6931" marT="6931"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a:endParaRPr>
                    </a:p>
                  </a:txBody>
                  <a:tcPr marL="6931" marR="6931" marT="6931"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400" b="0" i="0" u="none" strike="noStrike" dirty="0">
                          <a:solidFill>
                            <a:srgbClr val="000000"/>
                          </a:solidFill>
                          <a:effectLst/>
                          <a:latin typeface="Calibri"/>
                        </a:rPr>
                        <a:t> </a:t>
                      </a:r>
                    </a:p>
                  </a:txBody>
                  <a:tcPr marL="6931" marR="6931" marT="6931" marB="0" anchor="b">
                    <a:lnL>
                      <a:noFill/>
                    </a:lnL>
                    <a:lnR w="12700" cap="flat" cmpd="sng" algn="ctr">
                      <a:solidFill>
                        <a:srgbClr val="000000"/>
                      </a:solidFill>
                      <a:prstDash val="solid"/>
                      <a:round/>
                      <a:headEnd type="none" w="med" len="med"/>
                      <a:tailEnd type="none" w="med" len="med"/>
                    </a:lnR>
                    <a:lnT>
                      <a:noFill/>
                    </a:lnT>
                    <a:lnB>
                      <a:noFill/>
                    </a:lnB>
                  </a:tcPr>
                </a:tc>
              </a:tr>
              <a:tr h="203103">
                <a:tc>
                  <a:txBody>
                    <a:bodyPr/>
                    <a:lstStyle/>
                    <a:p>
                      <a:pPr algn="l" fontAlgn="b"/>
                      <a:r>
                        <a:rPr lang="en-US" sz="1000" b="0" i="0" u="none" strike="noStrike">
                          <a:solidFill>
                            <a:srgbClr val="000000"/>
                          </a:solidFill>
                          <a:effectLst/>
                          <a:latin typeface="Calibri"/>
                        </a:rPr>
                        <a:t> </a:t>
                      </a:r>
                    </a:p>
                  </a:txBody>
                  <a:tcPr marL="6931" marR="6931" marT="6931"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 </a:t>
                      </a:r>
                    </a:p>
                  </a:txBody>
                  <a:tcPr marL="6931" marR="6931" marT="693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 </a:t>
                      </a:r>
                    </a:p>
                  </a:txBody>
                  <a:tcPr marL="6931" marR="6931" marT="693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 </a:t>
                      </a:r>
                    </a:p>
                  </a:txBody>
                  <a:tcPr marL="6931" marR="6931" marT="693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 </a:t>
                      </a:r>
                    </a:p>
                  </a:txBody>
                  <a:tcPr marL="6931" marR="6931" marT="6931"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a:rPr>
                        <a:t> </a:t>
                      </a:r>
                    </a:p>
                  </a:txBody>
                  <a:tcPr marL="6931" marR="6931" marT="6931"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a:rPr>
                        <a:t> </a:t>
                      </a:r>
                    </a:p>
                  </a:txBody>
                  <a:tcPr marL="6931" marR="6931" marT="693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0B875B05-EBB7-4B44-80B4-14C580CB3000}" type="slidenum">
              <a:rPr lang="en-US" smtClean="0"/>
              <a:pPr/>
              <a:t>24</a:t>
            </a:fld>
            <a:endParaRPr lang="en-US"/>
          </a:p>
        </p:txBody>
      </p:sp>
    </p:spTree>
    <p:extLst>
      <p:ext uri="{BB962C8B-B14F-4D97-AF65-F5344CB8AC3E}">
        <p14:creationId xmlns:p14="http://schemas.microsoft.com/office/powerpoint/2010/main" val="402740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Conference Center Estimated Construction Cost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33063243"/>
              </p:ext>
            </p:extLst>
          </p:nvPr>
        </p:nvGraphicFramePr>
        <p:xfrm>
          <a:off x="685800" y="1905001"/>
          <a:ext cx="7543800" cy="3505199"/>
        </p:xfrm>
        <a:graphic>
          <a:graphicData uri="http://schemas.openxmlformats.org/drawingml/2006/table">
            <a:tbl>
              <a:tblPr/>
              <a:tblGrid>
                <a:gridCol w="5181600"/>
                <a:gridCol w="2362200"/>
              </a:tblGrid>
              <a:tr h="996739">
                <a:tc>
                  <a:txBody>
                    <a:bodyPr/>
                    <a:lstStyle/>
                    <a:p>
                      <a:pPr algn="l" fontAlgn="ctr"/>
                      <a:r>
                        <a:rPr lang="en-US" sz="2400" b="0" i="0" u="none" strike="noStrike" dirty="0">
                          <a:solidFill>
                            <a:srgbClr val="000000"/>
                          </a:solidFill>
                          <a:effectLst/>
                          <a:latin typeface="Calibri"/>
                        </a:rPr>
                        <a:t>Preliminary Cost Estimate based on CDR</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400" b="0" i="0" u="none" strike="noStrike">
                          <a:solidFill>
                            <a:srgbClr val="000000"/>
                          </a:solidFill>
                          <a:effectLst/>
                          <a:latin typeface="Calibri"/>
                        </a:rPr>
                        <a:t>$14,517,428 </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96739">
                <a:tc>
                  <a:txBody>
                    <a:bodyPr/>
                    <a:lstStyle/>
                    <a:p>
                      <a:pPr algn="l" fontAlgn="ctr"/>
                      <a:r>
                        <a:rPr lang="en-US" sz="2400" b="0" i="0" u="none" strike="noStrike" dirty="0">
                          <a:solidFill>
                            <a:srgbClr val="000000"/>
                          </a:solidFill>
                          <a:effectLst/>
                          <a:latin typeface="Calibri"/>
                        </a:rPr>
                        <a:t>Preliminary Cost Estimate w/ lecture hall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2400" b="0" i="0" u="none" strike="noStrike">
                          <a:solidFill>
                            <a:srgbClr val="000000"/>
                          </a:solidFill>
                          <a:effectLst/>
                          <a:latin typeface="Calibri"/>
                        </a:rPr>
                        <a:t>$15,188,978 </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11721">
                <a:tc>
                  <a:txBody>
                    <a:bodyPr/>
                    <a:lstStyle/>
                    <a:p>
                      <a:pPr algn="l" fontAlgn="ctr"/>
                      <a:r>
                        <a:rPr lang="en-US" sz="2400" b="0" i="0" u="none" strike="noStrike" dirty="0">
                          <a:solidFill>
                            <a:srgbClr val="000000"/>
                          </a:solidFill>
                          <a:effectLst/>
                          <a:latin typeface="Calibri"/>
                        </a:rPr>
                        <a:t>Preliminary Cost Estimate w/ Lecture Hall &amp; Executive Conference Room</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2400" b="0" i="0" u="none" strike="noStrike" dirty="0">
                          <a:solidFill>
                            <a:srgbClr val="000000"/>
                          </a:solidFill>
                          <a:effectLst/>
                          <a:latin typeface="Calibri"/>
                        </a:rPr>
                        <a:t>$15,300,000 </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0B875B05-EBB7-4B44-80B4-14C580CB3000}" type="slidenum">
              <a:rPr lang="en-US" smtClean="0"/>
              <a:pPr/>
              <a:t>25</a:t>
            </a:fld>
            <a:endParaRPr lang="en-US"/>
          </a:p>
        </p:txBody>
      </p:sp>
      <p:sp>
        <p:nvSpPr>
          <p:cNvPr id="6" name="TextBox 5"/>
          <p:cNvSpPr txBox="1"/>
          <p:nvPr/>
        </p:nvSpPr>
        <p:spPr>
          <a:xfrm>
            <a:off x="914400" y="5791200"/>
            <a:ext cx="7620000" cy="461665"/>
          </a:xfrm>
          <a:prstGeom prst="rect">
            <a:avLst/>
          </a:prstGeom>
          <a:noFill/>
        </p:spPr>
        <p:txBody>
          <a:bodyPr wrap="square" rtlCol="0">
            <a:spAutoFit/>
          </a:bodyPr>
          <a:lstStyle/>
          <a:p>
            <a:r>
              <a:rPr lang="en-US" sz="2400" b="1" dirty="0" smtClean="0">
                <a:solidFill>
                  <a:srgbClr val="FF0000"/>
                </a:solidFill>
              </a:rPr>
              <a:t>Conference Center within project budget of $15,952,394.</a:t>
            </a:r>
            <a:endParaRPr lang="en-US" sz="2400" b="1" dirty="0">
              <a:solidFill>
                <a:srgbClr val="FF0000"/>
              </a:solidFill>
            </a:endParaRPr>
          </a:p>
        </p:txBody>
      </p:sp>
    </p:spTree>
    <p:extLst>
      <p:ext uri="{BB962C8B-B14F-4D97-AF65-F5344CB8AC3E}">
        <p14:creationId xmlns:p14="http://schemas.microsoft.com/office/powerpoint/2010/main" val="35105404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EDIA: $52K previously approved change</a:t>
            </a:r>
          </a:p>
          <a:p>
            <a:r>
              <a:rPr lang="en-US" dirty="0" smtClean="0"/>
              <a:t>Contingency: no change, fixed by State Grant</a:t>
            </a:r>
          </a:p>
          <a:p>
            <a:r>
              <a:rPr lang="en-US" dirty="0" smtClean="0"/>
              <a:t>Indirects: no change, within costs identified in project plan.</a:t>
            </a:r>
          </a:p>
          <a:p>
            <a:r>
              <a:rPr lang="en-US" b="1" dirty="0" smtClean="0">
                <a:solidFill>
                  <a:srgbClr val="FF0000"/>
                </a:solidFill>
              </a:rPr>
              <a:t>Schedule: no change, within schedule identified in project plan</a:t>
            </a:r>
            <a:r>
              <a:rPr lang="en-US" dirty="0" smtClean="0">
                <a:solidFill>
                  <a:srgbClr val="FF0000"/>
                </a:solidFill>
              </a:rPr>
              <a:t>.</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0B875B05-EBB7-4B44-80B4-14C580CB3000}" type="slidenum">
              <a:rPr lang="en-US" smtClean="0"/>
              <a:pPr/>
              <a:t>26</a:t>
            </a:fld>
            <a:endParaRPr lang="en-US"/>
          </a:p>
        </p:txBody>
      </p:sp>
    </p:spTree>
    <p:extLst>
      <p:ext uri="{BB962C8B-B14F-4D97-AF65-F5344CB8AC3E}">
        <p14:creationId xmlns:p14="http://schemas.microsoft.com/office/powerpoint/2010/main" val="2805966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t>Increase responsiveness of A/E</a:t>
            </a:r>
          </a:p>
          <a:p>
            <a:pPr lvl="1"/>
            <a:r>
              <a:rPr lang="en-US" dirty="0" err="1" smtClean="0"/>
              <a:t>Rec’md</a:t>
            </a:r>
            <a:r>
              <a:rPr lang="en-US" dirty="0" smtClean="0"/>
              <a:t> start procurement process (</a:t>
            </a:r>
            <a:r>
              <a:rPr lang="en-US" dirty="0" err="1" smtClean="0"/>
              <a:t>req</a:t>
            </a:r>
            <a:r>
              <a:rPr lang="en-US" dirty="0" smtClean="0"/>
              <a:t> approval) prior to 7/21/11 Director’s Review to allow </a:t>
            </a:r>
            <a:r>
              <a:rPr lang="en-US" dirty="0" err="1" smtClean="0"/>
              <a:t>add’l</a:t>
            </a:r>
            <a:r>
              <a:rPr lang="en-US" dirty="0" smtClean="0"/>
              <a:t> CCR time.</a:t>
            </a:r>
            <a:endParaRPr lang="en-US" dirty="0" smtClean="0"/>
          </a:p>
          <a:p>
            <a:pPr lvl="0"/>
            <a:r>
              <a:rPr lang="en-US" dirty="0" smtClean="0"/>
              <a:t>Wetlands </a:t>
            </a:r>
            <a:r>
              <a:rPr lang="en-US" dirty="0" smtClean="0"/>
              <a:t>COE inspection of wetlands 5/31/11</a:t>
            </a:r>
          </a:p>
          <a:p>
            <a:pPr lvl="1"/>
            <a:r>
              <a:rPr lang="en-US" dirty="0" smtClean="0"/>
              <a:t>JD determination of waters of the US considered very low risk per previous 2/8/11 email from Kathy </a:t>
            </a:r>
            <a:r>
              <a:rPr lang="en-US" dirty="0" err="1"/>
              <a:t>Chernich</a:t>
            </a:r>
            <a:r>
              <a:rPr lang="en-US" dirty="0"/>
              <a:t>, Regulatory Branch, COE Chicago District</a:t>
            </a:r>
            <a:endParaRPr lang="en-US" dirty="0" smtClean="0"/>
          </a:p>
          <a:p>
            <a:pPr lvl="0"/>
            <a:r>
              <a:rPr lang="en-US" dirty="0" smtClean="0"/>
              <a:t>Radiation – </a:t>
            </a:r>
            <a:r>
              <a:rPr lang="en-US" dirty="0" smtClean="0"/>
              <a:t>need to understand requirements for maintaining berm/fence post </a:t>
            </a:r>
            <a:r>
              <a:rPr lang="en-US" dirty="0" err="1" smtClean="0"/>
              <a:t>Tev</a:t>
            </a:r>
            <a:endParaRPr lang="en-US" dirty="0" smtClean="0"/>
          </a:p>
          <a:p>
            <a:pPr lvl="0"/>
            <a:r>
              <a:rPr lang="en-US" dirty="0" smtClean="0"/>
              <a:t>Coordination with </a:t>
            </a:r>
            <a:r>
              <a:rPr lang="en-US" dirty="0" err="1" smtClean="0"/>
              <a:t>Tev</a:t>
            </a:r>
            <a:r>
              <a:rPr lang="en-US" dirty="0" smtClean="0"/>
              <a:t> D&amp;D work.</a:t>
            </a:r>
          </a:p>
          <a:p>
            <a:pPr lvl="0"/>
            <a:r>
              <a:rPr lang="en-US" dirty="0" smtClean="0"/>
              <a:t>PP required for CDF Improvement GPP project</a:t>
            </a:r>
            <a:endParaRPr lang="en-US" dirty="0"/>
          </a:p>
        </p:txBody>
      </p:sp>
      <p:sp>
        <p:nvSpPr>
          <p:cNvPr id="4" name="Slide Number Placeholder 3"/>
          <p:cNvSpPr>
            <a:spLocks noGrp="1"/>
          </p:cNvSpPr>
          <p:nvPr>
            <p:ph type="sldNum" sz="quarter" idx="12"/>
          </p:nvPr>
        </p:nvSpPr>
        <p:spPr/>
        <p:txBody>
          <a:bodyPr/>
          <a:lstStyle/>
          <a:p>
            <a:fld id="{0B875B05-EBB7-4B44-80B4-14C580CB3000}"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a:xfrm>
            <a:off x="457200" y="1600200"/>
            <a:ext cx="8382000" cy="4724400"/>
          </a:xfrm>
        </p:spPr>
        <p:txBody>
          <a:bodyPr>
            <a:normAutofit fontScale="85000" lnSpcReduction="10000"/>
          </a:bodyPr>
          <a:lstStyle/>
          <a:p>
            <a:pPr>
              <a:lnSpc>
                <a:spcPct val="120000"/>
              </a:lnSpc>
              <a:spcBef>
                <a:spcPts val="1200"/>
              </a:spcBef>
            </a:pPr>
            <a:r>
              <a:rPr lang="en-US" strike="sngStrike" dirty="0"/>
              <a:t>Structural understanding of CDF snow loading, fire separation protection of roof – additional steel for snow loading required. Investigating constructability in CDF</a:t>
            </a:r>
            <a:r>
              <a:rPr lang="en-US" dirty="0" smtClean="0"/>
              <a:t>. </a:t>
            </a:r>
            <a:r>
              <a:rPr lang="en-US" dirty="0" smtClean="0">
                <a:solidFill>
                  <a:srgbClr val="FF0000"/>
                </a:solidFill>
              </a:rPr>
              <a:t>Resolved &amp; incorporated into design</a:t>
            </a:r>
            <a:r>
              <a:rPr lang="en-US" dirty="0" smtClean="0"/>
              <a:t>.</a:t>
            </a:r>
            <a:endParaRPr lang="en-US" dirty="0"/>
          </a:p>
          <a:p>
            <a:pPr lvl="0">
              <a:lnSpc>
                <a:spcPct val="120000"/>
              </a:lnSpc>
              <a:spcBef>
                <a:spcPts val="1200"/>
              </a:spcBef>
            </a:pPr>
            <a:r>
              <a:rPr lang="en-US" sz="3300" strike="sngStrike" dirty="0" smtClean="0"/>
              <a:t>DOE </a:t>
            </a:r>
            <a:r>
              <a:rPr lang="en-US" sz="3300" strike="sngStrike" dirty="0" smtClean="0"/>
              <a:t>Directive for $2M – will this be a “new start</a:t>
            </a:r>
            <a:r>
              <a:rPr lang="en-US" sz="3300" strike="sngStrike" dirty="0" smtClean="0"/>
              <a:t>”?   </a:t>
            </a:r>
            <a:r>
              <a:rPr lang="en-US" sz="3300" dirty="0" smtClean="0">
                <a:solidFill>
                  <a:srgbClr val="FF0000"/>
                </a:solidFill>
              </a:rPr>
              <a:t>GPP is not new start</a:t>
            </a:r>
            <a:endParaRPr lang="en-US" sz="3300" dirty="0" smtClean="0">
              <a:solidFill>
                <a:srgbClr val="FF0000"/>
              </a:solidFill>
            </a:endParaRPr>
          </a:p>
          <a:p>
            <a:pPr lvl="0">
              <a:lnSpc>
                <a:spcPct val="120000"/>
              </a:lnSpc>
              <a:spcBef>
                <a:spcPts val="1200"/>
              </a:spcBef>
            </a:pPr>
            <a:r>
              <a:rPr lang="en-US" sz="3300" strike="sngStrike" dirty="0" smtClean="0"/>
              <a:t>Zinc cladding: understand Buy American </a:t>
            </a:r>
            <a:r>
              <a:rPr lang="en-US" sz="3300" strike="sngStrike" dirty="0" smtClean="0"/>
              <a:t>implications </a:t>
            </a:r>
            <a:r>
              <a:rPr lang="en-US" sz="3300" dirty="0" smtClean="0">
                <a:solidFill>
                  <a:srgbClr val="FF0000"/>
                </a:solidFill>
              </a:rPr>
              <a:t>Sole Source procurement will probably make zinc cost prohibitive.</a:t>
            </a:r>
            <a:endParaRPr lang="en-US" sz="3300" strike="sngStrike" dirty="0" smtClean="0">
              <a:solidFill>
                <a:srgbClr val="FF0000"/>
              </a:solidFill>
            </a:endParaRPr>
          </a:p>
        </p:txBody>
      </p:sp>
      <p:sp>
        <p:nvSpPr>
          <p:cNvPr id="4" name="Slide Number Placeholder 3"/>
          <p:cNvSpPr>
            <a:spLocks noGrp="1"/>
          </p:cNvSpPr>
          <p:nvPr>
            <p:ph type="sldNum" sz="quarter" idx="12"/>
          </p:nvPr>
        </p:nvSpPr>
        <p:spPr/>
        <p:txBody>
          <a:bodyPr/>
          <a:lstStyle/>
          <a:p>
            <a:fld id="{0B875B05-EBB7-4B44-80B4-14C580CB3000}"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a:xfrm>
            <a:off x="457200" y="1600200"/>
            <a:ext cx="8382000" cy="4724400"/>
          </a:xfrm>
        </p:spPr>
        <p:txBody>
          <a:bodyPr>
            <a:normAutofit/>
          </a:bodyPr>
          <a:lstStyle/>
          <a:p>
            <a:pPr lvl="0">
              <a:lnSpc>
                <a:spcPct val="120000"/>
              </a:lnSpc>
              <a:spcBef>
                <a:spcPts val="1200"/>
              </a:spcBef>
            </a:pPr>
            <a:r>
              <a:rPr lang="en-US" sz="2400" strike="sngStrike" dirty="0" smtClean="0"/>
              <a:t>Toilet </a:t>
            </a:r>
            <a:r>
              <a:rPr lang="en-US" sz="2400" strike="sngStrike" dirty="0" smtClean="0"/>
              <a:t>Fixture count: evaluate “surge factor” for conference areas</a:t>
            </a:r>
            <a:r>
              <a:rPr lang="en-US" sz="2400" dirty="0" smtClean="0"/>
              <a:t>. </a:t>
            </a:r>
            <a:r>
              <a:rPr lang="en-US" sz="2400" dirty="0" smtClean="0">
                <a:solidFill>
                  <a:srgbClr val="FF0000"/>
                </a:solidFill>
              </a:rPr>
              <a:t>Resolved and incorporated into final design</a:t>
            </a:r>
            <a:r>
              <a:rPr lang="en-US" sz="2400" dirty="0" smtClean="0"/>
              <a:t>.</a:t>
            </a:r>
            <a:endParaRPr lang="en-US" sz="2400" dirty="0" smtClean="0"/>
          </a:p>
          <a:p>
            <a:pPr lvl="0">
              <a:lnSpc>
                <a:spcPct val="120000"/>
              </a:lnSpc>
              <a:spcBef>
                <a:spcPts val="1200"/>
              </a:spcBef>
            </a:pPr>
            <a:r>
              <a:rPr lang="en-US" sz="2400" strike="sngStrike" dirty="0" smtClean="0"/>
              <a:t>CDF bridge: evaluate internal </a:t>
            </a:r>
            <a:r>
              <a:rPr lang="en-US" sz="2400" strike="sngStrike" dirty="0" err="1" smtClean="0"/>
              <a:t>vs</a:t>
            </a:r>
            <a:r>
              <a:rPr lang="en-US" sz="2400" strike="sngStrike" dirty="0" smtClean="0"/>
              <a:t> external </a:t>
            </a:r>
            <a:r>
              <a:rPr lang="en-US" sz="2400" strike="sngStrike" dirty="0" smtClean="0"/>
              <a:t>solution</a:t>
            </a:r>
            <a:r>
              <a:rPr lang="en-US" sz="2400" dirty="0" smtClean="0"/>
              <a:t>. </a:t>
            </a:r>
            <a:r>
              <a:rPr lang="en-US" sz="2400" dirty="0" smtClean="0">
                <a:solidFill>
                  <a:srgbClr val="FF0000"/>
                </a:solidFill>
              </a:rPr>
              <a:t>Bridge will be internal. Can bridge be supported from crane girders?</a:t>
            </a:r>
            <a:endParaRPr lang="en-US" sz="2400" dirty="0" smtClean="0">
              <a:solidFill>
                <a:srgbClr val="FF0000"/>
              </a:solidFill>
            </a:endParaRPr>
          </a:p>
          <a:p>
            <a:pPr lvl="0">
              <a:lnSpc>
                <a:spcPct val="120000"/>
              </a:lnSpc>
              <a:spcBef>
                <a:spcPts val="1200"/>
              </a:spcBef>
            </a:pPr>
            <a:r>
              <a:rPr lang="en-US" sz="2400" strike="sngStrike" dirty="0" smtClean="0"/>
              <a:t>Permeable Pavers: requires special snow removal (no sand). If limited </a:t>
            </a:r>
            <a:r>
              <a:rPr lang="en-US" sz="2400" strike="sngStrike" dirty="0"/>
              <a:t>to pedestrian </a:t>
            </a:r>
            <a:r>
              <a:rPr lang="en-US" sz="2400" strike="sngStrike" dirty="0" smtClean="0"/>
              <a:t>areas, can building owner do snow removal</a:t>
            </a:r>
            <a:r>
              <a:rPr lang="en-US" sz="2400" strike="sngStrike" dirty="0" smtClean="0"/>
              <a:t>? </a:t>
            </a:r>
            <a:r>
              <a:rPr lang="en-US" sz="2400" dirty="0" smtClean="0">
                <a:solidFill>
                  <a:srgbClr val="FF0000"/>
                </a:solidFill>
              </a:rPr>
              <a:t>Permeable pavers to be limited to pedestrian areas, with snow removal by building owner consistent with pedestrian snow removal at Industrial Complex</a:t>
            </a:r>
            <a:r>
              <a:rPr lang="en-US" sz="2400" dirty="0" smtClean="0"/>
              <a:t>.</a:t>
            </a:r>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0B875B05-EBB7-4B44-80B4-14C580CB3000}"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Overall Project Summary Status:</a:t>
            </a:r>
            <a:r>
              <a:rPr lang="en-US" dirty="0"/>
              <a:t/>
            </a:r>
            <a:br>
              <a:rPr lang="en-US" dirty="0"/>
            </a:b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pPr lvl="0">
              <a:spcBef>
                <a:spcPts val="1800"/>
              </a:spcBef>
            </a:pPr>
            <a:r>
              <a:rPr lang="en-US" dirty="0" smtClean="0"/>
              <a:t>Project presented to Master Planning Task Force 4/4/11.</a:t>
            </a:r>
          </a:p>
          <a:p>
            <a:pPr lvl="1">
              <a:spcBef>
                <a:spcPts val="600"/>
              </a:spcBef>
            </a:pPr>
            <a:r>
              <a:rPr lang="en-US" dirty="0" smtClean="0"/>
              <a:t>In agreement with Conference </a:t>
            </a:r>
            <a:r>
              <a:rPr lang="en-US" dirty="0" smtClean="0"/>
              <a:t>area direction </a:t>
            </a:r>
            <a:r>
              <a:rPr lang="en-US" dirty="0" smtClean="0"/>
              <a:t>: 		175-person Lecture Center </a:t>
            </a:r>
            <a:r>
              <a:rPr lang="en-US" dirty="0" smtClean="0"/>
              <a:t>+ 30/30 executive </a:t>
            </a:r>
          </a:p>
          <a:p>
            <a:pPr lvl="1">
              <a:spcBef>
                <a:spcPts val="600"/>
              </a:spcBef>
            </a:pPr>
            <a:r>
              <a:rPr lang="en-US" dirty="0" smtClean="0"/>
              <a:t>Changes to exterior, zinc (grey) 1</a:t>
            </a:r>
            <a:r>
              <a:rPr lang="en-US" baseline="30000" dirty="0" smtClean="0"/>
              <a:t>st</a:t>
            </a:r>
            <a:r>
              <a:rPr lang="en-US" dirty="0" smtClean="0"/>
              <a:t> floor cladding, irregular column spacing were not favorably received </a:t>
            </a:r>
            <a:endParaRPr lang="en-US" dirty="0" smtClean="0"/>
          </a:p>
          <a:p>
            <a:pPr lvl="2">
              <a:spcBef>
                <a:spcPts val="600"/>
              </a:spcBef>
            </a:pPr>
            <a:r>
              <a:rPr lang="en-US" dirty="0" smtClean="0"/>
              <a:t>Liked durability of zinc, but too industrial for OTE</a:t>
            </a:r>
            <a:endParaRPr lang="en-US" dirty="0" smtClean="0"/>
          </a:p>
          <a:p>
            <a:pPr lvl="2">
              <a:spcBef>
                <a:spcPts val="600"/>
              </a:spcBef>
            </a:pPr>
            <a:r>
              <a:rPr lang="en-US" dirty="0" smtClean="0"/>
              <a:t> will return to “jewel like” color scheme from CDR. </a:t>
            </a:r>
          </a:p>
          <a:p>
            <a:pPr lvl="1">
              <a:spcBef>
                <a:spcPts val="600"/>
              </a:spcBef>
            </a:pPr>
            <a:r>
              <a:rPr lang="en-US" dirty="0" smtClean="0"/>
              <a:t>It was determined that public entrance for </a:t>
            </a:r>
            <a:r>
              <a:rPr lang="en-US" dirty="0" err="1" smtClean="0"/>
              <a:t>Tev</a:t>
            </a:r>
            <a:r>
              <a:rPr lang="en-US" dirty="0" smtClean="0"/>
              <a:t> display should not be through OTE Building</a:t>
            </a:r>
          </a:p>
          <a:p>
            <a:pPr lvl="1">
              <a:spcBef>
                <a:spcPts val="600"/>
              </a:spcBef>
            </a:pPr>
            <a:r>
              <a:rPr lang="en-US" dirty="0" smtClean="0"/>
              <a:t>Lunch Room service will be limited to cold food.</a:t>
            </a:r>
          </a:p>
        </p:txBody>
      </p:sp>
      <p:sp>
        <p:nvSpPr>
          <p:cNvPr id="4" name="Slide Number Placeholder 3"/>
          <p:cNvSpPr>
            <a:spLocks noGrp="1"/>
          </p:cNvSpPr>
          <p:nvPr>
            <p:ph type="sldNum" sz="quarter" idx="12"/>
          </p:nvPr>
        </p:nvSpPr>
        <p:spPr/>
        <p:txBody>
          <a:bodyPr/>
          <a:lstStyle/>
          <a:p>
            <a:fld id="{0B875B05-EBB7-4B44-80B4-14C580CB3000}"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a:xfrm>
            <a:off x="457200" y="1447800"/>
            <a:ext cx="8534400" cy="5029200"/>
          </a:xfrm>
        </p:spPr>
        <p:txBody>
          <a:bodyPr>
            <a:normAutofit fontScale="85000" lnSpcReduction="10000"/>
          </a:bodyPr>
          <a:lstStyle/>
          <a:p>
            <a:pPr>
              <a:spcBef>
                <a:spcPts val="1200"/>
              </a:spcBef>
            </a:pPr>
            <a:r>
              <a:rPr lang="en-US" strike="sngStrike" dirty="0" smtClean="0"/>
              <a:t>New Gas Meter location: consider west wall of CDF, north of loading dock</a:t>
            </a:r>
            <a:r>
              <a:rPr lang="en-US" dirty="0" smtClean="0"/>
              <a:t>. Resolved. </a:t>
            </a:r>
            <a:r>
              <a:rPr lang="en-US" dirty="0" smtClean="0"/>
              <a:t>To be located on west wall of CDF with appropriate screening.</a:t>
            </a:r>
            <a:endParaRPr lang="en-US" dirty="0" smtClean="0"/>
          </a:p>
          <a:p>
            <a:pPr>
              <a:spcBef>
                <a:spcPts val="1200"/>
              </a:spcBef>
            </a:pPr>
            <a:r>
              <a:rPr lang="en-US" dirty="0" smtClean="0"/>
              <a:t>Access to CDF west loading dock during construction</a:t>
            </a:r>
            <a:r>
              <a:rPr lang="en-US" dirty="0" smtClean="0"/>
              <a:t>? </a:t>
            </a:r>
            <a:r>
              <a:rPr lang="en-US" dirty="0" smtClean="0">
                <a:solidFill>
                  <a:srgbClr val="FF0000"/>
                </a:solidFill>
              </a:rPr>
              <a:t>Continue to coordinate with </a:t>
            </a:r>
            <a:r>
              <a:rPr lang="en-US" dirty="0" err="1" smtClean="0">
                <a:solidFill>
                  <a:srgbClr val="FF0000"/>
                </a:solidFill>
              </a:rPr>
              <a:t>Tev</a:t>
            </a:r>
            <a:r>
              <a:rPr lang="en-US" dirty="0" smtClean="0">
                <a:solidFill>
                  <a:srgbClr val="FF0000"/>
                </a:solidFill>
              </a:rPr>
              <a:t> D&amp;D</a:t>
            </a:r>
            <a:endParaRPr lang="en-US" dirty="0" smtClean="0">
              <a:solidFill>
                <a:srgbClr val="FF0000"/>
              </a:solidFill>
            </a:endParaRPr>
          </a:p>
          <a:p>
            <a:pPr>
              <a:spcBef>
                <a:spcPts val="1200"/>
              </a:spcBef>
            </a:pPr>
            <a:r>
              <a:rPr lang="en-US" strike="sngStrike" dirty="0" smtClean="0"/>
              <a:t>Fire Department Hook-up location: re-route through OTE Ground floor east. Approval by Fire Department required</a:t>
            </a:r>
            <a:r>
              <a:rPr lang="en-US" dirty="0" smtClean="0"/>
              <a:t>. Resolved per 4/28/11 </a:t>
            </a:r>
            <a:r>
              <a:rPr lang="en-US" dirty="0" err="1" smtClean="0"/>
              <a:t>mtg</a:t>
            </a:r>
            <a:r>
              <a:rPr lang="en-US" dirty="0" smtClean="0"/>
              <a:t> w/ FD &amp; AHJ</a:t>
            </a:r>
            <a:endParaRPr lang="en-US" dirty="0" smtClean="0"/>
          </a:p>
          <a:p>
            <a:pPr lvl="0">
              <a:spcBef>
                <a:spcPts val="1200"/>
              </a:spcBef>
            </a:pPr>
            <a:r>
              <a:rPr lang="en-US" dirty="0"/>
              <a:t>NOVA FHEP Table: need schedule of transporting out &amp; in </a:t>
            </a:r>
            <a:r>
              <a:rPr lang="en-US" dirty="0" smtClean="0"/>
              <a:t>of CDF. Must be coordinated with construction schedule</a:t>
            </a:r>
            <a:r>
              <a:rPr lang="en-US" dirty="0" smtClean="0"/>
              <a:t>. </a:t>
            </a:r>
            <a:r>
              <a:rPr lang="en-US" dirty="0" smtClean="0">
                <a:solidFill>
                  <a:srgbClr val="FF0000"/>
                </a:solidFill>
              </a:rPr>
              <a:t>Need final schedule for Table movement</a:t>
            </a:r>
            <a:r>
              <a:rPr lang="en-US" dirty="0" smtClean="0"/>
              <a:t>.</a:t>
            </a:r>
            <a:endParaRPr lang="en-US" sz="4000" dirty="0"/>
          </a:p>
          <a:p>
            <a:endParaRPr lang="en-US" dirty="0"/>
          </a:p>
        </p:txBody>
      </p:sp>
      <p:sp>
        <p:nvSpPr>
          <p:cNvPr id="4" name="Slide Number Placeholder 3"/>
          <p:cNvSpPr>
            <a:spLocks noGrp="1"/>
          </p:cNvSpPr>
          <p:nvPr>
            <p:ph type="sldNum" sz="quarter" idx="12"/>
          </p:nvPr>
        </p:nvSpPr>
        <p:spPr/>
        <p:txBody>
          <a:bodyPr/>
          <a:lstStyle/>
          <a:p>
            <a:fld id="{0B875B05-EBB7-4B44-80B4-14C580CB3000}"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Ahead</a:t>
            </a:r>
            <a:endParaRPr lang="en-US" dirty="0"/>
          </a:p>
        </p:txBody>
      </p:sp>
      <p:sp>
        <p:nvSpPr>
          <p:cNvPr id="3" name="Content Placeholder 2"/>
          <p:cNvSpPr>
            <a:spLocks noGrp="1"/>
          </p:cNvSpPr>
          <p:nvPr>
            <p:ph idx="1"/>
          </p:nvPr>
        </p:nvSpPr>
        <p:spPr/>
        <p:txBody>
          <a:bodyPr>
            <a:normAutofit fontScale="92500" lnSpcReduction="10000"/>
          </a:bodyPr>
          <a:lstStyle/>
          <a:p>
            <a:pPr lvl="0"/>
            <a:r>
              <a:rPr lang="en-US" sz="3600" dirty="0" smtClean="0"/>
              <a:t>Complete Final Design</a:t>
            </a:r>
            <a:r>
              <a:rPr lang="en-US" sz="3600" dirty="0" smtClean="0"/>
              <a:t>.</a:t>
            </a:r>
          </a:p>
          <a:p>
            <a:pPr lvl="1"/>
            <a:r>
              <a:rPr lang="en-US" dirty="0" smtClean="0"/>
              <a:t>Cost </a:t>
            </a:r>
            <a:r>
              <a:rPr lang="en-US" dirty="0" smtClean="0"/>
              <a:t>estimate</a:t>
            </a:r>
          </a:p>
          <a:p>
            <a:pPr lvl="1"/>
            <a:r>
              <a:rPr lang="en-US" dirty="0" smtClean="0"/>
              <a:t>LEED </a:t>
            </a:r>
            <a:r>
              <a:rPr lang="en-US" dirty="0" smtClean="0"/>
              <a:t>Gold </a:t>
            </a:r>
            <a:endParaRPr lang="en-US" dirty="0" smtClean="0"/>
          </a:p>
          <a:p>
            <a:pPr lvl="1"/>
            <a:r>
              <a:rPr lang="en-US" dirty="0" smtClean="0"/>
              <a:t>Select Interiors</a:t>
            </a:r>
          </a:p>
          <a:p>
            <a:pPr lvl="1"/>
            <a:r>
              <a:rPr lang="en-US" dirty="0" smtClean="0"/>
              <a:t>Finalize Exterior</a:t>
            </a:r>
          </a:p>
          <a:p>
            <a:pPr lvl="1"/>
            <a:r>
              <a:rPr lang="en-US" dirty="0" smtClean="0"/>
              <a:t>Finalize Construction Acquisition Strategies</a:t>
            </a:r>
            <a:endParaRPr lang="en-US" dirty="0" smtClean="0"/>
          </a:p>
          <a:p>
            <a:r>
              <a:rPr lang="en-US" sz="3600" dirty="0"/>
              <a:t>Continue working on Integrated Project Schedule.</a:t>
            </a:r>
          </a:p>
          <a:p>
            <a:pPr lvl="0"/>
            <a:r>
              <a:rPr lang="en-US" sz="3600" dirty="0" smtClean="0"/>
              <a:t>State </a:t>
            </a:r>
            <a:r>
              <a:rPr lang="en-US" sz="3600" dirty="0" smtClean="0"/>
              <a:t>Report quarterly report due </a:t>
            </a:r>
            <a:r>
              <a:rPr lang="en-US" sz="3600" dirty="0" smtClean="0"/>
              <a:t>6/30/11</a:t>
            </a:r>
            <a:r>
              <a:rPr lang="en-US" sz="3600" dirty="0" smtClean="0"/>
              <a:t>.</a:t>
            </a:r>
            <a:endParaRPr lang="en-US" dirty="0"/>
          </a:p>
        </p:txBody>
      </p:sp>
      <p:sp>
        <p:nvSpPr>
          <p:cNvPr id="4" name="Slide Number Placeholder 3"/>
          <p:cNvSpPr>
            <a:spLocks noGrp="1"/>
          </p:cNvSpPr>
          <p:nvPr>
            <p:ph type="sldNum" sz="quarter" idx="12"/>
          </p:nvPr>
        </p:nvSpPr>
        <p:spPr/>
        <p:txBody>
          <a:bodyPr/>
          <a:lstStyle/>
          <a:p>
            <a:fld id="{0B875B05-EBB7-4B44-80B4-14C580CB3000}" type="slidenum">
              <a:rPr lang="en-US" smtClean="0"/>
              <a:pPr/>
              <a:t>31</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Overall Project Summary Status:</a:t>
            </a:r>
            <a:r>
              <a:rPr lang="en-US" dirty="0"/>
              <a:t/>
            </a:r>
            <a:br>
              <a:rPr lang="en-US" dirty="0"/>
            </a:b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lvl="0">
              <a:spcBef>
                <a:spcPts val="1800"/>
              </a:spcBef>
            </a:pPr>
            <a:r>
              <a:rPr lang="en-US" b="1" dirty="0" smtClean="0"/>
              <a:t>Coordination of related projects </a:t>
            </a:r>
            <a:r>
              <a:rPr lang="en-US" dirty="0" smtClean="0"/>
              <a:t>on-going.</a:t>
            </a:r>
          </a:p>
          <a:p>
            <a:pPr lvl="1">
              <a:spcBef>
                <a:spcPts val="600"/>
              </a:spcBef>
            </a:pPr>
            <a:r>
              <a:rPr lang="en-US" dirty="0" smtClean="0"/>
              <a:t>IASU &amp; FCC San Sewer </a:t>
            </a:r>
            <a:r>
              <a:rPr lang="en-US" b="1" dirty="0" smtClean="0"/>
              <a:t>NTP 5/4/11</a:t>
            </a:r>
            <a:r>
              <a:rPr lang="en-US" dirty="0" smtClean="0"/>
              <a:t>, construction subcontractor Barton Malow Co (BMC).</a:t>
            </a:r>
          </a:p>
          <a:p>
            <a:pPr lvl="2">
              <a:spcBef>
                <a:spcPts val="600"/>
              </a:spcBef>
            </a:pPr>
            <a:r>
              <a:rPr lang="en-US" dirty="0" smtClean="0"/>
              <a:t>Schedule development under way by BMC – postponement of some work to coordinate with 9/30/11 </a:t>
            </a:r>
            <a:r>
              <a:rPr lang="en-US" dirty="0" err="1" smtClean="0"/>
              <a:t>Tev</a:t>
            </a:r>
            <a:r>
              <a:rPr lang="en-US" dirty="0" smtClean="0"/>
              <a:t> shutdown required.</a:t>
            </a:r>
          </a:p>
          <a:p>
            <a:pPr lvl="1">
              <a:spcBef>
                <a:spcPts val="600"/>
              </a:spcBef>
            </a:pPr>
            <a:r>
              <a:rPr lang="en-US" dirty="0" smtClean="0"/>
              <a:t>Coordination with </a:t>
            </a:r>
            <a:r>
              <a:rPr lang="en-US" dirty="0" err="1" smtClean="0"/>
              <a:t>Tev</a:t>
            </a:r>
            <a:r>
              <a:rPr lang="en-US" dirty="0" smtClean="0"/>
              <a:t> D&amp;D task force underway</a:t>
            </a:r>
            <a:r>
              <a:rPr lang="en-US" dirty="0" smtClean="0"/>
              <a:t>.</a:t>
            </a:r>
          </a:p>
          <a:p>
            <a:pPr lvl="1">
              <a:spcBef>
                <a:spcPts val="600"/>
              </a:spcBef>
            </a:pPr>
            <a:r>
              <a:rPr lang="en-US" dirty="0" smtClean="0"/>
              <a:t>Coordination with impacted </a:t>
            </a:r>
            <a:r>
              <a:rPr lang="en-US" dirty="0" err="1" smtClean="0"/>
              <a:t>Div</a:t>
            </a:r>
            <a:r>
              <a:rPr lang="en-US" dirty="0" smtClean="0"/>
              <a:t>/Sections continues.</a:t>
            </a:r>
            <a:endParaRPr lang="en-US" dirty="0" smtClean="0"/>
          </a:p>
          <a:p>
            <a:endParaRPr lang="en-US" dirty="0"/>
          </a:p>
        </p:txBody>
      </p:sp>
      <p:sp>
        <p:nvSpPr>
          <p:cNvPr id="4" name="Slide Number Placeholder 3"/>
          <p:cNvSpPr>
            <a:spLocks noGrp="1"/>
          </p:cNvSpPr>
          <p:nvPr>
            <p:ph type="sldNum" sz="quarter" idx="12"/>
          </p:nvPr>
        </p:nvSpPr>
        <p:spPr/>
        <p:txBody>
          <a:bodyPr/>
          <a:lstStyle/>
          <a:p>
            <a:fld id="{0B875B05-EBB7-4B44-80B4-14C580CB300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Table of Recommendations – </a:t>
            </a:r>
            <a:r>
              <a:rPr lang="en-US" b="1" dirty="0"/>
              <a:t>Corrective Action Plan</a:t>
            </a:r>
            <a:r>
              <a:rPr lang="en-US" dirty="0"/>
              <a:t/>
            </a:r>
            <a:br>
              <a:rPr lang="en-US" dirty="0"/>
            </a:br>
            <a:r>
              <a:rPr lang="en-US" dirty="0"/>
              <a:t>(no changes this month)</a:t>
            </a:r>
            <a:endParaRPr lang="en-US" sz="3600" dirty="0"/>
          </a:p>
        </p:txBody>
      </p:sp>
      <p:sp>
        <p:nvSpPr>
          <p:cNvPr id="3" name="Content Placeholder 2"/>
          <p:cNvSpPr>
            <a:spLocks noGrp="1"/>
          </p:cNvSpPr>
          <p:nvPr>
            <p:ph idx="1"/>
          </p:nvPr>
        </p:nvSpPr>
        <p:spPr>
          <a:xfrm>
            <a:off x="609600" y="1600200"/>
            <a:ext cx="7696200" cy="4724400"/>
          </a:xfrm>
        </p:spPr>
        <p:txBody>
          <a:bodyPr>
            <a:normAutofit/>
          </a:bodyPr>
          <a:lstStyle/>
          <a:p>
            <a:pPr marL="0" indent="0">
              <a:buNone/>
            </a:pPr>
            <a:endParaRPr lang="en-US" dirty="0" smtClean="0"/>
          </a:p>
          <a:p>
            <a:pPr marL="0" indent="0">
              <a:buNone/>
            </a:pPr>
            <a:endParaRPr lang="en-US" dirty="0" smtClean="0"/>
          </a:p>
          <a:p>
            <a:pPr marL="0" indent="0">
              <a:buNone/>
            </a:pPr>
            <a:r>
              <a:rPr lang="en-US" dirty="0" smtClean="0"/>
              <a:t>Open </a:t>
            </a:r>
            <a:r>
              <a:rPr lang="en-US" dirty="0" smtClean="0"/>
              <a:t>Items:</a:t>
            </a:r>
          </a:p>
          <a:p>
            <a:pPr>
              <a:spcBef>
                <a:spcPts val="0"/>
              </a:spcBef>
            </a:pPr>
            <a:r>
              <a:rPr lang="en-US" dirty="0" smtClean="0"/>
              <a:t>Identification of </a:t>
            </a:r>
            <a:r>
              <a:rPr lang="en-US" dirty="0" err="1" smtClean="0"/>
              <a:t>add’l</a:t>
            </a:r>
            <a:r>
              <a:rPr lang="en-US" dirty="0" smtClean="0"/>
              <a:t> scope items (if bids are favorable/not favorable) underway</a:t>
            </a:r>
            <a:r>
              <a:rPr lang="en-US" dirty="0" smtClean="0"/>
              <a:t>.</a:t>
            </a:r>
          </a:p>
          <a:p>
            <a:pPr>
              <a:spcBef>
                <a:spcPts val="0"/>
              </a:spcBef>
            </a:pPr>
            <a:endParaRPr lang="en-US" dirty="0" smtClean="0"/>
          </a:p>
          <a:p>
            <a:endParaRPr lang="en-US" dirty="0" smtClean="0"/>
          </a:p>
        </p:txBody>
      </p:sp>
      <p:sp>
        <p:nvSpPr>
          <p:cNvPr id="6" name="Slide Number Placeholder 5"/>
          <p:cNvSpPr>
            <a:spLocks noGrp="1"/>
          </p:cNvSpPr>
          <p:nvPr>
            <p:ph type="sldNum" sz="quarter" idx="12"/>
          </p:nvPr>
        </p:nvSpPr>
        <p:spPr/>
        <p:txBody>
          <a:bodyPr/>
          <a:lstStyle/>
          <a:p>
            <a:fld id="{0B875B05-EBB7-4B44-80B4-14C580CB300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38583495"/>
              </p:ext>
            </p:extLst>
          </p:nvPr>
        </p:nvGraphicFramePr>
        <p:xfrm>
          <a:off x="1143000" y="228600"/>
          <a:ext cx="7239000" cy="6618732"/>
        </p:xfrm>
        <a:graphic>
          <a:graphicData uri="http://schemas.openxmlformats.org/drawingml/2006/table">
            <a:tbl>
              <a:tblPr firstRow="1" firstCol="1" bandRow="1">
                <a:tableStyleId>{5C22544A-7EE6-4342-B048-85BDC9FD1C3A}</a:tableStyleId>
              </a:tblPr>
              <a:tblGrid>
                <a:gridCol w="1225516"/>
                <a:gridCol w="603284"/>
                <a:gridCol w="141334"/>
                <a:gridCol w="2048026"/>
                <a:gridCol w="1544440"/>
                <a:gridCol w="228600"/>
                <a:gridCol w="304800"/>
                <a:gridCol w="1143000"/>
              </a:tblGrid>
              <a:tr h="265983">
                <a:tc>
                  <a:txBody>
                    <a:bodyPr/>
                    <a:lstStyle/>
                    <a:p>
                      <a:pPr marL="0" marR="0" algn="r">
                        <a:lnSpc>
                          <a:spcPct val="115000"/>
                        </a:lnSpc>
                        <a:spcBef>
                          <a:spcPts val="0"/>
                        </a:spcBef>
                        <a:spcAft>
                          <a:spcPts val="0"/>
                        </a:spcAft>
                      </a:pPr>
                      <a:r>
                        <a:rPr lang="en-US" sz="1400" dirty="0">
                          <a:effectLst/>
                        </a:rPr>
                        <a:t>$100,020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dirty="0">
                        <a:effectLst/>
                        <a:latin typeface="Calibri"/>
                        <a:cs typeface="Times New Roman"/>
                      </a:endParaRPr>
                    </a:p>
                  </a:txBody>
                  <a:tcPr marL="68580" marR="68580" marT="0" marB="0" anchor="b">
                    <a:solidFill>
                      <a:srgbClr val="F9FBFD"/>
                    </a:solidFill>
                  </a:tcPr>
                </a:tc>
                <a:tc hMerge="1">
                  <a:txBody>
                    <a:bodyPr/>
                    <a:lstStyle/>
                    <a:p>
                      <a:endParaRPr lang="en-US"/>
                    </a:p>
                  </a:txBody>
                  <a:tcPr/>
                </a:tc>
                <a:tc gridSpan="5">
                  <a:txBody>
                    <a:bodyPr/>
                    <a:lstStyle/>
                    <a:p>
                      <a:pPr marL="0" marR="0">
                        <a:lnSpc>
                          <a:spcPct val="115000"/>
                        </a:lnSpc>
                        <a:spcBef>
                          <a:spcPts val="0"/>
                        </a:spcBef>
                        <a:spcAft>
                          <a:spcPts val="0"/>
                        </a:spcAft>
                      </a:pPr>
                      <a:r>
                        <a:rPr lang="en-US" sz="1800" b="0" dirty="0">
                          <a:solidFill>
                            <a:schemeClr val="tx1"/>
                          </a:solidFill>
                          <a:effectLst/>
                        </a:rPr>
                        <a:t>less 60 person </a:t>
                      </a:r>
                      <a:r>
                        <a:rPr lang="en-US" sz="1800" b="0" dirty="0" err="1">
                          <a:solidFill>
                            <a:schemeClr val="tx1"/>
                          </a:solidFill>
                          <a:effectLst/>
                        </a:rPr>
                        <a:t>conf</a:t>
                      </a:r>
                      <a:r>
                        <a:rPr lang="en-US" sz="1800" b="0" dirty="0">
                          <a:solidFill>
                            <a:schemeClr val="tx1"/>
                          </a:solidFill>
                          <a:effectLst/>
                        </a:rPr>
                        <a:t> room build out</a:t>
                      </a:r>
                      <a:endParaRPr lang="en-US" sz="1800" b="0" dirty="0">
                        <a:solidFill>
                          <a:schemeClr val="tx1"/>
                        </a:solidFill>
                        <a:effectLst/>
                        <a:latin typeface="Calibri"/>
                        <a:ea typeface="Calibri"/>
                        <a:cs typeface="Times New Roman"/>
                      </a:endParaRPr>
                    </a:p>
                  </a:txBody>
                  <a:tcPr marL="68580" marR="68580" marT="0" marB="0" anchor="b">
                    <a:solidFill>
                      <a:srgbClr val="F9FBF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983">
                <a:tc>
                  <a:txBody>
                    <a:bodyPr/>
                    <a:lstStyle/>
                    <a:p>
                      <a:pPr marL="0" marR="0" algn="r">
                        <a:lnSpc>
                          <a:spcPct val="115000"/>
                        </a:lnSpc>
                        <a:spcBef>
                          <a:spcPts val="0"/>
                        </a:spcBef>
                        <a:spcAft>
                          <a:spcPts val="0"/>
                        </a:spcAft>
                      </a:pPr>
                      <a:r>
                        <a:rPr lang="en-US" sz="1400">
                          <a:effectLst/>
                        </a:rPr>
                        <a:t>$137,750</a:t>
                      </a:r>
                      <a:endParaRPr lang="en-US" sz="140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4">
                  <a:txBody>
                    <a:bodyPr/>
                    <a:lstStyle/>
                    <a:p>
                      <a:pPr marL="0" marR="0">
                        <a:lnSpc>
                          <a:spcPct val="115000"/>
                        </a:lnSpc>
                        <a:spcBef>
                          <a:spcPts val="0"/>
                        </a:spcBef>
                        <a:spcAft>
                          <a:spcPts val="0"/>
                        </a:spcAft>
                      </a:pPr>
                      <a:r>
                        <a:rPr lang="en-US" sz="1800" dirty="0">
                          <a:effectLst/>
                        </a:rPr>
                        <a:t>less fire rated glass 3rd</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800" dirty="0"/>
                    </a:p>
                  </a:txBody>
                  <a:tcPr marL="68580" marR="68580" marT="0" marB="0" anchor="b"/>
                </a:tc>
              </a:tr>
              <a:tr h="265983">
                <a:tc>
                  <a:txBody>
                    <a:bodyPr/>
                    <a:lstStyle/>
                    <a:p>
                      <a:pPr marL="0" marR="0" algn="r">
                        <a:lnSpc>
                          <a:spcPct val="115000"/>
                        </a:lnSpc>
                        <a:spcBef>
                          <a:spcPts val="0"/>
                        </a:spcBef>
                        <a:spcAft>
                          <a:spcPts val="0"/>
                        </a:spcAft>
                      </a:pPr>
                      <a:r>
                        <a:rPr lang="en-US" sz="1400" dirty="0">
                          <a:effectLst/>
                        </a:rPr>
                        <a:t>$137,750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4">
                  <a:txBody>
                    <a:bodyPr/>
                    <a:lstStyle/>
                    <a:p>
                      <a:pPr marL="0" marR="0">
                        <a:lnSpc>
                          <a:spcPct val="115000"/>
                        </a:lnSpc>
                        <a:spcBef>
                          <a:spcPts val="0"/>
                        </a:spcBef>
                        <a:spcAft>
                          <a:spcPts val="0"/>
                        </a:spcAft>
                      </a:pPr>
                      <a:r>
                        <a:rPr lang="en-US" sz="1800" dirty="0">
                          <a:effectLst/>
                        </a:rPr>
                        <a:t>less fire rated glass 2nd</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800"/>
                    </a:p>
                  </a:txBody>
                  <a:tcPr marL="68580" marR="68580" marT="0" marB="0" anchor="b"/>
                </a:tc>
              </a:tr>
              <a:tr h="265983">
                <a:tc>
                  <a:txBody>
                    <a:bodyPr/>
                    <a:lstStyle/>
                    <a:p>
                      <a:pPr marL="0" marR="0" algn="r">
                        <a:lnSpc>
                          <a:spcPct val="115000"/>
                        </a:lnSpc>
                        <a:spcBef>
                          <a:spcPts val="0"/>
                        </a:spcBef>
                        <a:spcAft>
                          <a:spcPts val="0"/>
                        </a:spcAft>
                      </a:pPr>
                      <a:r>
                        <a:rPr lang="en-US" sz="1400" dirty="0">
                          <a:effectLst/>
                        </a:rPr>
                        <a:t>$275,500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4">
                  <a:txBody>
                    <a:bodyPr/>
                    <a:lstStyle/>
                    <a:p>
                      <a:pPr marL="0" marR="0">
                        <a:lnSpc>
                          <a:spcPct val="115000"/>
                        </a:lnSpc>
                        <a:spcBef>
                          <a:spcPts val="0"/>
                        </a:spcBef>
                        <a:spcAft>
                          <a:spcPts val="0"/>
                        </a:spcAft>
                      </a:pPr>
                      <a:r>
                        <a:rPr lang="en-US" sz="1800" dirty="0">
                          <a:effectLst/>
                        </a:rPr>
                        <a:t>less fire rated glass 1st</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800"/>
                    </a:p>
                  </a:txBody>
                  <a:tcPr marL="68580" marR="68580" marT="0" marB="0" anchor="b"/>
                </a:tc>
              </a:tr>
              <a:tr h="265983">
                <a:tc>
                  <a:txBody>
                    <a:bodyPr/>
                    <a:lstStyle/>
                    <a:p>
                      <a:pPr marL="0" marR="0" algn="r">
                        <a:lnSpc>
                          <a:spcPct val="115000"/>
                        </a:lnSpc>
                        <a:spcBef>
                          <a:spcPts val="0"/>
                        </a:spcBef>
                        <a:spcAft>
                          <a:spcPts val="0"/>
                        </a:spcAft>
                      </a:pPr>
                      <a:r>
                        <a:rPr lang="en-US" sz="1400" dirty="0">
                          <a:effectLst/>
                        </a:rPr>
                        <a:t>$0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4">
                  <a:txBody>
                    <a:bodyPr/>
                    <a:lstStyle/>
                    <a:p>
                      <a:pPr marL="0" marR="0">
                        <a:lnSpc>
                          <a:spcPct val="115000"/>
                        </a:lnSpc>
                        <a:spcBef>
                          <a:spcPts val="0"/>
                        </a:spcBef>
                        <a:spcAft>
                          <a:spcPts val="0"/>
                        </a:spcAft>
                      </a:pPr>
                      <a:r>
                        <a:rPr lang="en-US" sz="1800" strike="sngStrike" dirty="0">
                          <a:effectLst/>
                        </a:rPr>
                        <a:t>less tiered lecture hall build out</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800"/>
                    </a:p>
                  </a:txBody>
                  <a:tcPr marL="68580" marR="68580" marT="0" marB="0" anchor="b"/>
                </a:tc>
              </a:tr>
              <a:tr h="265983">
                <a:tc>
                  <a:txBody>
                    <a:bodyPr/>
                    <a:lstStyle/>
                    <a:p>
                      <a:pPr marL="0" marR="0" algn="r">
                        <a:lnSpc>
                          <a:spcPct val="115000"/>
                        </a:lnSpc>
                        <a:spcBef>
                          <a:spcPts val="0"/>
                        </a:spcBef>
                        <a:spcAft>
                          <a:spcPts val="0"/>
                        </a:spcAft>
                      </a:pPr>
                      <a:r>
                        <a:rPr lang="en-US" sz="1400" dirty="0">
                          <a:effectLst/>
                        </a:rPr>
                        <a:t>$37,500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2">
                  <a:txBody>
                    <a:bodyPr/>
                    <a:lstStyle/>
                    <a:p>
                      <a:pPr marL="0" marR="0">
                        <a:lnSpc>
                          <a:spcPct val="115000"/>
                        </a:lnSpc>
                        <a:spcBef>
                          <a:spcPts val="0"/>
                        </a:spcBef>
                        <a:spcAft>
                          <a:spcPts val="0"/>
                        </a:spcAft>
                      </a:pPr>
                      <a:r>
                        <a:rPr lang="en-US" sz="1800" dirty="0">
                          <a:effectLst/>
                        </a:rPr>
                        <a:t>less roof patio</a:t>
                      </a:r>
                      <a:endParaRPr lang="en-US" sz="1800" dirty="0">
                        <a:effectLst/>
                        <a:latin typeface="Calibri"/>
                        <a:ea typeface="Calibri"/>
                        <a:cs typeface="Times New Roman"/>
                      </a:endParaRPr>
                    </a:p>
                  </a:txBody>
                  <a:tcPr marL="68580" marR="68580" marT="0" marB="0" anchor="b"/>
                </a:tc>
                <a:tc hMerge="1">
                  <a:txBody>
                    <a:bodyPr/>
                    <a:lstStyle/>
                    <a:p>
                      <a:pPr>
                        <a:lnSpc>
                          <a:spcPct val="115000"/>
                        </a:lnSpc>
                      </a:pPr>
                      <a:endParaRPr lang="en-US" sz="1400">
                        <a:effectLst/>
                        <a:latin typeface="Calibri"/>
                        <a:cs typeface="Times New Roman"/>
                      </a:endParaRPr>
                    </a:p>
                  </a:txBody>
                  <a:tcPr marL="68580" marR="68580" marT="0" marB="0" anchor="b"/>
                </a:tc>
                <a:tc gridSpan="2">
                  <a:txBody>
                    <a:bodyPr/>
                    <a:lstStyle/>
                    <a:p>
                      <a:endParaRPr lang="en-US" sz="1800" dirty="0"/>
                    </a:p>
                  </a:txBody>
                  <a:tcPr marL="68580" marR="68580" marT="0" marB="0" anchor="b"/>
                </a:tc>
                <a:tc hMerge="1">
                  <a:txBody>
                    <a:bodyPr/>
                    <a:lstStyle/>
                    <a:p>
                      <a:endParaRPr lang="en-US"/>
                    </a:p>
                  </a:txBody>
                  <a:tcPr/>
                </a:tc>
                <a:tc>
                  <a:txBody>
                    <a:bodyPr/>
                    <a:lstStyle/>
                    <a:p>
                      <a:endParaRPr lang="en-US" sz="1800"/>
                    </a:p>
                  </a:txBody>
                  <a:tcPr marL="68580" marR="68580" marT="0" marB="0" anchor="b"/>
                </a:tc>
              </a:tr>
              <a:tr h="265983">
                <a:tc>
                  <a:txBody>
                    <a:bodyPr/>
                    <a:lstStyle/>
                    <a:p>
                      <a:pPr marL="0" marR="0" algn="r">
                        <a:lnSpc>
                          <a:spcPct val="115000"/>
                        </a:lnSpc>
                        <a:spcBef>
                          <a:spcPts val="0"/>
                        </a:spcBef>
                        <a:spcAft>
                          <a:spcPts val="0"/>
                        </a:spcAft>
                      </a:pPr>
                      <a:r>
                        <a:rPr lang="en-US" sz="1400" dirty="0">
                          <a:effectLst/>
                        </a:rPr>
                        <a:t>$75,000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4">
                  <a:txBody>
                    <a:bodyPr/>
                    <a:lstStyle/>
                    <a:p>
                      <a:pPr marL="0" marR="0">
                        <a:lnSpc>
                          <a:spcPct val="115000"/>
                        </a:lnSpc>
                        <a:spcBef>
                          <a:spcPts val="0"/>
                        </a:spcBef>
                        <a:spcAft>
                          <a:spcPts val="0"/>
                        </a:spcAft>
                      </a:pPr>
                      <a:r>
                        <a:rPr lang="en-US" sz="1800" dirty="0">
                          <a:effectLst/>
                        </a:rPr>
                        <a:t>less perm paver entry</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800"/>
                    </a:p>
                  </a:txBody>
                  <a:tcPr marL="68580" marR="68580" marT="0" marB="0" anchor="b"/>
                </a:tc>
              </a:tr>
              <a:tr h="265983">
                <a:tc>
                  <a:txBody>
                    <a:bodyPr/>
                    <a:lstStyle/>
                    <a:p>
                      <a:pPr marL="0" marR="0" algn="r">
                        <a:lnSpc>
                          <a:spcPct val="115000"/>
                        </a:lnSpc>
                        <a:spcBef>
                          <a:spcPts val="0"/>
                        </a:spcBef>
                        <a:spcAft>
                          <a:spcPts val="0"/>
                        </a:spcAft>
                      </a:pPr>
                      <a:r>
                        <a:rPr lang="en-US" sz="1400" dirty="0">
                          <a:effectLst/>
                        </a:rPr>
                        <a:t>$50,000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5">
                  <a:txBody>
                    <a:bodyPr/>
                    <a:lstStyle/>
                    <a:p>
                      <a:pPr marL="0" marR="0">
                        <a:lnSpc>
                          <a:spcPct val="115000"/>
                        </a:lnSpc>
                        <a:spcBef>
                          <a:spcPts val="0"/>
                        </a:spcBef>
                        <a:spcAft>
                          <a:spcPts val="0"/>
                        </a:spcAft>
                      </a:pPr>
                      <a:r>
                        <a:rPr lang="en-US" sz="1800" dirty="0">
                          <a:effectLst/>
                        </a:rPr>
                        <a:t>less employee entry revolving door</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983">
                <a:tc>
                  <a:txBody>
                    <a:bodyPr/>
                    <a:lstStyle/>
                    <a:p>
                      <a:pPr marL="0" marR="0" algn="r">
                        <a:lnSpc>
                          <a:spcPct val="115000"/>
                        </a:lnSpc>
                        <a:spcBef>
                          <a:spcPts val="0"/>
                        </a:spcBef>
                        <a:spcAft>
                          <a:spcPts val="0"/>
                        </a:spcAft>
                      </a:pPr>
                      <a:r>
                        <a:rPr lang="en-US" sz="1400" dirty="0">
                          <a:effectLst/>
                        </a:rPr>
                        <a:t>$0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5">
                  <a:txBody>
                    <a:bodyPr/>
                    <a:lstStyle/>
                    <a:p>
                      <a:pPr marL="0" marR="0">
                        <a:lnSpc>
                          <a:spcPct val="115000"/>
                        </a:lnSpc>
                        <a:spcBef>
                          <a:spcPts val="0"/>
                        </a:spcBef>
                        <a:spcAft>
                          <a:spcPts val="0"/>
                        </a:spcAft>
                      </a:pPr>
                      <a:r>
                        <a:rPr lang="en-US" sz="1800" strike="sngStrike" dirty="0">
                          <a:effectLst/>
                        </a:rPr>
                        <a:t>less carpet at </a:t>
                      </a:r>
                      <a:r>
                        <a:rPr lang="en-US" sz="1800" strike="sngStrike" dirty="0" smtClean="0">
                          <a:effectLst/>
                        </a:rPr>
                        <a:t>tenant </a:t>
                      </a:r>
                      <a:r>
                        <a:rPr lang="en-US" sz="1800" strike="sngStrike" dirty="0">
                          <a:effectLst/>
                        </a:rPr>
                        <a:t>office space</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983">
                <a:tc>
                  <a:txBody>
                    <a:bodyPr/>
                    <a:lstStyle/>
                    <a:p>
                      <a:pPr marL="0" marR="0" algn="r">
                        <a:lnSpc>
                          <a:spcPct val="115000"/>
                        </a:lnSpc>
                        <a:spcBef>
                          <a:spcPts val="0"/>
                        </a:spcBef>
                        <a:spcAft>
                          <a:spcPts val="0"/>
                        </a:spcAft>
                      </a:pPr>
                      <a:r>
                        <a:rPr lang="en-US" sz="1400" dirty="0">
                          <a:effectLst/>
                        </a:rPr>
                        <a:t>$25,000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5">
                  <a:txBody>
                    <a:bodyPr/>
                    <a:lstStyle/>
                    <a:p>
                      <a:pPr marL="0" marR="0">
                        <a:lnSpc>
                          <a:spcPct val="115000"/>
                        </a:lnSpc>
                        <a:spcBef>
                          <a:spcPts val="0"/>
                        </a:spcBef>
                        <a:spcAft>
                          <a:spcPts val="0"/>
                        </a:spcAft>
                      </a:pPr>
                      <a:r>
                        <a:rPr lang="en-US" sz="1800" dirty="0">
                          <a:effectLst/>
                        </a:rPr>
                        <a:t>less Upgraded Moveable Wall in conference room</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983">
                <a:tc>
                  <a:txBody>
                    <a:bodyPr/>
                    <a:lstStyle/>
                    <a:p>
                      <a:pPr marL="0" marR="0" algn="r">
                        <a:lnSpc>
                          <a:spcPct val="115000"/>
                        </a:lnSpc>
                        <a:spcBef>
                          <a:spcPts val="0"/>
                        </a:spcBef>
                        <a:spcAft>
                          <a:spcPts val="0"/>
                        </a:spcAft>
                      </a:pPr>
                      <a:r>
                        <a:rPr lang="en-US" sz="1400" dirty="0">
                          <a:effectLst/>
                        </a:rPr>
                        <a:t>$135,000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5">
                  <a:txBody>
                    <a:bodyPr/>
                    <a:lstStyle/>
                    <a:p>
                      <a:pPr marL="0" marR="0">
                        <a:lnSpc>
                          <a:spcPct val="115000"/>
                        </a:lnSpc>
                        <a:spcBef>
                          <a:spcPts val="0"/>
                        </a:spcBef>
                        <a:spcAft>
                          <a:spcPts val="0"/>
                        </a:spcAft>
                      </a:pPr>
                      <a:r>
                        <a:rPr lang="en-US" sz="1800" dirty="0">
                          <a:effectLst/>
                        </a:rPr>
                        <a:t>less Green Roof (9000 </a:t>
                      </a:r>
                      <a:r>
                        <a:rPr lang="en-US" sz="1800" dirty="0" err="1">
                          <a:effectLst/>
                        </a:rPr>
                        <a:t>sq</a:t>
                      </a:r>
                      <a:r>
                        <a:rPr lang="en-US" sz="1800" dirty="0">
                          <a:effectLst/>
                        </a:rPr>
                        <a:t> </a:t>
                      </a:r>
                      <a:r>
                        <a:rPr lang="en-US" sz="1800" dirty="0" err="1">
                          <a:effectLst/>
                        </a:rPr>
                        <a:t>ft</a:t>
                      </a:r>
                      <a:r>
                        <a:rPr lang="en-US" sz="1800" dirty="0">
                          <a:effectLst/>
                        </a:rPr>
                        <a:t> @ $15/</a:t>
                      </a:r>
                      <a:r>
                        <a:rPr lang="en-US" sz="1800" dirty="0" err="1">
                          <a:effectLst/>
                        </a:rPr>
                        <a:t>sf</a:t>
                      </a:r>
                      <a:r>
                        <a:rPr lang="en-US" sz="1800" dirty="0">
                          <a:effectLst/>
                        </a:rPr>
                        <a:t>)</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983">
                <a:tc>
                  <a:txBody>
                    <a:bodyPr/>
                    <a:lstStyle/>
                    <a:p>
                      <a:pPr marL="0" marR="0" algn="r">
                        <a:lnSpc>
                          <a:spcPct val="115000"/>
                        </a:lnSpc>
                        <a:spcBef>
                          <a:spcPts val="0"/>
                        </a:spcBef>
                        <a:spcAft>
                          <a:spcPts val="0"/>
                        </a:spcAft>
                      </a:pPr>
                      <a:r>
                        <a:rPr lang="en-US" sz="1400" dirty="0">
                          <a:effectLst/>
                        </a:rPr>
                        <a:t>$168,000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gridSpan="5">
                  <a:txBody>
                    <a:bodyPr/>
                    <a:lstStyle/>
                    <a:p>
                      <a:pPr marL="0" marR="0">
                        <a:lnSpc>
                          <a:spcPct val="115000"/>
                        </a:lnSpc>
                        <a:spcBef>
                          <a:spcPts val="0"/>
                        </a:spcBef>
                        <a:spcAft>
                          <a:spcPts val="0"/>
                        </a:spcAft>
                      </a:pPr>
                      <a:r>
                        <a:rPr lang="en-US" sz="1800" dirty="0">
                          <a:effectLst/>
                        </a:rPr>
                        <a:t>less interior window graphic film</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5983">
                <a:tc>
                  <a:txBody>
                    <a:bodyPr/>
                    <a:lstStyle/>
                    <a:p>
                      <a:pPr marL="0" marR="0" algn="r">
                        <a:lnSpc>
                          <a:spcPct val="115000"/>
                        </a:lnSpc>
                        <a:spcBef>
                          <a:spcPts val="0"/>
                        </a:spcBef>
                        <a:spcAft>
                          <a:spcPts val="0"/>
                        </a:spcAft>
                      </a:pPr>
                      <a:r>
                        <a:rPr lang="en-US" sz="1400" dirty="0">
                          <a:effectLst/>
                        </a:rPr>
                        <a:t>$1,141,520</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a:effectLst/>
                        <a:latin typeface="Calibri"/>
                        <a:cs typeface="Times New Roman"/>
                      </a:endParaRPr>
                    </a:p>
                  </a:txBody>
                  <a:tcPr marL="68580" marR="68580" marT="0" marB="0" anchor="b"/>
                </a:tc>
                <a:tc hMerge="1">
                  <a:txBody>
                    <a:bodyPr/>
                    <a:lstStyle/>
                    <a:p>
                      <a:endParaRPr lang="en-US"/>
                    </a:p>
                  </a:txBody>
                  <a:tcPr/>
                </a:tc>
                <a:tc>
                  <a:txBody>
                    <a:bodyPr/>
                    <a:lstStyle/>
                    <a:p>
                      <a:pPr marL="0" marR="0">
                        <a:lnSpc>
                          <a:spcPct val="115000"/>
                        </a:lnSpc>
                        <a:spcBef>
                          <a:spcPts val="0"/>
                        </a:spcBef>
                        <a:spcAft>
                          <a:spcPts val="0"/>
                        </a:spcAft>
                      </a:pPr>
                      <a:r>
                        <a:rPr lang="en-US" sz="1800" u="sng" dirty="0">
                          <a:effectLst/>
                        </a:rPr>
                        <a:t>Alternate scope </a:t>
                      </a:r>
                      <a:endParaRPr lang="en-US" sz="1800" dirty="0">
                        <a:effectLst/>
                        <a:latin typeface="Calibri"/>
                        <a:ea typeface="Calibri"/>
                        <a:cs typeface="Times New Roman"/>
                      </a:endParaRPr>
                    </a:p>
                  </a:txBody>
                  <a:tcPr marL="68580" marR="68580" marT="0" marB="0" anchor="b"/>
                </a:tc>
                <a:tc gridSpan="2">
                  <a:txBody>
                    <a:bodyPr/>
                    <a:lstStyle/>
                    <a:p>
                      <a:pPr>
                        <a:lnSpc>
                          <a:spcPct val="115000"/>
                        </a:lnSpc>
                      </a:pPr>
                      <a:endParaRPr lang="en-US" sz="1800">
                        <a:effectLst/>
                        <a:latin typeface="Calibri"/>
                        <a:cs typeface="Times New Roman"/>
                      </a:endParaRPr>
                    </a:p>
                  </a:txBody>
                  <a:tcPr marL="68580" marR="68580" marT="0" marB="0" anchor="b"/>
                </a:tc>
                <a:tc hMerge="1">
                  <a:txBody>
                    <a:bodyPr/>
                    <a:lstStyle/>
                    <a:p>
                      <a:endParaRPr lang="en-US"/>
                    </a:p>
                  </a:txBody>
                  <a:tcPr/>
                </a:tc>
                <a:tc gridSpan="2">
                  <a:txBody>
                    <a:bodyPr/>
                    <a:lstStyle/>
                    <a:p>
                      <a:endParaRPr lang="en-US" sz="1800" dirty="0"/>
                    </a:p>
                  </a:txBody>
                  <a:tcPr marL="68580" marR="68580" marT="0" marB="0" anchor="b"/>
                </a:tc>
                <a:tc hMerge="1">
                  <a:txBody>
                    <a:bodyPr/>
                    <a:lstStyle/>
                    <a:p>
                      <a:endParaRPr lang="en-US"/>
                    </a:p>
                  </a:txBody>
                  <a:tcPr/>
                </a:tc>
              </a:tr>
              <a:tr h="265983">
                <a:tc>
                  <a:txBody>
                    <a:bodyPr/>
                    <a:lstStyle/>
                    <a:p>
                      <a:pPr marL="0" marR="0" algn="r">
                        <a:lnSpc>
                          <a:spcPct val="115000"/>
                        </a:lnSpc>
                        <a:spcBef>
                          <a:spcPts val="0"/>
                        </a:spcBef>
                        <a:spcAft>
                          <a:spcPts val="0"/>
                        </a:spcAft>
                      </a:pPr>
                      <a:r>
                        <a:rPr lang="en-US" sz="1400" dirty="0">
                          <a:effectLst/>
                        </a:rPr>
                        <a:t>$187,497</a:t>
                      </a:r>
                      <a:endParaRPr lang="en-US" sz="1400" dirty="0">
                        <a:effectLst/>
                        <a:latin typeface="Calibri"/>
                        <a:ea typeface="Calibri"/>
                        <a:cs typeface="Times New Roman"/>
                      </a:endParaRPr>
                    </a:p>
                  </a:txBody>
                  <a:tcPr marL="68580" marR="68580" marT="0" marB="0" anchor="b"/>
                </a:tc>
                <a:tc gridSpan="2">
                  <a:txBody>
                    <a:bodyPr/>
                    <a:lstStyle/>
                    <a:p>
                      <a:pPr>
                        <a:lnSpc>
                          <a:spcPct val="115000"/>
                        </a:lnSpc>
                      </a:pPr>
                      <a:endParaRPr lang="en-US" sz="1400" dirty="0">
                        <a:effectLst/>
                        <a:latin typeface="Calibri"/>
                        <a:cs typeface="Times New Roman"/>
                      </a:endParaRPr>
                    </a:p>
                  </a:txBody>
                  <a:tcPr marL="68580" marR="68580" marT="0" marB="0" anchor="b"/>
                </a:tc>
                <a:tc hMerge="1">
                  <a:txBody>
                    <a:bodyPr/>
                    <a:lstStyle/>
                    <a:p>
                      <a:endParaRPr lang="en-US"/>
                    </a:p>
                  </a:txBody>
                  <a:tcPr/>
                </a:tc>
                <a:tc gridSpan="3">
                  <a:txBody>
                    <a:bodyPr/>
                    <a:lstStyle/>
                    <a:p>
                      <a:pPr marL="0" marR="0">
                        <a:lnSpc>
                          <a:spcPct val="115000"/>
                        </a:lnSpc>
                        <a:spcBef>
                          <a:spcPts val="0"/>
                        </a:spcBef>
                        <a:spcAft>
                          <a:spcPts val="0"/>
                        </a:spcAft>
                      </a:pPr>
                      <a:r>
                        <a:rPr lang="en-US" sz="1800" dirty="0">
                          <a:effectLst/>
                        </a:rPr>
                        <a:t>Less 11% for items reduced</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gridSpan="2">
                  <a:txBody>
                    <a:bodyPr/>
                    <a:lstStyle/>
                    <a:p>
                      <a:pPr marL="0" marR="0" algn="r">
                        <a:lnSpc>
                          <a:spcPct val="115000"/>
                        </a:lnSpc>
                        <a:spcBef>
                          <a:spcPts val="0"/>
                        </a:spcBef>
                        <a:spcAft>
                          <a:spcPts val="0"/>
                        </a:spcAft>
                      </a:pPr>
                      <a:r>
                        <a:rPr lang="en-US" sz="2000" b="1" dirty="0">
                          <a:effectLst/>
                        </a:rPr>
                        <a:t>$1,704,519</a:t>
                      </a:r>
                      <a:endParaRPr lang="en-US" sz="2000" b="1" dirty="0">
                        <a:effectLst/>
                        <a:latin typeface="Calibri"/>
                        <a:ea typeface="Calibri"/>
                        <a:cs typeface="Times New Roman"/>
                      </a:endParaRPr>
                    </a:p>
                  </a:txBody>
                  <a:tcPr marL="68580" marR="68580" marT="0" marB="0" anchor="b"/>
                </a:tc>
                <a:tc hMerge="1">
                  <a:txBody>
                    <a:bodyPr/>
                    <a:lstStyle/>
                    <a:p>
                      <a:endParaRPr lang="en-US"/>
                    </a:p>
                  </a:txBody>
                  <a:tcPr/>
                </a:tc>
              </a:tr>
              <a:tr h="265983">
                <a:tc>
                  <a:txBody>
                    <a:bodyPr/>
                    <a:lstStyle/>
                    <a:p>
                      <a:pPr marL="0" marR="0" algn="r">
                        <a:lnSpc>
                          <a:spcPct val="115000"/>
                        </a:lnSpc>
                        <a:spcBef>
                          <a:spcPts val="0"/>
                        </a:spcBef>
                        <a:spcAft>
                          <a:spcPts val="0"/>
                        </a:spcAft>
                      </a:pPr>
                      <a:endParaRPr lang="en-US" sz="1400" dirty="0">
                        <a:effectLst/>
                        <a:latin typeface="Calibri"/>
                        <a:ea typeface="Calibri"/>
                        <a:cs typeface="Times New Roman"/>
                      </a:endParaRPr>
                    </a:p>
                  </a:txBody>
                  <a:tcPr marL="68580" marR="68580" marT="0" marB="0" anchor="b">
                    <a:solidFill>
                      <a:srgbClr val="C00000"/>
                    </a:solidFill>
                  </a:tcPr>
                </a:tc>
                <a:tc>
                  <a:txBody>
                    <a:bodyPr/>
                    <a:lstStyle/>
                    <a:p>
                      <a:endParaRPr lang="en-US"/>
                    </a:p>
                  </a:txBody>
                  <a:tcPr marL="68580" marR="68580" marT="0" marB="0" anchor="b">
                    <a:solidFill>
                      <a:srgbClr val="C00000"/>
                    </a:solidFill>
                  </a:tcPr>
                </a:tc>
                <a:tc gridSpan="5">
                  <a:txBody>
                    <a:bodyPr/>
                    <a:lstStyle/>
                    <a:p>
                      <a:endParaRPr lang="en-US"/>
                    </a:p>
                  </a:txBody>
                  <a:tcPr marL="68580" marR="68580" marT="0" marB="0" anchor="b">
                    <a:solidFill>
                      <a:srgbClr val="C0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a:p>
                  </a:txBody>
                  <a:tcPr marL="0" marR="0" marT="0" marB="0" anchor="ctr">
                    <a:solidFill>
                      <a:srgbClr val="C00000"/>
                    </a:solidFill>
                  </a:tcPr>
                </a:tc>
              </a:tr>
              <a:tr h="274230">
                <a:tc>
                  <a:txBody>
                    <a:bodyPr/>
                    <a:lstStyle/>
                    <a:p>
                      <a:pPr marL="0" marR="0" algn="r">
                        <a:lnSpc>
                          <a:spcPct val="115000"/>
                        </a:lnSpc>
                        <a:spcBef>
                          <a:spcPts val="0"/>
                        </a:spcBef>
                        <a:spcAft>
                          <a:spcPts val="0"/>
                        </a:spcAft>
                      </a:pPr>
                      <a:r>
                        <a:rPr lang="en-US" sz="1800" strike="sngStrike" dirty="0">
                          <a:effectLst/>
                        </a:rPr>
                        <a:t>$208,000</a:t>
                      </a:r>
                      <a:endParaRPr lang="en-US" sz="1800" dirty="0">
                        <a:effectLst/>
                        <a:latin typeface="Calibri"/>
                        <a:ea typeface="Calibri"/>
                        <a:cs typeface="Times New Roman"/>
                      </a:endParaRPr>
                    </a:p>
                  </a:txBody>
                  <a:tcPr marL="68580" marR="68580" marT="0" marB="0" anchor="b"/>
                </a:tc>
                <a:tc>
                  <a:txBody>
                    <a:bodyPr/>
                    <a:lstStyle/>
                    <a:p>
                      <a:endParaRPr lang="en-US"/>
                    </a:p>
                  </a:txBody>
                  <a:tcPr marL="68580" marR="68580" marT="0" marB="0" anchor="b"/>
                </a:tc>
                <a:tc gridSpan="5">
                  <a:txBody>
                    <a:bodyPr/>
                    <a:lstStyle/>
                    <a:p>
                      <a:pPr marL="0" marR="0">
                        <a:lnSpc>
                          <a:spcPct val="115000"/>
                        </a:lnSpc>
                        <a:spcBef>
                          <a:spcPts val="0"/>
                        </a:spcBef>
                        <a:spcAft>
                          <a:spcPts val="0"/>
                        </a:spcAft>
                      </a:pPr>
                      <a:r>
                        <a:rPr lang="en-US" sz="1800" strike="sngStrike" dirty="0">
                          <a:effectLst/>
                        </a:rPr>
                        <a:t>Add alternate for enhanced exterior cladding (zinc)</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1000"/>
                        </a:spcAft>
                      </a:pPr>
                      <a:r>
                        <a:rPr lang="en-US" sz="1400" dirty="0">
                          <a:effectLst/>
                        </a:rPr>
                        <a:t> </a:t>
                      </a:r>
                      <a:endParaRPr lang="en-US" sz="1400" dirty="0">
                        <a:effectLst/>
                        <a:latin typeface="Calibri"/>
                        <a:ea typeface="Calibri"/>
                        <a:cs typeface="Times New Roman"/>
                      </a:endParaRPr>
                    </a:p>
                  </a:txBody>
                  <a:tcPr marL="0" marR="0" marT="0" marB="0" anchor="ctr"/>
                </a:tc>
              </a:tr>
              <a:tr h="255116">
                <a:tc>
                  <a:txBody>
                    <a:bodyPr/>
                    <a:lstStyle/>
                    <a:p>
                      <a:pPr marL="0" marR="0" algn="r">
                        <a:lnSpc>
                          <a:spcPct val="115000"/>
                        </a:lnSpc>
                        <a:spcBef>
                          <a:spcPts val="0"/>
                        </a:spcBef>
                        <a:spcAft>
                          <a:spcPts val="0"/>
                        </a:spcAft>
                      </a:pPr>
                      <a:r>
                        <a:rPr lang="en-US" sz="1800" dirty="0">
                          <a:effectLst/>
                        </a:rPr>
                        <a:t>$175,000</a:t>
                      </a:r>
                      <a:endParaRPr lang="en-US" sz="1800" dirty="0">
                        <a:effectLst/>
                        <a:latin typeface="Calibri"/>
                        <a:ea typeface="Calibri"/>
                        <a:cs typeface="Times New Roman"/>
                      </a:endParaRPr>
                    </a:p>
                  </a:txBody>
                  <a:tcPr marL="68580" marR="68580" marT="0" marB="0" anchor="b"/>
                </a:tc>
                <a:tc>
                  <a:txBody>
                    <a:bodyPr/>
                    <a:lstStyle/>
                    <a:p>
                      <a:endParaRPr lang="en-US"/>
                    </a:p>
                  </a:txBody>
                  <a:tcPr marL="68580" marR="68580" marT="0" marB="0" anchor="b"/>
                </a:tc>
                <a:tc gridSpan="5">
                  <a:txBody>
                    <a:bodyPr/>
                    <a:lstStyle/>
                    <a:p>
                      <a:pPr marL="0" marR="0">
                        <a:lnSpc>
                          <a:spcPct val="115000"/>
                        </a:lnSpc>
                        <a:spcBef>
                          <a:spcPts val="0"/>
                        </a:spcBef>
                        <a:spcAft>
                          <a:spcPts val="0"/>
                        </a:spcAft>
                      </a:pPr>
                      <a:r>
                        <a:rPr lang="en-US" sz="1800" dirty="0">
                          <a:effectLst/>
                        </a:rPr>
                        <a:t>Add alternate for enhanced exterior cladding (</a:t>
                      </a:r>
                      <a:r>
                        <a:rPr lang="en-US" sz="1800" dirty="0" err="1">
                          <a:effectLst/>
                        </a:rPr>
                        <a:t>conc</a:t>
                      </a:r>
                      <a:r>
                        <a:rPr lang="en-US" sz="1800" dirty="0">
                          <a:effectLst/>
                        </a:rPr>
                        <a:t>)</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1000"/>
                        </a:spcAft>
                      </a:pPr>
                      <a:r>
                        <a:rPr lang="en-US" sz="1400">
                          <a:effectLst/>
                        </a:rPr>
                        <a:t> </a:t>
                      </a:r>
                      <a:endParaRPr lang="en-US" sz="1400">
                        <a:effectLst/>
                        <a:latin typeface="Calibri"/>
                        <a:ea typeface="Calibri"/>
                        <a:cs typeface="Times New Roman"/>
                      </a:endParaRPr>
                    </a:p>
                  </a:txBody>
                  <a:tcPr marL="0" marR="0" marT="0" marB="0" anchor="ctr"/>
                </a:tc>
              </a:tr>
              <a:tr h="304800">
                <a:tc>
                  <a:txBody>
                    <a:bodyPr/>
                    <a:lstStyle/>
                    <a:p>
                      <a:pPr marL="0" marR="0" algn="r">
                        <a:lnSpc>
                          <a:spcPct val="115000"/>
                        </a:lnSpc>
                        <a:spcBef>
                          <a:spcPts val="0"/>
                        </a:spcBef>
                        <a:spcAft>
                          <a:spcPts val="0"/>
                        </a:spcAft>
                      </a:pPr>
                      <a:r>
                        <a:rPr lang="en-US" sz="1800" dirty="0">
                          <a:effectLst/>
                        </a:rPr>
                        <a:t>$150,000</a:t>
                      </a:r>
                      <a:endParaRPr lang="en-US" sz="1800" dirty="0">
                        <a:effectLst/>
                        <a:latin typeface="Calibri"/>
                        <a:ea typeface="Calibri"/>
                        <a:cs typeface="Times New Roman"/>
                      </a:endParaRPr>
                    </a:p>
                  </a:txBody>
                  <a:tcPr marL="68580" marR="68580" marT="0" marB="0" anchor="b"/>
                </a:tc>
                <a:tc>
                  <a:txBody>
                    <a:bodyPr/>
                    <a:lstStyle/>
                    <a:p>
                      <a:endParaRPr lang="en-US"/>
                    </a:p>
                  </a:txBody>
                  <a:tcPr marL="68580" marR="68580" marT="0" marB="0" anchor="b"/>
                </a:tc>
                <a:tc gridSpan="5">
                  <a:txBody>
                    <a:bodyPr/>
                    <a:lstStyle/>
                    <a:p>
                      <a:pPr marL="0" marR="0">
                        <a:lnSpc>
                          <a:spcPct val="115000"/>
                        </a:lnSpc>
                        <a:spcBef>
                          <a:spcPts val="0"/>
                        </a:spcBef>
                        <a:spcAft>
                          <a:spcPts val="0"/>
                        </a:spcAft>
                      </a:pPr>
                      <a:r>
                        <a:rPr lang="en-US" sz="1800" dirty="0">
                          <a:effectLst/>
                        </a:rPr>
                        <a:t>Add alternate for enhanced exterior cladding (resin)</a:t>
                      </a:r>
                      <a:endParaRPr lang="en-US" sz="1800" dirty="0">
                        <a:effectLst/>
                        <a:latin typeface="Calibri"/>
                        <a:ea typeface="Calibri"/>
                        <a:cs typeface="Times New Roman"/>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1000"/>
                        </a:spcAft>
                      </a:pPr>
                      <a:r>
                        <a:rPr lang="en-US" sz="1400" dirty="0">
                          <a:effectLst/>
                        </a:rPr>
                        <a:t> </a:t>
                      </a:r>
                      <a:endParaRPr lang="en-US" sz="1400" dirty="0">
                        <a:effectLst/>
                        <a:latin typeface="Calibri"/>
                        <a:ea typeface="Calibri"/>
                        <a:cs typeface="Times New Roman"/>
                      </a:endParaRPr>
                    </a:p>
                  </a:txBody>
                  <a:tcPr marL="0" marR="0" marT="0" marB="0" anchor="ctr"/>
                </a:tc>
              </a:tr>
            </a:tbl>
          </a:graphicData>
        </a:graphic>
      </p:graphicFrame>
      <p:sp>
        <p:nvSpPr>
          <p:cNvPr id="4" name="Slide Number Placeholder 3"/>
          <p:cNvSpPr>
            <a:spLocks noGrp="1"/>
          </p:cNvSpPr>
          <p:nvPr>
            <p:ph type="sldNum" sz="quarter" idx="12"/>
          </p:nvPr>
        </p:nvSpPr>
        <p:spPr/>
        <p:txBody>
          <a:bodyPr/>
          <a:lstStyle/>
          <a:p>
            <a:fld id="{0B875B05-EBB7-4B44-80B4-14C580CB3000}" type="slidenum">
              <a:rPr lang="en-US" smtClean="0"/>
              <a:pPr/>
              <a:t>6</a:t>
            </a:fld>
            <a:endParaRPr lang="en-US"/>
          </a:p>
        </p:txBody>
      </p:sp>
    </p:spTree>
    <p:extLst>
      <p:ext uri="{BB962C8B-B14F-4D97-AF65-F5344CB8AC3E}">
        <p14:creationId xmlns:p14="http://schemas.microsoft.com/office/powerpoint/2010/main" val="1766975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Table of Recommendations – </a:t>
            </a:r>
            <a:r>
              <a:rPr lang="en-US" b="1" dirty="0"/>
              <a:t>Corrective Action </a:t>
            </a:r>
            <a:r>
              <a:rPr lang="en-US" b="1" dirty="0" smtClean="0"/>
              <a:t>Plan</a:t>
            </a:r>
            <a:r>
              <a:rPr lang="en-US" dirty="0" smtClean="0"/>
              <a:t/>
            </a:r>
            <a:br>
              <a:rPr lang="en-US" dirty="0" smtClean="0"/>
            </a:br>
            <a:r>
              <a:rPr lang="en-US" dirty="0" smtClean="0"/>
              <a:t>(no changes this month)</a:t>
            </a:r>
            <a:endParaRPr lang="en-US" dirty="0"/>
          </a:p>
        </p:txBody>
      </p:sp>
      <p:sp>
        <p:nvSpPr>
          <p:cNvPr id="3" name="Content Placeholder 2"/>
          <p:cNvSpPr>
            <a:spLocks noGrp="1"/>
          </p:cNvSpPr>
          <p:nvPr>
            <p:ph idx="1"/>
          </p:nvPr>
        </p:nvSpPr>
        <p:spPr>
          <a:xfrm>
            <a:off x="609600" y="2057400"/>
            <a:ext cx="7696200" cy="4267200"/>
          </a:xfrm>
        </p:spPr>
        <p:txBody>
          <a:bodyPr>
            <a:normAutofit/>
          </a:bodyPr>
          <a:lstStyle/>
          <a:p>
            <a:endParaRPr lang="en-US" smtClean="0"/>
          </a:p>
          <a:p>
            <a:r>
              <a:rPr lang="en-US" smtClean="0"/>
              <a:t>Integrated </a:t>
            </a:r>
            <a:r>
              <a:rPr lang="en-US" dirty="0" smtClean="0"/>
              <a:t>design schedule and time frames: on-going</a:t>
            </a:r>
          </a:p>
          <a:p>
            <a:r>
              <a:rPr lang="en-US" dirty="0" smtClean="0"/>
              <a:t>Design remains on track to meet Final Design Director’s review 7/21/11</a:t>
            </a:r>
            <a:endParaRPr lang="en-US" dirty="0"/>
          </a:p>
        </p:txBody>
      </p:sp>
      <p:sp>
        <p:nvSpPr>
          <p:cNvPr id="6" name="Slide Number Placeholder 5"/>
          <p:cNvSpPr>
            <a:spLocks noGrp="1"/>
          </p:cNvSpPr>
          <p:nvPr>
            <p:ph type="sldNum" sz="quarter" idx="12"/>
          </p:nvPr>
        </p:nvSpPr>
        <p:spPr/>
        <p:txBody>
          <a:bodyPr/>
          <a:lstStyle/>
          <a:p>
            <a:fld id="{0B875B05-EBB7-4B44-80B4-14C580CB3000}"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b="1" dirty="0" smtClean="0"/>
              <a:t>C A P</a:t>
            </a:r>
            <a:endParaRPr lang="en-US"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942130"/>
              </p:ext>
            </p:extLst>
          </p:nvPr>
        </p:nvGraphicFramePr>
        <p:xfrm>
          <a:off x="533400" y="685800"/>
          <a:ext cx="8153400" cy="6025944"/>
        </p:xfrm>
        <a:graphic>
          <a:graphicData uri="http://schemas.openxmlformats.org/drawingml/2006/table">
            <a:tbl>
              <a:tblPr firstRow="1" bandRow="1">
                <a:tableStyleId>{5C22544A-7EE6-4342-B048-85BDC9FD1C3A}</a:tableStyleId>
              </a:tblPr>
              <a:tblGrid>
                <a:gridCol w="377472"/>
                <a:gridCol w="2717800"/>
                <a:gridCol w="830439"/>
                <a:gridCol w="1887361"/>
                <a:gridCol w="981428"/>
                <a:gridCol w="1358900"/>
              </a:tblGrid>
              <a:tr h="347601">
                <a:tc>
                  <a:txBody>
                    <a:bodyPr/>
                    <a:lstStyle/>
                    <a:p>
                      <a:pPr marL="0" marR="0" algn="l">
                        <a:spcBef>
                          <a:spcPts val="0"/>
                        </a:spcBef>
                        <a:spcAft>
                          <a:spcPts val="0"/>
                        </a:spcAft>
                      </a:pPr>
                      <a:r>
                        <a:rPr lang="en-US" sz="1100" dirty="0">
                          <a:latin typeface="Calibri"/>
                          <a:ea typeface="Times New Roman"/>
                        </a:rPr>
                        <a:t>#</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Recommendations</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Assigned to</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Status/Corrective Action</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Due Date</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Closed</a:t>
                      </a:r>
                      <a:endParaRPr lang="en-US" sz="1200" dirty="0">
                        <a:latin typeface="Times New Roman"/>
                        <a:ea typeface="Times New Roman"/>
                      </a:endParaRPr>
                    </a:p>
                  </a:txBody>
                  <a:tcPr marL="68580" marR="68580" marT="0" marB="0"/>
                </a:tc>
              </a:tr>
              <a:tr h="223798">
                <a:tc>
                  <a:txBody>
                    <a:bodyPr/>
                    <a:lstStyle/>
                    <a:p>
                      <a:pPr marL="0" marR="0" algn="l">
                        <a:spcBef>
                          <a:spcPts val="0"/>
                        </a:spcBef>
                        <a:spcAft>
                          <a:spcPts val="0"/>
                        </a:spcAft>
                      </a:pPr>
                      <a:r>
                        <a:rPr lang="en-US" sz="1200" dirty="0">
                          <a:latin typeface="Calibri"/>
                          <a:ea typeface="Times New Roman"/>
                        </a:rPr>
                        <a:t>2.0</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Calibri"/>
                          <a:ea typeface="Calibri"/>
                          <a:cs typeface="Times New Roman"/>
                        </a:rPr>
                        <a:t>Project Preparedness</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233321">
                <a:tc>
                  <a:txBody>
                    <a:bodyPr/>
                    <a:lstStyle/>
                    <a:p>
                      <a:pPr marL="0" marR="0" algn="l">
                        <a:spcBef>
                          <a:spcPts val="0"/>
                        </a:spcBef>
                        <a:spcAft>
                          <a:spcPts val="0"/>
                        </a:spcAft>
                      </a:pPr>
                      <a:r>
                        <a:rPr lang="en-US" sz="1200">
                          <a:latin typeface="Calibri"/>
                          <a:ea typeface="Times New Roman"/>
                        </a:rPr>
                        <a:t>2.1</a:t>
                      </a:r>
                      <a:endParaRPr lang="en-US" sz="120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Calibri"/>
                          <a:ea typeface="Calibri"/>
                          <a:cs typeface="Times New Roman"/>
                        </a:rPr>
                        <a:t>Cost and Scope</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1379926">
                <a:tc>
                  <a:txBody>
                    <a:bodyPr/>
                    <a:lstStyle/>
                    <a:p>
                      <a:pPr marL="0" marR="0" algn="l">
                        <a:spcBef>
                          <a:spcPts val="0"/>
                        </a:spcBef>
                        <a:spcAft>
                          <a:spcPts val="0"/>
                        </a:spcAft>
                      </a:pPr>
                      <a:r>
                        <a:rPr lang="en-US" sz="1200" dirty="0">
                          <a:latin typeface="Calibri"/>
                          <a:ea typeface="Times New Roman"/>
                        </a:rPr>
                        <a:t>1.</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Calibri"/>
                          <a:ea typeface="Calibri"/>
                          <a:cs typeface="Times New Roman"/>
                        </a:rPr>
                        <a:t>The use of the DOE escalation rate for FY12 is not a recognized best practice.  Facility and construction escalation costs have historically been significantly higher than DOE rates.  It is recommended more appropriate escalation rates be used for the cost estimate.</a:t>
                      </a:r>
                    </a:p>
                  </a:txBody>
                  <a:tcPr marL="68580" marR="68580" marT="0" marB="0" anchor="ctr"/>
                </a:tc>
                <a:tc>
                  <a:txBody>
                    <a:bodyPr/>
                    <a:lstStyle/>
                    <a:p>
                      <a:pPr marL="0" marR="0" algn="l">
                        <a:spcBef>
                          <a:spcPts val="0"/>
                        </a:spcBef>
                        <a:spcAft>
                          <a:spcPts val="0"/>
                        </a:spcAft>
                      </a:pPr>
                      <a:r>
                        <a:rPr lang="en-US" sz="1200" dirty="0" smtClean="0">
                          <a:latin typeface="Calibri"/>
                          <a:ea typeface="Times New Roman"/>
                        </a:rPr>
                        <a:t>Merchut</a:t>
                      </a:r>
                      <a:endParaRPr lang="en-US" sz="1200" dirty="0">
                        <a:latin typeface="Times New Roman"/>
                        <a:ea typeface="Times New Roman"/>
                      </a:endParaRPr>
                    </a:p>
                  </a:txBody>
                  <a:tcPr marL="68580" marR="68580" marT="0" marB="0"/>
                </a:tc>
                <a:tc>
                  <a:txBody>
                    <a:bodyPr/>
                    <a:lstStyle/>
                    <a:p>
                      <a:pPr marL="0" marR="0" algn="l">
                        <a:spcBef>
                          <a:spcPts val="0"/>
                        </a:spcBef>
                        <a:spcAft>
                          <a:spcPts val="0"/>
                        </a:spcAft>
                      </a:pPr>
                      <a:r>
                        <a:rPr lang="en-US" sz="1200" dirty="0">
                          <a:latin typeface="Calibri"/>
                          <a:ea typeface="Times New Roman"/>
                        </a:rPr>
                        <a:t>Comment withdrawn by J. Budd per email 10/14/10. </a:t>
                      </a:r>
                      <a:endParaRPr lang="en-US" sz="1200" dirty="0">
                        <a:latin typeface="Times New Roman"/>
                        <a:ea typeface="Times New Roman"/>
                      </a:endParaRPr>
                    </a:p>
                    <a:p>
                      <a:pPr marL="0" marR="0" algn="l">
                        <a:spcBef>
                          <a:spcPts val="0"/>
                        </a:spcBef>
                        <a:spcAft>
                          <a:spcPts val="0"/>
                        </a:spcAft>
                      </a:pPr>
                      <a:r>
                        <a:rPr lang="en-US" sz="1200" dirty="0">
                          <a:latin typeface="Calibri"/>
                          <a:ea typeface="Times New Roman"/>
                        </a:rPr>
                        <a:t>5.4% Escalation indicated in PP adequate.</a:t>
                      </a:r>
                      <a:endParaRPr lang="en-US" sz="1200" dirty="0">
                        <a:latin typeface="Times New Roman"/>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r>
                        <a:rPr lang="en-US" sz="1200" dirty="0" smtClean="0">
                          <a:latin typeface="Calibri"/>
                          <a:ea typeface="Times New Roman"/>
                        </a:rPr>
                        <a:t>10/14/10</a:t>
                      </a:r>
                    </a:p>
                  </a:txBody>
                  <a:tcPr marL="68580" marR="68580" marT="0" marB="0"/>
                </a:tc>
              </a:tr>
              <a:tr h="1182794">
                <a:tc>
                  <a:txBody>
                    <a:bodyPr/>
                    <a:lstStyle/>
                    <a:p>
                      <a:pPr marL="0" marR="0" algn="l">
                        <a:spcBef>
                          <a:spcPts val="0"/>
                        </a:spcBef>
                        <a:spcAft>
                          <a:spcPts val="0"/>
                        </a:spcAft>
                      </a:pPr>
                      <a:r>
                        <a:rPr lang="en-US" sz="1200" dirty="0" smtClean="0">
                          <a:latin typeface="Calibri"/>
                          <a:ea typeface="Times New Roman"/>
                        </a:rPr>
                        <a:t>2.</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Calibri"/>
                          <a:ea typeface="Calibri"/>
                          <a:cs typeface="Times New Roman"/>
                        </a:rPr>
                        <a:t>Additional scope items need to be identified, estimated, and prioritized so in the event favorable bids are received during the construction RFP a clear plan is in place for allocating the additional funds.</a:t>
                      </a:r>
                    </a:p>
                  </a:txBody>
                  <a:tcPr marL="68580" marR="68580" marT="0" marB="0"/>
                </a:tc>
                <a:tc>
                  <a:txBody>
                    <a:bodyPr/>
                    <a:lstStyle/>
                    <a:p>
                      <a:pPr marL="0" marR="0" algn="l">
                        <a:spcBef>
                          <a:spcPts val="0"/>
                        </a:spcBef>
                        <a:spcAft>
                          <a:spcPts val="0"/>
                        </a:spcAft>
                      </a:pPr>
                      <a:r>
                        <a:rPr lang="en-US" sz="1200" dirty="0" smtClean="0">
                          <a:latin typeface="Calibri"/>
                          <a:ea typeface="Times New Roman"/>
                        </a:rPr>
                        <a:t>Merchut</a:t>
                      </a:r>
                      <a:endParaRPr lang="en-US" sz="1200" dirty="0">
                        <a:latin typeface="Times New Roman"/>
                        <a:ea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a:ea typeface="Times New Roman"/>
                        </a:rPr>
                        <a:t>Additional Scope items identification &amp; design included as part of HOK scope of work</a:t>
                      </a:r>
                      <a:r>
                        <a:rPr lang="en-US" sz="1200" dirty="0" smtClean="0">
                          <a:latin typeface="Calibri"/>
                          <a:ea typeface="Times New Roman"/>
                        </a:rPr>
                        <a:t>.</a:t>
                      </a:r>
                      <a:r>
                        <a:rPr lang="en-US" sz="1200" dirty="0" smtClean="0">
                          <a:solidFill>
                            <a:srgbClr val="FF0000"/>
                          </a:solidFill>
                          <a:latin typeface="+mn-lt"/>
                          <a:ea typeface="Times New Roman"/>
                          <a:cs typeface="Times New Roman"/>
                        </a:rPr>
                        <a:t> </a:t>
                      </a:r>
                      <a:r>
                        <a:rPr lang="en-US" sz="1200" dirty="0" smtClean="0">
                          <a:solidFill>
                            <a:schemeClr val="tx1"/>
                          </a:solidFill>
                          <a:latin typeface="+mn-lt"/>
                          <a:ea typeface="Times New Roman"/>
                          <a:cs typeface="Times New Roman"/>
                        </a:rPr>
                        <a:t>Postponed until prelim design complete</a:t>
                      </a:r>
                      <a:endParaRPr lang="en-US" sz="1200" dirty="0">
                        <a:solidFill>
                          <a:schemeClr val="tx1"/>
                        </a:solidFill>
                        <a:latin typeface="Times New Roman"/>
                        <a:ea typeface="Times New Roman"/>
                      </a:endParaRPr>
                    </a:p>
                  </a:txBody>
                  <a:tcPr marL="68580" marR="68580" marT="0" marB="0"/>
                </a:tc>
                <a:tc>
                  <a:txBody>
                    <a:bodyPr/>
                    <a:lstStyle/>
                    <a:p>
                      <a:pPr marL="0" marR="0" algn="l">
                        <a:spcBef>
                          <a:spcPts val="0"/>
                        </a:spcBef>
                        <a:spcAft>
                          <a:spcPts val="0"/>
                        </a:spcAft>
                      </a:pPr>
                      <a:r>
                        <a:rPr lang="en-US" sz="1200" dirty="0" smtClean="0">
                          <a:latin typeface="+mn-lt"/>
                          <a:ea typeface="Times New Roman"/>
                          <a:cs typeface="Times New Roman"/>
                        </a:rPr>
                        <a:t>Prelim: </a:t>
                      </a:r>
                      <a:r>
                        <a:rPr lang="en-US" sz="1200" dirty="0" smtClean="0">
                          <a:solidFill>
                            <a:schemeClr val="tx1"/>
                          </a:solidFill>
                          <a:latin typeface="+mn-lt"/>
                          <a:ea typeface="Times New Roman"/>
                          <a:cs typeface="Times New Roman"/>
                        </a:rPr>
                        <a:t>5/1/11</a:t>
                      </a:r>
                    </a:p>
                    <a:p>
                      <a:pPr marL="0" marR="0" algn="l">
                        <a:spcBef>
                          <a:spcPts val="0"/>
                        </a:spcBef>
                        <a:spcAft>
                          <a:spcPts val="0"/>
                        </a:spcAft>
                      </a:pPr>
                      <a:endParaRPr lang="en-US" sz="1200" dirty="0" smtClean="0">
                        <a:solidFill>
                          <a:srgbClr val="FF0000"/>
                        </a:solidFill>
                        <a:latin typeface="+mn-lt"/>
                        <a:ea typeface="Times New Roman"/>
                        <a:cs typeface="Times New Roman"/>
                      </a:endParaRPr>
                    </a:p>
                    <a:p>
                      <a:pPr marL="0" marR="0" algn="l">
                        <a:spcBef>
                          <a:spcPts val="0"/>
                        </a:spcBef>
                        <a:spcAft>
                          <a:spcPts val="0"/>
                        </a:spcAft>
                      </a:pPr>
                      <a:r>
                        <a:rPr lang="en-US" sz="1200" dirty="0" smtClean="0">
                          <a:latin typeface="Calibri"/>
                          <a:ea typeface="Times New Roman"/>
                        </a:rPr>
                        <a:t>Final</a:t>
                      </a:r>
                      <a:r>
                        <a:rPr lang="en-US" sz="1200" dirty="0">
                          <a:latin typeface="Calibri"/>
                          <a:ea typeface="Times New Roman"/>
                        </a:rPr>
                        <a:t>: 7/14/11</a:t>
                      </a:r>
                      <a:endParaRPr lang="en-US" sz="1200" dirty="0">
                        <a:latin typeface="Times New Roman"/>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2331304">
                <a:tc>
                  <a:txBody>
                    <a:bodyPr/>
                    <a:lstStyle/>
                    <a:p>
                      <a:pPr marL="0" marR="0" algn="l">
                        <a:spcBef>
                          <a:spcPts val="0"/>
                        </a:spcBef>
                        <a:spcAft>
                          <a:spcPts val="0"/>
                        </a:spcAft>
                      </a:pPr>
                      <a:r>
                        <a:rPr lang="en-US" sz="1200" dirty="0" smtClean="0">
                          <a:latin typeface="Calibri"/>
                          <a:ea typeface="Times New Roman"/>
                        </a:rPr>
                        <a:t>3.</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Calibri"/>
                          <a:ea typeface="Calibri"/>
                          <a:cs typeface="Times New Roman"/>
                        </a:rPr>
                        <a:t>Project currently plans include continuation of RBA as LEED project manager to insure the project obtains Gold certification.  Project should consider assigning responsibility for LEEDs Gold certification as part of the HOK design contract.  In the same manner that “design to cost” is a contract requirement, “design to LEEDs Gold” could also be a delivery requirement.</a:t>
                      </a:r>
                    </a:p>
                  </a:txBody>
                  <a:tcPr marL="68580" marR="68580" marT="0" marB="0"/>
                </a:tc>
                <a:tc>
                  <a:txBody>
                    <a:bodyPr/>
                    <a:lstStyle/>
                    <a:p>
                      <a:pPr marL="0" marR="0" algn="l">
                        <a:spcBef>
                          <a:spcPts val="0"/>
                        </a:spcBef>
                        <a:spcAft>
                          <a:spcPts val="0"/>
                        </a:spcAft>
                      </a:pPr>
                      <a:r>
                        <a:rPr lang="en-US" sz="1200" dirty="0">
                          <a:latin typeface="Calibri"/>
                          <a:ea typeface="Times New Roman"/>
                        </a:rPr>
                        <a:t>R. Merchut</a:t>
                      </a:r>
                      <a:endParaRPr lang="en-US" sz="1200" dirty="0">
                        <a:latin typeface="Times New Roman"/>
                        <a:ea typeface="Times New Roman"/>
                      </a:endParaRPr>
                    </a:p>
                  </a:txBody>
                  <a:tcPr marL="68580" marR="68580" marT="0" marB="0"/>
                </a:tc>
                <a:tc>
                  <a:txBody>
                    <a:bodyPr/>
                    <a:lstStyle/>
                    <a:p>
                      <a:pPr marL="0" marR="0" algn="l">
                        <a:spcBef>
                          <a:spcPts val="0"/>
                        </a:spcBef>
                        <a:spcAft>
                          <a:spcPts val="0"/>
                        </a:spcAft>
                      </a:pPr>
                      <a:r>
                        <a:rPr lang="en-US" sz="1200" dirty="0">
                          <a:latin typeface="Calibri"/>
                          <a:ea typeface="Times New Roman"/>
                        </a:rPr>
                        <a:t>LEED Manager responsibility to provide final design documents to achieve LEED Gold, with all supporting documentation, tracking, shop drawing verification, &amp; final systems verification included in HOK scope of services.</a:t>
                      </a:r>
                      <a:endParaRPr lang="en-US" sz="1200" dirty="0">
                        <a:latin typeface="Times New Roman"/>
                        <a:ea typeface="Times New Roman"/>
                      </a:endParaRPr>
                    </a:p>
                    <a:p>
                      <a:pPr marL="0" marR="0">
                        <a:lnSpc>
                          <a:spcPct val="115000"/>
                        </a:lnSpc>
                        <a:spcBef>
                          <a:spcPts val="0"/>
                        </a:spcBef>
                        <a:spcAft>
                          <a:spcPts val="0"/>
                        </a:spcAft>
                      </a:pPr>
                      <a:r>
                        <a:rPr lang="en-US" sz="1200" dirty="0">
                          <a:latin typeface="Calibri"/>
                          <a:ea typeface="Times New Roman"/>
                          <a:cs typeface="Times New Roman"/>
                        </a:rPr>
                        <a:t>RBA project coordination RFP is to provide review &amp; oversight of HOK LEED work.</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r>
                        <a:rPr lang="en-US" sz="1200" dirty="0">
                          <a:latin typeface="Calibri"/>
                          <a:ea typeface="Times New Roman"/>
                        </a:rPr>
                        <a:t>11/18/10</a:t>
                      </a:r>
                      <a:endParaRPr lang="en-US" sz="1200" dirty="0">
                        <a:latin typeface="Times New Roman"/>
                        <a:ea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0B875B05-EBB7-4B44-80B4-14C580CB3000}" type="slidenum">
              <a:rPr lang="en-US" smtClean="0"/>
              <a:pPr/>
              <a:t>8</a:t>
            </a:fld>
            <a:endParaRPr lang="en-US"/>
          </a:p>
        </p:txBody>
      </p:sp>
    </p:spTree>
    <p:extLst>
      <p:ext uri="{BB962C8B-B14F-4D97-AF65-F5344CB8AC3E}">
        <p14:creationId xmlns:p14="http://schemas.microsoft.com/office/powerpoint/2010/main" val="691921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09647456"/>
              </p:ext>
            </p:extLst>
          </p:nvPr>
        </p:nvGraphicFramePr>
        <p:xfrm>
          <a:off x="381000" y="381001"/>
          <a:ext cx="8305800" cy="5975564"/>
        </p:xfrm>
        <a:graphic>
          <a:graphicData uri="http://schemas.openxmlformats.org/drawingml/2006/table">
            <a:tbl>
              <a:tblPr firstRow="1" bandRow="1">
                <a:tableStyleId>{5C22544A-7EE6-4342-B048-85BDC9FD1C3A}</a:tableStyleId>
              </a:tblPr>
              <a:tblGrid>
                <a:gridCol w="384528"/>
                <a:gridCol w="2768600"/>
                <a:gridCol w="845961"/>
                <a:gridCol w="1768828"/>
                <a:gridCol w="1153583"/>
                <a:gridCol w="1384300"/>
              </a:tblGrid>
              <a:tr h="158531">
                <a:tc>
                  <a:txBody>
                    <a:bodyPr/>
                    <a:lstStyle/>
                    <a:p>
                      <a:pPr marL="0" marR="0" algn="l">
                        <a:spcBef>
                          <a:spcPts val="0"/>
                        </a:spcBef>
                        <a:spcAft>
                          <a:spcPts val="0"/>
                        </a:spcAft>
                      </a:pPr>
                      <a:r>
                        <a:rPr lang="en-US" sz="1100" dirty="0">
                          <a:latin typeface="Calibri"/>
                          <a:ea typeface="Times New Roman"/>
                        </a:rPr>
                        <a:t>#</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Recommendations</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Assigned to</a:t>
                      </a:r>
                      <a:endParaRPr lang="en-US" sz="1200" dirty="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Status/Corrective Action</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a:latin typeface="Calibri"/>
                          <a:ea typeface="Times New Roman"/>
                        </a:rPr>
                        <a:t>Due Date</a:t>
                      </a:r>
                      <a:endParaRPr lang="en-US" sz="1200">
                        <a:latin typeface="Times New Roman"/>
                        <a:ea typeface="Times New Roman"/>
                      </a:endParaRPr>
                    </a:p>
                  </a:txBody>
                  <a:tcPr marL="68580" marR="68580" marT="0" marB="0" anchor="ctr"/>
                </a:tc>
                <a:tc>
                  <a:txBody>
                    <a:bodyPr/>
                    <a:lstStyle/>
                    <a:p>
                      <a:pPr marL="0" marR="0" algn="l">
                        <a:spcBef>
                          <a:spcPts val="0"/>
                        </a:spcBef>
                        <a:spcAft>
                          <a:spcPts val="0"/>
                        </a:spcAft>
                      </a:pPr>
                      <a:r>
                        <a:rPr lang="en-US" sz="1100" dirty="0">
                          <a:latin typeface="Calibri"/>
                          <a:ea typeface="Times New Roman"/>
                        </a:rPr>
                        <a:t>Closed</a:t>
                      </a:r>
                      <a:endParaRPr lang="en-US" sz="1200" dirty="0">
                        <a:latin typeface="Times New Roman"/>
                        <a:ea typeface="Times New Roman"/>
                      </a:endParaRPr>
                    </a:p>
                  </a:txBody>
                  <a:tcPr marL="68580" marR="68580" marT="0" marB="0"/>
                </a:tc>
              </a:tr>
              <a:tr h="198884">
                <a:tc>
                  <a:txBody>
                    <a:bodyPr/>
                    <a:lstStyle/>
                    <a:p>
                      <a:pPr marL="0" marR="0" algn="l">
                        <a:spcBef>
                          <a:spcPts val="0"/>
                        </a:spcBef>
                        <a:spcAft>
                          <a:spcPts val="0"/>
                        </a:spcAft>
                      </a:pPr>
                      <a:r>
                        <a:rPr lang="en-US" sz="1200" dirty="0">
                          <a:latin typeface="Calibri"/>
                          <a:ea typeface="Times New Roman"/>
                        </a:rPr>
                        <a:t>2.0</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dirty="0">
                          <a:latin typeface="Calibri"/>
                          <a:ea typeface="Calibri"/>
                          <a:cs typeface="Times New Roman"/>
                        </a:rPr>
                        <a:t>Project Preparedness</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198884">
                <a:tc>
                  <a:txBody>
                    <a:bodyPr/>
                    <a:lstStyle/>
                    <a:p>
                      <a:pPr marL="0" marR="0" algn="l">
                        <a:spcBef>
                          <a:spcPts val="0"/>
                        </a:spcBef>
                        <a:spcAft>
                          <a:spcPts val="0"/>
                        </a:spcAft>
                      </a:pPr>
                      <a:r>
                        <a:rPr lang="en-US" sz="1200" dirty="0" smtClean="0">
                          <a:latin typeface="Calibri"/>
                          <a:ea typeface="Times New Roman"/>
                        </a:rPr>
                        <a:t>2.2</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b="1" dirty="0" smtClean="0">
                          <a:latin typeface="Calibri"/>
                          <a:ea typeface="Calibri"/>
                          <a:cs typeface="Times New Roman"/>
                        </a:rPr>
                        <a:t>Schedule</a:t>
                      </a:r>
                      <a:endParaRPr lang="en-US" sz="1200" dirty="0">
                        <a:latin typeface="Calibri"/>
                        <a:ea typeface="Calibri"/>
                        <a:cs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txBody>
                  <a:tcPr marL="68580" marR="68580" marT="0" marB="0"/>
                </a:tc>
              </a:tr>
              <a:tr h="1835937">
                <a:tc>
                  <a:txBody>
                    <a:bodyPr/>
                    <a:lstStyle/>
                    <a:p>
                      <a:pPr marL="0" marR="0" algn="l">
                        <a:spcBef>
                          <a:spcPts val="0"/>
                        </a:spcBef>
                        <a:spcAft>
                          <a:spcPts val="0"/>
                        </a:spcAft>
                      </a:pPr>
                      <a:r>
                        <a:rPr lang="en-US" sz="1200" dirty="0" smtClean="0">
                          <a:latin typeface="Calibri"/>
                          <a:ea typeface="Times New Roman"/>
                        </a:rPr>
                        <a:t>4.</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Calibri"/>
                          <a:ea typeface="Calibri"/>
                          <a:cs typeface="Times New Roman"/>
                        </a:rPr>
                        <a:t>Create an integrated overall IARC schedule which includes accelerator operation decision points, scheduled shutdowns, the utility upgrade project, and the OTE design and construction schedules.</a:t>
                      </a:r>
                    </a:p>
                  </a:txBody>
                  <a:tcPr marL="68580" marR="68580" marT="0" marB="0"/>
                </a:tc>
                <a:tc>
                  <a:txBody>
                    <a:bodyPr/>
                    <a:lstStyle/>
                    <a:p>
                      <a:pPr marL="0" marR="0" algn="l">
                        <a:spcBef>
                          <a:spcPts val="0"/>
                        </a:spcBef>
                        <a:spcAft>
                          <a:spcPts val="0"/>
                        </a:spcAft>
                      </a:pPr>
                      <a:r>
                        <a:rPr lang="en-US" sz="1200">
                          <a:latin typeface="Calibri"/>
                          <a:ea typeface="Times New Roman"/>
                        </a:rPr>
                        <a:t>R. Merchut</a:t>
                      </a:r>
                      <a:endParaRPr lang="en-US" sz="1200">
                        <a:latin typeface="Times New Roman"/>
                        <a:ea typeface="Times New Roman"/>
                      </a:endParaRPr>
                    </a:p>
                    <a:p>
                      <a:pPr marL="0" marR="0">
                        <a:lnSpc>
                          <a:spcPct val="115000"/>
                        </a:lnSpc>
                        <a:spcBef>
                          <a:spcPts val="0"/>
                        </a:spcBef>
                        <a:spcAft>
                          <a:spcPts val="0"/>
                        </a:spcAft>
                      </a:pPr>
                      <a:r>
                        <a:rPr lang="en-US" sz="1200">
                          <a:latin typeface="Calibri"/>
                          <a:ea typeface="Times New Roman"/>
                          <a:cs typeface="Times New Roman"/>
                        </a:rPr>
                        <a:t>B. Aprile</a:t>
                      </a:r>
                      <a:endParaRPr lang="en-US" sz="1200">
                        <a:latin typeface="Calibri"/>
                        <a:ea typeface="Calibri"/>
                        <a:cs typeface="Times New Roman"/>
                      </a:endParaRPr>
                    </a:p>
                    <a:p>
                      <a:pPr marL="0" marR="0">
                        <a:lnSpc>
                          <a:spcPct val="115000"/>
                        </a:lnSpc>
                        <a:spcBef>
                          <a:spcPts val="0"/>
                        </a:spcBef>
                        <a:spcAft>
                          <a:spcPts val="0"/>
                        </a:spcAft>
                      </a:pPr>
                      <a:r>
                        <a:rPr lang="en-US" sz="1200">
                          <a:latin typeface="Calibri"/>
                          <a:ea typeface="Times New Roman"/>
                          <a:cs typeface="Times New Roman"/>
                        </a:rPr>
                        <a:t>AD</a:t>
                      </a:r>
                      <a:endParaRPr lang="en-US" sz="1200">
                        <a:latin typeface="Calibri"/>
                        <a:ea typeface="Calibri"/>
                        <a:cs typeface="Times New Roman"/>
                      </a:endParaRPr>
                    </a:p>
                    <a:p>
                      <a:pPr marL="0" marR="0">
                        <a:lnSpc>
                          <a:spcPct val="115000"/>
                        </a:lnSpc>
                        <a:spcBef>
                          <a:spcPts val="0"/>
                        </a:spcBef>
                        <a:spcAft>
                          <a:spcPts val="0"/>
                        </a:spcAft>
                      </a:pPr>
                      <a:r>
                        <a:rPr lang="en-US" sz="1200">
                          <a:latin typeface="Calibri"/>
                          <a:ea typeface="Times New Roman"/>
                          <a:cs typeface="Times New Roman"/>
                        </a:rPr>
                        <a:t>CDF</a:t>
                      </a:r>
                      <a:endParaRPr lang="en-US" sz="1200">
                        <a:latin typeface="Calibri"/>
                        <a:ea typeface="Calibri"/>
                        <a:cs typeface="Times New Roman"/>
                      </a:endParaRPr>
                    </a:p>
                  </a:txBody>
                  <a:tcPr marL="68580" marR="68580" marT="0" marB="0"/>
                </a:tc>
                <a:tc>
                  <a:txBody>
                    <a:bodyPr/>
                    <a:lstStyle/>
                    <a:p>
                      <a:pPr marL="53975" marR="0" lvl="0" indent="-53975" algn="l">
                        <a:spcBef>
                          <a:spcPts val="0"/>
                        </a:spcBef>
                        <a:spcAft>
                          <a:spcPts val="0"/>
                        </a:spcAft>
                        <a:buFont typeface="Symbol"/>
                        <a:buChar char=""/>
                      </a:pPr>
                      <a:r>
                        <a:rPr lang="en-US" sz="1200" dirty="0" smtClean="0">
                          <a:latin typeface="Calibri"/>
                          <a:ea typeface="Times New Roman"/>
                        </a:rPr>
                        <a:t>Baseline integrated schedule for utility upgrade project and OTE created and will be updated and expanded on-going during final design &amp; construction.</a:t>
                      </a:r>
                      <a:endParaRPr lang="en-US" sz="1200" dirty="0" smtClean="0">
                        <a:latin typeface="Times New Roman"/>
                        <a:ea typeface="Times New Roman"/>
                      </a:endParaRPr>
                    </a:p>
                    <a:p>
                      <a:pPr marL="53975" marR="0" lvl="0" indent="-53975" algn="l">
                        <a:spcBef>
                          <a:spcPts val="0"/>
                        </a:spcBef>
                        <a:spcAft>
                          <a:spcPts val="0"/>
                        </a:spcAft>
                        <a:buFont typeface="Symbol"/>
                        <a:buChar char=""/>
                        <a:tabLst/>
                      </a:pPr>
                      <a:r>
                        <a:rPr lang="en-US" sz="1200" dirty="0" smtClean="0">
                          <a:solidFill>
                            <a:schemeClr val="tx1"/>
                          </a:solidFill>
                          <a:latin typeface="Calibri"/>
                          <a:ea typeface="Times New Roman"/>
                        </a:rPr>
                        <a:t>Start of construction scheduled after </a:t>
                      </a:r>
                      <a:r>
                        <a:rPr lang="en-US" sz="1200" dirty="0" err="1" smtClean="0">
                          <a:solidFill>
                            <a:schemeClr val="tx1"/>
                          </a:solidFill>
                          <a:latin typeface="Calibri"/>
                          <a:ea typeface="Times New Roman"/>
                        </a:rPr>
                        <a:t>Tev</a:t>
                      </a:r>
                      <a:r>
                        <a:rPr lang="en-US" sz="1200" dirty="0" smtClean="0">
                          <a:solidFill>
                            <a:schemeClr val="tx1"/>
                          </a:solidFill>
                          <a:latin typeface="Calibri"/>
                          <a:ea typeface="Times New Roman"/>
                        </a:rPr>
                        <a:t> close 9/30/11</a:t>
                      </a:r>
                      <a:endParaRPr lang="en-US" sz="1200" dirty="0">
                        <a:solidFill>
                          <a:schemeClr val="tx1"/>
                        </a:solidFill>
                        <a:latin typeface="Times New Roman"/>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r>
                        <a:rPr lang="en-US" sz="1200" dirty="0" smtClean="0">
                          <a:latin typeface="Calibri"/>
                          <a:ea typeface="Times New Roman"/>
                        </a:rPr>
                        <a:t>6/2/11</a:t>
                      </a:r>
                      <a:endParaRPr lang="en-US" sz="1200" dirty="0">
                        <a:latin typeface="Times New Roman"/>
                        <a:ea typeface="Times New Roman"/>
                      </a:endParaRPr>
                    </a:p>
                  </a:txBody>
                  <a:tcPr marL="68580" marR="68580" marT="0" marB="0"/>
                </a:tc>
                <a:tc>
                  <a:txBody>
                    <a:bodyPr/>
                    <a:lstStyle/>
                    <a:p>
                      <a:pPr marL="0" marR="0" algn="l">
                        <a:spcBef>
                          <a:spcPts val="0"/>
                        </a:spcBef>
                        <a:spcAft>
                          <a:spcPts val="0"/>
                        </a:spcAft>
                      </a:pPr>
                      <a:r>
                        <a:rPr lang="en-US" sz="1200" dirty="0" smtClean="0">
                          <a:latin typeface="Calibri"/>
                          <a:ea typeface="Times New Roman"/>
                        </a:rPr>
                        <a:t>11/10/10</a:t>
                      </a: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txBody>
                  <a:tcPr marL="68580" marR="68580" marT="0" marB="0"/>
                </a:tc>
              </a:tr>
              <a:tr h="1498978">
                <a:tc>
                  <a:txBody>
                    <a:bodyPr/>
                    <a:lstStyle/>
                    <a:p>
                      <a:pPr marL="0" marR="0" algn="l">
                        <a:spcBef>
                          <a:spcPts val="0"/>
                        </a:spcBef>
                        <a:spcAft>
                          <a:spcPts val="0"/>
                        </a:spcAft>
                      </a:pPr>
                      <a:r>
                        <a:rPr lang="en-US" sz="1200" dirty="0" smtClean="0">
                          <a:latin typeface="Calibri"/>
                          <a:ea typeface="Times New Roman"/>
                        </a:rPr>
                        <a:t>5.</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Calibri"/>
                          <a:ea typeface="Calibri"/>
                          <a:cs typeface="Times New Roman"/>
                        </a:rPr>
                        <a:t>Review the OTE project schedule to assure that adequate time is included for performing reviews, addressing recommendations and obtaining signoff/approval of final procurement documents.</a:t>
                      </a:r>
                    </a:p>
                  </a:txBody>
                  <a:tcPr marL="68580" marR="68580" marT="0" marB="0"/>
                </a:tc>
                <a:tc>
                  <a:txBody>
                    <a:bodyPr/>
                    <a:lstStyle/>
                    <a:p>
                      <a:pPr marL="0" marR="0" algn="l">
                        <a:spcBef>
                          <a:spcPts val="0"/>
                        </a:spcBef>
                        <a:spcAft>
                          <a:spcPts val="0"/>
                        </a:spcAft>
                      </a:pPr>
                      <a:r>
                        <a:rPr lang="en-US" sz="1200">
                          <a:latin typeface="Calibri"/>
                          <a:ea typeface="Times New Roman"/>
                        </a:rPr>
                        <a:t>R. Kephart</a:t>
                      </a:r>
                      <a:endParaRPr lang="en-US" sz="1200">
                        <a:latin typeface="Times New Roman"/>
                        <a:ea typeface="Times New Roman"/>
                      </a:endParaRPr>
                    </a:p>
                    <a:p>
                      <a:pPr marL="0" marR="0" algn="l">
                        <a:spcBef>
                          <a:spcPts val="0"/>
                        </a:spcBef>
                        <a:spcAft>
                          <a:spcPts val="0"/>
                        </a:spcAft>
                      </a:pPr>
                      <a:r>
                        <a:rPr lang="en-US" sz="1200">
                          <a:latin typeface="Calibri"/>
                          <a:ea typeface="Times New Roman"/>
                        </a:rPr>
                        <a:t>R. Merchut</a:t>
                      </a:r>
                      <a:endParaRPr lang="en-US" sz="1200">
                        <a:latin typeface="Times New Roman"/>
                        <a:ea typeface="Times New Roman"/>
                      </a:endParaRPr>
                    </a:p>
                  </a:txBody>
                  <a:tcPr marL="68580" marR="68580" marT="0" marB="0"/>
                </a:tc>
                <a:tc>
                  <a:txBody>
                    <a:bodyPr/>
                    <a:lstStyle/>
                    <a:p>
                      <a:pPr marL="53975" marR="0" lvl="0" indent="-53975" algn="l">
                        <a:spcBef>
                          <a:spcPts val="0"/>
                        </a:spcBef>
                        <a:spcAft>
                          <a:spcPts val="0"/>
                        </a:spcAft>
                        <a:buFont typeface="Symbol"/>
                        <a:buChar char=""/>
                      </a:pPr>
                      <a:r>
                        <a:rPr lang="en-US" sz="1200" dirty="0">
                          <a:latin typeface="Calibri"/>
                          <a:ea typeface="Times New Roman"/>
                        </a:rPr>
                        <a:t>The additional Director’s Review at the end of final design is incorporated into the schedule. </a:t>
                      </a:r>
                      <a:endParaRPr lang="en-US" sz="1200" dirty="0">
                        <a:latin typeface="Times New Roman"/>
                        <a:ea typeface="Times New Roman"/>
                      </a:endParaRPr>
                    </a:p>
                    <a:p>
                      <a:pPr marL="53975" marR="0" lvl="0" indent="-53975" algn="l">
                        <a:spcBef>
                          <a:spcPts val="0"/>
                        </a:spcBef>
                        <a:spcAft>
                          <a:spcPts val="0"/>
                        </a:spcAft>
                        <a:buFont typeface="Symbol"/>
                        <a:buChar char=""/>
                      </a:pPr>
                      <a:r>
                        <a:rPr lang="en-US" sz="1200" dirty="0" err="1">
                          <a:latin typeface="Calibri"/>
                          <a:ea typeface="Times New Roman"/>
                        </a:rPr>
                        <a:t>Add’l</a:t>
                      </a:r>
                      <a:r>
                        <a:rPr lang="en-US" sz="1200" dirty="0">
                          <a:latin typeface="Calibri"/>
                          <a:ea typeface="Times New Roman"/>
                        </a:rPr>
                        <a:t> time DOE approvals to be determined and added.</a:t>
                      </a:r>
                      <a:endParaRPr lang="en-US" sz="1200" dirty="0">
                        <a:latin typeface="Times New Roman"/>
                        <a:ea typeface="Times New Roman"/>
                      </a:endParaRPr>
                    </a:p>
                  </a:txBody>
                  <a:tcPr marL="68580" marR="68580" marT="0" marB="0"/>
                </a:tc>
                <a:tc>
                  <a:txBody>
                    <a:bodyPr/>
                    <a:lstStyle/>
                    <a:p>
                      <a:pPr marL="0" marR="0" algn="l">
                        <a:spcBef>
                          <a:spcPts val="0"/>
                        </a:spcBef>
                        <a:spcAft>
                          <a:spcPts val="0"/>
                        </a:spcAft>
                      </a:pPr>
                      <a:endParaRPr lang="en-US" sz="1200" dirty="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endParaRPr lang="en-US" sz="1200" dirty="0" smtClean="0">
                        <a:latin typeface="Calibri"/>
                        <a:ea typeface="Times New Roman"/>
                      </a:endParaRPr>
                    </a:p>
                    <a:p>
                      <a:pPr marL="0" marR="0" algn="l">
                        <a:spcBef>
                          <a:spcPts val="0"/>
                        </a:spcBef>
                        <a:spcAft>
                          <a:spcPts val="0"/>
                        </a:spcAft>
                      </a:pPr>
                      <a:r>
                        <a:rPr lang="en-US" sz="1200" dirty="0" smtClean="0">
                          <a:latin typeface="Calibri"/>
                          <a:ea typeface="Times New Roman"/>
                        </a:rPr>
                        <a:t>5/6/11</a:t>
                      </a:r>
                      <a:endParaRPr lang="en-US" sz="1200" dirty="0">
                        <a:latin typeface="Times New Roman"/>
                        <a:ea typeface="Times New Roman"/>
                      </a:endParaRPr>
                    </a:p>
                  </a:txBody>
                  <a:tcPr marL="68580" marR="68580" marT="0" marB="0"/>
                </a:tc>
                <a:tc>
                  <a:txBody>
                    <a:bodyPr/>
                    <a:lstStyle/>
                    <a:p>
                      <a:pPr marL="0" marR="0" algn="l">
                        <a:spcBef>
                          <a:spcPts val="0"/>
                        </a:spcBef>
                        <a:spcAft>
                          <a:spcPts val="0"/>
                        </a:spcAft>
                      </a:pPr>
                      <a:r>
                        <a:rPr lang="en-US" sz="1200" dirty="0">
                          <a:latin typeface="Calibri"/>
                          <a:ea typeface="Times New Roman"/>
                        </a:rPr>
                        <a:t>11/10/10</a:t>
                      </a:r>
                      <a:endParaRPr lang="en-US" sz="1200" dirty="0">
                        <a:latin typeface="Times New Roman"/>
                        <a:ea typeface="Times New Roman"/>
                      </a:endParaRPr>
                    </a:p>
                  </a:txBody>
                  <a:tcPr marL="68580" marR="68580" marT="0" marB="0"/>
                </a:tc>
              </a:tr>
              <a:tr h="2052385">
                <a:tc>
                  <a:txBody>
                    <a:bodyPr/>
                    <a:lstStyle/>
                    <a:p>
                      <a:pPr marL="0" marR="0" algn="l">
                        <a:spcBef>
                          <a:spcPts val="0"/>
                        </a:spcBef>
                        <a:spcAft>
                          <a:spcPts val="0"/>
                        </a:spcAft>
                      </a:pPr>
                      <a:r>
                        <a:rPr lang="en-US" sz="1200" dirty="0" smtClean="0">
                          <a:latin typeface="Calibri"/>
                          <a:ea typeface="Times New Roman"/>
                        </a:rPr>
                        <a:t>6.</a:t>
                      </a:r>
                      <a:endParaRPr lang="en-US" sz="1200" dirty="0">
                        <a:latin typeface="Times New Roman"/>
                        <a:ea typeface="Times New Roman"/>
                      </a:endParaRPr>
                    </a:p>
                  </a:txBody>
                  <a:tcPr marL="68580" marR="68580" marT="0" marB="0"/>
                </a:tc>
                <a:tc>
                  <a:txBody>
                    <a:bodyPr/>
                    <a:lstStyle/>
                    <a:p>
                      <a:pPr marL="0" marR="0">
                        <a:lnSpc>
                          <a:spcPct val="115000"/>
                        </a:lnSpc>
                        <a:spcBef>
                          <a:spcPts val="0"/>
                        </a:spcBef>
                        <a:spcAft>
                          <a:spcPts val="0"/>
                        </a:spcAft>
                      </a:pPr>
                      <a:r>
                        <a:rPr lang="en-US" sz="1200" dirty="0">
                          <a:latin typeface="Calibri"/>
                          <a:ea typeface="Calibri"/>
                          <a:cs typeface="Times New Roman"/>
                        </a:rPr>
                        <a:t>The impact of vibration due to construction on accelerator operations has not been clearly understood.  The committee recommends pre-drilling a prototype casing foundation to measure the impact on operations.</a:t>
                      </a:r>
                    </a:p>
                  </a:txBody>
                  <a:tcPr marL="68580" marR="68580" marT="0" marB="0"/>
                </a:tc>
                <a:tc>
                  <a:txBody>
                    <a:bodyPr/>
                    <a:lstStyle/>
                    <a:p>
                      <a:pPr marL="0" marR="0" algn="l">
                        <a:spcBef>
                          <a:spcPts val="0"/>
                        </a:spcBef>
                        <a:spcAft>
                          <a:spcPts val="0"/>
                        </a:spcAft>
                      </a:pPr>
                      <a:r>
                        <a:rPr lang="en-US" sz="1200">
                          <a:latin typeface="Calibri"/>
                          <a:ea typeface="Times New Roman"/>
                        </a:rPr>
                        <a:t>R. Merchut</a:t>
                      </a:r>
                      <a:endParaRPr lang="en-US" sz="1200">
                        <a:latin typeface="Times New Roman"/>
                        <a:ea typeface="Times New Roman"/>
                      </a:endParaRPr>
                    </a:p>
                    <a:p>
                      <a:pPr marL="0" marR="0">
                        <a:lnSpc>
                          <a:spcPct val="115000"/>
                        </a:lnSpc>
                        <a:spcBef>
                          <a:spcPts val="0"/>
                        </a:spcBef>
                        <a:spcAft>
                          <a:spcPts val="0"/>
                        </a:spcAft>
                      </a:pPr>
                      <a:r>
                        <a:rPr lang="en-US" sz="1200">
                          <a:latin typeface="Calibri"/>
                          <a:ea typeface="Times New Roman"/>
                          <a:cs typeface="Times New Roman"/>
                        </a:rPr>
                        <a:t>CDF</a:t>
                      </a:r>
                      <a:endParaRPr lang="en-US" sz="1200">
                        <a:latin typeface="Calibri"/>
                        <a:ea typeface="Calibri"/>
                        <a:cs typeface="Times New Roman"/>
                      </a:endParaRPr>
                    </a:p>
                    <a:p>
                      <a:pPr marL="0" marR="0">
                        <a:lnSpc>
                          <a:spcPct val="115000"/>
                        </a:lnSpc>
                        <a:spcBef>
                          <a:spcPts val="0"/>
                        </a:spcBef>
                        <a:spcAft>
                          <a:spcPts val="0"/>
                        </a:spcAft>
                      </a:pPr>
                      <a:r>
                        <a:rPr lang="en-US" sz="1200">
                          <a:latin typeface="Calibri"/>
                          <a:ea typeface="Times New Roman"/>
                          <a:cs typeface="Times New Roman"/>
                        </a:rPr>
                        <a:t>AD</a:t>
                      </a:r>
                      <a:endParaRPr lang="en-US" sz="120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Prototype caisson will NOT be pursued. Caissons work to be after 9/30/11.</a:t>
                      </a:r>
                      <a:endParaRPr lang="en-US" sz="1200" strike="sngStrike" dirty="0">
                        <a:solidFill>
                          <a:schemeClr val="tx1"/>
                        </a:solidFill>
                        <a:latin typeface="Times New Roman"/>
                        <a:ea typeface="Times New Roman"/>
                      </a:endParaRPr>
                    </a:p>
                  </a:txBody>
                  <a:tcPr marL="68580" marR="68580" marT="0" marB="0"/>
                </a:tc>
                <a:tc>
                  <a:txBody>
                    <a:bodyPr/>
                    <a:lstStyle/>
                    <a:p>
                      <a:pPr marL="0" marR="0" algn="l">
                        <a:spcBef>
                          <a:spcPts val="0"/>
                        </a:spcBef>
                        <a:spcAft>
                          <a:spcPts val="0"/>
                        </a:spcAft>
                      </a:pPr>
                      <a:r>
                        <a:rPr lang="en-US" sz="1200">
                          <a:latin typeface="Calibri"/>
                          <a:ea typeface="Times New Roman"/>
                        </a:rPr>
                        <a:t>Spring 2011</a:t>
                      </a:r>
                      <a:endParaRPr lang="en-US" sz="1200">
                        <a:latin typeface="Times New Roman"/>
                        <a:ea typeface="Times New Roman"/>
                      </a:endParaRPr>
                    </a:p>
                  </a:txBody>
                  <a:tcPr marL="68580" marR="68580" marT="0" marB="0"/>
                </a:tc>
                <a:tc>
                  <a:txBody>
                    <a:bodyPr/>
                    <a:lstStyle/>
                    <a:p>
                      <a:pPr marL="0" marR="0" algn="l">
                        <a:spcBef>
                          <a:spcPts val="0"/>
                        </a:spcBef>
                        <a:spcAft>
                          <a:spcPts val="0"/>
                        </a:spcAft>
                      </a:pPr>
                      <a:r>
                        <a:rPr lang="en-US" sz="1200" kern="1200" dirty="0" smtClean="0">
                          <a:solidFill>
                            <a:schemeClr val="tx1"/>
                          </a:solidFill>
                          <a:latin typeface="+mn-lt"/>
                          <a:ea typeface="+mn-ea"/>
                          <a:cs typeface="+mn-cs"/>
                        </a:rPr>
                        <a:t>1/19/11</a:t>
                      </a:r>
                      <a:endParaRPr lang="en-US" sz="1200" dirty="0">
                        <a:solidFill>
                          <a:schemeClr val="tx1"/>
                        </a:solidFill>
                        <a:latin typeface="Calibri"/>
                        <a:ea typeface="Times New Roman"/>
                      </a:endParaRPr>
                    </a:p>
                  </a:txBody>
                  <a:tcPr marL="68580" marR="68580" marT="0" marB="0"/>
                </a:tc>
              </a:tr>
            </a:tbl>
          </a:graphicData>
        </a:graphic>
      </p:graphicFrame>
      <p:sp>
        <p:nvSpPr>
          <p:cNvPr id="4" name="Slide Number Placeholder 3"/>
          <p:cNvSpPr>
            <a:spLocks noGrp="1"/>
          </p:cNvSpPr>
          <p:nvPr>
            <p:ph type="sldNum" sz="quarter" idx="12"/>
          </p:nvPr>
        </p:nvSpPr>
        <p:spPr/>
        <p:txBody>
          <a:bodyPr/>
          <a:lstStyle/>
          <a:p>
            <a:fld id="{0B875B05-EBB7-4B44-80B4-14C580CB3000}" type="slidenum">
              <a:rPr lang="en-US" smtClean="0"/>
              <a:pPr/>
              <a:t>9</a:t>
            </a:fld>
            <a:endParaRPr lang="en-US"/>
          </a:p>
        </p:txBody>
      </p:sp>
    </p:spTree>
    <p:extLst>
      <p:ext uri="{BB962C8B-B14F-4D97-AF65-F5344CB8AC3E}">
        <p14:creationId xmlns:p14="http://schemas.microsoft.com/office/powerpoint/2010/main" val="9972969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2148</TotalTime>
  <Words>2104</Words>
  <Application>Microsoft Office PowerPoint</Application>
  <PresentationFormat>On-screen Show (4:3)</PresentationFormat>
  <Paragraphs>430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OTE Building PMG Report 05/16/2011 </vt:lpstr>
      <vt:lpstr>Overall Project Summary Status: </vt:lpstr>
      <vt:lpstr>Overall Project Summary Status: </vt:lpstr>
      <vt:lpstr>Overall Project Summary Status: </vt:lpstr>
      <vt:lpstr> Table of Recommendations – Corrective Action Plan (no changes this month)</vt:lpstr>
      <vt:lpstr>PowerPoint Presentation</vt:lpstr>
      <vt:lpstr> Table of Recommendations – Corrective Action Plan (no changes this month)</vt:lpstr>
      <vt:lpstr>C A P</vt:lpstr>
      <vt:lpstr>PowerPoint Presentation</vt:lpstr>
      <vt:lpstr>PowerPoint Presentation</vt:lpstr>
      <vt:lpstr>Fiscal – EDI Professional Services </vt:lpstr>
      <vt:lpstr> Schedule Resource loaded schedule in progress </vt:lpstr>
      <vt:lpstr>External Milestones</vt:lpstr>
      <vt:lpstr>Risk Management External Risk Status</vt:lpstr>
      <vt:lpstr>Risk Management External Risk Status</vt:lpstr>
      <vt:lpstr>Risk Management Internal Risk Status</vt:lpstr>
      <vt:lpstr>Risk Management Internal Risk Status</vt:lpstr>
      <vt:lpstr>Risk Management Internal Risk Status</vt:lpstr>
      <vt:lpstr>Procurements</vt:lpstr>
      <vt:lpstr>Procurements</vt:lpstr>
      <vt:lpstr>Labor Resources </vt:lpstr>
      <vt:lpstr>Change Control  per PP</vt:lpstr>
      <vt:lpstr>Scope</vt:lpstr>
      <vt:lpstr>Project Plan Budget</vt:lpstr>
      <vt:lpstr>Conference Center Estimated Construction Cost</vt:lpstr>
      <vt:lpstr>PowerPoint Presentation</vt:lpstr>
      <vt:lpstr>Issues</vt:lpstr>
      <vt:lpstr>Issues</vt:lpstr>
      <vt:lpstr>Issues</vt:lpstr>
      <vt:lpstr>Issues</vt:lpstr>
      <vt:lpstr>Look Ahead</vt:lpstr>
    </vt:vector>
  </TitlesOfParts>
  <Company>Fermi National Accelerator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 Building PMG Report 11/29/10</dc:title>
  <dc:creator>Rhonda Merchut</dc:creator>
  <cp:lastModifiedBy>Rhonda Merchut</cp:lastModifiedBy>
  <cp:revision>111</cp:revision>
  <cp:lastPrinted>2011-05-16T18:28:57Z</cp:lastPrinted>
  <dcterms:created xsi:type="dcterms:W3CDTF">2010-11-29T18:55:41Z</dcterms:created>
  <dcterms:modified xsi:type="dcterms:W3CDTF">2011-05-16T18:36:07Z</dcterms:modified>
</cp:coreProperties>
</file>