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365" r:id="rId2"/>
    <p:sldId id="393" r:id="rId3"/>
    <p:sldId id="396" r:id="rId4"/>
    <p:sldId id="394" r:id="rId5"/>
    <p:sldId id="395" r:id="rId6"/>
    <p:sldId id="397" r:id="rId7"/>
    <p:sldId id="398" r:id="rId8"/>
    <p:sldId id="399" r:id="rId9"/>
    <p:sldId id="400" r:id="rId10"/>
    <p:sldId id="401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E4E4E"/>
    <a:srgbClr val="404040"/>
    <a:srgbClr val="004C97"/>
    <a:srgbClr val="003087"/>
    <a:srgbClr val="5050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47" autoAdjust="0"/>
    <p:restoredTop sz="5000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76" y="248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6549573"/>
            <a:ext cx="119629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4957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242" y="654957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6549573"/>
            <a:ext cx="119629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4957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242" y="654957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ipanp18.berkeley.edu/parallel-session-topics-and-conveno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C4BD7-8213-AC4B-9E46-F5B54935A9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985" y="5571462"/>
            <a:ext cx="7993713" cy="1003049"/>
          </a:xfrm>
        </p:spPr>
        <p:txBody>
          <a:bodyPr>
            <a:normAutofit/>
          </a:bodyPr>
          <a:lstStyle/>
          <a:p>
            <a:r>
              <a:rPr lang="en-US" dirty="0"/>
              <a:t>CIPANP Organizing committee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54258-E697-A34E-A817-81607629C784}"/>
              </a:ext>
            </a:extLst>
          </p:cNvPr>
          <p:cNvSpPr txBox="1"/>
          <p:nvPr/>
        </p:nvSpPr>
        <p:spPr>
          <a:xfrm>
            <a:off x="518985" y="6222418"/>
            <a:ext cx="743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Brendan Casey, July 28, 2020</a:t>
            </a:r>
          </a:p>
        </p:txBody>
      </p:sp>
      <p:pic>
        <p:nvPicPr>
          <p:cNvPr id="5" name="Picture 4" descr="A picture containing photo, colorful, room&#10;&#10;Description automatically generated">
            <a:extLst>
              <a:ext uri="{FF2B5EF4-FFF2-40B4-BE49-F238E27FC236}">
                <a16:creationId xmlns:a16="http://schemas.microsoft.com/office/drawing/2014/main" id="{33770AF8-7469-8B4C-A18D-8A5D59142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"/>
          <a:stretch/>
        </p:blipFill>
        <p:spPr>
          <a:xfrm>
            <a:off x="-12880" y="888643"/>
            <a:ext cx="9168579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E0EAE3-2D5E-5B43-AD79-563549D2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  <a:p>
            <a:r>
              <a:rPr lang="en-US" dirty="0"/>
              <a:t>International Scientific Advisory membership</a:t>
            </a:r>
          </a:p>
          <a:p>
            <a:r>
              <a:rPr lang="en-US" dirty="0"/>
              <a:t>Conveners</a:t>
            </a:r>
          </a:p>
          <a:p>
            <a:r>
              <a:rPr lang="en-US" dirty="0"/>
              <a:t>Vendors</a:t>
            </a:r>
          </a:p>
          <a:p>
            <a:endParaRPr lang="en-US" dirty="0"/>
          </a:p>
          <a:p>
            <a:r>
              <a:rPr lang="en-US" dirty="0"/>
              <a:t>Please take a look if you can this week and make suggestions.  I’ll send around another doodle poll for a meeting in mid August.</a:t>
            </a:r>
          </a:p>
          <a:p>
            <a:endParaRPr lang="en-US" dirty="0"/>
          </a:p>
          <a:p>
            <a:r>
              <a:rPr lang="en-US" dirty="0"/>
              <a:t>Thanks again everyone!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2FC49-4989-BC4B-82F5-96AD3EF2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homework topics for 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DFF85-68DC-794E-B3A1-1AFBD3E6EA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B2A9-DF6D-2144-80C6-05B65D0A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D47B-0AF7-514F-BEDD-3CAD6150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9D53D1-6F1B-264A-800D-4BAEDF3A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Contract was signed with hotel in February</a:t>
            </a:r>
          </a:p>
          <a:p>
            <a:endParaRPr lang="en-US" dirty="0"/>
          </a:p>
          <a:p>
            <a:r>
              <a:rPr lang="en-US" dirty="0"/>
              <a:t>Wick, Baha, Brendan met in the end of May to discuss options</a:t>
            </a:r>
          </a:p>
          <a:p>
            <a:endParaRPr lang="en-US" dirty="0"/>
          </a:p>
          <a:p>
            <a:r>
              <a:rPr lang="en-US" dirty="0"/>
              <a:t>Concluded that we should assume we can have an in-person meeting</a:t>
            </a:r>
          </a:p>
          <a:p>
            <a:pPr lvl="1"/>
            <a:r>
              <a:rPr lang="en-US" dirty="0"/>
              <a:t>If an in-person meeting does not seem possible we would try to delay the meeting before moving to an online format</a:t>
            </a:r>
          </a:p>
          <a:p>
            <a:endParaRPr lang="en-US" dirty="0"/>
          </a:p>
          <a:p>
            <a:r>
              <a:rPr lang="en-US" dirty="0"/>
              <a:t>Hotel is being flexible, and we do have an ‘act of god’ clause in the contract</a:t>
            </a:r>
          </a:p>
          <a:p>
            <a:endParaRPr lang="en-US" dirty="0"/>
          </a:p>
          <a:p>
            <a:r>
              <a:rPr lang="en-US" dirty="0"/>
              <a:t>Will likely make a decision one way or the other in January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F1A36-ED88-A348-8457-EEFD85A0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8AF9-9C5F-0D46-93E5-B82C3DD256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2213-B51E-6742-8CE5-E284FA04C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EF1E3-298D-2641-81EB-F2F445B7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F9360-C650-1845-8CEB-E85DF976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7252"/>
            <a:ext cx="4343400" cy="56346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Orlando</a:t>
            </a:r>
          </a:p>
          <a:p>
            <a:pPr lvl="1"/>
            <a:r>
              <a:rPr lang="en-US" dirty="0"/>
              <a:t>Wanted a nice location on the east coast with a good airport</a:t>
            </a:r>
          </a:p>
          <a:p>
            <a:endParaRPr lang="en-US" dirty="0"/>
          </a:p>
          <a:p>
            <a:r>
              <a:rPr lang="en-US" dirty="0"/>
              <a:t>Hilton Lake Buena Vista </a:t>
            </a:r>
          </a:p>
          <a:p>
            <a:pPr lvl="1"/>
            <a:r>
              <a:rPr lang="en-US" dirty="0"/>
              <a:t>(not the Hilton Buena Vista Palace $$$$ right next door)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Looks like a good size where we would basically own the hotel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Complex has a lot of flexibility if we grow or need to shrink a little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Disney World property</a:t>
            </a:r>
          </a:p>
          <a:p>
            <a:pPr lvl="2"/>
            <a:r>
              <a:rPr lang="en-US" dirty="0"/>
              <a:t>5 minute walk to Disney Springs (used to be Downtown Disney).  Lots of </a:t>
            </a:r>
            <a:r>
              <a:rPr lang="en-US" dirty="0" err="1"/>
              <a:t>resturants</a:t>
            </a:r>
            <a:r>
              <a:rPr lang="en-US" dirty="0"/>
              <a:t> and bars.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people who want to stay in the hotel should be fine.  People who want to venture out can walk and still keep the group mainly in one place.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6BB81E-EC9E-ED4D-B7FA-F233E389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465E-9CA8-2845-A0E3-A4CEB3A5D2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7FAD-1141-F143-B8A2-8A2506AAF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23B0-9A0B-184B-9D5C-F6FF73A4A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E09D8-3FEE-E44A-A708-C796B5AD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28" y="1907233"/>
            <a:ext cx="4136652" cy="2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E0EAE3-2D5E-5B43-AD79-563549D2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  <a:p>
            <a:r>
              <a:rPr lang="en-US" dirty="0"/>
              <a:t>International Scientific Advisory membership</a:t>
            </a:r>
          </a:p>
          <a:p>
            <a:r>
              <a:rPr lang="en-US" dirty="0"/>
              <a:t>Conveners</a:t>
            </a:r>
          </a:p>
          <a:p>
            <a:r>
              <a:rPr lang="en-US" dirty="0"/>
              <a:t>Vendors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2FC49-4989-BC4B-82F5-96AD3EF2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homework topics for 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DFF85-68DC-794E-B3A1-1AFBD3E6EA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B2A9-DF6D-2144-80C6-05B65D0A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D47B-0AF7-514F-BEDD-3CAD6150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5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42000-46AA-B94C-8477-3C6A2343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CC17-09DE-0046-BDA5-9E57090625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4F9A-0EAD-2D43-BD90-58EA5D65C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3E25-F520-B148-81D4-B4A821C41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A picture containing photo, colorful, room&#10;&#10;Description automatically generated">
            <a:extLst>
              <a:ext uri="{FF2B5EF4-FFF2-40B4-BE49-F238E27FC236}">
                <a16:creationId xmlns:a16="http://schemas.microsoft.com/office/drawing/2014/main" id="{2F299125-E04D-4844-9E2B-EFD3C5776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"/>
          <a:stretch/>
        </p:blipFill>
        <p:spPr>
          <a:xfrm>
            <a:off x="-12880" y="888644"/>
            <a:ext cx="9168579" cy="3026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18120-1472-2447-80C8-2E8EEE7E33BD}"/>
              </a:ext>
            </a:extLst>
          </p:cNvPr>
          <p:cNvSpPr txBox="1"/>
          <p:nvPr/>
        </p:nvSpPr>
        <p:spPr>
          <a:xfrm>
            <a:off x="12337" y="4224271"/>
            <a:ext cx="80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5FDFA-8D1D-5D43-BFFE-AECF71895532}"/>
              </a:ext>
            </a:extLst>
          </p:cNvPr>
          <p:cNvSpPr txBox="1"/>
          <p:nvPr/>
        </p:nvSpPr>
        <p:spPr>
          <a:xfrm>
            <a:off x="621934" y="4546243"/>
            <a:ext cx="80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PDFs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256BB-7262-4246-85E8-A4D63EA38893}"/>
              </a:ext>
            </a:extLst>
          </p:cNvPr>
          <p:cNvSpPr txBox="1"/>
          <p:nvPr/>
        </p:nvSpPr>
        <p:spPr>
          <a:xfrm>
            <a:off x="1302370" y="4183490"/>
            <a:ext cx="91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SuperK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ECBE0-9B91-E641-A956-94BEA0758CA2}"/>
              </a:ext>
            </a:extLst>
          </p:cNvPr>
          <p:cNvSpPr txBox="1"/>
          <p:nvPr/>
        </p:nvSpPr>
        <p:spPr>
          <a:xfrm>
            <a:off x="1747899" y="5089532"/>
            <a:ext cx="124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Chart of Nuclides</a:t>
            </a:r>
          </a:p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A4BCB-3014-DB4E-89B1-F56852E3B471}"/>
              </a:ext>
            </a:extLst>
          </p:cNvPr>
          <p:cNvSpPr txBox="1"/>
          <p:nvPr/>
        </p:nvSpPr>
        <p:spPr>
          <a:xfrm>
            <a:off x="2408346" y="4032046"/>
            <a:ext cx="124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Higgs event at ATLAS</a:t>
            </a:r>
          </a:p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0CA31-E823-6E45-9FDE-107480C94FB5}"/>
              </a:ext>
            </a:extLst>
          </p:cNvPr>
          <p:cNvSpPr txBox="1"/>
          <p:nvPr/>
        </p:nvSpPr>
        <p:spPr>
          <a:xfrm>
            <a:off x="3101800" y="5089532"/>
            <a:ext cx="1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Overlapping nucleons</a:t>
            </a:r>
          </a:p>
          <a:p>
            <a:pPr algn="ctr"/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9C287-3710-704E-9047-E0B1B4D69875}"/>
              </a:ext>
            </a:extLst>
          </p:cNvPr>
          <p:cNvSpPr txBox="1"/>
          <p:nvPr/>
        </p:nvSpPr>
        <p:spPr>
          <a:xfrm>
            <a:off x="3768582" y="4131938"/>
            <a:ext cx="1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Strong lensing</a:t>
            </a:r>
          </a:p>
          <a:p>
            <a:pPr algn="ct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0A5B0-A5C0-7F49-BD6E-86FAA8EA6069}"/>
              </a:ext>
            </a:extLst>
          </p:cNvPr>
          <p:cNvSpPr txBox="1"/>
          <p:nvPr/>
        </p:nvSpPr>
        <p:spPr>
          <a:xfrm>
            <a:off x="4435364" y="5109161"/>
            <a:ext cx="1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STAR heavy ion display</a:t>
            </a:r>
          </a:p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34221-5419-164D-8BFD-D206B31FFAE7}"/>
              </a:ext>
            </a:extLst>
          </p:cNvPr>
          <p:cNvSpPr txBox="1"/>
          <p:nvPr/>
        </p:nvSpPr>
        <p:spPr>
          <a:xfrm>
            <a:off x="4906837" y="4124193"/>
            <a:ext cx="133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XENON1T</a:t>
            </a:r>
          </a:p>
          <a:p>
            <a:pPr algn="ctr"/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3B4B9-C1B0-0241-814F-522994D5E946}"/>
              </a:ext>
            </a:extLst>
          </p:cNvPr>
          <p:cNvSpPr txBox="1"/>
          <p:nvPr/>
        </p:nvSpPr>
        <p:spPr>
          <a:xfrm>
            <a:off x="5640139" y="4740036"/>
            <a:ext cx="1333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QGP in </a:t>
            </a:r>
            <a:r>
              <a:rPr lang="en-US" sz="1800" dirty="0" err="1"/>
              <a:t>p+Au</a:t>
            </a:r>
            <a:endParaRPr lang="en-US" sz="1800" dirty="0"/>
          </a:p>
          <a:p>
            <a:pPr algn="ctr"/>
            <a:r>
              <a:rPr lang="en-US" sz="1800" dirty="0" err="1"/>
              <a:t>d+Au</a:t>
            </a:r>
            <a:endParaRPr lang="en-US" sz="1800" dirty="0"/>
          </a:p>
          <a:p>
            <a:pPr algn="ctr"/>
            <a:r>
              <a:rPr lang="en-US" sz="1800" dirty="0"/>
              <a:t>He3+Au</a:t>
            </a:r>
          </a:p>
          <a:p>
            <a:pPr algn="ctr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B2E61E-451B-2245-984B-F668F6FCD1FE}"/>
              </a:ext>
            </a:extLst>
          </p:cNvPr>
          <p:cNvSpPr txBox="1"/>
          <p:nvPr/>
        </p:nvSpPr>
        <p:spPr>
          <a:xfrm>
            <a:off x="6180243" y="4112267"/>
            <a:ext cx="1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Super Nova remnant</a:t>
            </a:r>
          </a:p>
          <a:p>
            <a:pPr algn="ct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32E69-D6FB-C842-A04D-6E2CB772C400}"/>
              </a:ext>
            </a:extLst>
          </p:cNvPr>
          <p:cNvSpPr txBox="1"/>
          <p:nvPr/>
        </p:nvSpPr>
        <p:spPr>
          <a:xfrm>
            <a:off x="6847025" y="4878535"/>
            <a:ext cx="133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MicroBoone</a:t>
            </a:r>
            <a:r>
              <a:rPr lang="en-US" sz="1800" dirty="0"/>
              <a:t> event display</a:t>
            </a:r>
          </a:p>
          <a:p>
            <a:pPr algn="ctr"/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8D048-102D-AA42-BF0F-0F4E65375006}"/>
              </a:ext>
            </a:extLst>
          </p:cNvPr>
          <p:cNvSpPr txBox="1"/>
          <p:nvPr/>
        </p:nvSpPr>
        <p:spPr>
          <a:xfrm>
            <a:off x="7750929" y="4079435"/>
            <a:ext cx="133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g-2 wiggle plot</a:t>
            </a:r>
          </a:p>
          <a:p>
            <a:pPr algn="ctr"/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E7C5D-8BA9-7746-B83A-21732E3670CF}"/>
              </a:ext>
            </a:extLst>
          </p:cNvPr>
          <p:cNvSpPr txBox="1"/>
          <p:nvPr/>
        </p:nvSpPr>
        <p:spPr>
          <a:xfrm>
            <a:off x="241657" y="5887194"/>
            <a:ext cx="40727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What is missing?  What would be better?</a:t>
            </a:r>
          </a:p>
        </p:txBody>
      </p:sp>
    </p:spTree>
    <p:extLst>
      <p:ext uri="{BB962C8B-B14F-4D97-AF65-F5344CB8AC3E}">
        <p14:creationId xmlns:p14="http://schemas.microsoft.com/office/powerpoint/2010/main" val="126450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D1EA7-F352-1142-9F9D-54BD4121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Advisory committee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E598-F400-9441-9F71-4B3E4DEEF6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51E98-DEFC-9544-B32B-AE974740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35D8-5719-A64C-B188-D36CCC937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7251E-4EE1-C14F-BC92-86932AE6B981}"/>
              </a:ext>
            </a:extLst>
          </p:cNvPr>
          <p:cNvSpPr txBox="1"/>
          <p:nvPr/>
        </p:nvSpPr>
        <p:spPr>
          <a:xfrm>
            <a:off x="603876" y="1168713"/>
            <a:ext cx="2750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NP:</a:t>
            </a:r>
          </a:p>
          <a:p>
            <a:r>
              <a:rPr lang="en-US" sz="1800" dirty="0"/>
              <a:t>Joe </a:t>
            </a:r>
            <a:r>
              <a:rPr lang="en-US" sz="1800" dirty="0" err="1"/>
              <a:t>Carleson</a:t>
            </a:r>
            <a:r>
              <a:rPr lang="en-US" sz="1800" dirty="0"/>
              <a:t> (LANL)</a:t>
            </a:r>
          </a:p>
          <a:p>
            <a:r>
              <a:rPr lang="en-US" sz="1800" dirty="0"/>
              <a:t>Ian </a:t>
            </a:r>
            <a:r>
              <a:rPr lang="en-US" sz="1800" dirty="0" err="1"/>
              <a:t>Cloet</a:t>
            </a:r>
            <a:r>
              <a:rPr lang="en-US" sz="1800" dirty="0"/>
              <a:t> (ANL)</a:t>
            </a:r>
          </a:p>
          <a:p>
            <a:r>
              <a:rPr lang="en-US" sz="1800" dirty="0"/>
              <a:t>Dave Hertzog (Washington)</a:t>
            </a:r>
          </a:p>
          <a:p>
            <a:r>
              <a:rPr lang="en-US" sz="1800" dirty="0"/>
              <a:t>Reiner </a:t>
            </a:r>
            <a:r>
              <a:rPr lang="en-US" sz="1800" dirty="0" err="1"/>
              <a:t>Kruecken</a:t>
            </a:r>
            <a:r>
              <a:rPr lang="en-US" sz="1800" dirty="0"/>
              <a:t> (UBC)</a:t>
            </a:r>
          </a:p>
          <a:p>
            <a:r>
              <a:rPr lang="en-US" sz="1800" dirty="0"/>
              <a:t>Silvia </a:t>
            </a:r>
            <a:r>
              <a:rPr lang="en-US" sz="1800" dirty="0" err="1"/>
              <a:t>Masciocchi</a:t>
            </a:r>
            <a:r>
              <a:rPr lang="en-US" sz="1800" dirty="0"/>
              <a:t> (GSI)</a:t>
            </a:r>
          </a:p>
          <a:p>
            <a:r>
              <a:rPr lang="en-US" sz="1800" dirty="0" err="1"/>
              <a:t>Witek</a:t>
            </a:r>
            <a:r>
              <a:rPr lang="en-US" sz="1800" dirty="0"/>
              <a:t> </a:t>
            </a:r>
            <a:r>
              <a:rPr lang="en-US" sz="1800" dirty="0" err="1"/>
              <a:t>Nazarewicz</a:t>
            </a:r>
            <a:r>
              <a:rPr lang="en-US" sz="1800" dirty="0"/>
              <a:t> (MSU)</a:t>
            </a:r>
          </a:p>
          <a:p>
            <a:r>
              <a:rPr lang="en-US" sz="1800" dirty="0"/>
              <a:t>Robert Tribble (BNL)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B2FE9-C005-7544-A93B-73F9C29A8413}"/>
              </a:ext>
            </a:extLst>
          </p:cNvPr>
          <p:cNvSpPr txBox="1"/>
          <p:nvPr/>
        </p:nvSpPr>
        <p:spPr>
          <a:xfrm>
            <a:off x="3535389" y="1166842"/>
            <a:ext cx="31093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HEP:</a:t>
            </a:r>
          </a:p>
          <a:p>
            <a:r>
              <a:rPr lang="en-US" sz="1800" dirty="0"/>
              <a:t>Sally Dawson (BNL)</a:t>
            </a:r>
          </a:p>
          <a:p>
            <a:r>
              <a:rPr lang="en-US" sz="1800" dirty="0"/>
              <a:t>Marcel </a:t>
            </a:r>
            <a:r>
              <a:rPr lang="en-US" sz="1800" dirty="0" err="1"/>
              <a:t>Demarteau</a:t>
            </a:r>
            <a:r>
              <a:rPr lang="en-US" sz="1800" dirty="0"/>
              <a:t> (ORNL)</a:t>
            </a:r>
          </a:p>
          <a:p>
            <a:r>
              <a:rPr lang="en-US" sz="1800" dirty="0"/>
              <a:t>Debbie Harris (FNAL/York)</a:t>
            </a:r>
          </a:p>
          <a:p>
            <a:r>
              <a:rPr lang="en-US" sz="1800" dirty="0"/>
              <a:t>Yoshi </a:t>
            </a:r>
            <a:r>
              <a:rPr lang="en-US" sz="1800" dirty="0" err="1"/>
              <a:t>Kuno</a:t>
            </a:r>
            <a:r>
              <a:rPr lang="en-US" sz="1800" dirty="0"/>
              <a:t> (Osaka)</a:t>
            </a:r>
          </a:p>
          <a:p>
            <a:r>
              <a:rPr lang="en-US" sz="1800" dirty="0"/>
              <a:t>Patty McBride (FNAL)</a:t>
            </a:r>
          </a:p>
          <a:p>
            <a:r>
              <a:rPr lang="en-US" sz="1800" dirty="0" err="1"/>
              <a:t>Meenakashi</a:t>
            </a:r>
            <a:r>
              <a:rPr lang="en-US" sz="1800" dirty="0"/>
              <a:t> </a:t>
            </a:r>
            <a:r>
              <a:rPr lang="en-US" sz="1800" dirty="0" err="1"/>
              <a:t>Narin</a:t>
            </a:r>
            <a:r>
              <a:rPr lang="en-US" sz="1800" dirty="0"/>
              <a:t> (Brown)</a:t>
            </a:r>
          </a:p>
          <a:p>
            <a:r>
              <a:rPr lang="en-US" sz="1800" dirty="0"/>
              <a:t>Natalie Roe (LBL)</a:t>
            </a:r>
          </a:p>
          <a:p>
            <a:r>
              <a:rPr lang="en-US" sz="1800" dirty="0"/>
              <a:t>Heidi </a:t>
            </a:r>
            <a:r>
              <a:rPr lang="en-US" sz="1800" dirty="0" err="1"/>
              <a:t>Schellman</a:t>
            </a:r>
            <a:r>
              <a:rPr lang="en-US" sz="1800" dirty="0"/>
              <a:t> (Oregon State)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13593-57AE-F84E-B505-DB600A3C19D8}"/>
              </a:ext>
            </a:extLst>
          </p:cNvPr>
          <p:cNvSpPr txBox="1"/>
          <p:nvPr/>
        </p:nvSpPr>
        <p:spPr>
          <a:xfrm>
            <a:off x="763948" y="4146322"/>
            <a:ext cx="685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~20 is a good number so looking for suggestions for about 5 more people.  Please email me suggestions.</a:t>
            </a:r>
          </a:p>
        </p:txBody>
      </p:sp>
    </p:spTree>
    <p:extLst>
      <p:ext uri="{BB962C8B-B14F-4D97-AF65-F5344CB8AC3E}">
        <p14:creationId xmlns:p14="http://schemas.microsoft.com/office/powerpoint/2010/main" val="414275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4E17E-6627-D743-8343-83AC36CC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793750"/>
            <a:ext cx="8672513" cy="5059363"/>
          </a:xfrm>
        </p:spPr>
        <p:txBody>
          <a:bodyPr/>
          <a:lstStyle/>
          <a:p>
            <a:r>
              <a:rPr lang="en-US" dirty="0"/>
              <a:t>Conveners will do a fair amount of the work for the meeting</a:t>
            </a:r>
          </a:p>
          <a:p>
            <a:pPr lvl="1"/>
            <a:r>
              <a:rPr lang="en-US" dirty="0"/>
              <a:t>Solicit and collect abstracts</a:t>
            </a:r>
          </a:p>
          <a:p>
            <a:pPr lvl="1"/>
            <a:r>
              <a:rPr lang="en-US" dirty="0"/>
              <a:t>Plan out parallel sessions</a:t>
            </a:r>
          </a:p>
          <a:p>
            <a:pPr lvl="1"/>
            <a:r>
              <a:rPr lang="en-US" dirty="0"/>
              <a:t>Plan joint sessions</a:t>
            </a:r>
          </a:p>
          <a:p>
            <a:pPr lvl="1"/>
            <a:r>
              <a:rPr lang="en-US" dirty="0"/>
              <a:t>Suggest plenary topics and speakers</a:t>
            </a:r>
          </a:p>
          <a:p>
            <a:pPr lvl="1"/>
            <a:r>
              <a:rPr lang="en-US" dirty="0"/>
              <a:t>Run parallel sessions</a:t>
            </a:r>
          </a:p>
          <a:p>
            <a:pPr lvl="1"/>
            <a:endParaRPr lang="en-US" dirty="0"/>
          </a:p>
          <a:p>
            <a:r>
              <a:rPr lang="en-US" dirty="0"/>
              <a:t>Can be between 2 and 5 conveners per topic depending on breadth of the topic</a:t>
            </a:r>
          </a:p>
          <a:p>
            <a:endParaRPr lang="en-US" dirty="0"/>
          </a:p>
          <a:p>
            <a:r>
              <a:rPr lang="en-US" dirty="0"/>
              <a:t>Want plenty of suggestions so we can get a good balance of people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D8A02-59D2-8040-9E87-6508A01B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12A0-CD16-5A40-8591-4AD824359A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5388D-FA9D-6D48-B0B6-373E1121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C11B-F431-9944-9414-B427C494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2D20BE-62A3-EA49-9AF5-F15D9D73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session topics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0C53-0888-6F48-B692-52CED8AE86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0E8AC-162F-4B44-B432-933C551E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2195-43A0-8E4E-8AC5-A5CA0F88A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FC9EF-FDC3-F644-BF5A-3D10958172B4}"/>
              </a:ext>
            </a:extLst>
          </p:cNvPr>
          <p:cNvSpPr txBox="1"/>
          <p:nvPr/>
        </p:nvSpPr>
        <p:spPr>
          <a:xfrm>
            <a:off x="476876" y="787713"/>
            <a:ext cx="77019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Further descriptions here:</a:t>
            </a:r>
          </a:p>
          <a:p>
            <a:r>
              <a:rPr lang="en-US" sz="1600" dirty="0">
                <a:hlinkClick r:id="rId2"/>
              </a:rPr>
              <a:t>http://cipanp18.berkeley.edu/parallel-session-topics-and-convenors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Wick did go through and make adjustments to the topics for the 2018 meeting.  If people have suggestions for modifications, let me know.</a:t>
            </a:r>
          </a:p>
          <a:p>
            <a:endParaRPr lang="en-US" sz="1600" dirty="0"/>
          </a:p>
          <a:p>
            <a:r>
              <a:rPr lang="en-US" sz="1600" dirty="0"/>
              <a:t>Physics at High Energies</a:t>
            </a:r>
          </a:p>
          <a:p>
            <a:r>
              <a:rPr lang="en-US" sz="1600" dirty="0"/>
              <a:t>Precision Physics at High Intensities</a:t>
            </a:r>
          </a:p>
          <a:p>
            <a:r>
              <a:rPr lang="en-US" sz="1600" dirty="0"/>
              <a:t>Cosmic Physics and Dark Energy, Inflation, and Strong-Field Gravity</a:t>
            </a:r>
          </a:p>
          <a:p>
            <a:r>
              <a:rPr lang="en-US" sz="1600" dirty="0"/>
              <a:t>Neutrino Masses and Neutrino Mixing</a:t>
            </a:r>
          </a:p>
          <a:p>
            <a:r>
              <a:rPr lang="en-US" sz="1600" dirty="0"/>
              <a:t>Tests of Symmetries and the Electroweak Interaction</a:t>
            </a:r>
          </a:p>
          <a:p>
            <a:r>
              <a:rPr lang="en-US" sz="1600" dirty="0"/>
              <a:t>Dark Matter</a:t>
            </a:r>
          </a:p>
          <a:p>
            <a:r>
              <a:rPr lang="en-US" sz="1600" dirty="0"/>
              <a:t>Particle and Nuclear Astrophysics</a:t>
            </a:r>
          </a:p>
          <a:p>
            <a:r>
              <a:rPr lang="en-US" sz="1600" dirty="0"/>
              <a:t>Heavy Flavors and the CKM Matrix</a:t>
            </a:r>
          </a:p>
          <a:p>
            <a:r>
              <a:rPr lang="en-US" sz="1600" dirty="0"/>
              <a:t>QCD, Hadron Spectroscopy, and Exotics</a:t>
            </a:r>
          </a:p>
          <a:p>
            <a:r>
              <a:rPr lang="en-US" sz="1600" dirty="0"/>
              <a:t>Parton and Gluon Distributions in Nucleons and Nuclei</a:t>
            </a:r>
          </a:p>
          <a:p>
            <a:r>
              <a:rPr lang="en-US" sz="1600" dirty="0"/>
              <a:t>Nuclear Forces and Structure, NN Correlations, and Medium Effects</a:t>
            </a:r>
          </a:p>
          <a:p>
            <a:r>
              <a:rPr lang="en-US" sz="1600" dirty="0"/>
              <a:t>Quark Matter and High Energy Heavy Ion Collisions</a:t>
            </a:r>
          </a:p>
          <a:p>
            <a:endParaRPr lang="en-US" sz="1600" dirty="0"/>
          </a:p>
          <a:p>
            <a:r>
              <a:rPr lang="en-US" sz="1600" dirty="0"/>
              <a:t>Please put nominations here: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docs.google.com</a:t>
            </a:r>
            <a:r>
              <a:rPr lang="en-US" sz="1600" dirty="0"/>
              <a:t>/spreadsheets/d/1E47G1rfIx6zKc1npBStNwEmL7XudfkbiaUBYv8ICZYs/</a:t>
            </a:r>
            <a:r>
              <a:rPr lang="en-US" sz="1600" dirty="0" err="1"/>
              <a:t>edit?usp</a:t>
            </a:r>
            <a:r>
              <a:rPr lang="en-US" sz="1600" dirty="0"/>
              <a:t>=sharing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645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C3CCB-7ED5-EC48-A468-08F044E3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5F6AF-FC12-D14C-A123-0FE5AB28ED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853C7-6514-1E44-B711-88AF52AB3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CIPANP2021 Organizing Committee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DE97-BEE7-2246-96C9-FFA0CA980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A5E52-2BE3-2449-B085-C2389E941539}"/>
              </a:ext>
            </a:extLst>
          </p:cNvPr>
          <p:cNvSpPr txBox="1"/>
          <p:nvPr/>
        </p:nvSpPr>
        <p:spPr>
          <a:xfrm>
            <a:off x="476876" y="787713"/>
            <a:ext cx="770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are going to try and get a little more money from vendors than in the past</a:t>
            </a:r>
          </a:p>
          <a:p>
            <a:endParaRPr lang="en-US" sz="1600" dirty="0"/>
          </a:p>
          <a:p>
            <a:r>
              <a:rPr lang="en-US" sz="1600" dirty="0"/>
              <a:t>I’m planning on contacting the following vendor.   If you have a relationship with one of them or with some other vendors and wouldn’t mind contacting them, please let me know</a:t>
            </a:r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14A78E-FC12-494C-A55F-066123444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06718"/>
              </p:ext>
            </p:extLst>
          </p:nvPr>
        </p:nvGraphicFramePr>
        <p:xfrm>
          <a:off x="3352800" y="1970554"/>
          <a:ext cx="2438400" cy="419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901983124"/>
                    </a:ext>
                  </a:extLst>
                </a:gridCol>
              </a:tblGrid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Chart Industries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308789093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Criotec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56708576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Cryofab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834076830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Cryoworks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806790919"/>
                  </a:ext>
                </a:extLst>
              </a:tr>
              <a:tr h="13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Demaco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2354052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Eljen Technology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023297947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GMW Associates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415469398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426777584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Hamamatsu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72119472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Hartmann Electronic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622598661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243351760"/>
                  </a:ext>
                </a:extLst>
              </a:tr>
              <a:tr h="67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High Precision Detectors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118832599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IBM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41477920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242092032"/>
                  </a:ext>
                </a:extLst>
              </a:tr>
              <a:tr h="137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KrioSystem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375960383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Lakeshore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065422532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Lesker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0390338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7E00E9-4BA5-F14A-A6FE-8CB123C7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57692"/>
              </p:ext>
            </p:extLst>
          </p:nvPr>
        </p:nvGraphicFramePr>
        <p:xfrm>
          <a:off x="403538" y="1970554"/>
          <a:ext cx="2796862" cy="3949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862">
                  <a:extLst>
                    <a:ext uri="{9D8B030D-6E8A-4147-A177-3AD203B41FA5}">
                      <a16:colId xmlns:a16="http://schemas.microsoft.com/office/drawing/2014/main" val="3901983124"/>
                    </a:ext>
                  </a:extLst>
                </a:gridCol>
              </a:tblGrid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Aerotech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449600822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Agilent - Molecular Division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852416008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Agilent - Vacuum Division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559919167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Air Liquide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583023473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Air Products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611769977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Amazon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359149080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88742442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Amplitude Lasers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038186885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ANEST IWATA Air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265528643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Arencibia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289031372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Attocube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024470589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BellowsTech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917065749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Berkeley Nucleonics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356298387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Brucker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613847822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Cambridge University Press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230273381"/>
                  </a:ext>
                </a:extLst>
              </a:tr>
              <a:tr h="137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Caen 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5179540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0CE974-4567-1946-BA16-97F9CEFC1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66972"/>
              </p:ext>
            </p:extLst>
          </p:nvPr>
        </p:nvGraphicFramePr>
        <p:xfrm>
          <a:off x="6163842" y="1970554"/>
          <a:ext cx="2438400" cy="3949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901983124"/>
                    </a:ext>
                  </a:extLst>
                </a:gridCol>
              </a:tblGrid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Messer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078553345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Mewasa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774633606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Microsoft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030557348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Mirion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97391520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Nikkiso Cryogenic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248939133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Nor-Cal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026972596"/>
                  </a:ext>
                </a:extLst>
              </a:tr>
              <a:tr h="127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Nvidia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99032227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Particle Zoo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218456327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Pfeiffer Vacuum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2433803753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TDK Lamda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953916938"/>
                  </a:ext>
                </a:extLst>
              </a:tr>
              <a:tr h="127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Teledyne LeCroy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17730817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SmarAct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1262489520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Supermicro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238408463"/>
                  </a:ext>
                </a:extLst>
              </a:tr>
              <a:tr h="67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Stahl Electronics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700798127"/>
                  </a:ext>
                </a:extLst>
              </a:tr>
              <a:tr h="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Vacuumvolume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3979490764"/>
                  </a:ext>
                </a:extLst>
              </a:tr>
              <a:tr h="13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W-IE-NE-R Plein &amp; </a:t>
                      </a:r>
                      <a:r>
                        <a:rPr lang="en-US" sz="1600" u="none" strike="noStrike" dirty="0" err="1">
                          <a:effectLst/>
                        </a:rPr>
                        <a:t>Baus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6" marR="2996" marT="2996" marB="0" anchor="b"/>
                </a:tc>
                <a:extLst>
                  <a:ext uri="{0D108BD9-81ED-4DB2-BD59-A6C34878D82A}">
                    <a16:rowId xmlns:a16="http://schemas.microsoft.com/office/drawing/2014/main" val="46840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639407"/>
      </p:ext>
    </p:extLst>
  </p:cSld>
  <p:clrMapOvr>
    <a:masterClrMapping/>
  </p:clrMapOvr>
</p:sld>
</file>

<file path=ppt/theme/theme1.xml><?xml version="1.0" encoding="utf-8"?>
<a:theme xmlns:a="http://schemas.openxmlformats.org/drawingml/2006/main" name="SBN_PPT_1130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SBN_PPT_113015.potx</Template>
  <TotalTime>47561</TotalTime>
  <Words>823</Words>
  <Application>Microsoft Macintosh PowerPoint</Application>
  <PresentationFormat>On-screen Show (4:3)</PresentationFormat>
  <Paragraphs>190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SBN_PPT_113015</vt:lpstr>
      <vt:lpstr>PowerPoint Presentation</vt:lpstr>
      <vt:lpstr>Covid19</vt:lpstr>
      <vt:lpstr>Venue</vt:lpstr>
      <vt:lpstr>Four homework topics for today</vt:lpstr>
      <vt:lpstr>Poster</vt:lpstr>
      <vt:lpstr>International Advisory committee</vt:lpstr>
      <vt:lpstr>Conveners</vt:lpstr>
      <vt:lpstr>Parallel session topics 2021</vt:lpstr>
      <vt:lpstr>Vendors</vt:lpstr>
      <vt:lpstr>Four homework topics for today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Brendan C Casey</cp:lastModifiedBy>
  <cp:revision>844</cp:revision>
  <cp:lastPrinted>2014-01-20T19:40:21Z</cp:lastPrinted>
  <dcterms:created xsi:type="dcterms:W3CDTF">2014-01-03T20:18:13Z</dcterms:created>
  <dcterms:modified xsi:type="dcterms:W3CDTF">2020-07-27T19:58:43Z</dcterms:modified>
  <cp:category/>
</cp:coreProperties>
</file>