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14"/>
  </p:notesMasterIdLst>
  <p:handoutMasterIdLst>
    <p:handoutMasterId r:id="rId15"/>
  </p:handoutMasterIdLst>
  <p:sldIdLst>
    <p:sldId id="1564" r:id="rId3"/>
    <p:sldId id="1711" r:id="rId4"/>
    <p:sldId id="1722" r:id="rId5"/>
    <p:sldId id="1692" r:id="rId6"/>
    <p:sldId id="1713" r:id="rId7"/>
    <p:sldId id="1727" r:id="rId8"/>
    <p:sldId id="1721" r:id="rId9"/>
    <p:sldId id="1718" r:id="rId10"/>
    <p:sldId id="1725" r:id="rId11"/>
    <p:sldId id="1720" r:id="rId12"/>
    <p:sldId id="172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C31310"/>
    <a:srgbClr val="000000"/>
    <a:srgbClr val="B53511"/>
    <a:srgbClr val="FF9300"/>
    <a:srgbClr val="21FFF5"/>
    <a:srgbClr val="115CA9"/>
    <a:srgbClr val="21FFF0"/>
    <a:srgbClr val="F400FF"/>
    <a:srgbClr val="16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49" autoAdjust="0"/>
    <p:restoredTop sz="88992" autoAdjust="0"/>
  </p:normalViewPr>
  <p:slideViewPr>
    <p:cSldViewPr snapToGrid="0" snapToObjects="1">
      <p:cViewPr varScale="1">
        <p:scale>
          <a:sx n="98" d="100"/>
          <a:sy n="98" d="100"/>
        </p:scale>
        <p:origin x="92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2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5433A4-C87D-204E-A6FB-BA3B5AE045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583118-3117-A14C-98BA-42DA97FAB8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3E5EE-3063-A84B-8C71-E27CE0BB0F63}" type="datetimeFigureOut">
              <a:rPr lang="en-US" smtClean="0"/>
              <a:t>7/29/20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A707AF-0688-824F-A29C-D793648085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C45689-833C-3C49-A421-FF40C18F34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7444F-994F-F547-AFF7-212BE49D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36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616E7-6442-8C42-AB7D-1A52A9F103E5}" type="datetimeFigureOut">
              <a:rPr lang="en-US" smtClean="0"/>
              <a:t>7/29/20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C62E9-0A14-0247-BAF3-2DD368B97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C62E9-0A14-0247-BAF3-2DD368B970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25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7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5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4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0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7BBD36-3257-8E4A-8984-B9E452B60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70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Young-Kee Kim (U.Chicago), DPF Chair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73930-EDB2-5B4C-99D8-72732A3B2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5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Bottom: Picture &amp; Caption">
  <p:cSld name="Logo Bottom: Picture &amp; Captio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>
            <a:spLocks noGrp="1"/>
          </p:cNvSpPr>
          <p:nvPr>
            <p:ph type="pic" idx="2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50505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0505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4C97"/>
              </a:buClr>
              <a:buSzPts val="1600"/>
              <a:buNone/>
              <a:defRPr sz="1600" b="1" i="0">
                <a:solidFill>
                  <a:srgbClr val="004C97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736827" y="6504213"/>
            <a:ext cx="675368" cy="2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4/18/20</a:t>
            </a:r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Young-Kee Kim (U.Chicago), DPF Chair</a:t>
            </a:r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222250" y="6504213"/>
            <a:ext cx="414338" cy="237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97"/>
              </a:buClr>
              <a:buSzPts val="2800"/>
              <a:buFont typeface="Calibri"/>
              <a:buNone/>
              <a:defRPr sz="2800">
                <a:solidFill>
                  <a:srgbClr val="004C9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4367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60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5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5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5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462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80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78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69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43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643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2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7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3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4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1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1958"/>
            <a:ext cx="8229600" cy="5174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4/18/20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8075663-5F42-8241-B1B1-982C249CF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</p:spTree>
    <p:extLst>
      <p:ext uri="{BB962C8B-B14F-4D97-AF65-F5344CB8AC3E}">
        <p14:creationId xmlns:p14="http://schemas.microsoft.com/office/powerpoint/2010/main" val="262780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6" r:id="rId14"/>
    <p:sldLayoutId id="2147483677" r:id="rId15"/>
    <p:sldLayoutId id="2147483678" r:id="rId16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com/url?sa=i&amp;url=https%3A%2F%2Fcalendaroptions.com%2Fcalendar-2020%2F&amp;psig=AOvVaw3pVZ4zdm05UHfW75wrTWom&amp;ust=1595807470187000&amp;source=images&amp;cd=vfe&amp;ved=0CAIQjRxqFwoTCNjMkZ_M6eoCFQAAAAAdAAAAABA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88391-2D34-244F-9CD2-21D62A4A6D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88093"/>
            <a:ext cx="9144000" cy="1470025"/>
          </a:xfrm>
        </p:spPr>
        <p:txBody>
          <a:bodyPr>
            <a:normAutofit/>
          </a:bodyPr>
          <a:lstStyle/>
          <a:p>
            <a:r>
              <a:rPr lang="en-US" sz="3600" dirty="0"/>
              <a:t>Snowmass 2021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F5C6D-E38C-3E43-9429-F77C93942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48085"/>
            <a:ext cx="9144000" cy="1602738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CPM Program Committee Meeting</a:t>
            </a:r>
          </a:p>
          <a:p>
            <a:r>
              <a:rPr lang="en-US" sz="2000" dirty="0"/>
              <a:t>July 29, 2020</a:t>
            </a:r>
          </a:p>
          <a:p>
            <a:endParaRPr lang="en-US" sz="2000" dirty="0"/>
          </a:p>
          <a:p>
            <a:r>
              <a:rPr lang="en-US" sz="2000" dirty="0"/>
              <a:t>Young-</a:t>
            </a:r>
            <a:r>
              <a:rPr lang="en-US" sz="2000" dirty="0" err="1"/>
              <a:t>Kee</a:t>
            </a:r>
            <a:r>
              <a:rPr lang="en-US" sz="2000" dirty="0"/>
              <a:t> Kim</a:t>
            </a:r>
          </a:p>
          <a:p>
            <a:r>
              <a:rPr lang="en-US" sz="2000" dirty="0"/>
              <a:t>University of Chicago</a:t>
            </a:r>
          </a:p>
        </p:txBody>
      </p:sp>
    </p:spTree>
    <p:extLst>
      <p:ext uri="{BB962C8B-B14F-4D97-AF65-F5344CB8AC3E}">
        <p14:creationId xmlns:p14="http://schemas.microsoft.com/office/powerpoint/2010/main" val="301547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423A2C-53F3-AC45-854C-5E85742B2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Planning Meeting Timeline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5393ED-63A1-2246-820D-72EC5EE33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37" y="3513810"/>
            <a:ext cx="8989017" cy="2964460"/>
          </a:xfrm>
        </p:spPr>
        <p:txBody>
          <a:bodyPr>
            <a:normAutofit fontScale="85000" lnSpcReduction="20000"/>
          </a:bodyPr>
          <a:lstStyle/>
          <a:p>
            <a:pPr marL="285750">
              <a:buFont typeface="Arial" panose="020B0604020202020204" pitchFamily="34" charset="0"/>
              <a:buChar char="•"/>
            </a:pPr>
            <a:r>
              <a:rPr lang="en-US" sz="1800" dirty="0"/>
              <a:t>~early August: webpage and registration ready and standby (LOC)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dirty="0"/>
              <a:t>August 12</a:t>
            </a:r>
            <a:r>
              <a:rPr lang="en-US" sz="1800" baseline="30000" dirty="0"/>
              <a:t>th</a:t>
            </a:r>
            <a:r>
              <a:rPr lang="en-US" sz="1800" dirty="0"/>
              <a:t> Program Committee meeting (2 weeks from today)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Program Outline (high-level, draft, but close to the final) for the CPM website and registration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Draft Breakout Sessions (# of sessions at a given time is important information for LOC)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Which 4 days?</a:t>
            </a:r>
          </a:p>
          <a:p>
            <a:pPr lvl="2"/>
            <a:r>
              <a:rPr lang="en-US" sz="1600" dirty="0"/>
              <a:t>Monday (Oct 5) – Thursday (Oct 8)</a:t>
            </a:r>
          </a:p>
          <a:p>
            <a:pPr lvl="2"/>
            <a:r>
              <a:rPr lang="en-US" sz="1600" dirty="0"/>
              <a:t>Monday-Tuesday (Oct 5-6), Thursday-Friday (Oct 8-9)</a:t>
            </a:r>
          </a:p>
          <a:p>
            <a:pPr lvl="2"/>
            <a:r>
              <a:rPr lang="en-US" sz="1600" dirty="0"/>
              <a:t>Sukkot (Jewish holiday week) begins in the evening of Oct 2 (Friday) / ends in the evening of Oct 9 (Friday)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2000" dirty="0"/>
              <a:t>September 9</a:t>
            </a:r>
            <a:r>
              <a:rPr lang="en-US" sz="2000" baseline="30000" dirty="0"/>
              <a:t>th</a:t>
            </a:r>
            <a:r>
              <a:rPr lang="en-US" sz="2000" dirty="0"/>
              <a:t> Program Committee meeting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Final program with plenary speakers confirmed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2000" dirty="0"/>
              <a:t>Most of Program Committee work is in the next couple of weeks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C66537E-DC73-FE4F-9E72-53961B02492A}"/>
              </a:ext>
            </a:extLst>
          </p:cNvPr>
          <p:cNvGrpSpPr/>
          <p:nvPr/>
        </p:nvGrpSpPr>
        <p:grpSpPr>
          <a:xfrm>
            <a:off x="318620" y="1015973"/>
            <a:ext cx="8506758" cy="2546483"/>
            <a:chOff x="318620" y="1170989"/>
            <a:chExt cx="8506758" cy="2546483"/>
          </a:xfrm>
        </p:grpSpPr>
        <p:pic>
          <p:nvPicPr>
            <p:cNvPr id="6150" name="Picture 6" descr="Calendar 2020 – Calendar Options">
              <a:hlinkClick r:id="rId2"/>
              <a:extLst>
                <a:ext uri="{FF2B5EF4-FFF2-40B4-BE49-F238E27FC236}">
                  <a16:creationId xmlns:a16="http://schemas.microsoft.com/office/drawing/2014/main" id="{2426B5B5-7B15-7B41-A529-5DEC7558DC3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35" t="68298" r="49968" b="5323"/>
            <a:stretch/>
          </p:blipFill>
          <p:spPr bwMode="auto">
            <a:xfrm>
              <a:off x="3123487" y="1276298"/>
              <a:ext cx="5701891" cy="24411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Calendar 2020 – Calendar Options">
              <a:hlinkClick r:id="rId2"/>
              <a:extLst>
                <a:ext uri="{FF2B5EF4-FFF2-40B4-BE49-F238E27FC236}">
                  <a16:creationId xmlns:a16="http://schemas.microsoft.com/office/drawing/2014/main" id="{BAD44FFA-7AC8-8046-A46E-0A07B67CCF3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780" t="42845" r="2510" b="31577"/>
            <a:stretch/>
          </p:blipFill>
          <p:spPr bwMode="auto">
            <a:xfrm>
              <a:off x="318620" y="1248017"/>
              <a:ext cx="2840298" cy="23670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5-Point Star 5">
              <a:extLst>
                <a:ext uri="{FF2B5EF4-FFF2-40B4-BE49-F238E27FC236}">
                  <a16:creationId xmlns:a16="http://schemas.microsoft.com/office/drawing/2014/main" id="{6814D688-1D9E-B143-86BE-E46EDEBD72F0}"/>
                </a:ext>
              </a:extLst>
            </p:cNvPr>
            <p:cNvSpPr/>
            <p:nvPr/>
          </p:nvSpPr>
          <p:spPr>
            <a:xfrm>
              <a:off x="1638648" y="1982939"/>
              <a:ext cx="193370" cy="179110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5-Point Star 13">
              <a:extLst>
                <a:ext uri="{FF2B5EF4-FFF2-40B4-BE49-F238E27FC236}">
                  <a16:creationId xmlns:a16="http://schemas.microsoft.com/office/drawing/2014/main" id="{7EB902B7-059B-F540-9FD6-096867AB7A60}"/>
                </a:ext>
              </a:extLst>
            </p:cNvPr>
            <p:cNvSpPr/>
            <p:nvPr/>
          </p:nvSpPr>
          <p:spPr>
            <a:xfrm>
              <a:off x="1638648" y="2252416"/>
              <a:ext cx="193370" cy="179110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5-Point Star 14">
              <a:extLst>
                <a:ext uri="{FF2B5EF4-FFF2-40B4-BE49-F238E27FC236}">
                  <a16:creationId xmlns:a16="http://schemas.microsoft.com/office/drawing/2014/main" id="{4A6F1447-21F6-5143-9C5F-B4E9B9589553}"/>
                </a:ext>
              </a:extLst>
            </p:cNvPr>
            <p:cNvSpPr/>
            <p:nvPr/>
          </p:nvSpPr>
          <p:spPr>
            <a:xfrm>
              <a:off x="1638648" y="2495238"/>
              <a:ext cx="193370" cy="179110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D655F699-EF1E-FA41-BD1F-0521FC62DF4E}"/>
                </a:ext>
              </a:extLst>
            </p:cNvPr>
            <p:cNvSpPr/>
            <p:nvPr/>
          </p:nvSpPr>
          <p:spPr>
            <a:xfrm>
              <a:off x="1638648" y="2738060"/>
              <a:ext cx="193370" cy="179110"/>
            </a:xfrm>
            <a:prstGeom prst="star5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5-Point Star 16">
              <a:extLst>
                <a:ext uri="{FF2B5EF4-FFF2-40B4-BE49-F238E27FC236}">
                  <a16:creationId xmlns:a16="http://schemas.microsoft.com/office/drawing/2014/main" id="{9E0C60C5-7047-F14D-B28F-723F37271423}"/>
                </a:ext>
              </a:extLst>
            </p:cNvPr>
            <p:cNvSpPr/>
            <p:nvPr/>
          </p:nvSpPr>
          <p:spPr>
            <a:xfrm>
              <a:off x="1638648" y="3009202"/>
              <a:ext cx="193370" cy="179110"/>
            </a:xfrm>
            <a:prstGeom prst="star5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5-Point Star 17">
              <a:extLst>
                <a:ext uri="{FF2B5EF4-FFF2-40B4-BE49-F238E27FC236}">
                  <a16:creationId xmlns:a16="http://schemas.microsoft.com/office/drawing/2014/main" id="{929CFD3C-2573-A045-9D5B-8CC02F0A796F}"/>
                </a:ext>
              </a:extLst>
            </p:cNvPr>
            <p:cNvSpPr/>
            <p:nvPr/>
          </p:nvSpPr>
          <p:spPr>
            <a:xfrm>
              <a:off x="4460092" y="1973512"/>
              <a:ext cx="193370" cy="179110"/>
            </a:xfrm>
            <a:prstGeom prst="star5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5-Point Star 18">
              <a:extLst>
                <a:ext uri="{FF2B5EF4-FFF2-40B4-BE49-F238E27FC236}">
                  <a16:creationId xmlns:a16="http://schemas.microsoft.com/office/drawing/2014/main" id="{7BC1E99B-1AAB-9D4C-BC5C-A4D4D955580B}"/>
                </a:ext>
              </a:extLst>
            </p:cNvPr>
            <p:cNvSpPr/>
            <p:nvPr/>
          </p:nvSpPr>
          <p:spPr>
            <a:xfrm>
              <a:off x="4460092" y="2242989"/>
              <a:ext cx="193370" cy="179110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5-Point Star 19">
              <a:extLst>
                <a:ext uri="{FF2B5EF4-FFF2-40B4-BE49-F238E27FC236}">
                  <a16:creationId xmlns:a16="http://schemas.microsoft.com/office/drawing/2014/main" id="{F85E16D7-CC5C-A641-B48E-B64C77D08B53}"/>
                </a:ext>
              </a:extLst>
            </p:cNvPr>
            <p:cNvSpPr/>
            <p:nvPr/>
          </p:nvSpPr>
          <p:spPr>
            <a:xfrm>
              <a:off x="4460092" y="2485811"/>
              <a:ext cx="193370" cy="179110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5-Point Star 20">
              <a:extLst>
                <a:ext uri="{FF2B5EF4-FFF2-40B4-BE49-F238E27FC236}">
                  <a16:creationId xmlns:a16="http://schemas.microsoft.com/office/drawing/2014/main" id="{35AA49A2-74A2-4C47-BBCE-E5F5AC9A9F11}"/>
                </a:ext>
              </a:extLst>
            </p:cNvPr>
            <p:cNvSpPr/>
            <p:nvPr/>
          </p:nvSpPr>
          <p:spPr>
            <a:xfrm>
              <a:off x="4460092" y="2728633"/>
              <a:ext cx="193370" cy="179110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5-Point Star 21">
              <a:extLst>
                <a:ext uri="{FF2B5EF4-FFF2-40B4-BE49-F238E27FC236}">
                  <a16:creationId xmlns:a16="http://schemas.microsoft.com/office/drawing/2014/main" id="{0C4699B0-C43B-714E-AD94-6534D020A804}"/>
                </a:ext>
              </a:extLst>
            </p:cNvPr>
            <p:cNvSpPr/>
            <p:nvPr/>
          </p:nvSpPr>
          <p:spPr>
            <a:xfrm>
              <a:off x="4460092" y="2999775"/>
              <a:ext cx="193370" cy="179110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B4514775-6359-7B46-ABBE-03C3EFE104E1}"/>
                </a:ext>
              </a:extLst>
            </p:cNvPr>
            <p:cNvSpPr/>
            <p:nvPr/>
          </p:nvSpPr>
          <p:spPr>
            <a:xfrm>
              <a:off x="6498285" y="2205281"/>
              <a:ext cx="1809947" cy="252249"/>
            </a:xfrm>
            <a:prstGeom prst="round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7341EDA-9377-6743-9F65-968E64AA8D06}"/>
                </a:ext>
              </a:extLst>
            </p:cNvPr>
            <p:cNvSpPr txBox="1"/>
            <p:nvPr/>
          </p:nvSpPr>
          <p:spPr>
            <a:xfrm>
              <a:off x="553452" y="1170989"/>
              <a:ext cx="2371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C00000"/>
                  </a:solidFill>
                </a:rPr>
                <a:t>Weekly Program Committee Meetings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A3DC372-7E0D-B84D-95CB-04F08DDC088D}"/>
                </a:ext>
              </a:extLst>
            </p:cNvPr>
            <p:cNvSpPr txBox="1"/>
            <p:nvPr/>
          </p:nvSpPr>
          <p:spPr>
            <a:xfrm>
              <a:off x="1754187" y="1933994"/>
              <a:ext cx="5597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C00000"/>
                  </a:solidFill>
                </a:rPr>
                <a:t>Today</a:t>
              </a:r>
            </a:p>
          </p:txBody>
        </p:sp>
      </p:grp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CB3857FF-EA5A-7F4C-8354-302680F9FB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37" y="6495833"/>
            <a:ext cx="2757591" cy="365125"/>
          </a:xfrm>
        </p:spPr>
        <p:txBody>
          <a:bodyPr/>
          <a:lstStyle/>
          <a:p>
            <a:r>
              <a:rPr lang="en-US" dirty="0"/>
              <a:t>7/29/20 CPM Program Committee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85443A7E-A186-A04A-95BE-9273073D6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2139" y="6495833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BEF374D5-A5BC-1A4A-80C2-BFF8E7827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1654" y="649583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36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FBAF4F-96CD-3844-B488-E55B830BB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Topics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9F1788-A6AF-7140-9FE6-539F7298A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 Committee Structure</a:t>
            </a:r>
          </a:p>
          <a:p>
            <a:pPr lvl="1"/>
            <a:r>
              <a:rPr lang="en-US" dirty="0"/>
              <a:t>Chair?</a:t>
            </a:r>
          </a:p>
          <a:p>
            <a:pPr lvl="1"/>
            <a:r>
              <a:rPr lang="en-US" dirty="0"/>
              <a:t>Co-Chair?</a:t>
            </a:r>
          </a:p>
          <a:p>
            <a:pPr lvl="1"/>
            <a:r>
              <a:rPr lang="en-US" dirty="0"/>
              <a:t>….</a:t>
            </a:r>
          </a:p>
          <a:p>
            <a:endParaRPr lang="en-US" dirty="0"/>
          </a:p>
          <a:p>
            <a:r>
              <a:rPr lang="en-US" dirty="0"/>
              <a:t>AOB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8497403-5405-4146-8CB6-8967BF199D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37" y="6495833"/>
            <a:ext cx="2757591" cy="365125"/>
          </a:xfrm>
        </p:spPr>
        <p:txBody>
          <a:bodyPr/>
          <a:lstStyle/>
          <a:p>
            <a:r>
              <a:rPr lang="en-US" dirty="0"/>
              <a:t>7/29/20 CPM Program Committee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696C0CD-45BA-9245-AA36-8E2C93727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2139" y="6495833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69A7FD6-EFBB-DF4F-BB77-E07821127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1654" y="649583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9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13F76-7B52-AC4F-B3EE-CFC49F4BF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CPM Program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D4F1A-D233-684C-87AD-70560CBB7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1958"/>
            <a:ext cx="8229600" cy="56790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Frontier Representatives</a:t>
            </a:r>
          </a:p>
          <a:p>
            <a:pPr lvl="1"/>
            <a:r>
              <a:rPr lang="en-US" dirty="0"/>
              <a:t>Frontier Conveners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Steering Group</a:t>
            </a:r>
          </a:p>
          <a:p>
            <a:pPr lvl="1"/>
            <a:r>
              <a:rPr lang="en-US" dirty="0"/>
              <a:t>DPF: Young-</a:t>
            </a:r>
            <a:r>
              <a:rPr lang="en-US" dirty="0" err="1"/>
              <a:t>Kee</a:t>
            </a:r>
            <a:r>
              <a:rPr lang="en-US" dirty="0"/>
              <a:t> Kim (Chair), Tao Han (Chair-Elect), Joel Butler (Vice-Chair), Priscilla Cushman (Past Chair) </a:t>
            </a:r>
          </a:p>
          <a:p>
            <a:pPr lvl="1"/>
            <a:r>
              <a:rPr lang="en-US" dirty="0" err="1"/>
              <a:t>Rep.s</a:t>
            </a:r>
            <a:r>
              <a:rPr lang="en-US" dirty="0"/>
              <a:t>: </a:t>
            </a:r>
            <a:r>
              <a:rPr lang="en-US" dirty="0" err="1"/>
              <a:t>Glennys</a:t>
            </a:r>
            <a:r>
              <a:rPr lang="en-US" dirty="0"/>
              <a:t> Farrar (DAP), Gabriela Gonzales (DGRAV), </a:t>
            </a:r>
            <a:r>
              <a:rPr lang="en-US" dirty="0" err="1"/>
              <a:t>Yury</a:t>
            </a:r>
            <a:r>
              <a:rPr lang="en-US" dirty="0"/>
              <a:t> </a:t>
            </a:r>
            <a:r>
              <a:rPr lang="en-US" dirty="0" err="1"/>
              <a:t>Kolomensky</a:t>
            </a:r>
            <a:r>
              <a:rPr lang="en-US" dirty="0"/>
              <a:t> (DNP), Sergei </a:t>
            </a:r>
            <a:r>
              <a:rPr lang="en-US" dirty="0" err="1"/>
              <a:t>Nagaitsev</a:t>
            </a:r>
            <a:r>
              <a:rPr lang="en-US" dirty="0"/>
              <a:t> (DPB)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2 Early Careers</a:t>
            </a:r>
          </a:p>
          <a:p>
            <a:pPr lvl="1"/>
            <a:r>
              <a:rPr lang="en-US" dirty="0" err="1"/>
              <a:t>Vishvas</a:t>
            </a:r>
            <a:r>
              <a:rPr lang="en-US" dirty="0"/>
              <a:t> Pandey (postdoc), Joshua Barrow (graduate student)</a:t>
            </a:r>
          </a:p>
          <a:p>
            <a:pPr lvl="1"/>
            <a:endParaRPr lang="en-US" dirty="0"/>
          </a:p>
          <a:p>
            <a:r>
              <a:rPr lang="en-US" dirty="0"/>
              <a:t>Co-chairs of LOC (ex-officio members)</a:t>
            </a:r>
          </a:p>
          <a:p>
            <a:pPr lvl="1"/>
            <a:r>
              <a:rPr lang="en-US" dirty="0"/>
              <a:t>Bo </a:t>
            </a:r>
            <a:r>
              <a:rPr lang="en-US" dirty="0" err="1"/>
              <a:t>Jayatilaka</a:t>
            </a:r>
            <a:r>
              <a:rPr lang="en-US" dirty="0"/>
              <a:t>, Brendan </a:t>
            </a:r>
            <a:r>
              <a:rPr lang="en-US" dirty="0" err="1"/>
              <a:t>Kiburg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Adding ~4 additional people with global views</a:t>
            </a:r>
          </a:p>
          <a:p>
            <a:pPr lvl="1"/>
            <a:r>
              <a:rPr lang="en-US" dirty="0"/>
              <a:t>CPM?</a:t>
            </a:r>
          </a:p>
          <a:p>
            <a:pPr lvl="1"/>
            <a:r>
              <a:rPr lang="en-US" dirty="0"/>
              <a:t>CSS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F2B672F-7D5A-8A49-83EF-36F37A4D7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550182"/>
              </p:ext>
            </p:extLst>
          </p:nvPr>
        </p:nvGraphicFramePr>
        <p:xfrm>
          <a:off x="3683725" y="1266636"/>
          <a:ext cx="5003075" cy="2092065"/>
        </p:xfrm>
        <a:graphic>
          <a:graphicData uri="http://schemas.openxmlformats.org/drawingml/2006/table">
            <a:tbl>
              <a:tblPr/>
              <a:tblGrid>
                <a:gridCol w="2628733">
                  <a:extLst>
                    <a:ext uri="{9D8B030D-6E8A-4147-A177-3AD203B41FA5}">
                      <a16:colId xmlns:a16="http://schemas.microsoft.com/office/drawing/2014/main" val="2778327659"/>
                    </a:ext>
                  </a:extLst>
                </a:gridCol>
                <a:gridCol w="1175056">
                  <a:extLst>
                    <a:ext uri="{9D8B030D-6E8A-4147-A177-3AD203B41FA5}">
                      <a16:colId xmlns:a16="http://schemas.microsoft.com/office/drawing/2014/main" val="1047845570"/>
                    </a:ext>
                  </a:extLst>
                </a:gridCol>
                <a:gridCol w="1199286">
                  <a:extLst>
                    <a:ext uri="{9D8B030D-6E8A-4147-A177-3AD203B41FA5}">
                      <a16:colId xmlns:a16="http://schemas.microsoft.com/office/drawing/2014/main" val="2139207064"/>
                    </a:ext>
                  </a:extLst>
                </a:gridCol>
              </a:tblGrid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Energy 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Laura Reina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Florida State U.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448951"/>
                  </a:ext>
                </a:extLst>
              </a:tr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Neutrinos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Patrick Huber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Virginia Tech.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529516"/>
                  </a:ext>
                </a:extLst>
              </a:tr>
              <a:tr h="180784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>
                          <a:effectLst/>
                        </a:rPr>
                        <a:t>Rare Processes and Precision Measurements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Marina Artuso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Syracuse U.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627461"/>
                  </a:ext>
                </a:extLst>
              </a:tr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>
                          <a:effectLst/>
                        </a:rPr>
                        <a:t>Cosmic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Aaron Chou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 err="1">
                          <a:effectLst/>
                        </a:rPr>
                        <a:t>Fermilab</a:t>
                      </a:r>
                      <a:endParaRPr lang="en-US" sz="1100" dirty="0">
                        <a:effectLst/>
                      </a:endParaRP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257735"/>
                  </a:ext>
                </a:extLst>
              </a:tr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Theory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Aida El-Khadra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UIUC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92185"/>
                  </a:ext>
                </a:extLst>
              </a:tr>
              <a:tr h="225393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Accelerator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Tor Raubenheimer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SLAC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88250"/>
                  </a:ext>
                </a:extLst>
              </a:tr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Instumentation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Jinlong Zhang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Argonne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446356"/>
                  </a:ext>
                </a:extLst>
              </a:tr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Computational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Oliver Gutsche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Fermilab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269102"/>
                  </a:ext>
                </a:extLst>
              </a:tr>
              <a:tr h="243616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Underground Facilities and Infrastructure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John Orrell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>
                          <a:effectLst/>
                        </a:rPr>
                        <a:t>PNNL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81724"/>
                  </a:ext>
                </a:extLst>
              </a:tr>
              <a:tr h="169750">
                <a:tc>
                  <a:txBody>
                    <a:bodyPr/>
                    <a:lstStyle/>
                    <a:p>
                      <a:pPr rtl="0" fontAlgn="b"/>
                      <a:r>
                        <a:rPr lang="en-US" sz="1100">
                          <a:effectLst/>
                        </a:rPr>
                        <a:t>Community Engagement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Breese Quinn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dirty="0">
                          <a:effectLst/>
                        </a:rPr>
                        <a:t>U. Mississippi</a:t>
                      </a:r>
                    </a:p>
                  </a:txBody>
                  <a:tcPr marL="26432" marR="26432" marT="17621" marB="1762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741027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FDEF74B-ECF4-0E4A-B7AC-44D0B1936B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37" y="6495833"/>
            <a:ext cx="2757591" cy="365125"/>
          </a:xfrm>
        </p:spPr>
        <p:txBody>
          <a:bodyPr/>
          <a:lstStyle/>
          <a:p>
            <a:r>
              <a:rPr lang="en-US" dirty="0"/>
              <a:t>7/29/20 CPM Program Committee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6B25BD1-26E1-4D4B-B86D-9E2FFF9A5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2139" y="6495833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B5DDCA2-CD3F-D247-B0C8-4CFB1145F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1654" y="649583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1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98755-672A-D840-AD51-39988204A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Snowmass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B22E6-6D7B-6740-AA37-4E6B3AADB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To define the most important questions for the field of particle physics </a:t>
            </a:r>
          </a:p>
          <a:p>
            <a:pPr lvl="1"/>
            <a:r>
              <a:rPr lang="en-US" dirty="0"/>
              <a:t>To identify promising opportunities to address them</a:t>
            </a:r>
          </a:p>
          <a:p>
            <a:endParaRPr lang="en-US" dirty="0"/>
          </a:p>
          <a:p>
            <a:r>
              <a:rPr lang="en-US" dirty="0"/>
              <a:t>Do &amp; Do-Not</a:t>
            </a:r>
          </a:p>
          <a:p>
            <a:pPr lvl="1"/>
            <a:r>
              <a:rPr lang="en-US" u="sng" dirty="0"/>
              <a:t>Do</a:t>
            </a:r>
            <a:r>
              <a:rPr lang="en-US" dirty="0"/>
              <a:t>: Address the questions the particle physics community wishes to answer over the next two decades and how we plan to answer them </a:t>
            </a:r>
          </a:p>
          <a:p>
            <a:pPr lvl="1"/>
            <a:r>
              <a:rPr lang="en-US" u="sng" dirty="0"/>
              <a:t>Do-Not</a:t>
            </a:r>
            <a:r>
              <a:rPr lang="en-US" dirty="0"/>
              <a:t>: Prioritize activities (this is the goal of the P5)</a:t>
            </a:r>
          </a:p>
          <a:p>
            <a:pPr lvl="1"/>
            <a:endParaRPr lang="en-US" dirty="0"/>
          </a:p>
          <a:p>
            <a:r>
              <a:rPr lang="en-US" dirty="0"/>
              <a:t>The Snowmass process could include</a:t>
            </a:r>
          </a:p>
          <a:p>
            <a:pPr lvl="1"/>
            <a:r>
              <a:rPr lang="en-US" dirty="0"/>
              <a:t>Develop a framework of scientific questions that can form the basis of a future program</a:t>
            </a:r>
          </a:p>
          <a:p>
            <a:pPr lvl="1"/>
            <a:r>
              <a:rPr lang="en-US" dirty="0"/>
              <a:t>Survey experiments, facilities, and capabilities that would address these questions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7176627-C47D-D24A-BA97-BFEBF751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37" y="6495833"/>
            <a:ext cx="2757591" cy="365125"/>
          </a:xfrm>
        </p:spPr>
        <p:txBody>
          <a:bodyPr/>
          <a:lstStyle/>
          <a:p>
            <a:r>
              <a:rPr lang="en-US" dirty="0"/>
              <a:t>7/29/20 CPM Program Committee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E9FFDC5-D701-1446-91E4-E3B2688C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2139" y="6495833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E467B1D-F945-A44D-8931-D0910B429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1654" y="649583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17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9C904-855C-D142-9520-45CFC0200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Snowmass Timeline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A34FBA3-0691-1848-8B56-EAC132195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47132"/>
              </p:ext>
            </p:extLst>
          </p:nvPr>
        </p:nvGraphicFramePr>
        <p:xfrm>
          <a:off x="0" y="1751172"/>
          <a:ext cx="9144000" cy="497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337071865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3469934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72810927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9203826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53721245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1506702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17797453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4685134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8715089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306318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10467857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88884560"/>
                    </a:ext>
                  </a:extLst>
                </a:gridCol>
              </a:tblGrid>
              <a:tr h="49746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11/19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12/19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2/20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6"/>
                          </a:solidFill>
                        </a:rPr>
                        <a:t>4/20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9/20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6"/>
                          </a:solidFill>
                        </a:rPr>
                        <a:t>10/20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7760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E4D6BFC-EA54-C14D-A8CF-E7FFE0269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907213"/>
              </p:ext>
            </p:extLst>
          </p:nvPr>
        </p:nvGraphicFramePr>
        <p:xfrm>
          <a:off x="0" y="4738826"/>
          <a:ext cx="9144000" cy="497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337071865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3469934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72810927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9203826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53721245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1506702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17797453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4685134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8715089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306318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10467857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88884560"/>
                    </a:ext>
                  </a:extLst>
                </a:gridCol>
              </a:tblGrid>
              <a:tr h="49746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11/20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12/20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2/21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6"/>
                          </a:solidFill>
                        </a:rPr>
                        <a:t>4/21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6/21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6"/>
                          </a:solidFill>
                        </a:rPr>
                        <a:t>7/21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9/21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6"/>
                          </a:solidFill>
                        </a:rPr>
                        <a:t>10/21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77608"/>
                  </a:ext>
                </a:extLst>
              </a:tr>
            </a:tbl>
          </a:graphicData>
        </a:graphic>
      </p:graphicFrame>
      <p:sp>
        <p:nvSpPr>
          <p:cNvPr id="3" name="Left-Right Arrow 2">
            <a:extLst>
              <a:ext uri="{FF2B5EF4-FFF2-40B4-BE49-F238E27FC236}">
                <a16:creationId xmlns:a16="http://schemas.microsoft.com/office/drawing/2014/main" id="{F30D204B-519E-D349-AE6B-D1D1855720E4}"/>
              </a:ext>
            </a:extLst>
          </p:cNvPr>
          <p:cNvSpPr/>
          <p:nvPr/>
        </p:nvSpPr>
        <p:spPr>
          <a:xfrm>
            <a:off x="3846786" y="2265659"/>
            <a:ext cx="3799490" cy="475525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Letters of Interest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B63D35-461E-5945-B317-4A79EF4EEE16}"/>
              </a:ext>
            </a:extLst>
          </p:cNvPr>
          <p:cNvSpPr txBox="1"/>
          <p:nvPr/>
        </p:nvSpPr>
        <p:spPr>
          <a:xfrm>
            <a:off x="7223357" y="946382"/>
            <a:ext cx="19607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solidFill>
                  <a:srgbClr val="C00000"/>
                </a:solidFill>
              </a:rPr>
              <a:t>Community Planning </a:t>
            </a:r>
          </a:p>
          <a:p>
            <a:pPr algn="r"/>
            <a:r>
              <a:rPr lang="en-US" sz="1600" dirty="0">
                <a:solidFill>
                  <a:srgbClr val="C00000"/>
                </a:solidFill>
              </a:rPr>
              <a:t>Meeting (CPM)</a:t>
            </a:r>
          </a:p>
          <a:p>
            <a:pPr algn="r"/>
            <a:r>
              <a:rPr lang="en-US" sz="1600" dirty="0">
                <a:solidFill>
                  <a:srgbClr val="C00000"/>
                </a:solidFill>
              </a:rPr>
              <a:t>Oct. 5-9 Virtual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EA63B4-E7FE-A540-BBCB-E35081B5DEF5}"/>
              </a:ext>
            </a:extLst>
          </p:cNvPr>
          <p:cNvSpPr txBox="1"/>
          <p:nvPr/>
        </p:nvSpPr>
        <p:spPr>
          <a:xfrm>
            <a:off x="5018226" y="3610017"/>
            <a:ext cx="28905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Community Summer Study (CSS)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July 11-20, 2021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(UW Seattle)</a:t>
            </a:r>
          </a:p>
          <a:p>
            <a:pPr algn="ctr"/>
            <a:r>
              <a:rPr lang="en-US" sz="1600" dirty="0"/>
              <a:t>DPF 2021 (TBD)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F2AFE9-83EC-404C-877A-700E5AA421D6}"/>
              </a:ext>
            </a:extLst>
          </p:cNvPr>
          <p:cNvSpPr txBox="1"/>
          <p:nvPr/>
        </p:nvSpPr>
        <p:spPr>
          <a:xfrm>
            <a:off x="8094143" y="4118431"/>
            <a:ext cx="10638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solidFill>
                  <a:srgbClr val="C00000"/>
                </a:solidFill>
              </a:rPr>
              <a:t>Snowmass</a:t>
            </a:r>
          </a:p>
          <a:p>
            <a:pPr algn="r"/>
            <a:r>
              <a:rPr lang="en-US" sz="1600" dirty="0">
                <a:solidFill>
                  <a:srgbClr val="C00000"/>
                </a:solidFill>
              </a:rPr>
              <a:t>Report</a:t>
            </a: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EA6CBE66-9FB5-F540-8A72-0279A3E24E38}"/>
              </a:ext>
            </a:extLst>
          </p:cNvPr>
          <p:cNvSpPr/>
          <p:nvPr/>
        </p:nvSpPr>
        <p:spPr>
          <a:xfrm>
            <a:off x="0" y="5240363"/>
            <a:ext cx="6889531" cy="48380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Contributed (“white”) Papers</a:t>
            </a:r>
          </a:p>
        </p:txBody>
      </p:sp>
      <p:sp>
        <p:nvSpPr>
          <p:cNvPr id="16" name="Left Arrow 15">
            <a:extLst>
              <a:ext uri="{FF2B5EF4-FFF2-40B4-BE49-F238E27FC236}">
                <a16:creationId xmlns:a16="http://schemas.microsoft.com/office/drawing/2014/main" id="{CAF49128-5A70-614D-85A5-B2C283B8D36E}"/>
              </a:ext>
            </a:extLst>
          </p:cNvPr>
          <p:cNvSpPr/>
          <p:nvPr/>
        </p:nvSpPr>
        <p:spPr>
          <a:xfrm>
            <a:off x="3846786" y="2584324"/>
            <a:ext cx="5297214" cy="47552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Contributed (“white”) Papers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EFCED6-FAE8-DD4F-B4DA-95BF29569475}"/>
              </a:ext>
            </a:extLst>
          </p:cNvPr>
          <p:cNvSpPr txBox="1"/>
          <p:nvPr/>
        </p:nvSpPr>
        <p:spPr>
          <a:xfrm>
            <a:off x="3330874" y="944175"/>
            <a:ext cx="1685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Virtual Kick-off 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Town Hall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APS April Meeting</a:t>
            </a: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03149FA7-1C7A-6C4B-B721-CEE1814DB378}"/>
              </a:ext>
            </a:extLst>
          </p:cNvPr>
          <p:cNvSpPr/>
          <p:nvPr/>
        </p:nvSpPr>
        <p:spPr>
          <a:xfrm>
            <a:off x="0" y="2284268"/>
            <a:ext cx="3809947" cy="46499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Preparation</a:t>
            </a:r>
          </a:p>
        </p:txBody>
      </p:sp>
      <p:sp>
        <p:nvSpPr>
          <p:cNvPr id="22" name="Left Arrow 21">
            <a:extLst>
              <a:ext uri="{FF2B5EF4-FFF2-40B4-BE49-F238E27FC236}">
                <a16:creationId xmlns:a16="http://schemas.microsoft.com/office/drawing/2014/main" id="{C3E1F328-C343-7149-B513-B57D202BDC79}"/>
              </a:ext>
            </a:extLst>
          </p:cNvPr>
          <p:cNvSpPr/>
          <p:nvPr/>
        </p:nvSpPr>
        <p:spPr>
          <a:xfrm>
            <a:off x="4256690" y="2918785"/>
            <a:ext cx="4887310" cy="47552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10 Frontier &amp; 78 Topical Groups: Meetings &amp; Workshops</a:t>
            </a:r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941E59B7-786A-0940-A346-16B4499E87F3}"/>
              </a:ext>
            </a:extLst>
          </p:cNvPr>
          <p:cNvSpPr/>
          <p:nvPr/>
        </p:nvSpPr>
        <p:spPr>
          <a:xfrm>
            <a:off x="0" y="5560347"/>
            <a:ext cx="5770179" cy="48380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10 Frontier &amp; 78 Topical Groups: Meetings &amp; Workshops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FF7841-9FD9-F54C-857F-361B1B6713B8}"/>
              </a:ext>
            </a:extLst>
          </p:cNvPr>
          <p:cNvSpPr txBox="1"/>
          <p:nvPr/>
        </p:nvSpPr>
        <p:spPr>
          <a:xfrm>
            <a:off x="3679783" y="3874563"/>
            <a:ext cx="9877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2021 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APS April </a:t>
            </a:r>
          </a:p>
          <a:p>
            <a:pPr algn="ctr"/>
            <a:r>
              <a:rPr lang="en-US" sz="1600" dirty="0">
                <a:solidFill>
                  <a:srgbClr val="C00000"/>
                </a:solidFill>
              </a:rPr>
              <a:t>Meeting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94D6D7-C166-6943-8C2E-092FABD75D9F}"/>
              </a:ext>
            </a:extLst>
          </p:cNvPr>
          <p:cNvSpPr txBox="1"/>
          <p:nvPr/>
        </p:nvSpPr>
        <p:spPr>
          <a:xfrm>
            <a:off x="5058788" y="935526"/>
            <a:ext cx="1323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European Strategy Update</a:t>
            </a: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959447B7-F46D-2B4F-8E4E-EE093976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37" y="6495833"/>
            <a:ext cx="2757591" cy="365125"/>
          </a:xfrm>
        </p:spPr>
        <p:txBody>
          <a:bodyPr/>
          <a:lstStyle/>
          <a:p>
            <a:r>
              <a:rPr lang="en-US" dirty="0"/>
              <a:t>7/29/20 CPM Program Committee</a:t>
            </a: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8D035DD-8ACB-2046-8E8F-AE59CD908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2139" y="6495833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700605C0-68F1-4944-879E-17A277AE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1654" y="649583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44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879CF-1644-4E48-8944-6676E888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Prior to CPM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50812-7DE0-E24F-BD72-41AE8D657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Frontier-level activities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Many more topical group meetings / workshops</a:t>
            </a:r>
          </a:p>
          <a:p>
            <a:r>
              <a:rPr lang="en-US" dirty="0"/>
              <a:t>There have been some inter-frontier /cross-cutting group meetings / workshops</a:t>
            </a:r>
          </a:p>
          <a:p>
            <a:endParaRPr lang="en-US" dirty="0"/>
          </a:p>
          <a:p>
            <a:r>
              <a:rPr lang="en-US" dirty="0"/>
              <a:t>Compared to CPM 2012, we are a few months ahead</a:t>
            </a:r>
          </a:p>
          <a:p>
            <a:pPr lvl="1"/>
            <a:r>
              <a:rPr lang="en-US" dirty="0"/>
              <a:t>CPM 2020 Frontier focus – inter-frontier / cross-cutting meetings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B7CF195-B322-214A-9D1D-E0C4583477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532" y="1632015"/>
            <a:ext cx="7419703" cy="2343482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F582D6D-2037-E845-B6D1-1496DA8194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37" y="6495833"/>
            <a:ext cx="2757591" cy="365125"/>
          </a:xfrm>
        </p:spPr>
        <p:txBody>
          <a:bodyPr/>
          <a:lstStyle/>
          <a:p>
            <a:r>
              <a:rPr lang="en-US" dirty="0"/>
              <a:t>7/29/20 CPM Program Committee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CFADFA8-4C27-2643-993D-764AA57E0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2139" y="6495833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19A93AA-C89C-2347-852F-7ED8898D8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1654" y="649583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15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0444-7C6D-EC43-A606-E2E79B96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CPM Local Organizing Committee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A63AC38-E2C1-084E-ACAB-AA2408B5B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971371"/>
              </p:ext>
            </p:extLst>
          </p:nvPr>
        </p:nvGraphicFramePr>
        <p:xfrm>
          <a:off x="1702469" y="1659036"/>
          <a:ext cx="5739062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05717">
                  <a:extLst>
                    <a:ext uri="{9D8B030D-6E8A-4147-A177-3AD203B41FA5}">
                      <a16:colId xmlns:a16="http://schemas.microsoft.com/office/drawing/2014/main" val="4118988653"/>
                    </a:ext>
                  </a:extLst>
                </a:gridCol>
                <a:gridCol w="2236249">
                  <a:extLst>
                    <a:ext uri="{9D8B030D-6E8A-4147-A177-3AD203B41FA5}">
                      <a16:colId xmlns:a16="http://schemas.microsoft.com/office/drawing/2014/main" val="2447881856"/>
                    </a:ext>
                  </a:extLst>
                </a:gridCol>
                <a:gridCol w="1797096">
                  <a:extLst>
                    <a:ext uri="{9D8B030D-6E8A-4147-A177-3AD203B41FA5}">
                      <a16:colId xmlns:a16="http://schemas.microsoft.com/office/drawing/2014/main" val="512639378"/>
                    </a:ext>
                  </a:extLst>
                </a:gridCol>
              </a:tblGrid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Role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007742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Jonathan </a:t>
                      </a:r>
                      <a:r>
                        <a:rPr lang="en-US" sz="1400" dirty="0" err="1"/>
                        <a:t>Asaadi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U. Texas, Arlington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947995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Sapta</a:t>
                      </a:r>
                      <a:r>
                        <a:rPr lang="en-US" sz="1400" dirty="0"/>
                        <a:t> Bhattacharya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Northwestern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38625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Zoltan </a:t>
                      </a:r>
                      <a:r>
                        <a:rPr lang="en-US" sz="1400" dirty="0" err="1"/>
                        <a:t>Gecse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Fermilab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603726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Shih-</a:t>
                      </a:r>
                      <a:r>
                        <a:rPr lang="en-US" sz="1400" dirty="0" err="1"/>
                        <a:t>Chieh</a:t>
                      </a:r>
                      <a:r>
                        <a:rPr lang="en-US" sz="1400" dirty="0"/>
                        <a:t> Hsu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U. Washington, Seattle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Co-chair, CSS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783898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Bo </a:t>
                      </a:r>
                      <a:r>
                        <a:rPr lang="en-US" sz="1400" dirty="0" err="1"/>
                        <a:t>Jayatilaka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Fermilab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Co-chair, CPM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429185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Brendan </a:t>
                      </a:r>
                      <a:r>
                        <a:rPr lang="en-US" sz="1400" dirty="0" err="1"/>
                        <a:t>Kiburg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Fermilab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Co-chair, CPM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515249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Erica Snider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Fermilab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304728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Tiziana</a:t>
                      </a:r>
                      <a:r>
                        <a:rPr lang="en-US" sz="1400" dirty="0"/>
                        <a:t> Spina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Fermilab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616528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Gordon Watts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U. Washington, Seattle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Co-chair, CSS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165383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Yuanyuan</a:t>
                      </a:r>
                      <a:r>
                        <a:rPr lang="en-US" sz="1400" dirty="0"/>
                        <a:t> Zhang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Fermilab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640725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F8FAE0A-4BD1-6644-8FB9-D358E73913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37" y="6495833"/>
            <a:ext cx="2757591" cy="365125"/>
          </a:xfrm>
        </p:spPr>
        <p:txBody>
          <a:bodyPr/>
          <a:lstStyle/>
          <a:p>
            <a:r>
              <a:rPr lang="en-US" dirty="0"/>
              <a:t>7/29/20 CPM Program Committee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E5C4BB1-7EB8-0A43-8C15-6C85316CE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2139" y="6495833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A268EA1-FB7C-A44B-A77A-A5FE2FAE9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1654" y="649583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280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C6268-2B02-C044-9363-8E899A459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the Program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8B7A7-00A4-6140-AF4D-030593A5E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1957"/>
            <a:ext cx="8229600" cy="513932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Establish the CPM Agenda</a:t>
            </a:r>
          </a:p>
          <a:p>
            <a:pPr lvl="1"/>
            <a:r>
              <a:rPr lang="en-US" sz="2600" dirty="0"/>
              <a:t>Goals of the CPM</a:t>
            </a:r>
          </a:p>
          <a:p>
            <a:pPr lvl="2"/>
            <a:r>
              <a:rPr lang="en-US" sz="2600" dirty="0"/>
              <a:t>Collect initial input needed to achieve Snowmass goals (Particle physics is global, not isolated)</a:t>
            </a:r>
          </a:p>
          <a:p>
            <a:pPr lvl="3"/>
            <a:r>
              <a:rPr lang="en-US" sz="2200" dirty="0"/>
              <a:t>Plenary talks: Plans in other regions and in related fields</a:t>
            </a:r>
          </a:p>
          <a:p>
            <a:pPr lvl="3"/>
            <a:r>
              <a:rPr lang="en-US" sz="2200" dirty="0"/>
              <a:t>Plenary talks: Perspectives from funding agencies, national labs, community (town hall)</a:t>
            </a:r>
          </a:p>
          <a:p>
            <a:pPr lvl="2"/>
            <a:r>
              <a:rPr lang="en-US" sz="2600" dirty="0"/>
              <a:t>Breakout sessions</a:t>
            </a:r>
          </a:p>
          <a:p>
            <a:pPr lvl="3"/>
            <a:r>
              <a:rPr lang="en-US" sz="2200" dirty="0"/>
              <a:t>Focus on inter-frontier discussions and establish cross working-group connections</a:t>
            </a:r>
          </a:p>
          <a:p>
            <a:pPr lvl="3"/>
            <a:r>
              <a:rPr lang="en-US" sz="2200" dirty="0"/>
              <a:t>Establish new areas to focus (</a:t>
            </a:r>
            <a:r>
              <a:rPr lang="en-US" sz="2200" dirty="0" err="1"/>
              <a:t>LoIs</a:t>
            </a:r>
            <a:r>
              <a:rPr lang="en-US" sz="2200" dirty="0"/>
              <a:t>)</a:t>
            </a:r>
          </a:p>
          <a:p>
            <a:pPr lvl="3"/>
            <a:r>
              <a:rPr lang="en-US" sz="2200" dirty="0"/>
              <a:t>Identify gaps and further input needed to achieve Snowmass goals</a:t>
            </a:r>
          </a:p>
          <a:p>
            <a:pPr lvl="2"/>
            <a:r>
              <a:rPr lang="en-US" sz="2600" dirty="0"/>
              <a:t>Inform the community the status of ongoing activities, summaries of breakout sessions, and next steps</a:t>
            </a:r>
          </a:p>
          <a:p>
            <a:pPr lvl="3"/>
            <a:r>
              <a:rPr lang="en-US" sz="2200" dirty="0"/>
              <a:t>Plenary talks: Frontier Presentations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Meeting structure</a:t>
            </a:r>
          </a:p>
          <a:p>
            <a:pPr lvl="2"/>
            <a:r>
              <a:rPr lang="en-US" dirty="0"/>
              <a:t>Plenary talks, breakout sessions, town hall meeting, …</a:t>
            </a:r>
          </a:p>
          <a:p>
            <a:pPr lvl="2"/>
            <a:endParaRPr lang="en-US" sz="2000" dirty="0"/>
          </a:p>
          <a:p>
            <a:r>
              <a:rPr lang="en-US" dirty="0"/>
              <a:t>Speakers</a:t>
            </a:r>
          </a:p>
          <a:p>
            <a:pPr lvl="1"/>
            <a:r>
              <a:rPr lang="en-US" dirty="0"/>
              <a:t>Identify and Invite speakers</a:t>
            </a:r>
          </a:p>
          <a:p>
            <a:pPr lvl="1"/>
            <a:endParaRPr lang="en-US" dirty="0"/>
          </a:p>
          <a:p>
            <a:r>
              <a:rPr lang="en-US" dirty="0"/>
              <a:t>Chair sessions (with LOC)</a:t>
            </a:r>
          </a:p>
          <a:p>
            <a:pPr lvl="2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C37A0D4-E255-CA4B-AFC6-DEBF817CE7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37" y="6495833"/>
            <a:ext cx="2757591" cy="365125"/>
          </a:xfrm>
        </p:spPr>
        <p:txBody>
          <a:bodyPr/>
          <a:lstStyle/>
          <a:p>
            <a:r>
              <a:rPr lang="en-US" dirty="0"/>
              <a:t>7/29/20 CPM Program Committee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6D3BE37-D86C-7845-94A4-1F9FF33DE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2139" y="6495833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E8B2A77-DC3C-6B4C-BF3A-A592499D4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1654" y="6495833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66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C2C3C3F-35CB-A14F-BB31-8EFC2F4328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033031"/>
              </p:ext>
            </p:extLst>
          </p:nvPr>
        </p:nvGraphicFramePr>
        <p:xfrm>
          <a:off x="1534208" y="87095"/>
          <a:ext cx="6094503" cy="665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5" name="Worksheet" r:id="rId3" imgW="7797800" imgH="8509000" progId="Excel.Sheet.12">
                  <p:embed/>
                </p:oleObj>
              </mc:Choice>
              <mc:Fallback>
                <p:oleObj name="Worksheet" r:id="rId3" imgW="7797800" imgH="85090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4208" y="87095"/>
                        <a:ext cx="6094503" cy="6650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0602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942ECD7-AA0C-2548-940B-53D57A3F32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031867"/>
              </p:ext>
            </p:extLst>
          </p:nvPr>
        </p:nvGraphicFramePr>
        <p:xfrm>
          <a:off x="894988" y="169090"/>
          <a:ext cx="7307610" cy="6479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" name="Worksheet" r:id="rId3" imgW="8750300" imgH="7759700" progId="Excel.Sheet.12">
                  <p:embed/>
                </p:oleObj>
              </mc:Choice>
              <mc:Fallback>
                <p:oleObj name="Worksheet" r:id="rId3" imgW="8750300" imgH="7759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4988" y="169090"/>
                        <a:ext cx="7307610" cy="6479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9014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153954</TotalTime>
  <Words>873</Words>
  <Application>Microsoft Macintosh PowerPoint</Application>
  <PresentationFormat>On-screen Show (4:3)</PresentationFormat>
  <Paragraphs>231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Custom Design</vt:lpstr>
      <vt:lpstr>Worksheet</vt:lpstr>
      <vt:lpstr>Microsoft Excel Worksheet</vt:lpstr>
      <vt:lpstr>Snowmass 2021</vt:lpstr>
      <vt:lpstr>CPM Program Committee</vt:lpstr>
      <vt:lpstr>Snowmass</vt:lpstr>
      <vt:lpstr>Snowmass Timeline</vt:lpstr>
      <vt:lpstr>Activities Prior to CPM</vt:lpstr>
      <vt:lpstr>CPM Local Organizing Committee</vt:lpstr>
      <vt:lpstr>Role of the Program Committee</vt:lpstr>
      <vt:lpstr>PowerPoint Presentation</vt:lpstr>
      <vt:lpstr>PowerPoint Presentation</vt:lpstr>
      <vt:lpstr>Community Planning Meeting Timeline</vt:lpstr>
      <vt:lpstr>Other Topics</vt:lpstr>
    </vt:vector>
  </TitlesOfParts>
  <Company>The University of Chicago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Highlights</dc:title>
  <dc:creator>Young-Kee Kim</dc:creator>
  <cp:lastModifiedBy>Microsoft Office User</cp:lastModifiedBy>
  <cp:revision>4769</cp:revision>
  <cp:lastPrinted>2020-07-27T16:53:15Z</cp:lastPrinted>
  <dcterms:created xsi:type="dcterms:W3CDTF">2014-06-24T05:51:31Z</dcterms:created>
  <dcterms:modified xsi:type="dcterms:W3CDTF">2020-07-29T23:50:13Z</dcterms:modified>
</cp:coreProperties>
</file>