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65" r:id="rId4"/>
    <p:sldId id="275" r:id="rId5"/>
    <p:sldId id="276" r:id="rId6"/>
    <p:sldId id="271" r:id="rId7"/>
    <p:sldId id="278" r:id="rId8"/>
    <p:sldId id="285" r:id="rId9"/>
    <p:sldId id="283" r:id="rId10"/>
    <p:sldId id="284" r:id="rId11"/>
    <p:sldId id="280" r:id="rId12"/>
    <p:sldId id="281" r:id="rId13"/>
    <p:sldId id="286" r:id="rId14"/>
    <p:sldId id="279" r:id="rId15"/>
    <p:sldId id="282" r:id="rId16"/>
    <p:sldId id="277" r:id="rId17"/>
    <p:sldId id="273" r:id="rId18"/>
  </p:sldIdLst>
  <p:sldSz cx="9144000" cy="5143500" type="screen16x9"/>
  <p:notesSz cx="6858000" cy="9144000"/>
  <p:embeddedFontLst>
    <p:embeddedFont>
      <p:font typeface="Raleway" panose="020B0604020202020204" charset="0"/>
      <p:regular r:id="rId20"/>
      <p:bold r:id="rId21"/>
      <p:italic r:id="rId22"/>
      <p:boldItalic r:id="rId23"/>
    </p:embeddedFont>
    <p:embeddedFont>
      <p:font typeface="Lato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8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817" autoAdjust="0"/>
  </p:normalViewPr>
  <p:slideViewPr>
    <p:cSldViewPr snapToGrid="0">
      <p:cViewPr varScale="1">
        <p:scale>
          <a:sx n="82" d="100"/>
          <a:sy n="82" d="100"/>
        </p:scale>
        <p:origin x="820" y="5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b388e705f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8b388e705f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d789b601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8d789b601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sz="1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937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b388e705f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8b388e705f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1838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b388e705f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8b388e705f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2209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8c05b5ae6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8c05b5ae6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9927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285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B87D0-9856-4D22-8A47-CD9A0EC044B2}" type="slidenum">
              <a:rPr lang="en-US" smtClean="0">
                <a:uFillTx/>
              </a:rPr>
              <a:pPr/>
              <a:t>‹#›</a:t>
            </a:fld>
            <a:endParaRPr lang="en-US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23602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B87D0-9856-4D22-8A47-CD9A0EC044B2}" type="slidenum">
              <a:rPr lang="en-US" smtClean="0">
                <a:uFillTx/>
              </a:rPr>
              <a:pPr/>
              <a:t>‹#›</a:t>
            </a:fld>
            <a:endParaRPr lang="en-US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01856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g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3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Instrumentation for 21cm cosmology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Paul O’Connor </a:t>
            </a:r>
            <a:endParaRPr dirty="0"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20200730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602FE4-79BB-4E53-A59D-2EF7841670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81"/>
          <a:stretch/>
        </p:blipFill>
        <p:spPr>
          <a:xfrm>
            <a:off x="7198830" y="0"/>
            <a:ext cx="1800390" cy="548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20" y="1717387"/>
            <a:ext cx="2194502" cy="22115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65D45F-743D-4011-A3F7-0D85EE395FD2}"/>
              </a:ext>
            </a:extLst>
          </p:cNvPr>
          <p:cNvSpPr txBox="1"/>
          <p:nvPr/>
        </p:nvSpPr>
        <p:spPr>
          <a:xfrm>
            <a:off x="358198" y="1255722"/>
            <a:ext cx="2075558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Spin-flip transition of neutral </a:t>
            </a:r>
            <a:r>
              <a:rPr lang="en-US" sz="1200" dirty="0" smtClean="0">
                <a:solidFill>
                  <a:schemeClr val="bg1"/>
                </a:solidFill>
              </a:rPr>
              <a:t>atomic hydrogen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456127-527F-4A87-B63E-A0661EB42BD3}"/>
              </a:ext>
            </a:extLst>
          </p:cNvPr>
          <p:cNvSpPr txBox="1"/>
          <p:nvPr/>
        </p:nvSpPr>
        <p:spPr>
          <a:xfrm>
            <a:off x="6779377" y="1301889"/>
            <a:ext cx="20574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21cm</a:t>
            </a:r>
            <a:r>
              <a:rPr lang="en-US" sz="1200" dirty="0">
                <a:solidFill>
                  <a:schemeClr val="bg1"/>
                </a:solidFill>
              </a:rPr>
              <a:t> line in Milky Way </a:t>
            </a:r>
            <a:r>
              <a:rPr lang="en-US" sz="1200" dirty="0" smtClean="0">
                <a:solidFill>
                  <a:schemeClr val="bg1"/>
                </a:solidFill>
              </a:rPr>
              <a:t>galaxy, observed by BMX pathfinder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B18ABA-C4B9-496E-AEF5-BBBDF65E07DA}"/>
              </a:ext>
            </a:extLst>
          </p:cNvPr>
          <p:cNvSpPr txBox="1"/>
          <p:nvPr/>
        </p:nvSpPr>
        <p:spPr>
          <a:xfrm>
            <a:off x="269192" y="4095988"/>
            <a:ext cx="2811512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2"/>
                </a:solidFill>
              </a:rPr>
              <a:t>Spectral line at 21cm rest-frame wavelength is </a:t>
            </a:r>
            <a:r>
              <a:rPr lang="en-US" sz="1050" b="1" i="1" dirty="0">
                <a:solidFill>
                  <a:schemeClr val="bg2"/>
                </a:solidFill>
              </a:rPr>
              <a:t>sharp </a:t>
            </a:r>
            <a:r>
              <a:rPr lang="en-US" sz="1050" dirty="0">
                <a:solidFill>
                  <a:schemeClr val="bg2"/>
                </a:solidFill>
              </a:rPr>
              <a:t>and </a:t>
            </a:r>
            <a:r>
              <a:rPr lang="en-US" sz="1050" b="1" i="1" dirty="0">
                <a:solidFill>
                  <a:schemeClr val="bg2"/>
                </a:solidFill>
              </a:rPr>
              <a:t>isolated</a:t>
            </a:r>
          </a:p>
          <a:p>
            <a:r>
              <a:rPr lang="en-US" sz="1050" b="1" dirty="0">
                <a:solidFill>
                  <a:schemeClr val="bg2"/>
                </a:solidFill>
                <a:sym typeface="Wingdings" panose="05000000000000000000" pitchFamily="2" charset="2"/>
              </a:rPr>
              <a:t> </a:t>
            </a:r>
            <a:r>
              <a:rPr lang="en-US" sz="1050" dirty="0">
                <a:solidFill>
                  <a:schemeClr val="bg2"/>
                </a:solidFill>
                <a:sym typeface="Wingdings" panose="05000000000000000000" pitchFamily="2" charset="2"/>
              </a:rPr>
              <a:t>Once detected, provides </a:t>
            </a:r>
            <a:r>
              <a:rPr lang="en-US" sz="1050" b="1" i="1" dirty="0">
                <a:solidFill>
                  <a:schemeClr val="bg2"/>
                </a:solidFill>
                <a:sym typeface="Wingdings" panose="05000000000000000000" pitchFamily="2" charset="2"/>
              </a:rPr>
              <a:t>precise redshift</a:t>
            </a:r>
            <a:endParaRPr lang="en-US" sz="1050" b="1" i="1" dirty="0">
              <a:solidFill>
                <a:schemeClr val="bg2"/>
              </a:solidFill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03C2C53-EC6C-4B3D-A928-BF91EE0F0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58" y="1"/>
            <a:ext cx="8889378" cy="339437"/>
          </a:xfrm>
        </p:spPr>
        <p:txBody>
          <a:bodyPr/>
          <a:lstStyle/>
          <a:p>
            <a:r>
              <a:rPr lang="en-US" dirty="0"/>
              <a:t>The 21cm transition of neutral hydrogen provides precise redshift marker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677867" y="2104938"/>
            <a:ext cx="2272169" cy="1656040"/>
            <a:chOff x="6677867" y="2104938"/>
            <a:chExt cx="2272169" cy="165604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C0B216A-1A47-4C73-9628-4B42C1ACEE7B}"/>
                </a:ext>
              </a:extLst>
            </p:cNvPr>
            <p:cNvSpPr/>
            <p:nvPr/>
          </p:nvSpPr>
          <p:spPr>
            <a:xfrm>
              <a:off x="7349490" y="3609248"/>
              <a:ext cx="729242" cy="151730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rtlCol="0" anchor="ctr"/>
            <a:lstStyle/>
            <a:p>
              <a:pPr algn="ctr"/>
              <a:r>
                <a:rPr lang="en-US" sz="900" dirty="0">
                  <a:solidFill>
                    <a:schemeClr val="bg2"/>
                  </a:solidFill>
                </a:rPr>
                <a:t>f, MHz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D994118-11A9-4B3B-9730-0438AC68EA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7867" y="2104938"/>
              <a:ext cx="2272169" cy="1499322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8C36B54-C170-4AD6-AFBC-A4C4A037C7C4}"/>
              </a:ext>
            </a:extLst>
          </p:cNvPr>
          <p:cNvGrpSpPr/>
          <p:nvPr/>
        </p:nvGrpSpPr>
        <p:grpSpPr>
          <a:xfrm>
            <a:off x="3347403" y="1301889"/>
            <a:ext cx="3168942" cy="2883959"/>
            <a:chOff x="7708125" y="820851"/>
            <a:chExt cx="4225256" cy="3845278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8BD3F3B-4DD9-4B3F-8EFE-5A424DC17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08125" y="1145504"/>
              <a:ext cx="4225256" cy="3520625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9C60152-F9B4-41E5-8497-2E86534AE8DA}"/>
                </a:ext>
              </a:extLst>
            </p:cNvPr>
            <p:cNvSpPr txBox="1"/>
            <p:nvPr/>
          </p:nvSpPr>
          <p:spPr>
            <a:xfrm>
              <a:off x="7979480" y="820851"/>
              <a:ext cx="3953900" cy="58477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Atmospheric</a:t>
              </a:r>
              <a:r>
                <a:rPr lang="en-US" sz="1050" dirty="0">
                  <a:solidFill>
                    <a:schemeClr val="bg1"/>
                  </a:solidFill>
                </a:rPr>
                <a:t> transmission is favorable in radio window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598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50" y="571890"/>
            <a:ext cx="7688400" cy="535200"/>
          </a:xfrm>
        </p:spPr>
        <p:txBody>
          <a:bodyPr/>
          <a:lstStyle/>
          <a:p>
            <a:r>
              <a:rPr lang="en-US" dirty="0" smtClean="0"/>
              <a:t>Polychromatic Interferometer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1276350"/>
            <a:ext cx="6217034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84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50" y="571890"/>
            <a:ext cx="7688400" cy="535200"/>
          </a:xfrm>
        </p:spPr>
        <p:txBody>
          <a:bodyPr/>
          <a:lstStyle/>
          <a:p>
            <a:r>
              <a:rPr lang="en-US" dirty="0" smtClean="0"/>
              <a:t>Front end electronics for BMX pathfinder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1" y="1219200"/>
            <a:ext cx="676680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67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50" y="569713"/>
            <a:ext cx="7688400" cy="535200"/>
          </a:xfrm>
        </p:spPr>
        <p:txBody>
          <a:bodyPr/>
          <a:lstStyle/>
          <a:p>
            <a:r>
              <a:rPr lang="en-US" dirty="0" smtClean="0"/>
              <a:t>BMX pathfinder activities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450" y="1076902"/>
            <a:ext cx="6763981" cy="384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5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50" y="678570"/>
            <a:ext cx="7688400" cy="535200"/>
          </a:xfrm>
        </p:spPr>
        <p:txBody>
          <a:bodyPr/>
          <a:lstStyle/>
          <a:p>
            <a:r>
              <a:rPr lang="en-US" dirty="0" smtClean="0"/>
              <a:t>Full array network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450" y="1356360"/>
            <a:ext cx="6740048" cy="362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8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50" y="564270"/>
            <a:ext cx="7688400" cy="535200"/>
          </a:xfrm>
        </p:spPr>
        <p:txBody>
          <a:bodyPr/>
          <a:lstStyle/>
          <a:p>
            <a:r>
              <a:rPr lang="en-US" dirty="0" smtClean="0"/>
              <a:t>Data and computation rates: current estimates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250244"/>
              </p:ext>
            </p:extLst>
          </p:nvPr>
        </p:nvGraphicFramePr>
        <p:xfrm>
          <a:off x="797144" y="1463040"/>
          <a:ext cx="4899546" cy="2404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9949">
                  <a:extLst>
                    <a:ext uri="{9D8B030D-6E8A-4147-A177-3AD203B41FA5}">
                      <a16:colId xmlns:a16="http://schemas.microsoft.com/office/drawing/2014/main" val="3768893099"/>
                    </a:ext>
                  </a:extLst>
                </a:gridCol>
                <a:gridCol w="1066819">
                  <a:extLst>
                    <a:ext uri="{9D8B030D-6E8A-4147-A177-3AD203B41FA5}">
                      <a16:colId xmlns:a16="http://schemas.microsoft.com/office/drawing/2014/main" val="2647825903"/>
                    </a:ext>
                  </a:extLst>
                </a:gridCol>
                <a:gridCol w="1051788">
                  <a:extLst>
                    <a:ext uri="{9D8B030D-6E8A-4147-A177-3AD203B41FA5}">
                      <a16:colId xmlns:a16="http://schemas.microsoft.com/office/drawing/2014/main" val="1518047578"/>
                    </a:ext>
                  </a:extLst>
                </a:gridCol>
                <a:gridCol w="1010990">
                  <a:extLst>
                    <a:ext uri="{9D8B030D-6E8A-4147-A177-3AD203B41FA5}">
                      <a16:colId xmlns:a16="http://schemas.microsoft.com/office/drawing/2014/main" val="506015786"/>
                    </a:ext>
                  </a:extLst>
                </a:gridCol>
              </a:tblGrid>
              <a:tr h="211176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PUMA-5K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PUMA-32K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8710011"/>
                  </a:ext>
                </a:extLst>
              </a:tr>
              <a:tr h="34199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Raw data rate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240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1500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bg2"/>
                          </a:solidFill>
                        </a:rPr>
                        <a:t>Tbit</a:t>
                      </a:r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/s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5638948"/>
                  </a:ext>
                </a:extLst>
              </a:tr>
              <a:tr h="47732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Real-time computation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15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100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PFLOP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920921"/>
                  </a:ext>
                </a:extLst>
              </a:tr>
              <a:tr h="34199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Output data rate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13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82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GB/s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3539173"/>
                  </a:ext>
                </a:extLst>
              </a:tr>
              <a:tr h="34199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Data volume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0.9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5.7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PB/day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700159"/>
                  </a:ext>
                </a:extLst>
              </a:tr>
              <a:tr h="34199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Power *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.23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1.5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MW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04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069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9450" y="663330"/>
            <a:ext cx="7688400" cy="535200"/>
          </a:xfrm>
        </p:spPr>
        <p:txBody>
          <a:bodyPr/>
          <a:lstStyle/>
          <a:p>
            <a:r>
              <a:rPr lang="en-US" dirty="0" smtClean="0"/>
              <a:t>Notional schedule (from whitepaper)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87" y="1670198"/>
            <a:ext cx="8700565" cy="13168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7910" y="3458708"/>
            <a:ext cx="8031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Note: a smaller (5,000-dish) instrument configuration, with scaled-back science reach, is also described in the whitepaper and can be considered as a first stage to construction of the full array.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888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3598" y="628548"/>
            <a:ext cx="5423386" cy="2628204"/>
            <a:chOff x="163598" y="628548"/>
            <a:chExt cx="5423386" cy="262820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3598" y="1025612"/>
              <a:ext cx="5423386" cy="223114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63598" y="628548"/>
              <a:ext cx="5423385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CMS (HL-LHC upgrade) 4D tracking</a:t>
              </a:r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732170" y="678193"/>
            <a:ext cx="3557431" cy="2578560"/>
            <a:chOff x="5823983" y="876070"/>
            <a:chExt cx="3557431" cy="292597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23983" y="1245402"/>
              <a:ext cx="3557431" cy="255664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823983" y="876070"/>
              <a:ext cx="3557431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Askaryan</a:t>
              </a:r>
              <a:r>
                <a:rPr lang="en-US" dirty="0" smtClean="0"/>
                <a:t> Radio Array</a:t>
              </a: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0877" y="3460449"/>
            <a:ext cx="4481979" cy="2016807"/>
            <a:chOff x="80877" y="3460449"/>
            <a:chExt cx="5411379" cy="250143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09" y="3802049"/>
              <a:ext cx="5383947" cy="215983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0877" y="3460449"/>
              <a:ext cx="5411379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LCLS-II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659028" y="3297709"/>
            <a:ext cx="2976268" cy="1845791"/>
            <a:chOff x="5659028" y="3297709"/>
            <a:chExt cx="2976268" cy="184579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59028" y="3575999"/>
              <a:ext cx="2976268" cy="1567501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712369" y="3297709"/>
              <a:ext cx="2860132" cy="3077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s</a:t>
              </a:r>
              <a:r>
                <a:rPr lang="en-US" dirty="0" smtClean="0"/>
                <a:t>ub-mm resolution LIDAR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8411" y="77595"/>
            <a:ext cx="4143024" cy="2776415"/>
            <a:chOff x="18411" y="77595"/>
            <a:chExt cx="4143024" cy="2776415"/>
          </a:xfrm>
        </p:grpSpPr>
        <p:grpSp>
          <p:nvGrpSpPr>
            <p:cNvPr id="12" name="Group 11"/>
            <p:cNvGrpSpPr/>
            <p:nvPr/>
          </p:nvGrpSpPr>
          <p:grpSpPr>
            <a:xfrm>
              <a:off x="18411" y="435541"/>
              <a:ext cx="4143024" cy="2418469"/>
              <a:chOff x="75227" y="0"/>
              <a:chExt cx="4143024" cy="2418469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228" y="0"/>
                <a:ext cx="4143023" cy="2257399"/>
              </a:xfrm>
              <a:prstGeom prst="rect">
                <a:avLst/>
              </a:prstGeom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75227" y="2187637"/>
                <a:ext cx="2212835" cy="2308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900" dirty="0" smtClean="0">
                    <a:solidFill>
                      <a:srgbClr val="808080"/>
                    </a:solidFill>
                    <a:latin typeface="Times-Roman"/>
                  </a:rPr>
                  <a:t>arXiv:2005.08992v1</a:t>
                </a:r>
                <a:r>
                  <a:rPr lang="en-US" sz="900" dirty="0" smtClean="0"/>
                  <a:t> </a:t>
                </a:r>
                <a:endParaRPr lang="en-US" sz="900" dirty="0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22735" y="77595"/>
              <a:ext cx="4138700" cy="3077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Smar</a:t>
              </a:r>
              <a:r>
                <a:rPr lang="en-US" dirty="0" smtClean="0"/>
                <a:t>t </a:t>
              </a:r>
              <a:r>
                <a:rPr lang="en-US" dirty="0" smtClean="0"/>
                <a:t>RFI rejection with Machine Learning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225693" y="1818570"/>
            <a:ext cx="1638310" cy="3008890"/>
            <a:chOff x="7439701" y="2149311"/>
            <a:chExt cx="1638310" cy="300889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rcRect l="23099" t="17321" r="23199" b="6045"/>
            <a:stretch/>
          </p:blipFill>
          <p:spPr>
            <a:xfrm>
              <a:off x="7439701" y="2149311"/>
              <a:ext cx="1349946" cy="263955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7450642" y="4788869"/>
              <a:ext cx="1627369" cy="369332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2005 cellphone</a:t>
              </a:r>
              <a:endParaRPr lang="en-US" dirty="0"/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83BCC3E7-99B6-4CF7-931C-DD6DCF24D3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00679" y="2738118"/>
            <a:ext cx="2311881" cy="100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994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 idx="4294967295"/>
          </p:nvPr>
        </p:nvSpPr>
        <p:spPr>
          <a:xfrm>
            <a:off x="673270" y="109384"/>
            <a:ext cx="7689850" cy="534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What?</a:t>
            </a:r>
            <a:endParaRPr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0041"/>
            <a:ext cx="9144001" cy="43900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4542" y="833362"/>
            <a:ext cx="8969458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PUMA</a:t>
            </a:r>
          </a:p>
          <a:p>
            <a:r>
              <a:rPr lang="en-US" sz="1800" b="1" dirty="0">
                <a:solidFill>
                  <a:schemeClr val="bg1"/>
                </a:solidFill>
              </a:rPr>
              <a:t>Packed </a:t>
            </a:r>
            <a:r>
              <a:rPr lang="en-US" sz="1800" b="1" dirty="0" err="1">
                <a:solidFill>
                  <a:schemeClr val="bg1"/>
                </a:solidFill>
              </a:rPr>
              <a:t>Ultrawideband</a:t>
            </a:r>
            <a:r>
              <a:rPr lang="en-US" sz="1800" b="1" dirty="0">
                <a:solidFill>
                  <a:schemeClr val="bg1"/>
                </a:solidFill>
              </a:rPr>
              <a:t> Mapping Array</a:t>
            </a:r>
          </a:p>
        </p:txBody>
      </p:sp>
      <p:sp>
        <p:nvSpPr>
          <p:cNvPr id="3" name="Rectangle 2"/>
          <p:cNvSpPr/>
          <p:nvPr/>
        </p:nvSpPr>
        <p:spPr>
          <a:xfrm>
            <a:off x="174542" y="4678381"/>
            <a:ext cx="27003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 smtClean="0">
                <a:solidFill>
                  <a:schemeClr val="bg1">
                    <a:lumMod val="85000"/>
                  </a:schemeClr>
                </a:solidFill>
                <a:latin typeface="Times-Roman"/>
              </a:rPr>
              <a:t>arXiv:1907.12559v1</a:t>
            </a:r>
            <a:r>
              <a:rPr lang="en-US" sz="1100" dirty="0" smtClean="0">
                <a:solidFill>
                  <a:schemeClr val="bg1">
                    <a:lumMod val="85000"/>
                  </a:schemeClr>
                </a:solidFill>
                <a:latin typeface="Times-Roman"/>
              </a:rPr>
              <a:t>, </a:t>
            </a:r>
            <a:r>
              <a:rPr lang="en-US" sz="1100" i="1" dirty="0">
                <a:solidFill>
                  <a:schemeClr val="bg1">
                    <a:lumMod val="85000"/>
                  </a:schemeClr>
                </a:solidFill>
              </a:rPr>
              <a:t>arXiv:2002.05072</a:t>
            </a:r>
            <a:r>
              <a:rPr lang="en-US" sz="11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  <a:p>
            <a:r>
              <a:rPr lang="en-US" sz="1100" dirty="0" smtClean="0">
                <a:solidFill>
                  <a:schemeClr val="bg1">
                    <a:lumMod val="85000"/>
                  </a:schemeClr>
                </a:solidFill>
              </a:rPr>
              <a:t>https://puma.bnl.gov</a:t>
            </a:r>
            <a:endParaRPr lang="en-US" sz="11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4542" y="1625363"/>
            <a:ext cx="839053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Lato" panose="020B0604020202020204" charset="0"/>
              </a:rPr>
              <a:t>A cosmological </a:t>
            </a:r>
            <a:r>
              <a:rPr lang="en-US" sz="2000" dirty="0">
                <a:solidFill>
                  <a:schemeClr val="bg1"/>
                </a:solidFill>
                <a:latin typeface="Lato" panose="020B0604020202020204" charset="0"/>
              </a:rPr>
              <a:t>survey using the 21cm intensity mapping </a:t>
            </a:r>
            <a:r>
              <a:rPr lang="en-US" sz="2000" dirty="0" smtClean="0">
                <a:solidFill>
                  <a:schemeClr val="bg1"/>
                </a:solidFill>
                <a:latin typeface="Lato" panose="020B0604020202020204" charset="0"/>
              </a:rPr>
              <a:t>technique:</a:t>
            </a:r>
            <a:endParaRPr lang="en-US" sz="2000" dirty="0">
              <a:solidFill>
                <a:schemeClr val="bg1"/>
              </a:solidFill>
              <a:latin typeface="Lato" panose="020B0604020202020204" charset="0"/>
            </a:endParaRPr>
          </a:p>
          <a:p>
            <a:pPr marL="377190" lvl="7" indent="-28575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bg1"/>
                </a:solidFill>
                <a:latin typeface="Lato" panose="020B0604020202020204" charset="0"/>
              </a:rPr>
              <a:t>An array </a:t>
            </a:r>
            <a:r>
              <a:rPr lang="en-US" sz="1800" dirty="0">
                <a:solidFill>
                  <a:schemeClr val="bg1"/>
                </a:solidFill>
                <a:latin typeface="Lato" panose="020B0604020202020204" charset="0"/>
              </a:rPr>
              <a:t>of 32,000 </a:t>
            </a:r>
            <a:r>
              <a:rPr lang="en-US" sz="1800" dirty="0" smtClean="0">
                <a:solidFill>
                  <a:schemeClr val="bg1"/>
                </a:solidFill>
                <a:latin typeface="Lato" panose="020B0604020202020204" charset="0"/>
              </a:rPr>
              <a:t>6-m parabolic </a:t>
            </a:r>
            <a:r>
              <a:rPr lang="en-US" sz="1800" dirty="0">
                <a:solidFill>
                  <a:schemeClr val="bg1"/>
                </a:solidFill>
                <a:latin typeface="Lato" panose="020B0604020202020204" charset="0"/>
              </a:rPr>
              <a:t>reflectors (900,000m^2 collecting area)</a:t>
            </a:r>
          </a:p>
          <a:p>
            <a:pPr marL="377190" lvl="7" indent="-28575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1"/>
                </a:solidFill>
                <a:latin typeface="Lato" panose="020B0604020202020204" charset="0"/>
              </a:rPr>
              <a:t>Low noise </a:t>
            </a:r>
            <a:r>
              <a:rPr lang="en-US" sz="1800" dirty="0" smtClean="0">
                <a:solidFill>
                  <a:schemeClr val="bg1"/>
                </a:solidFill>
                <a:latin typeface="Lato" panose="020B0604020202020204" charset="0"/>
              </a:rPr>
              <a:t>200-1100MHz </a:t>
            </a:r>
            <a:r>
              <a:rPr lang="en-US" sz="1800" dirty="0">
                <a:solidFill>
                  <a:schemeClr val="bg1"/>
                </a:solidFill>
                <a:latin typeface="Lato" panose="020B0604020202020204" charset="0"/>
              </a:rPr>
              <a:t>front end electronics and on-antenna digitizers</a:t>
            </a:r>
          </a:p>
          <a:p>
            <a:pPr marL="377190" lvl="7" indent="-28575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1"/>
                </a:solidFill>
                <a:latin typeface="Lato" panose="020B0604020202020204" charset="0"/>
              </a:rPr>
              <a:t>Real-time ~100 PFLOPS processor for interferometric </a:t>
            </a:r>
            <a:r>
              <a:rPr lang="en-US" sz="1800" dirty="0" smtClean="0">
                <a:solidFill>
                  <a:schemeClr val="bg1"/>
                </a:solidFill>
                <a:latin typeface="Lato" panose="020B0604020202020204" charset="0"/>
              </a:rPr>
              <a:t>correlation</a:t>
            </a:r>
          </a:p>
          <a:p>
            <a:pPr marL="377190" lvl="7" indent="-28575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bg1"/>
                </a:solidFill>
                <a:latin typeface="Lato" panose="020B0604020202020204" charset="0"/>
              </a:rPr>
              <a:t>DAQ output 7PB/day, sky maps in 4,000 frequency bands</a:t>
            </a:r>
            <a:endParaRPr lang="en-US" sz="1800" dirty="0">
              <a:solidFill>
                <a:schemeClr val="bg1"/>
              </a:solidFill>
              <a:latin typeface="Lato" panose="020B0604020202020204" charset="0"/>
            </a:endParaRPr>
          </a:p>
          <a:p>
            <a:pPr marL="377190" lvl="7" indent="-28575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1"/>
                </a:solidFill>
                <a:latin typeface="Lato" panose="020B0604020202020204" charset="0"/>
              </a:rPr>
              <a:t>Calibration hardware for gain, phase, angular acceptance per dish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6041" y="135395"/>
            <a:ext cx="714168" cy="5156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705316" y="594453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Why?</a:t>
            </a:r>
            <a:endParaRPr dirty="0"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290537" y="1243591"/>
            <a:ext cx="6790577" cy="1463033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285750" lvl="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600" b="1" u="sng" dirty="0" smtClean="0"/>
              <a:t>Cost-effective approach </a:t>
            </a:r>
            <a:r>
              <a:rPr lang="en-US" sz="1400" dirty="0" smtClean="0"/>
              <a:t>for </a:t>
            </a:r>
            <a:r>
              <a:rPr lang="en-US" sz="1400" dirty="0"/>
              <a:t>investigating cosmic acceleration after </a:t>
            </a:r>
            <a:r>
              <a:rPr lang="en-US" sz="1400" dirty="0" smtClean="0"/>
              <a:t>current </a:t>
            </a:r>
            <a:r>
              <a:rPr lang="en-US" sz="1400" dirty="0"/>
              <a:t>generation of </a:t>
            </a:r>
            <a:r>
              <a:rPr lang="en-US" sz="1400" dirty="0" smtClean="0"/>
              <a:t>survey experiments (Rubin </a:t>
            </a:r>
            <a:r>
              <a:rPr lang="en-US" sz="1400" dirty="0" err="1" smtClean="0"/>
              <a:t>Obs</a:t>
            </a:r>
            <a:r>
              <a:rPr lang="en-US" sz="1400" dirty="0" smtClean="0"/>
              <a:t> / DESI / CMB-S4). </a:t>
            </a:r>
          </a:p>
          <a:p>
            <a:pPr marL="285750" lvl="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600" b="1" u="sng" dirty="0"/>
              <a:t>Look </a:t>
            </a:r>
            <a:r>
              <a:rPr lang="en-US" sz="1600" b="1" u="sng" dirty="0"/>
              <a:t>where we haven't looked before </a:t>
            </a:r>
            <a:r>
              <a:rPr lang="en-US" sz="1400" dirty="0" smtClean="0"/>
              <a:t>: </a:t>
            </a:r>
            <a:r>
              <a:rPr lang="en-US" sz="1400" dirty="0"/>
              <a:t>redshift range </a:t>
            </a:r>
            <a:r>
              <a:rPr lang="en-US" sz="1400" dirty="0" smtClean="0"/>
              <a:t>6 &lt; z &lt; 1.2</a:t>
            </a:r>
            <a:endParaRPr lang="en-US" sz="1400" dirty="0"/>
          </a:p>
          <a:p>
            <a:pPr marL="285750" lvl="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600" b="1" u="sng" dirty="0"/>
              <a:t>Make a </a:t>
            </a:r>
            <a:r>
              <a:rPr lang="en-US" sz="1600" b="1" u="sng" dirty="0" smtClean="0"/>
              <a:t>tomographic </a:t>
            </a:r>
            <a:r>
              <a:rPr lang="en-US" sz="1600" b="1" u="sng" dirty="0"/>
              <a:t>map </a:t>
            </a:r>
            <a:r>
              <a:rPr lang="en-US" sz="1400" dirty="0"/>
              <a:t>of the dark matter distribution in the </a:t>
            </a:r>
            <a:r>
              <a:rPr lang="en-US" sz="1400" dirty="0" smtClean="0"/>
              <a:t>universe</a:t>
            </a:r>
          </a:p>
          <a:p>
            <a:pPr marL="285750" lvl="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600" b="1" u="sng" dirty="0" smtClean="0"/>
              <a:t>Monitor </a:t>
            </a:r>
            <a:r>
              <a:rPr lang="en-US" sz="1600" b="1" u="sng" dirty="0"/>
              <a:t>the transient radio sky:</a:t>
            </a:r>
            <a:r>
              <a:rPr lang="en-US" sz="1400" dirty="0" smtClean="0"/>
              <a:t> fast radio bursts, pulsars, LIGO </a:t>
            </a:r>
            <a:r>
              <a:rPr lang="en-US" sz="1400" dirty="0" err="1" smtClean="0"/>
              <a:t>followup</a:t>
            </a:r>
            <a:endParaRPr lang="en-US" sz="1400" dirty="0" smtClean="0"/>
          </a:p>
          <a:p>
            <a:pPr marL="285750" lvl="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600" b="1" u="sng" dirty="0"/>
              <a:t>Take </a:t>
            </a:r>
            <a:r>
              <a:rPr lang="en-US" sz="1600" b="1" u="sng" dirty="0"/>
              <a:t>advantage of </a:t>
            </a:r>
            <a:r>
              <a:rPr lang="en-US" sz="1600" b="1" u="sng" dirty="0" smtClean="0"/>
              <a:t>emerging digital RF </a:t>
            </a:r>
            <a:r>
              <a:rPr lang="en-US" sz="1400" dirty="0" smtClean="0"/>
              <a:t>technologies</a:t>
            </a:r>
            <a:endParaRPr sz="14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762873" y="3170395"/>
            <a:ext cx="2758922" cy="1892758"/>
            <a:chOff x="509809" y="2925064"/>
            <a:chExt cx="2758922" cy="189275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9809" y="2925064"/>
              <a:ext cx="2746930" cy="1617675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726867" y="4112714"/>
              <a:ext cx="1331127" cy="321376"/>
            </a:xfrm>
            <a:prstGeom prst="rect">
              <a:avLst/>
            </a:prstGeom>
            <a:solidFill>
              <a:srgbClr val="FFB8A2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Rubin, DESI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78424" y="3808122"/>
              <a:ext cx="1378105" cy="321376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PUMA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05012" y="4586990"/>
              <a:ext cx="65274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redshift z</a:t>
              </a:r>
              <a:endParaRPr lang="en-US" sz="9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01937" y="4399924"/>
              <a:ext cx="46679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NOW</a:t>
              </a:r>
              <a:endParaRPr lang="en-US" sz="9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081971" y="4399924"/>
              <a:ext cx="34496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1.2</a:t>
              </a:r>
              <a:endParaRPr lang="en-US" sz="9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46132" y="4399924"/>
              <a:ext cx="34496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2.5</a:t>
              </a:r>
              <a:endParaRPr lang="en-US" sz="9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44915" y="4399924"/>
              <a:ext cx="24878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6</a:t>
              </a:r>
            </a:p>
          </p:txBody>
        </p:sp>
        <p:sp>
          <p:nvSpPr>
            <p:cNvPr id="12" name="Rectangle 11"/>
            <p:cNvSpPr/>
            <p:nvPr/>
          </p:nvSpPr>
          <p:spPr>
            <a:xfrm rot="16200000">
              <a:off x="1185475" y="2866384"/>
              <a:ext cx="127291" cy="1255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  <a:sym typeface="Wingdings" panose="05000000000000000000" pitchFamily="2" charset="2"/>
                </a:rPr>
                <a:t> </a:t>
              </a:r>
              <a:r>
                <a:rPr lang="en-US" sz="800" dirty="0" smtClean="0">
                  <a:solidFill>
                    <a:schemeClr val="tx1"/>
                  </a:solidFill>
                </a:rPr>
                <a:t>CMB-S4 (z = 1100)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6041" y="-10905"/>
            <a:ext cx="714168" cy="5156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8777" y="3228915"/>
            <a:ext cx="4321397" cy="169992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596" y="1753840"/>
            <a:ext cx="1490578" cy="161261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A0521C2-CB94-476E-A50C-458D4D33B7A2}"/>
              </a:ext>
            </a:extLst>
          </p:cNvPr>
          <p:cNvSpPr txBox="1"/>
          <p:nvPr/>
        </p:nvSpPr>
        <p:spPr>
          <a:xfrm>
            <a:off x="7362821" y="1406622"/>
            <a:ext cx="1144128" cy="338554"/>
          </a:xfrm>
          <a:prstGeom prst="rect">
            <a:avLst/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Lato" panose="020B0604020202020204" charset="0"/>
              </a:rPr>
              <a:t>Nearby galaxy </a:t>
            </a:r>
            <a:r>
              <a:rPr lang="en-US" sz="800" dirty="0" smtClean="0">
                <a:latin typeface="Lato" panose="020B0604020202020204" charset="0"/>
              </a:rPr>
              <a:t>M31 imaged </a:t>
            </a:r>
            <a:r>
              <a:rPr lang="en-US" sz="800" dirty="0">
                <a:latin typeface="Lato" panose="020B0604020202020204" charset="0"/>
              </a:rPr>
              <a:t>in 21cm </a:t>
            </a:r>
          </a:p>
        </p:txBody>
      </p:sp>
    </p:spTree>
    <p:extLst>
      <p:ext uri="{BB962C8B-B14F-4D97-AF65-F5344CB8AC3E}">
        <p14:creationId xmlns:p14="http://schemas.microsoft.com/office/powerpoint/2010/main" val="355111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672889" y="470157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How?</a:t>
            </a:r>
            <a:endParaRPr dirty="0"/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276963" y="1486419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Technological path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Team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6236" y="-10905"/>
            <a:ext cx="714168" cy="5156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680" y="1001921"/>
            <a:ext cx="4351598" cy="28379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95129" y="3946599"/>
            <a:ext cx="1711164" cy="430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chemeClr val="bg2"/>
                </a:solidFill>
              </a:rPr>
              <a:t>See</a:t>
            </a:r>
            <a:r>
              <a:rPr lang="en-US" sz="1100" i="1" dirty="0" smtClean="0">
                <a:solidFill>
                  <a:schemeClr val="bg2"/>
                </a:solidFill>
              </a:rPr>
              <a:t> arXiv:2002.05072</a:t>
            </a:r>
            <a:r>
              <a:rPr lang="en-US" sz="1100" dirty="0" smtClean="0">
                <a:solidFill>
                  <a:schemeClr val="bg2"/>
                </a:solidFill>
              </a:rPr>
              <a:t> for details of R&amp;D plan</a:t>
            </a:r>
            <a:endParaRPr lang="en-US" sz="1100" dirty="0">
              <a:solidFill>
                <a:schemeClr val="bg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2910" y="716502"/>
            <a:ext cx="3445559" cy="1706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6836" y="3652190"/>
            <a:ext cx="3333568" cy="146223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EC10D67-E600-4221-85C6-3A6D523E294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541" y="1643645"/>
            <a:ext cx="1714499" cy="1248833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5662910" y="3061448"/>
            <a:ext cx="3327494" cy="506299"/>
            <a:chOff x="5662910" y="3061448"/>
            <a:chExt cx="3327494" cy="50629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662910" y="3061448"/>
              <a:ext cx="3327494" cy="50629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6" name="Rectangle 15"/>
            <p:cNvSpPr/>
            <p:nvPr/>
          </p:nvSpPr>
          <p:spPr>
            <a:xfrm>
              <a:off x="5697084" y="3375123"/>
              <a:ext cx="1764587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45720" bIns="0">
              <a:spAutoFit/>
            </a:bodyPr>
            <a:lstStyle/>
            <a:p>
              <a:r>
                <a:rPr lang="en-US" sz="900" dirty="0" err="1" smtClean="0"/>
                <a:t>Jamali</a:t>
              </a:r>
              <a:r>
                <a:rPr lang="en-US" sz="900" dirty="0" smtClean="0"/>
                <a:t> </a:t>
              </a:r>
              <a:r>
                <a:rPr lang="en-US" sz="900" i="1" dirty="0" smtClean="0"/>
                <a:t>2016 </a:t>
              </a:r>
              <a:r>
                <a:rPr lang="en-US" sz="900" i="1" dirty="0"/>
                <a:t>IEEE </a:t>
              </a:r>
              <a:r>
                <a:rPr lang="en-US" sz="900" i="1" dirty="0" smtClean="0"/>
                <a:t>MTT-S</a:t>
              </a:r>
              <a:endParaRPr lang="en-US" sz="900" dirty="0"/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/>
          <a:srcRect t="16266"/>
          <a:stretch/>
        </p:blipFill>
        <p:spPr>
          <a:xfrm>
            <a:off x="2634324" y="3567747"/>
            <a:ext cx="2572047" cy="142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95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218910" y="504748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Synergies?</a:t>
            </a:r>
            <a:endParaRPr dirty="0"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135090" y="1322256"/>
            <a:ext cx="434547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00000"/>
              </a:lnSpc>
              <a:spcAft>
                <a:spcPts val="1600"/>
              </a:spcAft>
            </a:pPr>
            <a:r>
              <a:rPr lang="en-US" dirty="0"/>
              <a:t>picosecond timing and synchronization (FELS, TOF/LIDAR, under-ice neutrino detectors</a:t>
            </a:r>
          </a:p>
          <a:p>
            <a:pPr marL="285750" indent="-285750">
              <a:lnSpc>
                <a:spcPct val="100000"/>
              </a:lnSpc>
              <a:spcAft>
                <a:spcPts val="1600"/>
              </a:spcAft>
            </a:pPr>
            <a:r>
              <a:rPr lang="en-US" dirty="0"/>
              <a:t>digital RF beamforming (radar, 5G), digital RF FDM</a:t>
            </a:r>
          </a:p>
          <a:p>
            <a:pPr marL="285750" indent="-285750">
              <a:lnSpc>
                <a:spcPct val="100000"/>
              </a:lnSpc>
              <a:spcAft>
                <a:spcPts val="1600"/>
              </a:spcAft>
            </a:pPr>
            <a:r>
              <a:rPr lang="en-US" dirty="0"/>
              <a:t>machine learning for RFI rejection</a:t>
            </a:r>
          </a:p>
          <a:p>
            <a:pPr marL="285750" indent="-285750">
              <a:lnSpc>
                <a:spcPct val="100000"/>
              </a:lnSpc>
              <a:spcAft>
                <a:spcPts val="1600"/>
              </a:spcAft>
            </a:pPr>
            <a:r>
              <a:rPr lang="en-US" dirty="0"/>
              <a:t>high-throughput DSP architectures</a:t>
            </a:r>
          </a:p>
          <a:p>
            <a:pPr marL="285750" indent="-285750">
              <a:lnSpc>
                <a:spcPct val="100000"/>
              </a:lnSpc>
              <a:spcAft>
                <a:spcPts val="1600"/>
              </a:spcAft>
            </a:pPr>
            <a:r>
              <a:rPr lang="en-US" dirty="0" err="1"/>
              <a:t>exascale</a:t>
            </a:r>
            <a:r>
              <a:rPr lang="en-US" dirty="0"/>
              <a:t> computing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6041" y="-10905"/>
            <a:ext cx="714168" cy="5156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60" y="3555167"/>
            <a:ext cx="3346109" cy="15060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051" y="1273337"/>
            <a:ext cx="2503066" cy="8791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8200" y="1227801"/>
            <a:ext cx="2024088" cy="14630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3708" y="3265118"/>
            <a:ext cx="2168580" cy="13567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48991" y="3265118"/>
            <a:ext cx="2657616" cy="179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4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691742" y="573933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Conclusion</a:t>
            </a:r>
            <a:endParaRPr dirty="0"/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1"/>
          </p:nvPr>
        </p:nvSpPr>
        <p:spPr>
          <a:xfrm>
            <a:off x="691742" y="1252582"/>
            <a:ext cx="7688700" cy="28890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21cm intensity mapping is a new, cost-efficient observational technique that is </a:t>
            </a:r>
            <a:r>
              <a:rPr lang="en-US" sz="1600" b="1" i="1" u="sng" dirty="0">
                <a:solidFill>
                  <a:srgbClr val="C82424"/>
                </a:solidFill>
              </a:rPr>
              <a:t>complementary to optical and CMB </a:t>
            </a:r>
            <a:r>
              <a:rPr lang="en-US" sz="1600" dirty="0"/>
              <a:t>surveys.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It opens the largely unexplored redshift range 2.5 &lt; z &lt; 6 where </a:t>
            </a:r>
            <a:r>
              <a:rPr lang="en-US" sz="1600" b="1" i="1" u="sng" dirty="0">
                <a:solidFill>
                  <a:srgbClr val="C82424"/>
                </a:solidFill>
              </a:rPr>
              <a:t>beyond-</a:t>
            </a:r>
            <a:r>
              <a:rPr lang="en-US" sz="1600" b="1" i="1" u="sng" dirty="0">
                <a:solidFill>
                  <a:srgbClr val="C82424"/>
                </a:solidFill>
                <a:latin typeface="Symbol" panose="05050102010706020507" pitchFamily="18" charset="2"/>
              </a:rPr>
              <a:t>L</a:t>
            </a:r>
            <a:r>
              <a:rPr lang="en-US" sz="1600" b="1" i="1" u="sng" dirty="0">
                <a:solidFill>
                  <a:srgbClr val="C82424"/>
                </a:solidFill>
              </a:rPr>
              <a:t>CDM </a:t>
            </a:r>
            <a:r>
              <a:rPr lang="en-US" sz="1600" dirty="0"/>
              <a:t>physics can be studied - dynamic DE, modified GR, inflationary relic signatures.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i="1" u="sng" dirty="0">
                <a:solidFill>
                  <a:srgbClr val="C82424"/>
                </a:solidFill>
              </a:rPr>
              <a:t>Leverages industry advances </a:t>
            </a:r>
            <a:r>
              <a:rPr lang="en-US" sz="1600" dirty="0"/>
              <a:t>(wireless, AI) and requires no specialized detector environments (</a:t>
            </a:r>
            <a:r>
              <a:rPr lang="en-US" sz="1600" dirty="0" err="1"/>
              <a:t>cryo</a:t>
            </a:r>
            <a:r>
              <a:rPr lang="en-US" sz="1600" dirty="0"/>
              <a:t>, radiation).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Research </a:t>
            </a:r>
            <a:r>
              <a:rPr lang="en-US" sz="1600" dirty="0"/>
              <a:t>needs center on </a:t>
            </a:r>
            <a:r>
              <a:rPr lang="en-US" sz="1600" b="1" i="1" u="sng" dirty="0">
                <a:solidFill>
                  <a:srgbClr val="C82424"/>
                </a:solidFill>
              </a:rPr>
              <a:t>DAQ architectures</a:t>
            </a:r>
            <a:r>
              <a:rPr lang="en-US" sz="1600" dirty="0"/>
              <a:t> (with 2030-era electronics), and on </a:t>
            </a:r>
            <a:r>
              <a:rPr lang="en-US" sz="1600" b="1" i="1" u="sng" dirty="0">
                <a:solidFill>
                  <a:srgbClr val="C82424"/>
                </a:solidFill>
              </a:rPr>
              <a:t>calibration </a:t>
            </a:r>
            <a:r>
              <a:rPr lang="en-US" sz="1600" b="1" i="1" u="sng" dirty="0" smtClean="0">
                <a:solidFill>
                  <a:srgbClr val="C82424"/>
                </a:solidFill>
              </a:rPr>
              <a:t>methods, </a:t>
            </a:r>
            <a:r>
              <a:rPr lang="en-US" sz="1600" dirty="0" smtClean="0">
                <a:solidFill>
                  <a:schemeClr val="bg2"/>
                </a:solidFill>
              </a:rPr>
              <a:t>including </a:t>
            </a:r>
            <a:r>
              <a:rPr lang="en-US" sz="1600" dirty="0" smtClean="0"/>
              <a:t>sub-picosecond phase synchronization.</a:t>
            </a: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The PUMA project is well-matched to HEP expertise and is </a:t>
            </a:r>
            <a:r>
              <a:rPr lang="en-US" sz="1600" b="1" i="1" u="sng" dirty="0">
                <a:solidFill>
                  <a:srgbClr val="C82424"/>
                </a:solidFill>
              </a:rPr>
              <a:t>synergistic with many emerging trends in EF and </a:t>
            </a:r>
            <a:r>
              <a:rPr lang="en-US" sz="1600" b="1" i="1" u="sng" dirty="0" smtClean="0">
                <a:solidFill>
                  <a:srgbClr val="C82424"/>
                </a:solidFill>
              </a:rPr>
              <a:t>IF electronics</a:t>
            </a:r>
            <a:r>
              <a:rPr lang="en-US" sz="1600" dirty="0" smtClean="0"/>
              <a:t>. 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6041" y="-10905"/>
            <a:ext cx="714168" cy="51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16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54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50" y="571890"/>
            <a:ext cx="7688400" cy="535200"/>
          </a:xfrm>
        </p:spPr>
        <p:txBody>
          <a:bodyPr/>
          <a:lstStyle/>
          <a:p>
            <a:r>
              <a:rPr lang="en-US" dirty="0" smtClean="0"/>
              <a:t>PUMA: speed of LSST/Rubin, accuracy of DESI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370" y="1502029"/>
            <a:ext cx="6380010" cy="340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0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347262-C7E0-444B-AB9E-08A6A79A6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31" y="1281388"/>
            <a:ext cx="2743201" cy="21090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946BDF-D269-47E0-A430-3DF503BBD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58019"/>
            <a:ext cx="8520600" cy="572700"/>
          </a:xfrm>
        </p:spPr>
        <p:txBody>
          <a:bodyPr/>
          <a:lstStyle/>
          <a:p>
            <a:r>
              <a:rPr lang="en-US" dirty="0"/>
              <a:t>Obstacles to scaling optical surveys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BA7676-1197-455E-A59C-B1CBF2C65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0273" y="4964637"/>
            <a:ext cx="3993726" cy="178308"/>
          </a:xfrm>
        </p:spPr>
        <p:txBody>
          <a:bodyPr/>
          <a:lstStyle/>
          <a:p>
            <a:fld id="{F59B87D0-9856-4D22-8A47-CD9A0EC044B2}" type="slidenum">
              <a:rPr lang="en-US" smtClean="0">
                <a:uFillTx/>
              </a:rPr>
              <a:pPr/>
              <a:t>9</a:t>
            </a:fld>
            <a:endParaRPr lang="en-US" dirty="0">
              <a:uFillTx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D80655-A0DC-435A-AFB1-13F08D0DD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989" y="1296416"/>
            <a:ext cx="2743200" cy="209403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12229E5-0AC1-4BC3-9977-BBCA7B0CC454}"/>
              </a:ext>
            </a:extLst>
          </p:cNvPr>
          <p:cNvSpPr txBox="1"/>
          <p:nvPr/>
        </p:nvSpPr>
        <p:spPr>
          <a:xfrm>
            <a:off x="154156" y="916600"/>
            <a:ext cx="2691185" cy="25391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050" dirty="0"/>
              <a:t>Detector technology for IR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774537A-01FC-4A3B-B4B2-931D98D09A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9822" y="1296416"/>
            <a:ext cx="2743200" cy="209403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C182E32-3660-435A-BE13-E079C4844500}"/>
              </a:ext>
            </a:extLst>
          </p:cNvPr>
          <p:cNvSpPr/>
          <p:nvPr/>
        </p:nvSpPr>
        <p:spPr>
          <a:xfrm>
            <a:off x="3511993" y="1313889"/>
            <a:ext cx="2092346" cy="171283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5E76F9-C9A8-4DA5-8581-4E592F488EEC}"/>
              </a:ext>
            </a:extLst>
          </p:cNvPr>
          <p:cNvSpPr txBox="1"/>
          <p:nvPr/>
        </p:nvSpPr>
        <p:spPr>
          <a:xfrm>
            <a:off x="3181989" y="913741"/>
            <a:ext cx="2691185" cy="25391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050" dirty="0"/>
              <a:t>Atmospheric transparency in IR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A88909-F72E-4884-AAC3-1D4B2B1C2A95}"/>
              </a:ext>
            </a:extLst>
          </p:cNvPr>
          <p:cNvSpPr txBox="1"/>
          <p:nvPr/>
        </p:nvSpPr>
        <p:spPr>
          <a:xfrm>
            <a:off x="6374995" y="913741"/>
            <a:ext cx="2691185" cy="25391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050" dirty="0"/>
              <a:t>Telescope cost scaling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282DED-F112-405C-894F-382377D30BB5}"/>
              </a:ext>
            </a:extLst>
          </p:cNvPr>
          <p:cNvSpPr txBox="1"/>
          <p:nvPr/>
        </p:nvSpPr>
        <p:spPr>
          <a:xfrm>
            <a:off x="6205334" y="4413824"/>
            <a:ext cx="2658521" cy="41549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Let’s consider another wavelength range…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96ADACC-B7E3-46F7-BEC7-DD85F661869E}"/>
              </a:ext>
            </a:extLst>
          </p:cNvPr>
          <p:cNvCxnSpPr/>
          <p:nvPr/>
        </p:nvCxnSpPr>
        <p:spPr>
          <a:xfrm>
            <a:off x="860612" y="2946251"/>
            <a:ext cx="0" cy="147918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8348E9-CB4D-4F57-98EA-3A83C1C7D41F}"/>
              </a:ext>
            </a:extLst>
          </p:cNvPr>
          <p:cNvCxnSpPr/>
          <p:nvPr/>
        </p:nvCxnSpPr>
        <p:spPr>
          <a:xfrm>
            <a:off x="2143462" y="2936837"/>
            <a:ext cx="0" cy="147918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Arrow: Left-Right 19">
            <a:extLst>
              <a:ext uri="{FF2B5EF4-FFF2-40B4-BE49-F238E27FC236}">
                <a16:creationId xmlns:a16="http://schemas.microsoft.com/office/drawing/2014/main" id="{7DD2BE7B-F1A2-4D59-AA8E-C32A178320BB}"/>
              </a:ext>
            </a:extLst>
          </p:cNvPr>
          <p:cNvSpPr/>
          <p:nvPr/>
        </p:nvSpPr>
        <p:spPr>
          <a:xfrm>
            <a:off x="959504" y="1597642"/>
            <a:ext cx="1574650" cy="134471"/>
          </a:xfrm>
          <a:prstGeom prst="leftRightArrow">
            <a:avLst/>
          </a:prstGeom>
          <a:solidFill>
            <a:srgbClr val="0070C0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4DDE73-79F0-4FB3-827D-70D1BA9F8DB9}"/>
              </a:ext>
            </a:extLst>
          </p:cNvPr>
          <p:cNvSpPr txBox="1"/>
          <p:nvPr/>
        </p:nvSpPr>
        <p:spPr>
          <a:xfrm>
            <a:off x="755943" y="1399530"/>
            <a:ext cx="396262" cy="20774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750" i="1" dirty="0"/>
              <a:t>z</a:t>
            </a:r>
            <a:r>
              <a:rPr lang="en-US" sz="750" dirty="0"/>
              <a:t> = 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28F6F88-1107-47E3-ABA3-07B984E06185}"/>
              </a:ext>
            </a:extLst>
          </p:cNvPr>
          <p:cNvSpPr txBox="1"/>
          <p:nvPr/>
        </p:nvSpPr>
        <p:spPr>
          <a:xfrm>
            <a:off x="2259096" y="1399530"/>
            <a:ext cx="476412" cy="20774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750" i="1" dirty="0"/>
              <a:t>z</a:t>
            </a:r>
            <a:r>
              <a:rPr lang="en-US" sz="750" dirty="0"/>
              <a:t> = 3.5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2DA1FA3-33E7-47FE-A7CD-5FA0A8CA9200}"/>
              </a:ext>
            </a:extLst>
          </p:cNvPr>
          <p:cNvCxnSpPr/>
          <p:nvPr/>
        </p:nvCxnSpPr>
        <p:spPr>
          <a:xfrm>
            <a:off x="959504" y="1596430"/>
            <a:ext cx="0" cy="137160"/>
          </a:xfrm>
          <a:prstGeom prst="line">
            <a:avLst/>
          </a:prstGeom>
          <a:ln w="952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5F3551B-C6DB-4FD2-9B23-5D4327B56D5A}"/>
              </a:ext>
            </a:extLst>
          </p:cNvPr>
          <p:cNvCxnSpPr/>
          <p:nvPr/>
        </p:nvCxnSpPr>
        <p:spPr>
          <a:xfrm>
            <a:off x="2534155" y="1596430"/>
            <a:ext cx="0" cy="137160"/>
          </a:xfrm>
          <a:prstGeom prst="line">
            <a:avLst/>
          </a:prstGeom>
          <a:ln w="952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989" y="3456520"/>
            <a:ext cx="2743200" cy="165518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65E76F9-C9A8-4DA5-8581-4E592F488EEC}"/>
              </a:ext>
            </a:extLst>
          </p:cNvPr>
          <p:cNvSpPr txBox="1"/>
          <p:nvPr/>
        </p:nvSpPr>
        <p:spPr>
          <a:xfrm>
            <a:off x="3374077" y="3390455"/>
            <a:ext cx="2691185" cy="25391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050" dirty="0"/>
              <a:t>Airglow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03367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1348</TotalTime>
  <Words>544</Words>
  <Application>Microsoft Office PowerPoint</Application>
  <PresentationFormat>On-screen Show (16:9)</PresentationFormat>
  <Paragraphs>100</Paragraphs>
  <Slides>17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Raleway</vt:lpstr>
      <vt:lpstr>Times-Roman</vt:lpstr>
      <vt:lpstr>Arial</vt:lpstr>
      <vt:lpstr>Symbol</vt:lpstr>
      <vt:lpstr>Lato</vt:lpstr>
      <vt:lpstr>Wingdings</vt:lpstr>
      <vt:lpstr>Streamline</vt:lpstr>
      <vt:lpstr>Instrumentation for 21cm cosmology Paul O’Connor </vt:lpstr>
      <vt:lpstr>What?</vt:lpstr>
      <vt:lpstr>Why?</vt:lpstr>
      <vt:lpstr>How?</vt:lpstr>
      <vt:lpstr>Synergies?</vt:lpstr>
      <vt:lpstr>Conclusion</vt:lpstr>
      <vt:lpstr>Backup slides</vt:lpstr>
      <vt:lpstr>PUMA: speed of LSST/Rubin, accuracy of DESI</vt:lpstr>
      <vt:lpstr>Obstacles to scaling optical surveys</vt:lpstr>
      <vt:lpstr>The 21cm transition of neutral hydrogen provides precise redshift marker</vt:lpstr>
      <vt:lpstr>Polychromatic Interferometer </vt:lpstr>
      <vt:lpstr>Front end electronics for BMX pathfinder</vt:lpstr>
      <vt:lpstr>BMX pathfinder activities</vt:lpstr>
      <vt:lpstr>Full array network</vt:lpstr>
      <vt:lpstr>Data and computation rates: current estimates</vt:lpstr>
      <vt:lpstr>Notional schedule (from whitepaper)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Flashtalks - WS (template) Title - Speaker</dc:title>
  <dc:creator>O'Connor, Paul</dc:creator>
  <cp:lastModifiedBy>O'Connor, Paul</cp:lastModifiedBy>
  <cp:revision>39</cp:revision>
  <dcterms:modified xsi:type="dcterms:W3CDTF">2020-07-30T15:21:13Z</dcterms:modified>
</cp:coreProperties>
</file>