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8" r:id="rId3"/>
    <p:sldId id="262" r:id="rId4"/>
    <p:sldId id="261" r:id="rId5"/>
    <p:sldId id="257" r:id="rId6"/>
    <p:sldId id="259" r:id="rId7"/>
    <p:sldId id="260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Ralew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5" d="100"/>
          <a:sy n="165" d="100"/>
        </p:scale>
        <p:origin x="747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818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789b60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d789b60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d789b601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d789b601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316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b388e705f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b388e705f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21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b388e705f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b388e705f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b388e705f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b388e705f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b388e705f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b388e705f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322729" y="1322450"/>
            <a:ext cx="8094821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CryoCMOS</a:t>
            </a:r>
            <a:r>
              <a:rPr lang="en-US" dirty="0"/>
              <a:t> for Sensor Readout</a:t>
            </a:r>
            <a:br>
              <a:rPr lang="en-US" dirty="0"/>
            </a:br>
            <a:r>
              <a:rPr lang="en" sz="2800" dirty="0"/>
              <a:t>Carl Grace, Aritoki Suzuki - LBNL</a:t>
            </a:r>
            <a:endParaRPr sz="2800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20200730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583280-B0AD-4BCF-B96E-5C5448117F0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646275"/>
            <a:ext cx="8082856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TES, MKID, Resonators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1C4E95-9F2F-46D6-98A7-A4B958E9360D}"/>
              </a:ext>
            </a:extLst>
          </p:cNvPr>
          <p:cNvSpPr txBox="1"/>
          <p:nvPr/>
        </p:nvSpPr>
        <p:spPr>
          <a:xfrm>
            <a:off x="580991" y="1650542"/>
            <a:ext cx="8127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TES, MKID, Resonators will (continue to) play essential role in future experiments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3EA90E-AEB4-43CD-933F-49BA14D3AF2B}"/>
              </a:ext>
            </a:extLst>
          </p:cNvPr>
          <p:cNvSpPr txBox="1"/>
          <p:nvPr/>
        </p:nvSpPr>
        <p:spPr>
          <a:xfrm>
            <a:off x="1324285" y="2119608"/>
            <a:ext cx="7255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Dark matter/photon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Galaxy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Neutrino experiment</a:t>
            </a:r>
          </a:p>
          <a:p>
            <a:r>
              <a:rPr lang="en-US" sz="1600" dirty="0"/>
              <a:t>… and more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A35EE-B190-4D02-A9B9-931C2921C8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729450" y="646275"/>
            <a:ext cx="8082856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Limited cooling power </a:t>
            </a:r>
            <a:r>
              <a:rPr lang="en" dirty="0">
                <a:sym typeface="Wingdings" panose="05000000000000000000" pitchFamily="2" charset="2"/>
              </a:rPr>
              <a:t> multiplexed readout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1971017" y="1402437"/>
            <a:ext cx="1989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Allowed Power Dissipation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21834" y="3549072"/>
            <a:ext cx="6880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+mn-lt"/>
              </a:rPr>
              <a:t>10 µW</a:t>
            </a:r>
            <a:endParaRPr lang="en-US" sz="105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3745" y="3110048"/>
            <a:ext cx="7841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+mn-lt"/>
              </a:rPr>
              <a:t>500 µW</a:t>
            </a:r>
            <a:endParaRPr lang="en-US" sz="105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5874" y="2696363"/>
            <a:ext cx="5886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+mn-lt"/>
              </a:rPr>
              <a:t>10 W</a:t>
            </a:r>
            <a:endParaRPr lang="en-US" sz="105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7785" y="2255519"/>
            <a:ext cx="6848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+mn-lt"/>
              </a:rPr>
              <a:t>100 W</a:t>
            </a:r>
            <a:endParaRPr lang="en-US" sz="105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40" y="3970297"/>
            <a:ext cx="8904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Limited cooling power at coldest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Scaled readout of superconducting sensors needs low power-per-channel electronics to operate at coldest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  <a:sym typeface="Wingdings" panose="05000000000000000000" pitchFamily="2" charset="2"/>
              </a:rPr>
              <a:t>Multiplexed readout</a:t>
            </a:r>
            <a:endParaRPr lang="en-US" sz="12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73" y="1347854"/>
            <a:ext cx="1701881" cy="25102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658413" y="1717463"/>
            <a:ext cx="229494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latin typeface="+mn-lt"/>
              </a:rPr>
              <a:t>Oxford Instruments dilution refrigerator</a:t>
            </a:r>
            <a:endParaRPr lang="en-US" sz="1050" b="1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55749" y="1821338"/>
            <a:ext cx="746006" cy="28575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350" dirty="0">
                <a:solidFill>
                  <a:schemeClr val="bg1"/>
                </a:solidFill>
                <a:latin typeface="+mn-lt"/>
                <a:ea typeface="ＭＳ Ｐゴシック" charset="0"/>
              </a:rPr>
              <a:t>300 K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155748" y="2282858"/>
            <a:ext cx="746006" cy="285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350" dirty="0">
                <a:solidFill>
                  <a:schemeClr val="bg1"/>
                </a:solidFill>
                <a:latin typeface="+mn-lt"/>
                <a:ea typeface="ＭＳ Ｐゴシック" charset="0"/>
              </a:rPr>
              <a:t>70</a:t>
            </a:r>
            <a:r>
              <a:rPr lang="en-US" sz="1350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0"/>
              </a:rPr>
              <a:t> </a:t>
            </a:r>
            <a:r>
              <a:rPr lang="en-US" sz="1350" dirty="0">
                <a:solidFill>
                  <a:schemeClr val="bg1"/>
                </a:solidFill>
                <a:latin typeface="+mn-lt"/>
                <a:ea typeface="ＭＳ Ｐゴシック" charset="0"/>
              </a:rPr>
              <a:t>K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152693" y="2705170"/>
            <a:ext cx="746006" cy="285750"/>
          </a:xfrm>
          <a:prstGeom prst="rect">
            <a:avLst/>
          </a:prstGeom>
          <a:solidFill>
            <a:srgbClr val="00B0F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350" dirty="0">
                <a:solidFill>
                  <a:schemeClr val="bg1"/>
                </a:solidFill>
                <a:latin typeface="+mn-lt"/>
                <a:ea typeface="ＭＳ Ｐゴシック" charset="0"/>
              </a:rPr>
              <a:t>4 K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152693" y="3112256"/>
            <a:ext cx="746006" cy="28575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350" dirty="0">
                <a:solidFill>
                  <a:schemeClr val="bg1"/>
                </a:solidFill>
                <a:latin typeface="+mn-lt"/>
                <a:ea typeface="ＭＳ Ｐゴシック" charset="0"/>
              </a:rPr>
              <a:t>100 </a:t>
            </a:r>
            <a:r>
              <a:rPr lang="en-US" sz="1350" dirty="0" err="1">
                <a:solidFill>
                  <a:schemeClr val="bg1"/>
                </a:solidFill>
                <a:latin typeface="+mn-lt"/>
                <a:ea typeface="ＭＳ Ｐゴシック" charset="0"/>
              </a:rPr>
              <a:t>mK</a:t>
            </a:r>
            <a:endParaRPr lang="en-US" sz="1350" dirty="0">
              <a:solidFill>
                <a:schemeClr val="bg1"/>
              </a:solidFill>
              <a:latin typeface="+mn-lt"/>
              <a:ea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52693" y="3519342"/>
            <a:ext cx="746006" cy="285750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350" dirty="0">
                <a:solidFill>
                  <a:schemeClr val="bg1"/>
                </a:solidFill>
                <a:latin typeface="+mn-lt"/>
                <a:ea typeface="ＭＳ Ｐゴシック" charset="0"/>
              </a:rPr>
              <a:t>20 </a:t>
            </a:r>
            <a:r>
              <a:rPr lang="en-US" sz="1350" dirty="0" err="1">
                <a:solidFill>
                  <a:schemeClr val="bg1"/>
                </a:solidFill>
                <a:latin typeface="+mn-lt"/>
                <a:ea typeface="ＭＳ Ｐゴシック" charset="0"/>
              </a:rPr>
              <a:t>mK</a:t>
            </a:r>
            <a:endParaRPr lang="en-US" sz="1350" dirty="0">
              <a:solidFill>
                <a:schemeClr val="bg1"/>
              </a:solidFill>
              <a:latin typeface="+mn-lt"/>
              <a:ea typeface="ＭＳ Ｐゴシック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07EB9D-89AB-4F4F-A0FD-0C379443836A}"/>
              </a:ext>
            </a:extLst>
          </p:cNvPr>
          <p:cNvSpPr/>
          <p:nvPr/>
        </p:nvSpPr>
        <p:spPr>
          <a:xfrm>
            <a:off x="2573745" y="3464065"/>
            <a:ext cx="3840259" cy="4510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D746B8-3D7E-4A6B-8566-9E0219279B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0545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65524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Multiplexed readout</a:t>
            </a:r>
            <a:endParaRPr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CA0768-4AE5-44D4-BB52-EE6712EEC2FA}"/>
              </a:ext>
            </a:extLst>
          </p:cNvPr>
          <p:cNvSpPr/>
          <p:nvPr/>
        </p:nvSpPr>
        <p:spPr>
          <a:xfrm>
            <a:off x="894243" y="1857882"/>
            <a:ext cx="552048" cy="18898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TES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8FF02E1-6E8E-44D4-8026-269ED1FE77AF}"/>
              </a:ext>
            </a:extLst>
          </p:cNvPr>
          <p:cNvSpPr/>
          <p:nvPr/>
        </p:nvSpPr>
        <p:spPr>
          <a:xfrm>
            <a:off x="889246" y="2214219"/>
            <a:ext cx="552047" cy="18898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TES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883F2BE-31E3-495C-A040-192255978D64}"/>
              </a:ext>
            </a:extLst>
          </p:cNvPr>
          <p:cNvSpPr/>
          <p:nvPr/>
        </p:nvSpPr>
        <p:spPr>
          <a:xfrm>
            <a:off x="2105712" y="1743022"/>
            <a:ext cx="1447329" cy="2260932"/>
          </a:xfrm>
          <a:prstGeom prst="roundRect">
            <a:avLst>
              <a:gd name="adj" fmla="val 51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B434D1C-E09D-46CB-9DE6-2B5FE269480B}"/>
              </a:ext>
            </a:extLst>
          </p:cNvPr>
          <p:cNvSpPr/>
          <p:nvPr/>
        </p:nvSpPr>
        <p:spPr>
          <a:xfrm>
            <a:off x="2279492" y="1857882"/>
            <a:ext cx="934051" cy="1798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Multiplexer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920308-A35D-4C71-947D-D4C5D5D18B48}"/>
              </a:ext>
            </a:extLst>
          </p:cNvPr>
          <p:cNvCxnSpPr>
            <a:cxnSpLocks/>
            <a:stCxn id="17" idx="3"/>
            <a:endCxn id="23" idx="1"/>
          </p:cNvCxnSpPr>
          <p:nvPr/>
        </p:nvCxnSpPr>
        <p:spPr>
          <a:xfrm flipV="1">
            <a:off x="1446291" y="1947814"/>
            <a:ext cx="833201" cy="45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4657180-0877-4924-8F55-70876D3E5DFF}"/>
              </a:ext>
            </a:extLst>
          </p:cNvPr>
          <p:cNvSpPr/>
          <p:nvPr/>
        </p:nvSpPr>
        <p:spPr>
          <a:xfrm>
            <a:off x="2274495" y="2206187"/>
            <a:ext cx="934051" cy="1798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Multiplexer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1FD3940-0920-4FD6-B05D-0CB7EE448AF6}"/>
              </a:ext>
            </a:extLst>
          </p:cNvPr>
          <p:cNvCxnSpPr>
            <a:cxnSpLocks/>
          </p:cNvCxnSpPr>
          <p:nvPr/>
        </p:nvCxnSpPr>
        <p:spPr>
          <a:xfrm flipV="1">
            <a:off x="1441293" y="2311922"/>
            <a:ext cx="833202" cy="45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1AB4E10-9A24-45CD-8AC6-39EFBC55DD1D}"/>
              </a:ext>
            </a:extLst>
          </p:cNvPr>
          <p:cNvSpPr/>
          <p:nvPr/>
        </p:nvSpPr>
        <p:spPr>
          <a:xfrm>
            <a:off x="889247" y="2560988"/>
            <a:ext cx="557044" cy="18898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TES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25C8B2E-B371-45A1-B74E-FF66885E1EC2}"/>
              </a:ext>
            </a:extLst>
          </p:cNvPr>
          <p:cNvSpPr/>
          <p:nvPr/>
        </p:nvSpPr>
        <p:spPr>
          <a:xfrm>
            <a:off x="894244" y="2917325"/>
            <a:ext cx="547050" cy="18898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TES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A2F74DC-A649-4AF5-89C0-55585A22FCEA}"/>
              </a:ext>
            </a:extLst>
          </p:cNvPr>
          <p:cNvSpPr/>
          <p:nvPr/>
        </p:nvSpPr>
        <p:spPr>
          <a:xfrm>
            <a:off x="2279492" y="2560988"/>
            <a:ext cx="934051" cy="1798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Multiplexer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943BCC5-4BB4-424E-9978-132EA5A48D4D}"/>
              </a:ext>
            </a:extLst>
          </p:cNvPr>
          <p:cNvCxnSpPr>
            <a:cxnSpLocks/>
            <a:stCxn id="33" idx="3"/>
            <a:endCxn id="38" idx="1"/>
          </p:cNvCxnSpPr>
          <p:nvPr/>
        </p:nvCxnSpPr>
        <p:spPr>
          <a:xfrm flipV="1">
            <a:off x="1446291" y="2650920"/>
            <a:ext cx="833201" cy="45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3B61FEE-DA29-4FAD-B0F4-94F9EA13570C}"/>
              </a:ext>
            </a:extLst>
          </p:cNvPr>
          <p:cNvSpPr/>
          <p:nvPr/>
        </p:nvSpPr>
        <p:spPr>
          <a:xfrm>
            <a:off x="2274495" y="2909293"/>
            <a:ext cx="934051" cy="1798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Multiplexer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18627BA-9B30-4AC9-A74A-8728089AD8A8}"/>
              </a:ext>
            </a:extLst>
          </p:cNvPr>
          <p:cNvCxnSpPr>
            <a:cxnSpLocks/>
          </p:cNvCxnSpPr>
          <p:nvPr/>
        </p:nvCxnSpPr>
        <p:spPr>
          <a:xfrm flipV="1">
            <a:off x="1441293" y="3015028"/>
            <a:ext cx="833202" cy="45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ECE87438-89B5-4518-A9BB-1BB606F15EC8}"/>
              </a:ext>
            </a:extLst>
          </p:cNvPr>
          <p:cNvSpPr/>
          <p:nvPr/>
        </p:nvSpPr>
        <p:spPr>
          <a:xfrm>
            <a:off x="894243" y="3257776"/>
            <a:ext cx="548385" cy="18898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TES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4D66C4EB-487F-4D4C-8AD2-B76E97122B4E}"/>
              </a:ext>
            </a:extLst>
          </p:cNvPr>
          <p:cNvSpPr/>
          <p:nvPr/>
        </p:nvSpPr>
        <p:spPr>
          <a:xfrm>
            <a:off x="889246" y="3614113"/>
            <a:ext cx="548385" cy="18898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TES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6F111FEB-29F5-4AE5-800C-39FA439B8711}"/>
              </a:ext>
            </a:extLst>
          </p:cNvPr>
          <p:cNvSpPr/>
          <p:nvPr/>
        </p:nvSpPr>
        <p:spPr>
          <a:xfrm>
            <a:off x="2275830" y="3257776"/>
            <a:ext cx="934051" cy="1798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Multiplexer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92A2A01-5F9B-45D9-AD65-99857271AD3C}"/>
              </a:ext>
            </a:extLst>
          </p:cNvPr>
          <p:cNvCxnSpPr>
            <a:cxnSpLocks/>
            <a:stCxn id="48" idx="3"/>
            <a:endCxn id="53" idx="1"/>
          </p:cNvCxnSpPr>
          <p:nvPr/>
        </p:nvCxnSpPr>
        <p:spPr>
          <a:xfrm flipV="1">
            <a:off x="1442628" y="3347708"/>
            <a:ext cx="833202" cy="45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6A69324-82F6-47B2-87D5-E6EC14B34A9D}"/>
              </a:ext>
            </a:extLst>
          </p:cNvPr>
          <p:cNvSpPr/>
          <p:nvPr/>
        </p:nvSpPr>
        <p:spPr>
          <a:xfrm>
            <a:off x="2270833" y="3606081"/>
            <a:ext cx="934051" cy="17986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Multiplexer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D458476-EFA3-4BA9-AEF0-34F0603CF61A}"/>
              </a:ext>
            </a:extLst>
          </p:cNvPr>
          <p:cNvCxnSpPr>
            <a:cxnSpLocks/>
          </p:cNvCxnSpPr>
          <p:nvPr/>
        </p:nvCxnSpPr>
        <p:spPr>
          <a:xfrm flipV="1">
            <a:off x="1437631" y="3711816"/>
            <a:ext cx="833202" cy="456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5D2B173-C61E-43F3-AE80-1B40B73D4C19}"/>
              </a:ext>
            </a:extLst>
          </p:cNvPr>
          <p:cNvSpPr/>
          <p:nvPr/>
        </p:nvSpPr>
        <p:spPr>
          <a:xfrm>
            <a:off x="4340551" y="2684031"/>
            <a:ext cx="821739" cy="382919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B050"/>
                </a:solidFill>
              </a:rPr>
              <a:t>Cold</a:t>
            </a:r>
          </a:p>
          <a:p>
            <a:pPr algn="ctr"/>
            <a:r>
              <a:rPr lang="en-US" sz="1200" dirty="0">
                <a:solidFill>
                  <a:srgbClr val="00B050"/>
                </a:solidFill>
              </a:rPr>
              <a:t>Amplifier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AC3B239E-6708-4302-9C30-1F5F7BE42C1C}"/>
              </a:ext>
            </a:extLst>
          </p:cNvPr>
          <p:cNvSpPr/>
          <p:nvPr/>
        </p:nvSpPr>
        <p:spPr>
          <a:xfrm>
            <a:off x="5763002" y="2689321"/>
            <a:ext cx="912975" cy="38291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Warm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Amplifier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F5CE15B-59A1-4ABC-A8AF-897D659529F1}"/>
              </a:ext>
            </a:extLst>
          </p:cNvPr>
          <p:cNvSpPr/>
          <p:nvPr/>
        </p:nvSpPr>
        <p:spPr>
          <a:xfrm>
            <a:off x="7041548" y="1750250"/>
            <a:ext cx="912974" cy="22537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FPGA Signal analyzer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50B4BD7-3007-48E5-9C5D-9B06E9D53742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553041" y="2873488"/>
            <a:ext cx="791516" cy="2003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C6052B2-668B-4452-9DE4-921EAFE00661}"/>
              </a:ext>
            </a:extLst>
          </p:cNvPr>
          <p:cNvCxnSpPr>
            <a:cxnSpLocks/>
            <a:stCxn id="58" idx="3"/>
            <a:endCxn id="59" idx="1"/>
          </p:cNvCxnSpPr>
          <p:nvPr/>
        </p:nvCxnSpPr>
        <p:spPr>
          <a:xfrm>
            <a:off x="5162290" y="2875491"/>
            <a:ext cx="600712" cy="529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39C2B05-843C-4BE0-9B6C-397FAF4AD870}"/>
              </a:ext>
            </a:extLst>
          </p:cNvPr>
          <p:cNvCxnSpPr>
            <a:cxnSpLocks/>
          </p:cNvCxnSpPr>
          <p:nvPr/>
        </p:nvCxnSpPr>
        <p:spPr>
          <a:xfrm>
            <a:off x="6675977" y="2853988"/>
            <a:ext cx="3655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E5E23D0-03A9-4B60-921E-9E9989BC35EB}"/>
              </a:ext>
            </a:extLst>
          </p:cNvPr>
          <p:cNvCxnSpPr>
            <a:cxnSpLocks/>
            <a:stCxn id="23" idx="3"/>
            <a:endCxn id="22" idx="3"/>
          </p:cNvCxnSpPr>
          <p:nvPr/>
        </p:nvCxnSpPr>
        <p:spPr>
          <a:xfrm>
            <a:off x="3213543" y="1947814"/>
            <a:ext cx="339498" cy="92567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3471034-07FA-423B-B648-5FB2FBB6F615}"/>
              </a:ext>
            </a:extLst>
          </p:cNvPr>
          <p:cNvCxnSpPr>
            <a:cxnSpLocks/>
            <a:stCxn id="22" idx="3"/>
            <a:endCxn id="25" idx="3"/>
          </p:cNvCxnSpPr>
          <p:nvPr/>
        </p:nvCxnSpPr>
        <p:spPr>
          <a:xfrm flipH="1" flipV="1">
            <a:off x="3208546" y="2296119"/>
            <a:ext cx="344495" cy="57736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7E4C3E7-C549-4D86-8301-CD2D43ED5B95}"/>
              </a:ext>
            </a:extLst>
          </p:cNvPr>
          <p:cNvCxnSpPr>
            <a:cxnSpLocks/>
            <a:stCxn id="38" idx="3"/>
            <a:endCxn id="22" idx="3"/>
          </p:cNvCxnSpPr>
          <p:nvPr/>
        </p:nvCxnSpPr>
        <p:spPr>
          <a:xfrm>
            <a:off x="3213543" y="2650920"/>
            <a:ext cx="339498" cy="22256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37EC17D-4105-4344-8C2F-FE4B5C0BB852}"/>
              </a:ext>
            </a:extLst>
          </p:cNvPr>
          <p:cNvCxnSpPr>
            <a:cxnSpLocks/>
            <a:stCxn id="40" idx="3"/>
            <a:endCxn id="22" idx="3"/>
          </p:cNvCxnSpPr>
          <p:nvPr/>
        </p:nvCxnSpPr>
        <p:spPr>
          <a:xfrm flipV="1">
            <a:off x="3208546" y="2873488"/>
            <a:ext cx="344495" cy="1257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4CCF673-64DD-4691-B462-087CBC3A6FB9}"/>
              </a:ext>
            </a:extLst>
          </p:cNvPr>
          <p:cNvCxnSpPr>
            <a:cxnSpLocks/>
            <a:stCxn id="53" idx="3"/>
            <a:endCxn id="22" idx="3"/>
          </p:cNvCxnSpPr>
          <p:nvPr/>
        </p:nvCxnSpPr>
        <p:spPr>
          <a:xfrm flipV="1">
            <a:off x="3209881" y="2873488"/>
            <a:ext cx="343160" cy="47422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1F05ADC-7F95-402A-97C5-A1981641475D}"/>
              </a:ext>
            </a:extLst>
          </p:cNvPr>
          <p:cNvCxnSpPr>
            <a:cxnSpLocks/>
            <a:stCxn id="55" idx="3"/>
            <a:endCxn id="22" idx="3"/>
          </p:cNvCxnSpPr>
          <p:nvPr/>
        </p:nvCxnSpPr>
        <p:spPr>
          <a:xfrm flipV="1">
            <a:off x="3204884" y="2873488"/>
            <a:ext cx="348157" cy="82252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AF891EA8-E95B-4340-A4A7-9ADCE313E6E6}"/>
              </a:ext>
            </a:extLst>
          </p:cNvPr>
          <p:cNvSpPr txBox="1"/>
          <p:nvPr/>
        </p:nvSpPr>
        <p:spPr>
          <a:xfrm>
            <a:off x="774500" y="1500926"/>
            <a:ext cx="776430" cy="2462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70C0"/>
                </a:solidFill>
              </a:rPr>
              <a:t>Sensors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0D54869-0107-4479-94E9-9784EC4BB370}"/>
              </a:ext>
            </a:extLst>
          </p:cNvPr>
          <p:cNvSpPr/>
          <p:nvPr/>
        </p:nvSpPr>
        <p:spPr>
          <a:xfrm>
            <a:off x="774500" y="1747882"/>
            <a:ext cx="776430" cy="2260932"/>
          </a:xfrm>
          <a:prstGeom prst="roundRect">
            <a:avLst>
              <a:gd name="adj" fmla="val 51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48C7B70-65A2-4FB8-9A3B-F5D8B08403FC}"/>
              </a:ext>
            </a:extLst>
          </p:cNvPr>
          <p:cNvSpPr txBox="1"/>
          <p:nvPr/>
        </p:nvSpPr>
        <p:spPr>
          <a:xfrm>
            <a:off x="2102695" y="1501762"/>
            <a:ext cx="1447329" cy="24622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70C0"/>
                </a:solidFill>
              </a:rPr>
              <a:t>Multiplexer chip</a:t>
            </a:r>
          </a:p>
        </p:txBody>
      </p:sp>
      <p:sp>
        <p:nvSpPr>
          <p:cNvPr id="73" name="Right Brace 72">
            <a:extLst>
              <a:ext uri="{FF2B5EF4-FFF2-40B4-BE49-F238E27FC236}">
                <a16:creationId xmlns:a16="http://schemas.microsoft.com/office/drawing/2014/main" id="{E212731B-C3CE-4801-B06C-FD68DED2CCF5}"/>
              </a:ext>
            </a:extLst>
          </p:cNvPr>
          <p:cNvSpPr/>
          <p:nvPr/>
        </p:nvSpPr>
        <p:spPr>
          <a:xfrm rot="5400000">
            <a:off x="2031147" y="2788969"/>
            <a:ext cx="190860" cy="2852927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74" name="Right Brace 73">
            <a:extLst>
              <a:ext uri="{FF2B5EF4-FFF2-40B4-BE49-F238E27FC236}">
                <a16:creationId xmlns:a16="http://schemas.microsoft.com/office/drawing/2014/main" id="{4589B00B-ACA9-4BEA-ABDB-CEF45E4C58A9}"/>
              </a:ext>
            </a:extLst>
          </p:cNvPr>
          <p:cNvSpPr/>
          <p:nvPr/>
        </p:nvSpPr>
        <p:spPr>
          <a:xfrm rot="5400000">
            <a:off x="6680324" y="3069234"/>
            <a:ext cx="249545" cy="229885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5" name="Right Brace 74">
            <a:extLst>
              <a:ext uri="{FF2B5EF4-FFF2-40B4-BE49-F238E27FC236}">
                <a16:creationId xmlns:a16="http://schemas.microsoft.com/office/drawing/2014/main" id="{54AAA4A9-C876-44C8-9F39-23CFEB4940FC}"/>
              </a:ext>
            </a:extLst>
          </p:cNvPr>
          <p:cNvSpPr/>
          <p:nvPr/>
        </p:nvSpPr>
        <p:spPr>
          <a:xfrm rot="5400000">
            <a:off x="4620219" y="3725480"/>
            <a:ext cx="238806" cy="993626"/>
          </a:xfrm>
          <a:prstGeom prst="rightBrac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173271-B5A8-491C-8DDD-EEB4A6EE399F}"/>
              </a:ext>
            </a:extLst>
          </p:cNvPr>
          <p:cNvSpPr txBox="1"/>
          <p:nvPr/>
        </p:nvSpPr>
        <p:spPr>
          <a:xfrm>
            <a:off x="1571232" y="4336221"/>
            <a:ext cx="1110690" cy="30777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10~100mK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5543A2C-AE1E-4B2E-A544-809A30EF942C}"/>
              </a:ext>
            </a:extLst>
          </p:cNvPr>
          <p:cNvSpPr txBox="1"/>
          <p:nvPr/>
        </p:nvSpPr>
        <p:spPr>
          <a:xfrm>
            <a:off x="4227679" y="4341696"/>
            <a:ext cx="1023885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4K ~ 50 K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804A88D-B06E-408E-8963-248D32088867}"/>
              </a:ext>
            </a:extLst>
          </p:cNvPr>
          <p:cNvSpPr txBox="1"/>
          <p:nvPr/>
        </p:nvSpPr>
        <p:spPr>
          <a:xfrm>
            <a:off x="6374392" y="4343432"/>
            <a:ext cx="85076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300 K</a:t>
            </a:r>
          </a:p>
        </p:txBody>
      </p:sp>
      <p:sp>
        <p:nvSpPr>
          <p:cNvPr id="83" name="Slide Number Placeholder 82">
            <a:extLst>
              <a:ext uri="{FF2B5EF4-FFF2-40B4-BE49-F238E27FC236}">
                <a16:creationId xmlns:a16="http://schemas.microsoft.com/office/drawing/2014/main" id="{59FFE320-AA93-4D43-93CA-F7DF713C69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490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729450" y="65524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Custom Cryo Sensor Readout ASICs</a:t>
            </a:r>
            <a:endParaRPr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36" y="1663074"/>
            <a:ext cx="1887547" cy="19394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2897" y="3327357"/>
            <a:ext cx="4306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</a:rPr>
              <a:t>SQUID amp readout (time domain mux , frequency domain mu (right))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0143" y="3391247"/>
            <a:ext cx="8927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</a:rPr>
              <a:t>Y. Mei, NSD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228970"/>
            <a:ext cx="34265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Can we replace SQUID/ HEMT: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5303" y="1228970"/>
            <a:ext cx="227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With CMOS amplifier?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95672" y="3737152"/>
            <a:ext cx="16578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To improve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Scalability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Ease of use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Cost</a:t>
            </a:r>
          </a:p>
        </p:txBody>
      </p:sp>
      <p:pic>
        <p:nvPicPr>
          <p:cNvPr id="2" name="Google Shape;292;p56">
            <a:extLst>
              <a:ext uri="{FF2B5EF4-FFF2-40B4-BE49-F238E27FC236}">
                <a16:creationId xmlns:a16="http://schemas.microsoft.com/office/drawing/2014/main" id="{E4E14B2E-8A8E-46D2-9BB5-6E34DF880B2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238" y="3602495"/>
            <a:ext cx="1989457" cy="1236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055FC6-3C5B-4096-9295-516FE9FA4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38" y="1620831"/>
            <a:ext cx="1410995" cy="17264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2">
            <a:extLst>
              <a:ext uri="{FF2B5EF4-FFF2-40B4-BE49-F238E27FC236}">
                <a16:creationId xmlns:a16="http://schemas.microsoft.com/office/drawing/2014/main" id="{60D6A01F-B0CD-443E-A87F-7F7AE8A42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590" y="1730678"/>
            <a:ext cx="2868706" cy="1154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2AF0E5E-A97C-4051-BBEA-45B2985253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0939" y="3540647"/>
            <a:ext cx="2034031" cy="1010131"/>
          </a:xfrm>
          <a:prstGeom prst="rect">
            <a:avLst/>
          </a:prstGeom>
        </p:spPr>
      </p:pic>
      <p:pic>
        <p:nvPicPr>
          <p:cNvPr id="30" name="Google Shape;288;p53">
            <a:extLst>
              <a:ext uri="{FF2B5EF4-FFF2-40B4-BE49-F238E27FC236}">
                <a16:creationId xmlns:a16="http://schemas.microsoft.com/office/drawing/2014/main" id="{C76E6CB6-D909-417E-9EB1-B92071701707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97482" y="2505854"/>
            <a:ext cx="1118739" cy="83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63;p59">
            <a:extLst>
              <a:ext uri="{FF2B5EF4-FFF2-40B4-BE49-F238E27FC236}">
                <a16:creationId xmlns:a16="http://schemas.microsoft.com/office/drawing/2014/main" id="{A749F9C6-1E40-46CB-B4D0-5AEAA168FA8C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25539" y="4045712"/>
            <a:ext cx="986867" cy="832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4FB983C-5194-4250-9706-412DF0C26E2A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1062950" y="2020263"/>
            <a:ext cx="934532" cy="9051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D9CE219-8219-4BF6-B137-9EDD13C1991D}"/>
              </a:ext>
            </a:extLst>
          </p:cNvPr>
          <p:cNvSpPr/>
          <p:nvPr/>
        </p:nvSpPr>
        <p:spPr>
          <a:xfrm>
            <a:off x="1997482" y="2505853"/>
            <a:ext cx="1118739" cy="8390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2FFA8A-DFDA-4196-BCD5-96ABDEBB8504}"/>
              </a:ext>
            </a:extLst>
          </p:cNvPr>
          <p:cNvSpPr txBox="1"/>
          <p:nvPr/>
        </p:nvSpPr>
        <p:spPr>
          <a:xfrm>
            <a:off x="1208196" y="4764068"/>
            <a:ext cx="39430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+mn-lt"/>
              </a:rPr>
              <a:t>HEMT amp readout (microwave mux (left), MKID (right))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4321250-814C-4F3D-8A47-F6FFF96AE762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3116221" y="2739899"/>
            <a:ext cx="244282" cy="1854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99A1B139-A48E-4119-9C0C-968772731A4F}"/>
              </a:ext>
            </a:extLst>
          </p:cNvPr>
          <p:cNvSpPr/>
          <p:nvPr/>
        </p:nvSpPr>
        <p:spPr>
          <a:xfrm>
            <a:off x="4759602" y="4003841"/>
            <a:ext cx="1118739" cy="9444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7CF8360-CDB6-4C49-8241-67EC0C4B4319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2370728" y="3787388"/>
            <a:ext cx="2388874" cy="688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7A3655A-79CD-4DF7-9732-3D0338883E48}"/>
              </a:ext>
            </a:extLst>
          </p:cNvPr>
          <p:cNvCxnSpPr>
            <a:cxnSpLocks/>
            <a:stCxn id="46" idx="1"/>
          </p:cNvCxnSpPr>
          <p:nvPr/>
        </p:nvCxnSpPr>
        <p:spPr>
          <a:xfrm flipH="1" flipV="1">
            <a:off x="4499376" y="4220874"/>
            <a:ext cx="260226" cy="2552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9EB2CFEF-6C33-46A0-957E-F8ED0BE75828}"/>
              </a:ext>
            </a:extLst>
          </p:cNvPr>
          <p:cNvSpPr/>
          <p:nvPr/>
        </p:nvSpPr>
        <p:spPr>
          <a:xfrm>
            <a:off x="5724078" y="2571750"/>
            <a:ext cx="772453" cy="61709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53062AA7-789F-4052-8D28-F674C0EE68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729450" y="601473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Does 180 nm work at 4K and below?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56" y="1580029"/>
            <a:ext cx="3324066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7396" y="4299029"/>
            <a:ext cx="204735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+mn-lt"/>
              </a:rPr>
              <a:t>W = 0.5 µm / L = 1.2 µm</a:t>
            </a:r>
          </a:p>
        </p:txBody>
      </p:sp>
      <p:pic>
        <p:nvPicPr>
          <p:cNvPr id="7" name="Picture 6" descr="https://lh4.googleusercontent.com/DHsLvFvuW_sP7tiDp5gxeIr2X80iGrJhwCFzzdHrimNWeK6X1RDf7WFNLGV61gGdAW1L1UXAxNPDUTESRlm-R2Pjf_BOOCu2ghbM7ovO0xMFJnaNJz9Q2dVid4olVn-tNLkDL8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350" y="1266051"/>
            <a:ext cx="2477621" cy="191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65" y="3184314"/>
            <a:ext cx="3333750" cy="18153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74591" y="3678292"/>
            <a:ext cx="176940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+mn-lt"/>
              </a:rPr>
              <a:t>NMOS Devices displaying transistor behavior at 100 </a:t>
            </a:r>
            <a:r>
              <a:rPr lang="en-US" sz="1350" dirty="0" err="1">
                <a:latin typeface="+mn-lt"/>
              </a:rPr>
              <a:t>mK</a:t>
            </a:r>
            <a:endParaRPr lang="en-US" sz="135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9388" y="1781081"/>
            <a:ext cx="232185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+mn-lt"/>
              </a:rPr>
              <a:t>Test setup compatible with temperatures down to approximately 10 </a:t>
            </a:r>
            <a:r>
              <a:rPr lang="en-US" sz="1350" dirty="0" err="1">
                <a:latin typeface="+mn-lt"/>
              </a:rPr>
              <a:t>mK</a:t>
            </a:r>
            <a:endParaRPr lang="en-US" sz="135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" y="4733363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180 nm? Cost.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072DC6-D372-45BB-AD1B-6E763EACC1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729450" y="59248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4159624" y="1379635"/>
            <a:ext cx="4805082" cy="32999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" sz="1600" dirty="0">
                <a:solidFill>
                  <a:schemeClr val="bg2"/>
                </a:solidFill>
                <a:latin typeface="+mn-lt"/>
              </a:rPr>
              <a:t>Comprehensive simulation models and design experience needed</a:t>
            </a:r>
          </a:p>
          <a:p>
            <a:pPr marL="285750" indent="-285750">
              <a:spcAft>
                <a:spcPts val="1600"/>
              </a:spcAft>
            </a:pPr>
            <a:r>
              <a:rPr lang="en" sz="1600" dirty="0">
                <a:solidFill>
                  <a:schemeClr val="bg2"/>
                </a:solidFill>
                <a:latin typeface="+mn-lt"/>
              </a:rPr>
              <a:t>Can harness deep HEP experience in extreme-environment electronics (e.g. radiation) and large channel-count systems to develop high-performance, scaled readout solutions for superconducting sensors</a:t>
            </a:r>
            <a:endParaRPr sz="16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99" y="1371599"/>
            <a:ext cx="3044684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7576" y="4353579"/>
            <a:ext cx="4664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180nm </a:t>
            </a:r>
            <a:r>
              <a:rPr lang="en-US" dirty="0" err="1"/>
              <a:t>testchip</a:t>
            </a:r>
            <a:r>
              <a:rPr lang="en-US" dirty="0"/>
              <a:t> including transformer, amplifiers, switches, and sea-of-transistors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5A1E2-22CB-44E6-8274-39834671BD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281</Words>
  <Application>Microsoft Office PowerPoint</Application>
  <PresentationFormat>On-screen Show (16:9)</PresentationFormat>
  <Paragraphs>72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Lato</vt:lpstr>
      <vt:lpstr>Arial</vt:lpstr>
      <vt:lpstr>Raleway</vt:lpstr>
      <vt:lpstr>Streamline</vt:lpstr>
      <vt:lpstr>CryoCMOS for Sensor Readout Carl Grace, Aritoki Suzuki - LBNL</vt:lpstr>
      <vt:lpstr>TES, MKID, Resonators</vt:lpstr>
      <vt:lpstr>Limited cooling power  multiplexed readout</vt:lpstr>
      <vt:lpstr>Multiplexed readout</vt:lpstr>
      <vt:lpstr>Custom Cryo Sensor Readout ASICs</vt:lpstr>
      <vt:lpstr>Does 180 nm work at 4K and below?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CryoCMOS for Sensor Readout Carl Grace - LBNL</dc:title>
  <dc:creator>Aritoki Suzuki</dc:creator>
  <cp:lastModifiedBy>Aritoki Suzuki</cp:lastModifiedBy>
  <cp:revision>9</cp:revision>
  <dcterms:modified xsi:type="dcterms:W3CDTF">2020-07-29T22:00:44Z</dcterms:modified>
</cp:coreProperties>
</file>