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aleway" panose="020B060402020202020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78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05b5a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05b5ae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89b6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89b6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388e705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388e705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388e705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388e705f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05b5a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05b5ae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Custom Hardware for Low-Power Processing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Carl Grace - LBNL</a:t>
            </a:r>
            <a:endParaRPr sz="28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20200730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61938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49" y="1415465"/>
            <a:ext cx="8046997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Complex digital signal processing or data handling functions can be implemented using custom CMOS logic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However, such solutions can be error-prone, time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consuming to design,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expensive, and difficult to reuse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Leveraging open-source hardware with extensible instruction sets can provide excellent power efficiency, reduce cost and complexity, and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simplify design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reuse 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This could also allow non-experts to take expanded role in implementing complex solutions (further lowering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total system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cost)</a:t>
            </a:r>
          </a:p>
        </p:txBody>
      </p:sp>
    </p:spTree>
    <p:extLst>
      <p:ext uri="{BB962C8B-B14F-4D97-AF65-F5344CB8AC3E}">
        <p14:creationId xmlns:p14="http://schemas.microsoft.com/office/powerpoint/2010/main" val="12010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61041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Benefits of custom instructions (FPGA or ASIC)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3" y="1851211"/>
            <a:ext cx="7232352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610" y="4746811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Cong et al., DAC 2014</a:t>
            </a:r>
            <a:endParaRPr lang="en-US" sz="1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808" y="1377519"/>
            <a:ext cx="8113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Significant improvement using custom instructions (accelerators) </a:t>
            </a:r>
            <a:r>
              <a:rPr lang="en-US" dirty="0" smtClean="0"/>
              <a:t>in FPGA compared </a:t>
            </a:r>
            <a:r>
              <a:rPr lang="en-US" dirty="0"/>
              <a:t>to standard multi-threaded code on 12-core Intel Xeon for various image processing </a:t>
            </a:r>
            <a:r>
              <a:rPr lang="en-US" dirty="0" smtClean="0"/>
              <a:t>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95250" y="518550"/>
            <a:ext cx="893445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Leverage open-source I</a:t>
            </a:r>
            <a:r>
              <a:rPr lang="en-US" dirty="0" smtClean="0"/>
              <a:t>P</a:t>
            </a:r>
            <a:r>
              <a:rPr lang="en" dirty="0" smtClean="0"/>
              <a:t>s and tools to reduce costs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589391" y="4540815"/>
            <a:ext cx="3249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RISC-V core implemented in 65 nm CMOS</a:t>
            </a:r>
            <a:endParaRPr lang="en-US" sz="1100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2" y="1490961"/>
            <a:ext cx="2778559" cy="2781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69323" y="2609646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600µm</a:t>
            </a:r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7459691" y="4411281"/>
            <a:ext cx="963455" cy="49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03742" y="427278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600µm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653552" y="4414187"/>
            <a:ext cx="106130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472482" y="1535785"/>
            <a:ext cx="1" cy="8378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5441868" y="3358381"/>
            <a:ext cx="1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117206"/>
            <a:ext cx="2286000" cy="2286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5250" y="3279907"/>
            <a:ext cx="5467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Open-source </a:t>
            </a:r>
            <a:r>
              <a:rPr lang="en-US" sz="1600" dirty="0"/>
              <a:t>instruction set </a:t>
            </a:r>
            <a:r>
              <a:rPr lang="en-US" sz="1600" dirty="0" smtClean="0"/>
              <a:t>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oyalty- </a:t>
            </a:r>
            <a:r>
              <a:rPr lang="en-US" sz="1600" dirty="0"/>
              <a:t>and </a:t>
            </a:r>
            <a:r>
              <a:rPr lang="en-US" sz="1600" dirty="0" smtClean="0"/>
              <a:t>license-free and extensible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RISC-V and open-source design tools such as CHISEL make custom computing practical for small design teams such as in the HEP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613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 Benefits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D6EA034-8523-234B-B906-CCA28791D321}"/>
              </a:ext>
            </a:extLst>
          </p:cNvPr>
          <p:cNvGrpSpPr/>
          <p:nvPr/>
        </p:nvGrpSpPr>
        <p:grpSpPr>
          <a:xfrm>
            <a:off x="4393283" y="2116784"/>
            <a:ext cx="4097393" cy="2076841"/>
            <a:chOff x="1352106" y="3281206"/>
            <a:chExt cx="5598128" cy="283752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6A404BD-C71F-7140-909A-C5896EA7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106" y="3832731"/>
              <a:ext cx="2286000" cy="2286000"/>
            </a:xfrm>
            <a:prstGeom prst="rect">
              <a:avLst/>
            </a:prstGeom>
          </p:spPr>
        </p:pic>
        <p:pic>
          <p:nvPicPr>
            <p:cNvPr id="6" name="Picture 5" descr="A picture containing electronics&#10;&#10;Description automatically generated">
              <a:extLst>
                <a:ext uri="{FF2B5EF4-FFF2-40B4-BE49-F238E27FC236}">
                  <a16:creationId xmlns="" xmlns:a16="http://schemas.microsoft.com/office/drawing/2014/main" id="{BAC80638-C5FD-C743-9684-981916102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236" y="3832731"/>
              <a:ext cx="2285998" cy="2286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FE24ACB-6E76-F243-AEB7-1E1294938A63}"/>
                </a:ext>
              </a:extLst>
            </p:cNvPr>
            <p:cNvSpPr txBox="1"/>
            <p:nvPr/>
          </p:nvSpPr>
          <p:spPr>
            <a:xfrm>
              <a:off x="1624517" y="3281206"/>
              <a:ext cx="1741183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Original Image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33EA8DC-DF08-7949-9930-F1C599D001BC}"/>
                </a:ext>
              </a:extLst>
            </p:cNvPr>
            <p:cNvSpPr txBox="1"/>
            <p:nvPr/>
          </p:nvSpPr>
          <p:spPr>
            <a:xfrm>
              <a:off x="5463697" y="3333260"/>
              <a:ext cx="62709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FFT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="" xmlns:a16="http://schemas.microsoft.com/office/drawing/2014/main" id="{D174FF12-D856-0448-8921-7F5FC3EA7545}"/>
                </a:ext>
              </a:extLst>
            </p:cNvPr>
            <p:cNvSpPr/>
            <p:nvPr/>
          </p:nvSpPr>
          <p:spPr bwMode="auto">
            <a:xfrm>
              <a:off x="3707218" y="4628400"/>
              <a:ext cx="882214" cy="694661"/>
            </a:xfrm>
            <a:prstGeom prst="rightArrow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0893" y="4193625"/>
            <a:ext cx="2805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Open-Source RISC-V processor with custom FFT instruction</a:t>
            </a:r>
          </a:p>
          <a:p>
            <a:r>
              <a:rPr lang="en-US" smtClean="0"/>
              <a:t>(implemented in FPGA)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5635A958-7731-C14E-819C-7D73F01C7222}"/>
              </a:ext>
            </a:extLst>
          </p:cNvPr>
          <p:cNvSpPr txBox="1">
            <a:spLocks/>
          </p:cNvSpPr>
          <p:nvPr/>
        </p:nvSpPr>
        <p:spPr>
          <a:xfrm>
            <a:off x="3260126" y="1113434"/>
            <a:ext cx="5883874" cy="10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FFT Accelerator runs about 100x faster than single-threaded CPU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SciPy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FFT on Intel Core i7-5930K @ 3.50GHz: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~265ms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FFTAccel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(Floating):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~2.10ms</a:t>
            </a:r>
            <a:endParaRPr lang="en-US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G:\My Drive\LBNL work\projects\Old Projects\Nanometer CMOS LDRD\FPGA Photos\FPGA board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65665"/>
            <a:ext cx="2996320" cy="22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88405" y="4411533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Powder Diffraction Experiment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8797" y="4199665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D. Donofrio, LBNL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61938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15409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Huge reductions in power consumption for data processing can be made by matching hardware to the algorithm used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This is practical for small design teams by leveraging open-source IPs and tools such as RISC-V.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Custom instructions can be implemented in FPGAs or ASICs (with different cost / power reduction trade offs)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HEP can take advantage of custom processing to reduce power consumption of large detector systems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624" y="4778187"/>
            <a:ext cx="594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Acknowledgement: David Donofrio, Farzad Fatollahi-Fard, </a:t>
            </a:r>
            <a:r>
              <a:rPr lang="en-US" dirty="0"/>
              <a:t>Dario </a:t>
            </a:r>
            <a:r>
              <a:rPr lang="en-US" dirty="0" smtClean="0"/>
              <a:t>Gnani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307</Words>
  <Application>Microsoft Office PowerPoint</Application>
  <PresentationFormat>On-screen Show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Raleway</vt:lpstr>
      <vt:lpstr>ヒラギノ角ゴ ProN W6</vt:lpstr>
      <vt:lpstr>Lato</vt:lpstr>
      <vt:lpstr>Helvetica Neue Bold Condensed</vt:lpstr>
      <vt:lpstr>Streamline</vt:lpstr>
      <vt:lpstr>Custom Hardware for Low-Power Processing Carl Grace - LBNL</vt:lpstr>
      <vt:lpstr>Introduction</vt:lpstr>
      <vt:lpstr>Benefits of custom instructions (FPGA or ASIC)</vt:lpstr>
      <vt:lpstr>Leverage open-source IPs and tools to reduce costs</vt:lpstr>
      <vt:lpstr>Example Benefits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Hardware for Low-Power Processing Carl Grace - LBNL</dc:title>
  <cp:lastModifiedBy>Carl R. Grace</cp:lastModifiedBy>
  <cp:revision>13</cp:revision>
  <dcterms:modified xsi:type="dcterms:W3CDTF">2020-07-30T01:00:11Z</dcterms:modified>
</cp:coreProperties>
</file>