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2" r:id="rId6"/>
    <p:sldId id="263" r:id="rId7"/>
  </p:sldIdLst>
  <p:sldSz cx="9144000" cy="5143500" type="screen16x9"/>
  <p:notesSz cx="6858000" cy="9144000"/>
  <p:embeddedFontLst>
    <p:embeddedFont>
      <p:font typeface="Lato" panose="020F0502020204030203" pitchFamily="34" charset="77"/>
      <p:regular r:id="rId9"/>
      <p:bold r:id="rId10"/>
      <p:italic r:id="rId11"/>
      <p:boldItalic r:id="rId12"/>
    </p:embeddedFont>
    <p:embeddedFont>
      <p:font typeface="Raleway" panose="020B0203030101060003" pitchFamily="34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388e705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388e705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388e705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388e705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89b6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89b6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388e705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388e705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15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05b5a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05b5a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0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49"/>
            <a:ext cx="7688100" cy="200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Smart Detector with on-chip Neuromorphic Computing Capabilities</a:t>
            </a:r>
            <a:br>
              <a:rPr lang="en" sz="3200" dirty="0"/>
            </a:br>
            <a:br>
              <a:rPr lang="en" sz="3200" dirty="0"/>
            </a:br>
            <a:r>
              <a:rPr lang="en-US" sz="3200" dirty="0"/>
              <a:t>Sandeep Miryala, BNL</a:t>
            </a:r>
            <a:endParaRPr sz="32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3252413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2020/07/30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72473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What?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212623" y="1289331"/>
            <a:ext cx="7688700" cy="3591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Data in Physics Experiment</a:t>
            </a:r>
            <a:endParaRPr lang="en-US" dirty="0"/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Front-End Electronics senses, amplifies and conditions radiation induced signals forming intense streams of raw data to trigger farms, computers or just to data storage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Individual streams of data carry majorly ‘zeros’ and noise and the whole activity context is not known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The streams start reflecting zoned activities in the experiment when combined in data concentrators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" dirty="0">
                <a:solidFill>
                  <a:srgbClr val="C00000"/>
                </a:solidFill>
              </a:rPr>
              <a:t>Edge computing</a:t>
            </a:r>
            <a:endParaRPr lang="en" dirty="0"/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Traditionally, </a:t>
            </a:r>
            <a:r>
              <a:rPr lang="en" dirty="0"/>
              <a:t>data </a:t>
            </a:r>
            <a:r>
              <a:rPr lang="en-US" dirty="0"/>
              <a:t>are minimally processed inside and </a:t>
            </a:r>
            <a:r>
              <a:rPr lang="en" dirty="0"/>
              <a:t>processing </a:t>
            </a:r>
            <a:r>
              <a:rPr lang="en-US" dirty="0"/>
              <a:t>needing context is outside real time or</a:t>
            </a:r>
            <a:r>
              <a:rPr lang="en" dirty="0"/>
              <a:t> offline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Data processing outside is most efficiently done with commercial FPGA/GPU/DSP/</a:t>
            </a:r>
            <a:r>
              <a:rPr lang="en-US" dirty="0" err="1"/>
              <a:t>Neural_Chips</a:t>
            </a:r>
            <a:r>
              <a:rPr lang="en-US" dirty="0"/>
              <a:t> (&gt;</a:t>
            </a:r>
            <a:r>
              <a:rPr lang="en-US" dirty="0" err="1"/>
              <a:t>Bgates</a:t>
            </a:r>
            <a:r>
              <a:rPr lang="en-US" dirty="0"/>
              <a:t>)</a:t>
            </a:r>
            <a:endParaRPr lang="en" dirty="0"/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dirty="0"/>
              <a:t>Introduce smartness by </a:t>
            </a:r>
            <a:r>
              <a:rPr lang="en-US" dirty="0"/>
              <a:t>bringing processing inside with </a:t>
            </a:r>
            <a:r>
              <a:rPr lang="en" dirty="0"/>
              <a:t>artificial neural networks </a:t>
            </a:r>
            <a:r>
              <a:rPr lang="en-US" b="1" dirty="0">
                <a:solidFill>
                  <a:srgbClr val="00B050"/>
                </a:solidFill>
              </a:rPr>
              <a:t>is a future for ASICs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Immediate applications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Waveform:</a:t>
            </a:r>
            <a:r>
              <a:rPr lang="en-US" dirty="0"/>
              <a:t> Denoising, digital interpolating filters for processing of sampled waveform, e.g. digital peak finding in readout circuits for liquid noble gas TPC or time of arrival measurement in 4D tracking,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Spatial Distribution:</a:t>
            </a:r>
            <a:r>
              <a:rPr lang="en-US" dirty="0"/>
              <a:t> Enhancing of 2D or 3D spatial resolution and data reduction filtering, e.g. solving charge or light sharing problems in pixel detectors or extraction of depth of interaction in PET scanners,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Contextual Analyzes: </a:t>
            </a:r>
            <a:r>
              <a:rPr lang="en-US" dirty="0"/>
              <a:t>Processing of multi-source waveforms in radiation detection system for on-the fly spatially-sensitive event reconstruction, e.g. processing of signals from arrays of detector electrodes or from detector subsystems</a:t>
            </a:r>
            <a:endParaRPr lang="en" dirty="0"/>
          </a:p>
          <a:p>
            <a:pPr marL="0" lvl="0" indent="0" algn="l" rtl="0">
              <a:buNone/>
            </a:pPr>
            <a:r>
              <a:rPr lang="en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8C904-B979-614C-860D-3758ECC32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57"/>
          <a:stretch/>
        </p:blipFill>
        <p:spPr>
          <a:xfrm>
            <a:off x="8010134" y="1678323"/>
            <a:ext cx="818652" cy="1014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21F0D-0D11-924F-B914-4D1576FC7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3" r="48337"/>
          <a:stretch/>
        </p:blipFill>
        <p:spPr>
          <a:xfrm>
            <a:off x="8041607" y="2823267"/>
            <a:ext cx="787179" cy="1015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B54D8-4B82-AD4D-BD2D-96EAC165E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8"/>
          <a:stretch/>
        </p:blipFill>
        <p:spPr>
          <a:xfrm>
            <a:off x="7800230" y="3930304"/>
            <a:ext cx="1343770" cy="1015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4DA57D-2D9C-114E-A02A-BF04080D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426" y="2169654"/>
            <a:ext cx="2457511" cy="2157073"/>
          </a:xfrm>
          <a:prstGeom prst="rect">
            <a:avLst/>
          </a:prstGeom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73943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How?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1287" y="1239010"/>
            <a:ext cx="6096875" cy="3746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Features of </a:t>
            </a:r>
            <a:r>
              <a:rPr lang="en" dirty="0">
                <a:solidFill>
                  <a:srgbClr val="C00000"/>
                </a:solidFill>
              </a:rPr>
              <a:t>Neural Network </a:t>
            </a:r>
            <a:r>
              <a:rPr lang="en-US" dirty="0">
                <a:solidFill>
                  <a:srgbClr val="C00000"/>
                </a:solidFill>
              </a:rPr>
              <a:t>Processor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Computational parallelism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Massive interconnections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Challenging matrix scalar algebra (dot-product)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Interfaces for data representation e.g. Spiking NN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 Design of Neural Network</a:t>
            </a:r>
            <a:endParaRPr lang="en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Architecture and size of Neural Processor fits only a class or problems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First, </a:t>
            </a:r>
            <a:r>
              <a:rPr lang="en" dirty="0"/>
              <a:t>building and optimizing Neural Network model </a:t>
            </a:r>
            <a:br>
              <a:rPr lang="en" dirty="0"/>
            </a:br>
            <a:r>
              <a:rPr lang="en" dirty="0"/>
              <a:t>- </a:t>
            </a:r>
            <a:r>
              <a:rPr lang="en-US" dirty="0"/>
              <a:t>tools available:</a:t>
            </a:r>
            <a:r>
              <a:rPr lang="en" dirty="0"/>
              <a:t> Tensor Flow, PyTorch or Caffe2 frameworks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Second, </a:t>
            </a:r>
            <a:r>
              <a:rPr lang="en" dirty="0"/>
              <a:t>train</a:t>
            </a:r>
            <a:r>
              <a:rPr lang="en-US" dirty="0" err="1"/>
              <a:t>ing</a:t>
            </a:r>
            <a:r>
              <a:rPr lang="en" dirty="0"/>
              <a:t> </a:t>
            </a:r>
            <a:r>
              <a:rPr lang="en-US" dirty="0"/>
              <a:t>of </a:t>
            </a:r>
            <a:r>
              <a:rPr lang="en" dirty="0"/>
              <a:t>NN model to es</a:t>
            </a:r>
            <a:r>
              <a:rPr lang="en-US" dirty="0" err="1"/>
              <a:t>ti</a:t>
            </a:r>
            <a:r>
              <a:rPr lang="en" dirty="0"/>
              <a:t>mate kernel weights,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" dirty="0">
                <a:solidFill>
                  <a:srgbClr val="C00000"/>
                </a:solidFill>
              </a:rPr>
              <a:t>Hardware Design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Implementation of worked out model in FPGA fabrics or </a:t>
            </a:r>
            <a:br>
              <a:rPr lang="en-US" dirty="0"/>
            </a:br>
            <a:r>
              <a:rPr lang="en-US" dirty="0"/>
              <a:t>synthesize and ASIC; preferred programmable architecture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dirty="0"/>
              <a:t>Conventional semi-custom digital design flow:</a:t>
            </a:r>
          </a:p>
          <a:p>
            <a:pPr marL="1200150" lvl="2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a</a:t>
            </a:r>
            <a:r>
              <a:rPr lang="en" dirty="0"/>
              <a:t>rea and </a:t>
            </a:r>
            <a:r>
              <a:rPr lang="en-US" dirty="0"/>
              <a:t>p</a:t>
            </a:r>
            <a:r>
              <a:rPr lang="en" dirty="0"/>
              <a:t>ower inefficient</a:t>
            </a:r>
          </a:p>
          <a:p>
            <a:pPr marL="1200150" lvl="2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dirty="0"/>
              <a:t>quick realization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dirty="0"/>
              <a:t>New methodologies to lower computation power of a scalar dot product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dirty="0"/>
              <a:t>Non-volatile memories to reduce memory area footprint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4" name="Picture 3" descr="A picture containing clock, meter, room&#10;&#10;Description automatically generated">
            <a:extLst>
              <a:ext uri="{FF2B5EF4-FFF2-40B4-BE49-F238E27FC236}">
                <a16:creationId xmlns:a16="http://schemas.microsoft.com/office/drawing/2014/main" id="{EB4AA879-24F6-DC4A-9FF3-F5FD442DCE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58" y="814152"/>
            <a:ext cx="5266897" cy="122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33B2D-711C-6C4F-83A3-E27E3B0CCE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4" r="8734"/>
          <a:stretch/>
        </p:blipFill>
        <p:spPr>
          <a:xfrm>
            <a:off x="7118426" y="2971225"/>
            <a:ext cx="2025574" cy="1220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0985C-DD7F-F647-BC41-3D21A414D407}"/>
              </a:ext>
            </a:extLst>
          </p:cNvPr>
          <p:cNvSpPr txBox="1"/>
          <p:nvPr/>
        </p:nvSpPr>
        <p:spPr>
          <a:xfrm>
            <a:off x="7118426" y="2446534"/>
            <a:ext cx="16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CNN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1EE3C-CAFF-4EE7-9E68-21FBFF5DE6DB}"/>
              </a:ext>
            </a:extLst>
          </p:cNvPr>
          <p:cNvSpPr/>
          <p:nvPr/>
        </p:nvSpPr>
        <p:spPr>
          <a:xfrm>
            <a:off x="5240814" y="4302169"/>
            <a:ext cx="39122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srgbClr val="C00000"/>
                </a:solidFill>
              </a:rPr>
              <a:t>Initiative</a:t>
            </a:r>
            <a:r>
              <a:rPr lang="en" sz="1300" dirty="0">
                <a:solidFill>
                  <a:srgbClr val="C00000"/>
                </a:solidFill>
              </a:rPr>
              <a:t>: S. Miryala, G. Deptuch, V. Manthena, G.Cari</a:t>
            </a:r>
            <a:r>
              <a:rPr lang="en-US" sz="1300" dirty="0" err="1">
                <a:solidFill>
                  <a:srgbClr val="C00000"/>
                </a:solidFill>
              </a:rPr>
              <a:t>ni</a:t>
            </a:r>
            <a:r>
              <a:rPr lang="en" sz="1300" dirty="0">
                <a:solidFill>
                  <a:srgbClr val="C00000"/>
                </a:solidFill>
              </a:rPr>
              <a:t> in collaboration with NSLS II, CSI </a:t>
            </a:r>
            <a:r>
              <a:rPr lang="en-US" sz="1300" dirty="0">
                <a:solidFill>
                  <a:srgbClr val="C00000"/>
                </a:solidFill>
              </a:rPr>
              <a:t>division at BNL and with external</a:t>
            </a:r>
            <a:r>
              <a:rPr lang="en" sz="1300" dirty="0">
                <a:solidFill>
                  <a:srgbClr val="C00000"/>
                </a:solidFill>
              </a:rPr>
              <a:t> research institutes</a:t>
            </a:r>
          </a:p>
          <a:p>
            <a:pPr lvl="0"/>
            <a:r>
              <a:rPr lang="en" sz="1300" dirty="0">
                <a:solidFill>
                  <a:srgbClr val="C00000"/>
                </a:solidFill>
              </a:rPr>
              <a:t>Florence - GEM student internship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BCD6C-B564-7748-B72C-7FF778A9F5E1}"/>
              </a:ext>
            </a:extLst>
          </p:cNvPr>
          <p:cNvSpPr txBox="1"/>
          <p:nvPr/>
        </p:nvSpPr>
        <p:spPr>
          <a:xfrm>
            <a:off x="5334180" y="515847"/>
            <a:ext cx="244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Co-design Approach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inesh\Desktop\presentationinmemory\2.jpg">
            <a:extLst>
              <a:ext uri="{FF2B5EF4-FFF2-40B4-BE49-F238E27FC236}">
                <a16:creationId xmlns:a16="http://schemas.microsoft.com/office/drawing/2014/main" id="{AFCBE7A1-4A41-C845-AC25-C34145AF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285" y="3061160"/>
            <a:ext cx="2803825" cy="1932705"/>
          </a:xfrm>
          <a:prstGeom prst="rect">
            <a:avLst/>
          </a:prstGeom>
          <a:noFill/>
        </p:spPr>
      </p:pic>
      <p:pic>
        <p:nvPicPr>
          <p:cNvPr id="7" name="Picture 2" descr="C:\Users\dinesh\Desktop\presentationinmemory\1.jpg">
            <a:extLst>
              <a:ext uri="{FF2B5EF4-FFF2-40B4-BE49-F238E27FC236}">
                <a16:creationId xmlns:a16="http://schemas.microsoft.com/office/drawing/2014/main" id="{962AA449-0959-2A4C-9C86-533FE47D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502" y="478917"/>
            <a:ext cx="2772605" cy="2491097"/>
          </a:xfrm>
          <a:prstGeom prst="rect">
            <a:avLst/>
          </a:prstGeom>
          <a:noFill/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75119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Why?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62613" y="1262396"/>
            <a:ext cx="6288138" cy="3810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Process nodes going to single nanometers: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sz="1300" dirty="0">
                <a:latin typeface="Lato" panose="020B0604020202020204" charset="0"/>
              </a:rPr>
              <a:t>less precise analog vs. more poor-precision but parallel digital processing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sz="1300" dirty="0">
                <a:latin typeface="Lato" panose="020B0604020202020204" charset="0"/>
              </a:rPr>
              <a:t>classification and matching with patterns as a method of</a:t>
            </a:r>
            <a:br>
              <a:rPr lang="en-US" sz="1300" dirty="0">
                <a:latin typeface="Lato" panose="020B0604020202020204" charset="0"/>
              </a:rPr>
            </a:br>
            <a:r>
              <a:rPr lang="en-US" sz="1300" dirty="0">
                <a:latin typeface="Lato" panose="020B0604020202020204" charset="0"/>
              </a:rPr>
              <a:t>handling data processing without knowing analytical models</a:t>
            </a:r>
            <a:endParaRPr lang="en" sz="1300" dirty="0">
              <a:latin typeface="Lato" panose="020B0604020202020204" charset="0"/>
            </a:endParaRPr>
          </a:p>
          <a:p>
            <a:pPr marL="285750" lvl="0" indent="-285750" algn="l" rtl="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Overwhelming data quantities: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sz="1300" dirty="0">
                <a:latin typeface="Lato" panose="020B0604020202020204" charset="0"/>
              </a:rPr>
              <a:t>Smart detectors will reduce data throughput and number of </a:t>
            </a:r>
            <a:r>
              <a:rPr lang="en-US" sz="1300" dirty="0">
                <a:latin typeface="Lato" panose="020B0604020202020204" charset="0"/>
              </a:rPr>
              <a:t>data </a:t>
            </a:r>
            <a:r>
              <a:rPr lang="en" sz="1300" dirty="0">
                <a:latin typeface="Lato" panose="020B0604020202020204" charset="0"/>
              </a:rPr>
              <a:t>links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sz="1300" dirty="0">
                <a:latin typeface="Lato" panose="020B0604020202020204" charset="0"/>
              </a:rPr>
              <a:t>Aids in quick scientific findings</a:t>
            </a:r>
            <a:endParaRPr sz="1300" dirty="0">
              <a:latin typeface="Lato" panose="020B0604020202020204" charset="0"/>
            </a:endParaRPr>
          </a:p>
          <a:p>
            <a:pPr marL="285750" lvl="0" indent="-285750" algn="l" rtl="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Power reduction:</a:t>
            </a:r>
            <a:endParaRPr lang="en" dirty="0">
              <a:solidFill>
                <a:srgbClr val="C00000"/>
              </a:solidFill>
              <a:latin typeface="Lato" panose="020B0604020202020204" charset="0"/>
            </a:endParaRP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sz="1400" dirty="0">
                <a:latin typeface="Lato" panose="020B0604020202020204" charset="0"/>
              </a:rPr>
              <a:t>Search for alternative methods for matrix algebra as </a:t>
            </a:r>
            <a:r>
              <a:rPr lang="en" sz="1400" dirty="0">
                <a:latin typeface="Lato" panose="020B0604020202020204" charset="0"/>
              </a:rPr>
              <a:t>multiply and </a:t>
            </a:r>
            <a:br>
              <a:rPr lang="en" sz="1400" dirty="0">
                <a:latin typeface="Lato" panose="020B0604020202020204" charset="0"/>
              </a:rPr>
            </a:br>
            <a:r>
              <a:rPr lang="en-US" sz="1400" dirty="0">
                <a:latin typeface="Lato" panose="020B0604020202020204" charset="0"/>
              </a:rPr>
              <a:t>a</a:t>
            </a:r>
            <a:r>
              <a:rPr lang="en" sz="1400" dirty="0">
                <a:latin typeface="Lato" panose="020B0604020202020204" charset="0"/>
              </a:rPr>
              <a:t>ccumulate computation and memory accesses are major sources </a:t>
            </a:r>
            <a:br>
              <a:rPr lang="en" sz="1400" dirty="0">
                <a:latin typeface="Lato" panose="020B0604020202020204" charset="0"/>
              </a:rPr>
            </a:br>
            <a:r>
              <a:rPr lang="en" sz="1400" dirty="0">
                <a:latin typeface="Lato" panose="020B0604020202020204" charset="0"/>
              </a:rPr>
              <a:t>of power dissipation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sz="1300" dirty="0">
                <a:latin typeface="Lato" panose="020B0604020202020204" charset="0"/>
              </a:rPr>
              <a:t>Investigate Non Von-Neumann architecture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sz="1300" dirty="0">
                <a:latin typeface="Lato" panose="020B0604020202020204" charset="0"/>
              </a:rPr>
              <a:t>D</a:t>
            </a:r>
            <a:r>
              <a:rPr lang="en" sz="1300" dirty="0">
                <a:latin typeface="Lato" panose="020B0604020202020204" charset="0"/>
              </a:rPr>
              <a:t>esign </a:t>
            </a:r>
            <a:r>
              <a:rPr lang="en-US" sz="1300" dirty="0">
                <a:latin typeface="Lato" panose="020B0604020202020204" charset="0"/>
              </a:rPr>
              <a:t>architecture aware</a:t>
            </a:r>
            <a:endParaRPr lang="en" sz="1300" dirty="0">
              <a:latin typeface="Lato" panose="020B0604020202020204" charset="0"/>
            </a:endParaRPr>
          </a:p>
          <a:p>
            <a:pPr marL="285750" lvl="0" indent="-285750" algn="l" rtl="0">
              <a:buFont typeface="Wingdings" pitchFamily="2" charset="2"/>
              <a:buChar char="v"/>
            </a:pPr>
            <a:r>
              <a:rPr lang="en" dirty="0">
                <a:solidFill>
                  <a:srgbClr val="C00000"/>
                </a:solidFill>
                <a:latin typeface="Lato" panose="020B0604020202020204" charset="0"/>
              </a:rPr>
              <a:t>Memristor functionality resembles a biological neuron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sz="1300" dirty="0">
                <a:latin typeface="Lato" panose="020B0604020202020204" charset="0"/>
              </a:rPr>
              <a:t>Less area and power dissipation than conventional memory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" sz="1300" dirty="0">
                <a:latin typeface="Lato" panose="020B0604020202020204" charset="0"/>
              </a:rPr>
              <a:t>Ideally suited for Spiking Neural Network (SNN) model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65416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Synergies?</a:t>
            </a:r>
            <a:endParaRPr dirty="0"/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E5095A09-9011-4F8A-903C-C9FAA2A8A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5951" y="1289331"/>
            <a:ext cx="4386613" cy="901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Commercial technologies supporting AI processing at the edge, available as IP for embedding AI in ASICs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Autonomous System (ADAS, AV), IoT,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AB3622-7BB4-47F9-914D-08970A0C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2" y="2277091"/>
            <a:ext cx="47434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3;p14">
            <a:extLst>
              <a:ext uri="{FF2B5EF4-FFF2-40B4-BE49-F238E27FC236}">
                <a16:creationId xmlns:a16="http://schemas.microsoft.com/office/drawing/2014/main" id="{39B9DD65-0195-454E-8547-A75E6732D87C}"/>
              </a:ext>
            </a:extLst>
          </p:cNvPr>
          <p:cNvSpPr txBox="1">
            <a:spLocks/>
          </p:cNvSpPr>
          <p:nvPr/>
        </p:nvSpPr>
        <p:spPr>
          <a:xfrm>
            <a:off x="4501436" y="1289331"/>
            <a:ext cx="4386613" cy="90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Integration * Integration * Integration = 3D-IC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3D-IC – Industry: memory</a:t>
            </a:r>
            <a:br>
              <a:rPr lang="en-US" dirty="0"/>
            </a:br>
            <a:r>
              <a:rPr lang="en-US" dirty="0"/>
              <a:t>	         – HEP/BES: pixel detectors systems,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4081F-6356-473B-A595-7060B29F6546}"/>
              </a:ext>
            </a:extLst>
          </p:cNvPr>
          <p:cNvSpPr/>
          <p:nvPr/>
        </p:nvSpPr>
        <p:spPr>
          <a:xfrm>
            <a:off x="158770" y="4535439"/>
            <a:ext cx="4789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schemeClr val="bg2"/>
                </a:solidFill>
              </a:rPr>
              <a:t>ADAS data processing example delivering 10-100 TMACs to support autonomous vehicles (Cadence)</a:t>
            </a:r>
            <a:r>
              <a:rPr lang="en" sz="1300" dirty="0">
                <a:solidFill>
                  <a:schemeClr val="bg2"/>
                </a:solidFill>
              </a:rPr>
              <a:t>.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50D93E-1CFE-4862-B81B-387C40AC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91" y="2046372"/>
            <a:ext cx="3917663" cy="16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33AD30-1CC5-4F1B-8CE4-7861A5EC6B1F}"/>
              </a:ext>
            </a:extLst>
          </p:cNvPr>
          <p:cNvSpPr/>
          <p:nvPr/>
        </p:nvSpPr>
        <p:spPr>
          <a:xfrm>
            <a:off x="5035328" y="3742863"/>
            <a:ext cx="39016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300" dirty="0">
                <a:solidFill>
                  <a:schemeClr val="bg2"/>
                </a:solidFill>
              </a:rPr>
              <a:t>Comparison of 2D and 3D AI circuits: (A) on a 2D-AI die, computing (e.g. convolution circuit) only occupies ~10% of the die; (B) on a 3D-AI die, computing (e.g. convolution circuit) occupies ~90% of the die. The 3D-AI die increases the computational density nearly ten-fold. </a:t>
            </a:r>
            <a:r>
              <a:rPr lang="en" sz="1300" dirty="0">
                <a:solidFill>
                  <a:schemeClr val="bg2"/>
                </a:solidFill>
              </a:rPr>
              <a:t>(</a:t>
            </a:r>
            <a:r>
              <a:rPr lang="en-US" sz="1300" dirty="0">
                <a:solidFill>
                  <a:schemeClr val="bg2"/>
                </a:solidFill>
              </a:rPr>
              <a:t>EDN</a:t>
            </a:r>
            <a:r>
              <a:rPr lang="en" sz="1300" dirty="0">
                <a:solidFill>
                  <a:schemeClr val="bg2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807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75707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64584" y="1181959"/>
            <a:ext cx="8053566" cy="3898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Data and AI</a:t>
            </a:r>
            <a:endParaRPr lang="en-US" dirty="0">
              <a:solidFill>
                <a:srgbClr val="595959"/>
              </a:solidFill>
              <a:latin typeface="Lato" panose="020B060402020202020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Internet of Things to the Internet of Actions -&gt; data not for storing + on-demand access, but to take action on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Success through analysis and interpretation of the data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Increase of data is rapid 50 Zettabyte’s in 2019 causes challenges on the cognitive edge,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Computational-based learning landscape includes: Bayesian machine learning, Deep neural networks Neuromorphic computing, High dimensional computing SDM holographic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AI implementations ASIC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100" dirty="0"/>
              <a:t>Each AI method sets different IC and programming requirements, and each manages data differently,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100" dirty="0"/>
              <a:t>Challenges in developing the different AI systems, and not an easy choice fo</a:t>
            </a:r>
            <a:r>
              <a:rPr lang="en-US" dirty="0"/>
              <a:t>r AI ASICs for niche applications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595959"/>
                </a:solidFill>
                <a:latin typeface="Lato" panose="020B0604020202020204" charset="0"/>
              </a:rPr>
              <a:t>Our focus is on smart techniques at front end electronics for scientific applications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Building big ICs represents similar problem to programming processors in Assembler:</a:t>
            </a:r>
            <a:br>
              <a:rPr lang="en-US" dirty="0">
                <a:solidFill>
                  <a:srgbClr val="595959"/>
                </a:solidFill>
                <a:latin typeface="Lato" panose="020B0604020202020204" charset="0"/>
              </a:rPr>
            </a:b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- Assembler yields compact and optimized code but unrealistic to build timely huge application</a:t>
            </a:r>
            <a:br>
              <a:rPr lang="en-US" dirty="0">
                <a:solidFill>
                  <a:srgbClr val="595959"/>
                </a:solidFill>
                <a:latin typeface="Lato" panose="020B0604020202020204" charset="0"/>
              </a:rPr>
            </a:b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- HLS is handy in translating algorithms to hardware but yields huge IC resources + no nonstandard circuits,</a:t>
            </a:r>
            <a:br>
              <a:rPr lang="en-US" dirty="0">
                <a:solidFill>
                  <a:srgbClr val="595959"/>
                </a:solidFill>
                <a:latin typeface="Lato" panose="020B0604020202020204" charset="0"/>
              </a:rPr>
            </a:br>
            <a:r>
              <a:rPr lang="en-US" dirty="0">
                <a:solidFill>
                  <a:srgbClr val="00B050"/>
                </a:solidFill>
                <a:latin typeface="Lato" panose="020B0604020202020204" charset="0"/>
              </a:rPr>
              <a:t>ASIC needs to be Application-Specific, so need to be targeted and developed when no other solutions.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Lato" panose="020B0604020202020204" charset="0"/>
              </a:rPr>
              <a:t>AI Major Strategy Points</a:t>
            </a:r>
            <a:endParaRPr lang="en-US" dirty="0">
              <a:solidFill>
                <a:srgbClr val="595959"/>
              </a:solidFill>
              <a:latin typeface="Lato" panose="020B060402020202020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Co-Design between neural network and hardware design -&gt;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AI it will not be one size fits all</a:t>
            </a:r>
            <a:endParaRPr lang="en-US" dirty="0">
              <a:solidFill>
                <a:srgbClr val="00B050"/>
              </a:solidFill>
              <a:latin typeface="Lato" panose="020B060402020202020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Non Von-Neumann architectures -&gt; </a:t>
            </a:r>
            <a:r>
              <a:rPr lang="en-US" dirty="0">
                <a:solidFill>
                  <a:srgbClr val="00B050"/>
                </a:solidFill>
                <a:latin typeface="Lato" panose="020B0604020202020204" charset="0"/>
              </a:rPr>
              <a:t>computation in memory</a:t>
            </a: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 to reduce  power and increase #MACs on the chip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595959"/>
                </a:solidFill>
                <a:latin typeface="Lato" panose="020B0604020202020204" charset="0"/>
              </a:rPr>
              <a:t>Non-Volatile memories -&gt; memristors as on-chip memory or a biological neuron in a </a:t>
            </a:r>
            <a:r>
              <a:rPr lang="en-US" dirty="0">
                <a:solidFill>
                  <a:srgbClr val="00B050"/>
                </a:solidFill>
                <a:latin typeface="Lato" panose="020B0604020202020204" charset="0"/>
              </a:rPr>
              <a:t>spiking neural network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3D integration </a:t>
            </a:r>
            <a:r>
              <a:rPr lang="en-US" dirty="0"/>
              <a:t>to meet the system learning challenges. </a:t>
            </a:r>
          </a:p>
        </p:txBody>
      </p:sp>
    </p:spTree>
    <p:extLst>
      <p:ext uri="{BB962C8B-B14F-4D97-AF65-F5344CB8AC3E}">
        <p14:creationId xmlns:p14="http://schemas.microsoft.com/office/powerpoint/2010/main" val="314229565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923</Words>
  <Application>Microsoft Macintosh PowerPoint</Application>
  <PresentationFormat>On-screen Show (16:9)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Raleway</vt:lpstr>
      <vt:lpstr>Wingdings</vt:lpstr>
      <vt:lpstr>Arial</vt:lpstr>
      <vt:lpstr>Lato</vt:lpstr>
      <vt:lpstr>Streamline</vt:lpstr>
      <vt:lpstr>Smart Detector with on-chip Neuromorphic Computing Capabilities  Sandeep Miryala, BNL</vt:lpstr>
      <vt:lpstr>What?</vt:lpstr>
      <vt:lpstr>How?</vt:lpstr>
      <vt:lpstr>Why?</vt:lpstr>
      <vt:lpstr>Synergies?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Detector with on-chip Neuromorphic Computing Capabilities Title - Speaker</dc:title>
  <cp:lastModifiedBy>Miryala, Sandeep</cp:lastModifiedBy>
  <cp:revision>57</cp:revision>
  <dcterms:modified xsi:type="dcterms:W3CDTF">2020-07-30T16:10:31Z</dcterms:modified>
</cp:coreProperties>
</file>