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Lato" panose="020B0604020202020204" charset="0"/>
      <p:regular r:id="rId9"/>
      <p:bold r:id="rId10"/>
      <p:italic r:id="rId11"/>
      <p:boldItalic r:id="rId12"/>
    </p:embeddedFont>
    <p:embeddedFont>
      <p:font typeface="Raleway" panose="020B060402020202020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770" autoAdjust="0"/>
  </p:normalViewPr>
  <p:slideViewPr>
    <p:cSldViewPr snapToGrid="0">
      <p:cViewPr varScale="1">
        <p:scale>
          <a:sx n="96" d="100"/>
          <a:sy n="96" d="100"/>
        </p:scale>
        <p:origin x="645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8b388e705f_0_2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8b388e705f_0_2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Proposed Topic</a:t>
            </a: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8d789b6010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8d789b6010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Science need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dirty="0"/>
              <a:t>Technology opportunity</a:t>
            </a: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dirty="0"/>
              <a:t>Maintaining / training / developing technical expertise.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8b388e705f_0_2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8b388e705f_0_2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Technological path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dirty="0"/>
              <a:t>Team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8b388e705f_0_2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8b388e705f_0_2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US" dirty="0"/>
              <a:t>Relevant to other topics? Other fields?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8c05b5ae6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8c05b5ae6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slaclab/sur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kcroker/eeve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Workforce Development – Kurtis Nishimura</a:t>
            </a:r>
            <a:br>
              <a:rPr lang="en" dirty="0"/>
            </a:br>
            <a:r>
              <a:rPr lang="en" sz="2800" dirty="0"/>
              <a:t>University of Hawaii</a:t>
            </a:r>
            <a:endParaRPr sz="2800" dirty="0"/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20200730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What?</a:t>
            </a:r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1600" dirty="0"/>
              <a:t>Develop tools, organizational structures, codebases, schools &amp; courses, ..., that can help to efficiently train the next generation of those working on electronics* for HEP.</a:t>
            </a: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dirty="0"/>
              <a:t>*My personal view was mainly toward FPGA and ASIC synthesis flows, but could imagine those to be parts of a broader effort in general electronics or ASIC design.</a:t>
            </a:r>
          </a:p>
          <a:p>
            <a:pPr marL="0" indent="0">
              <a:spcAft>
                <a:spcPts val="1600"/>
              </a:spcAft>
              <a:buNone/>
            </a:pPr>
            <a:r>
              <a:rPr lang="en-US" dirty="0"/>
              <a:t>**Also recognizing that this could be a better match for “</a:t>
            </a:r>
            <a:r>
              <a:rPr lang="en" dirty="0"/>
              <a:t>IF4: Trigger and DAQ,” but FPGA development targeted at testing and supporting ASICs can require unique expertise.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729450" y="1293803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Why?</a:t>
            </a:r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729450" y="1829003"/>
            <a:ext cx="7688700" cy="331449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Local experience from our own university group and collaborations we’re involved in:</a:t>
            </a:r>
          </a:p>
          <a:p>
            <a:pPr marL="285750" indent="-285750"/>
            <a:endParaRPr lang="en-US" dirty="0"/>
          </a:p>
          <a:p>
            <a:pPr marL="285750" indent="-285750"/>
            <a:r>
              <a:rPr lang="en-US" dirty="0"/>
              <a:t>It’s quite hard to find expertise in electronics, but especially so for digital logic development (both FPGA and ASIC), and particularly in “smaller” collaborations.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 always train locally, but…</a:t>
            </a:r>
          </a:p>
          <a:p>
            <a:pPr marL="0" indent="0">
              <a:buNone/>
            </a:pPr>
            <a:endParaRPr lang="en-US" dirty="0"/>
          </a:p>
          <a:p>
            <a:pPr marL="285750" indent="-285750"/>
            <a:r>
              <a:rPr lang="en-US" dirty="0"/>
              <a:t>Graduate student / postdoc </a:t>
            </a:r>
            <a:r>
              <a:rPr lang="en-US" dirty="0" err="1"/>
              <a:t>physicsts</a:t>
            </a:r>
            <a:r>
              <a:rPr lang="en-US" dirty="0"/>
              <a:t> often starting from low level in modern electronics.</a:t>
            </a:r>
          </a:p>
          <a:p>
            <a:pPr marL="285750" indent="-285750"/>
            <a:r>
              <a:rPr lang="en-US" dirty="0"/>
              <a:t>Graduate student / postdoc EE often starting from low level in physics.</a:t>
            </a:r>
          </a:p>
          <a:p>
            <a:pPr marL="285750" indent="-285750"/>
            <a:endParaRPr lang="en-US" dirty="0"/>
          </a:p>
          <a:p>
            <a:pPr marL="285750" indent="-285750"/>
            <a:r>
              <a:rPr lang="en-US" dirty="0"/>
              <a:t>Often things are learned “the hard way” - by taking (often bad) examples and trying to make them work, throwing up one’s hands, then starting a new (often differently bad) example that someone else uses later.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>
            <a:spLocks noGrp="1"/>
          </p:cNvSpPr>
          <p:nvPr>
            <p:ph type="title"/>
          </p:nvPr>
        </p:nvSpPr>
        <p:spPr>
          <a:xfrm>
            <a:off x="729450" y="1174533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How?</a:t>
            </a:r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body" idx="1"/>
          </p:nvPr>
        </p:nvSpPr>
        <p:spPr>
          <a:xfrm>
            <a:off x="729450" y="1709733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" dirty="0"/>
              <a:t>Some starting ideas for addressing these issues:</a:t>
            </a:r>
          </a:p>
          <a:p>
            <a:pPr marL="285750" indent="-285750"/>
            <a:r>
              <a:rPr lang="en" dirty="0"/>
              <a:t>Common training efforts (course curricula [academic or shorter ‘boot-camp’], schools, workshops, reading lists…).</a:t>
            </a:r>
          </a:p>
          <a:p>
            <a:pPr marL="285750" indent="-285750"/>
            <a:r>
              <a:rPr lang="en" dirty="0"/>
              <a:t>Access to well vetted blocks – often turns what seems like an insurmountable prob</a:t>
            </a:r>
            <a:r>
              <a:rPr lang="en-US" dirty="0"/>
              <a:t>le</a:t>
            </a:r>
            <a:r>
              <a:rPr lang="en" dirty="0"/>
              <a:t>m into putting together lego pieces.</a:t>
            </a:r>
          </a:p>
          <a:p>
            <a:pPr marL="742950" lvl="1" indent="-285750">
              <a:spcBef>
                <a:spcPts val="400"/>
              </a:spcBef>
            </a:pPr>
            <a:r>
              <a:rPr lang="en" dirty="0"/>
              <a:t>May not need to be truly open source to all, but open to the community at least.</a:t>
            </a:r>
          </a:p>
          <a:p>
            <a:pPr marL="742950" lvl="1" indent="-285750">
              <a:spcBef>
                <a:spcPts val="400"/>
              </a:spcBef>
            </a:pPr>
            <a:r>
              <a:rPr lang="en" dirty="0"/>
              <a:t>e.g., </a:t>
            </a:r>
            <a:r>
              <a:rPr lang="en" dirty="0">
                <a:hlinkClick r:id="rId3"/>
              </a:rPr>
              <a:t>SLAC surf </a:t>
            </a:r>
            <a:r>
              <a:rPr lang="en" dirty="0"/>
              <a:t>has many HDL blocks available open source with an extremely permissive license.</a:t>
            </a:r>
          </a:p>
          <a:p>
            <a:pPr marL="742950" lvl="1" indent="-285750">
              <a:spcBef>
                <a:spcPts val="400"/>
              </a:spcBef>
            </a:pPr>
            <a:r>
              <a:rPr lang="en" dirty="0"/>
              <a:t>I would guess that other labs and groups have their own libraries, maybe even available open source already.</a:t>
            </a:r>
          </a:p>
          <a:p>
            <a:pPr marL="742950" lvl="1" indent="-285750">
              <a:spcBef>
                <a:spcPts val="400"/>
              </a:spcBef>
            </a:pPr>
            <a:endParaRPr lang="en" dirty="0"/>
          </a:p>
          <a:p>
            <a:pPr marL="742950" lvl="1" indent="-285750">
              <a:spcBef>
                <a:spcPts val="400"/>
              </a:spcBef>
            </a:pPr>
            <a:r>
              <a:rPr lang="en" dirty="0"/>
              <a:t>For ASIC-oriented design, provide a list of what technologies, libraries, temperatures(?) blocks have been vetted in (guessing this part cannot be open source).</a:t>
            </a:r>
          </a:p>
          <a:p>
            <a:pPr marL="285750" indent="-285750">
              <a:spcBef>
                <a:spcPts val="400"/>
              </a:spcBef>
            </a:pPr>
            <a:r>
              <a:rPr lang="en" dirty="0"/>
              <a:t>For ASIC, open access tools and PDKs?  e.g., Skywater 130 nm w/ standard cells</a:t>
            </a:r>
          </a:p>
          <a:p>
            <a:pPr marL="742950" lvl="1" indent="-285750">
              <a:spcBef>
                <a:spcPts val="400"/>
              </a:spcBef>
            </a:pPr>
            <a:r>
              <a:rPr lang="en" dirty="0"/>
              <a:t>Early days, but seems worth keeping an eye on, and maybe enabling for those without access to pricey tools.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Synergies?</a:t>
            </a:r>
            <a:endParaRPr/>
          </a:p>
        </p:txBody>
      </p:sp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729450" y="1853850"/>
            <a:ext cx="7688700" cy="24861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US" dirty="0"/>
              <a:t>Obvious synergies from the talks today:</a:t>
            </a:r>
          </a:p>
          <a:p>
            <a:pPr marL="285750" indent="-285750"/>
            <a:r>
              <a:rPr lang="en-US" dirty="0"/>
              <a:t>“Blocks for SOC” (Mitch Newcomer)</a:t>
            </a:r>
          </a:p>
          <a:p>
            <a:pPr marL="285750" indent="-285750"/>
            <a:r>
              <a:rPr lang="en-US" dirty="0"/>
              <a:t>“Internships” (Jim Hoff)</a:t>
            </a:r>
          </a:p>
          <a:p>
            <a:pPr marL="285750" indent="-285750"/>
            <a:r>
              <a:rPr lang="en-US" dirty="0"/>
              <a:t>“HEPIC” (Jim Hoff)</a:t>
            </a:r>
          </a:p>
          <a:p>
            <a:pPr marL="742950" lvl="1" indent="-285750">
              <a:spcBef>
                <a:spcPts val="0"/>
              </a:spcBef>
            </a:pPr>
            <a:r>
              <a:rPr lang="en-US" dirty="0"/>
              <a:t>Perhaps improved coordination via HEPIC could make it easier to form a cohesive effort on workforce development?</a:t>
            </a:r>
            <a:endParaRPr lang="en" dirty="0"/>
          </a:p>
          <a:p>
            <a:pPr marL="0" indent="0">
              <a:buNone/>
            </a:pPr>
            <a:endParaRPr lang="en" dirty="0"/>
          </a:p>
          <a:p>
            <a:pPr marL="0" indent="0">
              <a:buNone/>
            </a:pPr>
            <a:r>
              <a:rPr lang="en" dirty="0"/>
              <a:t>Some specific technical efforts:</a:t>
            </a:r>
          </a:p>
          <a:p>
            <a:pPr marL="285750" indent="-285750"/>
            <a:r>
              <a:rPr lang="en" dirty="0"/>
              <a:t>Q-Pix Consortium (see “</a:t>
            </a:r>
            <a:r>
              <a:rPr lang="en-US" dirty="0"/>
              <a:t>Kiloton Scale </a:t>
            </a:r>
            <a:r>
              <a:rPr lang="en-US" dirty="0" err="1"/>
              <a:t>LArTPC</a:t>
            </a:r>
            <a:r>
              <a:rPr lang="en-US" dirty="0"/>
              <a:t> Pixel Based readout” (Jonathan </a:t>
            </a:r>
            <a:r>
              <a:rPr lang="en-US" dirty="0" err="1"/>
              <a:t>Asaadi</a:t>
            </a:r>
            <a:r>
              <a:rPr lang="en-US" dirty="0"/>
              <a:t>) – aiming to keep underlying HDL open source and available to community</a:t>
            </a:r>
            <a:r>
              <a:rPr lang="en" dirty="0"/>
              <a:t>.</a:t>
            </a:r>
          </a:p>
          <a:p>
            <a:pPr marL="285750" indent="-285750"/>
            <a:r>
              <a:rPr lang="en" dirty="0"/>
              <a:t>Working to keep local codebases open source when possible (see </a:t>
            </a:r>
            <a:r>
              <a:rPr lang="en" dirty="0">
                <a:hlinkClick r:id="rId3"/>
              </a:rPr>
              <a:t>here</a:t>
            </a:r>
            <a:r>
              <a:rPr lang="en" dirty="0"/>
              <a:t> for an example of how our group locally is starting to standardize GbE interfaces), also encouraging local developers to use existing libraries  when it’s a good fit (e.g., SLAC surf).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</a:t>
            </a:r>
            <a:endParaRPr/>
          </a:p>
        </p:txBody>
      </p:sp>
      <p:sp>
        <p:nvSpPr>
          <p:cNvPr id="117" name="Google Shape;117;p18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dirty="0"/>
              <a:t>Just some ideas to get discussion started…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dirty="0"/>
              <a:t>At very least, I’m sure as a community we can do a better job of training in these specialties more efficiently, so I hope we can adopt some changes in that direction!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612</Words>
  <Application>Microsoft Office PowerPoint</Application>
  <PresentationFormat>On-screen Show (16:9)</PresentationFormat>
  <Paragraphs>48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Raleway</vt:lpstr>
      <vt:lpstr>Lato</vt:lpstr>
      <vt:lpstr>Streamline</vt:lpstr>
      <vt:lpstr>Workforce Development – Kurtis Nishimura University of Hawaii</vt:lpstr>
      <vt:lpstr>What?</vt:lpstr>
      <vt:lpstr>Why?</vt:lpstr>
      <vt:lpstr>How?</vt:lpstr>
      <vt:lpstr>Synergies?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Workforce Development – Kurtis Nishimura University of Hawaii</dc:title>
  <dc:creator>Kurtis Nishimura</dc:creator>
  <cp:lastModifiedBy>Kurtis Nishimura</cp:lastModifiedBy>
  <cp:revision>8</cp:revision>
  <dcterms:modified xsi:type="dcterms:W3CDTF">2020-07-30T16:38:16Z</dcterms:modified>
</cp:coreProperties>
</file>