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Lato" panose="020B0604020202020204" charset="0"/>
      <p:regular r:id="rId9"/>
      <p:bold r:id="rId10"/>
      <p:italic r:id="rId11"/>
      <p:boldItalic r:id="rId12"/>
    </p:embeddedFont>
    <p:embeddedFont>
      <p:font typeface="Raleway"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62" y="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b388e705f_0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b388e705f_0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8d789b601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8d789b601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b388e705f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b388e705f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8b388e705f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8b388e705f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c05b5ae6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c05b5ae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Lab Internship Programs</a:t>
            </a:r>
            <a:r>
              <a:rPr lang="en" dirty="0"/>
              <a:t> – </a:t>
            </a:r>
            <a:r>
              <a:rPr lang="en-US" dirty="0"/>
              <a:t>Jim Hoff</a:t>
            </a:r>
            <a:endParaRPr dirty="0"/>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20200730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a:t>
            </a:r>
            <a:endParaRPr/>
          </a:p>
        </p:txBody>
      </p:sp>
      <p:sp>
        <p:nvSpPr>
          <p:cNvPr id="93" name="Google Shape;93;p1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t>The concept is a very simple one:</a:t>
            </a:r>
          </a:p>
          <a:p>
            <a:pPr marL="0" lvl="0" indent="0" algn="l" rtl="0">
              <a:spcBef>
                <a:spcPts val="0"/>
              </a:spcBef>
              <a:spcAft>
                <a:spcPts val="1600"/>
              </a:spcAft>
              <a:buNone/>
            </a:pPr>
            <a:r>
              <a:rPr lang="en-US" dirty="0"/>
              <a:t>To establish regular, consistent internship programs in ASIC design or a closely related subject at every National Lab specifically for use by the students of our University collaborators.  These internships should be expected to provide a salary and temporary housing for these interns.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a:t>
            </a:r>
            <a:endParaRPr/>
          </a:p>
        </p:txBody>
      </p:sp>
      <p:sp>
        <p:nvSpPr>
          <p:cNvPr id="99" name="Google Shape;99;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1600"/>
              </a:spcBef>
              <a:spcAft>
                <a:spcPts val="1600"/>
              </a:spcAft>
              <a:buNone/>
            </a:pPr>
            <a:r>
              <a:rPr lang="en" dirty="0"/>
              <a:t>Maintaining / training / developing technical expertise.</a:t>
            </a:r>
          </a:p>
          <a:p>
            <a:pPr marL="0" lvl="0" indent="0" algn="l" rtl="0">
              <a:spcBef>
                <a:spcPts val="1600"/>
              </a:spcBef>
              <a:spcAft>
                <a:spcPts val="1600"/>
              </a:spcAft>
              <a:buNone/>
            </a:pPr>
            <a:r>
              <a:rPr lang="en" dirty="0"/>
              <a:t>	At any given time, there are students learning ASIC design within our University systems.  All to often, they learn their trade </a:t>
            </a:r>
            <a:r>
              <a:rPr lang="en-US" dirty="0"/>
              <a:t>and graduate and the National Labs never really get to know who they are.  At the same time, jobs arise at our National Labs and they are filled by headhunters and job-search websites.  We need to provide a simple way to get these students exposure to the National Labs.  The Universities get a student with more training.  The students might get a job or (at the very least) a good mark on their resume.  The National Labs get the chance to “interview” perspective candidates over a period of MONTHS not minutes.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a:t>
            </a:r>
            <a:endParaRPr/>
          </a:p>
        </p:txBody>
      </p:sp>
      <p:sp>
        <p:nvSpPr>
          <p:cNvPr id="105" name="Google Shape;105;p1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MONEY</a:t>
            </a:r>
            <a:endParaRPr dirty="0"/>
          </a:p>
          <a:p>
            <a:pPr marL="0" lvl="0" indent="0" algn="l" rtl="0">
              <a:spcBef>
                <a:spcPts val="1600"/>
              </a:spcBef>
              <a:spcAft>
                <a:spcPts val="0"/>
              </a:spcAft>
              <a:buNone/>
            </a:pPr>
            <a:r>
              <a:rPr lang="en-US" dirty="0"/>
              <a:t>The Labs need to buy into this idea first.  It is already firmly in place at CERN, so that might be an example of a way forward.  In any case, one idea would be that nomination to these positions would come from the University collaborators.  For example, Student X is working on Project Y and Laboratory Z has an interest in that project.  Professor Q nominates Student X to Laboratory Z and if Laboratory Z agrees, Student X spends a summer or a semester or longer at Laboratory Z.  Student X gets on-the-job experience.  The Lab-University collaboration is advanced.  If all goes well, Project Y is advanced, and Laboratory Z learns a lot about Student X.</a:t>
            </a:r>
            <a:endParaRPr dirty="0"/>
          </a:p>
          <a:p>
            <a:pPr marL="0" lvl="0" indent="0" algn="l" rtl="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Synergies?</a:t>
            </a:r>
            <a:endParaRPr/>
          </a:p>
        </p:txBody>
      </p:sp>
      <p:sp>
        <p:nvSpPr>
          <p:cNvPr id="111" name="Google Shape;111;p1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t>More than I can name:</a:t>
            </a:r>
          </a:p>
          <a:p>
            <a:pPr marL="342900" lvl="0" indent="-342900" algn="l" rtl="0">
              <a:spcBef>
                <a:spcPts val="0"/>
              </a:spcBef>
              <a:spcAft>
                <a:spcPts val="1600"/>
              </a:spcAft>
              <a:buAutoNum type="arabicPeriod"/>
            </a:pPr>
            <a:r>
              <a:rPr lang="en-US" dirty="0"/>
              <a:t>How do I get an expertise into a University? Send a student to a National Lab that has such expertise and have the student learn from skilled professionals.</a:t>
            </a:r>
          </a:p>
          <a:p>
            <a:pPr marL="342900" lvl="0" indent="-342900" algn="l" rtl="0">
              <a:spcBef>
                <a:spcPts val="0"/>
              </a:spcBef>
              <a:spcAft>
                <a:spcPts val="1600"/>
              </a:spcAft>
              <a:buAutoNum type="arabicPeriod"/>
            </a:pPr>
            <a:r>
              <a:rPr lang="en-US" dirty="0"/>
              <a:t>How do I get highly focused research done on a subject?  Hire a student intern, propose the subject to the student and their professor as a Masters Thesis or PhD Dissertation. </a:t>
            </a:r>
          </a:p>
          <a:p>
            <a:pPr marL="342900" lvl="0" indent="-342900" algn="l" rtl="0">
              <a:spcBef>
                <a:spcPts val="0"/>
              </a:spcBef>
              <a:spcAft>
                <a:spcPts val="1600"/>
              </a:spcAft>
              <a:buAutoNum type="arabicPeriod"/>
            </a:pPr>
            <a:r>
              <a:rPr lang="en-US" dirty="0"/>
              <a:t>How does a talented student figure our if they want to spend the rest of their life working in ASICs? Have their professor nominate them for an internship and see how it works out.</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a:t>
            </a:r>
            <a:endParaRPr/>
          </a:p>
        </p:txBody>
      </p:sp>
      <p:sp>
        <p:nvSpPr>
          <p:cNvPr id="117" name="Google Shape;117;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t>Each National Lab has internship programs already.  However, this idea is highly focused.  These are interns in ASIC design for Big Physics.  They will be regular internships, so the professors can expect them to be there.  The Labs can expect them to start at a relatively high level.  This isn’t some kid off the streets, this is a student nominated by a professor that we know to work specifically on ASICs.  The Labs will be aware of the student’s arrival and can plan for it.  If there is a strong Lab-University collaboration in place (e.g. Fermilab and SMU in LBNE), the project can be significantly advanced (e.g. Xiaoran Wang and COLDATA) (Incidentally, upon graduation, Fermilab hired Xiaoran on the strength of his time at Fermilab.)</a:t>
            </a:r>
          </a:p>
          <a:p>
            <a:pPr marL="0" lvl="0" indent="0" algn="l" rtl="0">
              <a:spcBef>
                <a:spcPts val="0"/>
              </a:spcBef>
              <a:spcAft>
                <a:spcPts val="1600"/>
              </a:spcAft>
              <a:buNone/>
            </a:pPr>
            <a:r>
              <a:rPr lang="en-US" dirty="0"/>
              <a:t>This is a simple thing to enhance Lab-University collaboration.  Simple things applied again and again often provide the most dramatic results.</a:t>
            </a: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614</Words>
  <Application>Microsoft Office PowerPoint</Application>
  <PresentationFormat>On-screen Show (16:9)</PresentationFormat>
  <Paragraphs>19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Lato</vt:lpstr>
      <vt:lpstr>Raleway</vt:lpstr>
      <vt:lpstr>Arial</vt:lpstr>
      <vt:lpstr>Streamline</vt:lpstr>
      <vt:lpstr>Lab Internship Programs – Jim Hoff</vt:lpstr>
      <vt:lpstr>What?</vt:lpstr>
      <vt:lpstr>Why?</vt:lpstr>
      <vt:lpstr>How?</vt:lpstr>
      <vt:lpstr>Synergies?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Internship Programs – Jim Hoff</dc:title>
  <cp:lastModifiedBy>James R Hoff</cp:lastModifiedBy>
  <cp:revision>4</cp:revision>
  <dcterms:modified xsi:type="dcterms:W3CDTF">2020-07-27T16:39:18Z</dcterms:modified>
</cp:coreProperties>
</file>