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2" r:id="rId6"/>
    <p:sldId id="261" r:id="rId7"/>
  </p:sldIdLst>
  <p:sldSz cx="9144000" cy="5143500" type="screen16x9"/>
  <p:notesSz cx="6858000" cy="9144000"/>
  <p:embeddedFontLst>
    <p:embeddedFont>
      <p:font typeface="Lato" panose="020B0604020202020204" charset="0"/>
      <p:regular r:id="rId9"/>
      <p:bold r:id="rId10"/>
      <p:italic r:id="rId11"/>
      <p:boldItalic r:id="rId12"/>
    </p:embeddedFont>
    <p:embeddedFont>
      <p:font typeface="Raleway"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62" y="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b388e705f_0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b388e705f_0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8d789b601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8d789b601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b388e705f_0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b388e705f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c05b5ae6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c05b5ae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HEPIC Expansion of Scope</a:t>
            </a:r>
            <a:br>
              <a:rPr lang="en-US" dirty="0"/>
            </a:br>
            <a:r>
              <a:rPr lang="en" dirty="0"/>
              <a:t>– </a:t>
            </a:r>
            <a:r>
              <a:rPr lang="en-US" dirty="0"/>
              <a:t>Jim Hoff</a:t>
            </a:r>
            <a:endParaRPr dirty="0"/>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20200730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a:t>
            </a:r>
            <a:endParaRPr/>
          </a:p>
        </p:txBody>
      </p:sp>
      <p:sp>
        <p:nvSpPr>
          <p:cNvPr id="93" name="Google Shape;93;p1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t>Historically, HEPIC was just a workshop of individuals working in the field of Integrated Circuits within High Energy Physics.  The charge given to the HEPIC workshop was to find synergies within the community and, ultimately, save money.</a:t>
            </a:r>
          </a:p>
          <a:p>
            <a:pPr marL="0" lvl="0" indent="0" algn="l" rtl="0">
              <a:spcBef>
                <a:spcPts val="0"/>
              </a:spcBef>
              <a:spcAft>
                <a:spcPts val="1600"/>
              </a:spcAft>
              <a:buNone/>
            </a:pPr>
            <a:r>
              <a:rPr lang="en-US" dirty="0"/>
              <a:t>I have long been of the opinion that HEPIC as an organization could affect the community in small ways at first, but that these ways could grow organically into things that are truly impactful.</a:t>
            </a:r>
          </a:p>
          <a:p>
            <a:pPr marL="0" lvl="0" indent="0" algn="l" rtl="0">
              <a:spcBef>
                <a:spcPts val="0"/>
              </a:spcBef>
              <a:spcAft>
                <a:spcPts val="1600"/>
              </a:spcAft>
              <a:buNone/>
            </a:pPr>
            <a:r>
              <a:rPr lang="en-US" dirty="0"/>
              <a:t>The purpose of this presentation is really to inspire talk.</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Examples</a:t>
            </a:r>
            <a:endParaRPr dirty="0"/>
          </a:p>
        </p:txBody>
      </p:sp>
      <p:sp>
        <p:nvSpPr>
          <p:cNvPr id="99" name="Google Shape;99;p1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342900" lvl="0" indent="-342900" algn="l" rtl="0">
              <a:spcBef>
                <a:spcPts val="1600"/>
              </a:spcBef>
              <a:spcAft>
                <a:spcPts val="1600"/>
              </a:spcAft>
              <a:buAutoNum type="arabicPeriod"/>
            </a:pPr>
            <a:r>
              <a:rPr lang="en-US" dirty="0"/>
              <a:t>Non-disclosure Agreements: At the moment, each institution (Labs as well as Universities) negotiates its own NDAs.  Collaborations are affected depending on who has NDAs and who does not.  Might it not be possible to secure NDAs between a “HEPIC Organization” and various foundries.  “Membership” in the HEPIC Organization automatically confers  all NDAs.</a:t>
            </a:r>
          </a:p>
          <a:p>
            <a:pPr marL="342900" lvl="0" indent="-342900" algn="l" rtl="0">
              <a:spcBef>
                <a:spcPts val="1600"/>
              </a:spcBef>
              <a:spcAft>
                <a:spcPts val="1600"/>
              </a:spcAft>
              <a:buAutoNum type="arabicPeriod"/>
            </a:pPr>
            <a:r>
              <a:rPr lang="en-US" dirty="0"/>
              <a:t>Training: Keeping our various staffs up to date on modern tools is time consuming and expensive.  HEPIC could become the focal point of training.  Certain course could be chosen from various sources (Sunburst, Cadence, Doulos, </a:t>
            </a:r>
            <a:r>
              <a:rPr lang="en-US" dirty="0" err="1"/>
              <a:t>etc</a:t>
            </a:r>
            <a:r>
              <a:rPr lang="en-US" dirty="0"/>
              <a:t>) and offered to members thereby spreading the cost around.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Examples #2</a:t>
            </a:r>
            <a:endParaRPr dirty="0"/>
          </a:p>
        </p:txBody>
      </p:sp>
      <p:sp>
        <p:nvSpPr>
          <p:cNvPr id="105" name="Google Shape;105;p16"/>
          <p:cNvSpPr txBox="1">
            <a:spLocks noGrp="1"/>
          </p:cNvSpPr>
          <p:nvPr>
            <p:ph type="body" idx="1"/>
          </p:nvPr>
        </p:nvSpPr>
        <p:spPr>
          <a:xfrm>
            <a:off x="727650" y="1926587"/>
            <a:ext cx="7688700" cy="2261100"/>
          </a:xfrm>
          <a:prstGeom prst="rect">
            <a:avLst/>
          </a:prstGeom>
        </p:spPr>
        <p:txBody>
          <a:bodyPr spcFirstLastPara="1" wrap="square" lIns="91425" tIns="91425" rIns="91425" bIns="91425" anchor="t" anchorCtr="0">
            <a:noAutofit/>
          </a:bodyPr>
          <a:lstStyle/>
          <a:p>
            <a:pPr marL="342900" lvl="0" indent="-342900" algn="l" rtl="0">
              <a:spcBef>
                <a:spcPts val="1600"/>
              </a:spcBef>
              <a:spcAft>
                <a:spcPts val="1600"/>
              </a:spcAft>
              <a:buFont typeface="+mj-lt"/>
              <a:buAutoNum type="arabicPeriod" startAt="3"/>
            </a:pPr>
            <a:r>
              <a:rPr lang="en-US" dirty="0"/>
              <a:t>Research Projects: It is often the case at the Labs that we will uncover a question that should be answered, but we have no time to answer it and our projects only want the problem solved. (Current example: Single Event Upsets in </a:t>
            </a:r>
            <a:r>
              <a:rPr lang="en-US" dirty="0" err="1"/>
              <a:t>SystemVerilog</a:t>
            </a:r>
            <a:r>
              <a:rPr lang="en-US" dirty="0"/>
              <a:t> – The projects want this modeled to prove that their mitigation is successful, but this is really a Masters Thesis or even a PhD Dissertation to get to the bottom of this problem. )  A HEPIC Organization could provide a convenient means by which Labs could pass research ideas on to Universities or Universities could offer services to the Labs on projects.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2BFEE-0711-4690-8E5C-6A48B2E61007}"/>
              </a:ext>
            </a:extLst>
          </p:cNvPr>
          <p:cNvSpPr>
            <a:spLocks noGrp="1"/>
          </p:cNvSpPr>
          <p:nvPr>
            <p:ph type="title"/>
          </p:nvPr>
        </p:nvSpPr>
        <p:spPr/>
        <p:txBody>
          <a:bodyPr/>
          <a:lstStyle/>
          <a:p>
            <a:r>
              <a:rPr lang="en-US" dirty="0"/>
              <a:t>Examples #3</a:t>
            </a:r>
          </a:p>
        </p:txBody>
      </p:sp>
      <p:sp>
        <p:nvSpPr>
          <p:cNvPr id="3" name="Text Placeholder 2">
            <a:extLst>
              <a:ext uri="{FF2B5EF4-FFF2-40B4-BE49-F238E27FC236}">
                <a16:creationId xmlns:a16="http://schemas.microsoft.com/office/drawing/2014/main" id="{65C5A8F9-1C36-4CA5-8928-72C021D053ED}"/>
              </a:ext>
            </a:extLst>
          </p:cNvPr>
          <p:cNvSpPr>
            <a:spLocks noGrp="1"/>
          </p:cNvSpPr>
          <p:nvPr>
            <p:ph type="body" idx="1"/>
          </p:nvPr>
        </p:nvSpPr>
        <p:spPr/>
        <p:txBody>
          <a:bodyPr/>
          <a:lstStyle/>
          <a:p>
            <a:pPr marL="488950" indent="-342900">
              <a:buFont typeface="+mj-lt"/>
              <a:buAutoNum type="arabicPeriod" startAt="4"/>
            </a:pPr>
            <a:r>
              <a:rPr lang="en-US" dirty="0"/>
              <a:t>General collaboration: A HEPIC Organization could provide a simple means to organize multi-institution collaboration.  </a:t>
            </a:r>
          </a:p>
          <a:p>
            <a:pPr marL="831850" lvl="1" indent="-228600">
              <a:buFont typeface="+mj-lt"/>
              <a:buAutoNum type="alphaLcPeriod"/>
            </a:pPr>
            <a:r>
              <a:rPr lang="en-US" dirty="0"/>
              <a:t>It could provide a voice to the smaller institutions. </a:t>
            </a:r>
          </a:p>
          <a:p>
            <a:pPr marL="831850" lvl="1" indent="-228600">
              <a:buFont typeface="+mj-lt"/>
              <a:buAutoNum type="alphaLcPeriod"/>
            </a:pPr>
            <a:r>
              <a:rPr lang="en-US" dirty="0"/>
              <a:t>It could provide a means whereby sub-groups in larger institutions could provide services to other organizations – e.g. PNR at Fermilab doing Synthesis for RTL designers at institutions that do not have that capability</a:t>
            </a:r>
          </a:p>
          <a:p>
            <a:pPr marL="946150" lvl="1" indent="-342900">
              <a:buFont typeface="+mj-lt"/>
              <a:buAutoNum type="arabicPeriod" startAt="4"/>
            </a:pPr>
            <a:endParaRPr lang="en-US" dirty="0"/>
          </a:p>
          <a:p>
            <a:endParaRPr lang="en-US" dirty="0"/>
          </a:p>
        </p:txBody>
      </p:sp>
    </p:spTree>
    <p:extLst>
      <p:ext uri="{BB962C8B-B14F-4D97-AF65-F5344CB8AC3E}">
        <p14:creationId xmlns:p14="http://schemas.microsoft.com/office/powerpoint/2010/main" val="63989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a:t>
            </a:r>
            <a:endParaRPr/>
          </a:p>
        </p:txBody>
      </p:sp>
      <p:sp>
        <p:nvSpPr>
          <p:cNvPr id="117" name="Google Shape;117;p1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t>At the moment, each institution maintains its own ASIC organization and that organization sinks or swims on its own.  Competition between these organizations is often encouraged and much of that competition is counter-productive in the long term.  An overarching organization to which all institutions belong could truly foster collaboration.  It could be a boon to individual organizations in lean time and a means to spread the work around when there lots to do.</a:t>
            </a: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480</Words>
  <Application>Microsoft Office PowerPoint</Application>
  <PresentationFormat>On-screen Show (16:9)</PresentationFormat>
  <Paragraphs>17</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Lato</vt:lpstr>
      <vt:lpstr>Raleway</vt:lpstr>
      <vt:lpstr>Arial</vt:lpstr>
      <vt:lpstr>Streamline</vt:lpstr>
      <vt:lpstr>HEPIC Expansion of Scope – Jim Hoff</vt:lpstr>
      <vt:lpstr>What?</vt:lpstr>
      <vt:lpstr>Examples</vt:lpstr>
      <vt:lpstr>Examples #2</vt:lpstr>
      <vt:lpstr>Examples #3</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Internship Programs – Jim Hoff</dc:title>
  <cp:lastModifiedBy>James R Hoff</cp:lastModifiedBy>
  <cp:revision>9</cp:revision>
  <dcterms:modified xsi:type="dcterms:W3CDTF">2020-07-28T18:38:38Z</dcterms:modified>
</cp:coreProperties>
</file>