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5"/>
  </p:notesMasterIdLst>
  <p:handoutMasterIdLst>
    <p:handoutMasterId r:id="rId26"/>
  </p:handoutMasterIdLst>
  <p:sldIdLst>
    <p:sldId id="423" r:id="rId3"/>
    <p:sldId id="615" r:id="rId4"/>
    <p:sldId id="591" r:id="rId5"/>
    <p:sldId id="592" r:id="rId6"/>
    <p:sldId id="611" r:id="rId7"/>
    <p:sldId id="600" r:id="rId8"/>
    <p:sldId id="593" r:id="rId9"/>
    <p:sldId id="594" r:id="rId10"/>
    <p:sldId id="595" r:id="rId11"/>
    <p:sldId id="598" r:id="rId12"/>
    <p:sldId id="596" r:id="rId13"/>
    <p:sldId id="607" r:id="rId14"/>
    <p:sldId id="597" r:id="rId15"/>
    <p:sldId id="604" r:id="rId16"/>
    <p:sldId id="602" r:id="rId17"/>
    <p:sldId id="584" r:id="rId18"/>
    <p:sldId id="608" r:id="rId19"/>
    <p:sldId id="609" r:id="rId20"/>
    <p:sldId id="610" r:id="rId21"/>
    <p:sldId id="612" r:id="rId22"/>
    <p:sldId id="613" r:id="rId23"/>
    <p:sldId id="614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wley,Aaron" initials="F" lastIdx="3" clrIdx="0">
    <p:extLst>
      <p:ext uri="{19B8F6BF-5375-455C-9EA6-DF929625EA0E}">
        <p15:presenceInfo xmlns:p15="http://schemas.microsoft.com/office/powerpoint/2012/main" userId="Fawley,Aa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8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6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45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647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59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92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775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714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7748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210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474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843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58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28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079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69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348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52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934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3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983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88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707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5">
            <a:extLst>
              <a:ext uri="{FF2B5EF4-FFF2-40B4-BE49-F238E27FC236}">
                <a16:creationId xmlns:a16="http://schemas.microsoft.com/office/drawing/2014/main" id="{A9B1B824-D4A1-4026-BE24-B25A0B57289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D583C2-F076-4CB7-9977-4DA12BA792F6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48B86DF7-C3AD-4D01-8CEB-05D73CD61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2A1582C-2251-455E-A23F-ABE9AD81A2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2AA8778-6278-4844-AC20-AA3F6F47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4BAEDA5-AF1A-40E1-B1A2-40FE27BBB368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EB49B3B-B21B-42B7-B2A1-D46D0F033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983EC9D7-AEC9-42AE-A50C-4F8772AE92EC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06522075-12D4-4B6F-AC74-12FE0D2C6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1CFBF9D-5427-4564-B4D7-61B7D8D63DAE}" type="slidenum">
              <a:rPr lang="en-US" altLang="en-US" sz="1400">
                <a:ea typeface="DejaVu Sans"/>
                <a:cs typeface="DejaVu Sans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454BF1F-D840-480B-9B97-505307451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2" name="Text Box 6">
            <a:extLst>
              <a:ext uri="{FF2B5EF4-FFF2-40B4-BE49-F238E27FC236}">
                <a16:creationId xmlns:a16="http://schemas.microsoft.com/office/drawing/2014/main" id="{2B884D25-A736-49D1-ACD2-29AFEB725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4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8/5/2020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brygid/transverse-beam-dynamics-or-how-to-keep-all-particles-inside-beam-chamber-powerpoint-ppt-present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8A2B5F-A52B-4D89-B317-C87B81693A4C}"/>
              </a:ext>
            </a:extLst>
          </p:cNvPr>
          <p:cNvSpPr txBox="1">
            <a:spLocks/>
          </p:cNvSpPr>
          <p:nvPr/>
        </p:nvSpPr>
        <p:spPr bwMode="auto">
          <a:xfrm>
            <a:off x="806450" y="2077211"/>
            <a:ext cx="5528362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000" u="sng" dirty="0">
                <a:latin typeface="Helvetica" panose="020B0604020202020204" pitchFamily="34" charset="0"/>
                <a:ea typeface="Geneva" pitchFamily="121" charset="-128"/>
              </a:rPr>
              <a:t>Synchrotron Design and Methodical Cell Optics Study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07B7F67-853B-4A65-B88F-5794DD20F346}"/>
              </a:ext>
            </a:extLst>
          </p:cNvPr>
          <p:cNvSpPr txBox="1">
            <a:spLocks/>
          </p:cNvSpPr>
          <p:nvPr/>
        </p:nvSpPr>
        <p:spPr bwMode="auto">
          <a:xfrm>
            <a:off x="806450" y="3371486"/>
            <a:ext cx="7526338" cy="20371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algn="l"/>
            <a:r>
              <a:rPr lang="en-US" altLang="en-US" sz="2000" b="1" dirty="0">
                <a:solidFill>
                  <a:schemeClr val="accent6"/>
                </a:solidFill>
              </a:rPr>
              <a:t>Aaron Fawley</a:t>
            </a:r>
            <a:r>
              <a:rPr lang="en-US" altLang="en-US" sz="2000" dirty="0">
                <a:solidFill>
                  <a:schemeClr val="accent6"/>
                </a:solidFill>
              </a:rPr>
              <a:t>, mentor: Carol Johnstone, co-mentor: Jeff Eldred</a:t>
            </a:r>
            <a:endParaRPr lang="en-US" altLang="en-US" sz="2000" b="1" dirty="0">
              <a:solidFill>
                <a:schemeClr val="accent6"/>
              </a:solidFill>
            </a:endParaRPr>
          </a:p>
          <a:p>
            <a:pPr algn="l"/>
            <a:endParaRPr lang="en-US" altLang="en-US" sz="2000" dirty="0">
              <a:solidFill>
                <a:schemeClr val="accent6"/>
              </a:solidFill>
            </a:endParaRPr>
          </a:p>
          <a:p>
            <a:pPr algn="l"/>
            <a:r>
              <a:rPr lang="en-US" altLang="en-US" sz="2000" dirty="0">
                <a:solidFill>
                  <a:schemeClr val="accent6"/>
                </a:solidFill>
              </a:rPr>
              <a:t>CCI Poster Presentation</a:t>
            </a:r>
          </a:p>
          <a:p>
            <a:pPr algn="l"/>
            <a:r>
              <a:rPr lang="en-US" altLang="en-US" sz="2000" dirty="0">
                <a:solidFill>
                  <a:schemeClr val="accent6"/>
                </a:solidFill>
              </a:rPr>
              <a:t>08/05/2020</a:t>
            </a:r>
          </a:p>
        </p:txBody>
      </p:sp>
    </p:spTree>
    <p:extLst>
      <p:ext uri="{BB962C8B-B14F-4D97-AF65-F5344CB8AC3E}">
        <p14:creationId xmlns:p14="http://schemas.microsoft.com/office/powerpoint/2010/main" val="1649338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Imaginary Transition Lattice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id="{468D981A-896B-4183-9D0D-BE7DE72A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31887"/>
            <a:ext cx="841216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Circumference = 563.57m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2 – 16 GeV protons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Power = (Intensity * Energy / Ramp Time) * Charge of Proton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Power = (5 (batches)*3.65E13 p/sec*120 GeV / 1.467s)*1.609E-19 C = 2.4 MW 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Upgraded </a:t>
            </a:r>
            <a:r>
              <a:rPr lang="en-US" alt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Linac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will allow for even greater increases.</a:t>
            </a:r>
          </a:p>
        </p:txBody>
      </p: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2B51F762-2736-4C95-9218-5559951E9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96" r="8764" b="4194"/>
          <a:stretch/>
        </p:blipFill>
        <p:spPr>
          <a:xfrm>
            <a:off x="228600" y="872359"/>
            <a:ext cx="6727253" cy="383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25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Imaginary Transition Lattice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Your Name | Title of your Presentation</a:t>
            </a: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id="{B0619ADA-6B8C-4018-9B23-520F809C3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31887"/>
            <a:ext cx="841216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PUFF plot for </a:t>
            </a:r>
            <a:r>
              <a:rPr lang="en-US" alt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igtc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lattice</a:t>
            </a:r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0C41787F-D7B1-4F06-BCC6-2AB1BA499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4"/>
          <a:stretch/>
        </p:blipFill>
        <p:spPr>
          <a:xfrm>
            <a:off x="0" y="3539764"/>
            <a:ext cx="9144000" cy="3318235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0FF56A65-D8BD-486E-892C-1785225A2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8284"/>
            <a:ext cx="9144000" cy="27919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62F95A-D205-4AC7-9CA2-5F8F10D47C91}"/>
              </a:ext>
            </a:extLst>
          </p:cNvPr>
          <p:cNvSpPr txBox="1"/>
          <p:nvPr/>
        </p:nvSpPr>
        <p:spPr>
          <a:xfrm>
            <a:off x="6988175" y="3454298"/>
            <a:ext cx="261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*Normalized to beta function and dispersion at sextupole.</a:t>
            </a:r>
          </a:p>
        </p:txBody>
      </p:sp>
    </p:spTree>
    <p:extLst>
      <p:ext uri="{BB962C8B-B14F-4D97-AF65-F5344CB8AC3E}">
        <p14:creationId xmlns:p14="http://schemas.microsoft.com/office/powerpoint/2010/main" val="4189227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Sextupole Placement in RCS Lattice</a:t>
            </a:r>
          </a:p>
          <a:p>
            <a:endParaRPr lang="en-US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AutoShape 1">
            <a:extLst>
              <a:ext uri="{FF2B5EF4-FFF2-40B4-BE49-F238E27FC236}">
                <a16:creationId xmlns:a16="http://schemas.microsoft.com/office/drawing/2014/main" id="{3FB9006F-CD9F-4660-850B-D31399C10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31887"/>
            <a:ext cx="841216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0675F-D2D5-448E-9FFB-947AB46634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344930"/>
            <a:ext cx="3634740" cy="2472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6174AC-67C6-4098-B06E-F69B14DBF5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01274" y="1299369"/>
            <a:ext cx="3520440" cy="23507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22CAA9-95CF-4C92-A664-57834BE82D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929571" y="4100386"/>
            <a:ext cx="3520441" cy="2210429"/>
          </a:xfrm>
          <a:prstGeom prst="rect">
            <a:avLst/>
          </a:prstGeom>
        </p:spPr>
      </p:pic>
      <p:sp>
        <p:nvSpPr>
          <p:cNvPr id="2" name="AutoShape 1">
            <a:extLst>
              <a:ext uri="{FF2B5EF4-FFF2-40B4-BE49-F238E27FC236}">
                <a16:creationId xmlns:a16="http://schemas.microsoft.com/office/drawing/2014/main" id="{D36214F0-695C-41A2-985B-2E14DED3D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72359"/>
            <a:ext cx="8412162" cy="5377813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Sextupoles in every 3</a:t>
            </a:r>
            <a:r>
              <a:rPr lang="en-US" altLang="en-US" sz="20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rd</a:t>
            </a: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cell                        Sextupoles in every center cell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6 with sextupole, 1 without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7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Summary of Project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AutoShape 1">
            <a:extLst>
              <a:ext uri="{FF2B5EF4-FFF2-40B4-BE49-F238E27FC236}">
                <a16:creationId xmlns:a16="http://schemas.microsoft.com/office/drawing/2014/main" id="{3FB9006F-CD9F-4660-850B-D31399C10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46084"/>
            <a:ext cx="841216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Fermilab is in the planning stage for a new RCS for DUNE and other future experiments.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PUFF metric developed in this study can be used to evaluate lattice optics in terms of machine performance which is particularly useful for next-generation transitionless lattices.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Applying PUFF to an RCS lattice design 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guides choice of cell layout and properties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to optimize machine performance. 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PUFF can be expanded to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develop a more rigorous estimate of 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stable dynamic aperture and include a 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metric for off-momenta performance.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0F4047-E299-4AF3-8A57-0D817A1DD1A8}"/>
              </a:ext>
            </a:extLst>
          </p:cNvPr>
          <p:cNvSpPr txBox="1"/>
          <p:nvPr/>
        </p:nvSpPr>
        <p:spPr>
          <a:xfrm>
            <a:off x="5050820" y="5372656"/>
            <a:ext cx="4133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*</a:t>
            </a:r>
            <a:r>
              <a:rPr lang="en-US" sz="1400" dirty="0" err="1">
                <a:solidFill>
                  <a:schemeClr val="accent6"/>
                </a:solidFill>
              </a:rPr>
              <a:t>Poletip</a:t>
            </a:r>
            <a:r>
              <a:rPr lang="en-US" sz="1400" dirty="0">
                <a:solidFill>
                  <a:schemeClr val="accent6"/>
                </a:solidFill>
              </a:rPr>
              <a:t> fields based on 3.25 in diameter beam pipe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**Injection based on multi-turn injection in previous 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E1F052-C379-44F2-805E-3AE17BA99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2" y="2770108"/>
            <a:ext cx="3767138" cy="25867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1CA1FE-FF45-4CE6-8BC2-CA991F5D824D}"/>
              </a:ext>
            </a:extLst>
          </p:cNvPr>
          <p:cNvSpPr txBox="1"/>
          <p:nvPr/>
        </p:nvSpPr>
        <p:spPr>
          <a:xfrm>
            <a:off x="150829" y="6032414"/>
            <a:ext cx="2604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Email: afawley@services.fnal.gov</a:t>
            </a:r>
          </a:p>
        </p:txBody>
      </p:sp>
    </p:spTree>
    <p:extLst>
      <p:ext uri="{BB962C8B-B14F-4D97-AF65-F5344CB8AC3E}">
        <p14:creationId xmlns:p14="http://schemas.microsoft.com/office/powerpoint/2010/main" val="1039868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Backup Slides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AutoShape 1">
            <a:extLst>
              <a:ext uri="{FF2B5EF4-FFF2-40B4-BE49-F238E27FC236}">
                <a16:creationId xmlns:a16="http://schemas.microsoft.com/office/drawing/2014/main" id="{3FB9006F-CD9F-4660-850B-D31399C10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31887"/>
            <a:ext cx="841216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AutoShape 1">
            <a:extLst>
              <a:ext uri="{FF2B5EF4-FFF2-40B4-BE49-F238E27FC236}">
                <a16:creationId xmlns:a16="http://schemas.microsoft.com/office/drawing/2014/main" id="{D36214F0-695C-41A2-985B-2E14DED3D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84287"/>
            <a:ext cx="841216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Bef>
                <a:spcPct val="0"/>
              </a:spcBef>
              <a:buClr>
                <a:srgbClr val="292934"/>
              </a:buClr>
            </a:pPr>
            <a:endParaRPr lang="en-US" alt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Bef>
                <a:spcPct val="0"/>
              </a:spcBef>
              <a:buClr>
                <a:srgbClr val="292934"/>
              </a:buClr>
            </a:pPr>
            <a:endParaRPr lang="en-US" altLang="en-US" sz="4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Bef>
                <a:spcPct val="0"/>
              </a:spcBef>
              <a:buClr>
                <a:srgbClr val="292934"/>
              </a:buClr>
            </a:pPr>
            <a:r>
              <a:rPr lang="en-US" altLang="en-US" sz="4000" dirty="0">
                <a:latin typeface="Helvetica" panose="020B0604020202020204" pitchFamily="34" charset="0"/>
                <a:cs typeface="Helvetica" panose="020B0604020202020204" pitchFamily="34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291846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PUFF Cell Phase Advance Study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Your Name | Title of your Presentation</a:t>
            </a: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id="{4C10F0A1-DC34-4B48-9F19-AA8688E45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31887"/>
            <a:ext cx="841216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PUFF PLOTS of basic FODO lattice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CF473-0BE4-40A7-B29C-8DA3993966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60228"/>
            <a:ext cx="9144000" cy="29068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786A6F-D8DC-4714-A543-1663555D50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3789575"/>
            <a:ext cx="9144000" cy="3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85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Phase-space at Transition</a:t>
            </a:r>
            <a:endParaRPr lang="en-US" sz="2400" baseline="-25000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44A795A4-7A53-4AB0-AB85-76E949CAD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74" y="1152963"/>
            <a:ext cx="4852987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09B72654-E194-447B-BBBD-D38873351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6" y="1535550"/>
            <a:ext cx="34337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C56E6-580E-4183-946A-AC08DCEFD965}"/>
              </a:ext>
            </a:extLst>
          </p:cNvPr>
          <p:cNvSpPr txBox="1"/>
          <p:nvPr/>
        </p:nvSpPr>
        <p:spPr>
          <a:xfrm>
            <a:off x="228600" y="4266903"/>
            <a:ext cx="4018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side of peak pre-transition</a:t>
            </a:r>
          </a:p>
          <a:p>
            <a:r>
              <a:rPr lang="en-US" dirty="0"/>
              <a:t>Right side post-transition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D28F9-D457-43B3-8B5B-91B7F1A98BC6}"/>
              </a:ext>
            </a:extLst>
          </p:cNvPr>
          <p:cNvSpPr txBox="1"/>
          <p:nvPr/>
        </p:nvSpPr>
        <p:spPr>
          <a:xfrm>
            <a:off x="7453784" y="4905729"/>
            <a:ext cx="127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Jeff Eldred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248DC-097B-4122-8F57-894144B6E6C1}"/>
              </a:ext>
            </a:extLst>
          </p:cNvPr>
          <p:cNvSpPr txBox="1"/>
          <p:nvPr/>
        </p:nvSpPr>
        <p:spPr>
          <a:xfrm>
            <a:off x="265386" y="1194942"/>
            <a:ext cx="1272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Jeff Eldred</a:t>
            </a:r>
          </a:p>
        </p:txBody>
      </p:sp>
    </p:spTree>
    <p:extLst>
      <p:ext uri="{BB962C8B-B14F-4D97-AF65-F5344CB8AC3E}">
        <p14:creationId xmlns:p14="http://schemas.microsoft.com/office/powerpoint/2010/main" val="4265087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Single Turn Injection Diagram</a:t>
            </a:r>
            <a:endParaRPr lang="en-US" sz="24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341A3-1790-4A7A-9858-1009A84D46A4}"/>
              </a:ext>
            </a:extLst>
          </p:cNvPr>
          <p:cNvSpPr txBox="1"/>
          <p:nvPr/>
        </p:nvSpPr>
        <p:spPr>
          <a:xfrm>
            <a:off x="6735719" y="488709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  <a:sym typeface="Symbol"/>
              </a:rPr>
              <a:t>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D3EF55-21DC-43DF-96AA-A11EBD13ACC6}"/>
              </a:ext>
            </a:extLst>
          </p:cNvPr>
          <p:cNvSpPr/>
          <p:nvPr/>
        </p:nvSpPr>
        <p:spPr>
          <a:xfrm>
            <a:off x="881435" y="848496"/>
            <a:ext cx="152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4388A7-23C9-422A-AA65-9C72B603554F}"/>
              </a:ext>
            </a:extLst>
          </p:cNvPr>
          <p:cNvSpPr/>
          <p:nvPr/>
        </p:nvSpPr>
        <p:spPr>
          <a:xfrm>
            <a:off x="3946338" y="862890"/>
            <a:ext cx="152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9F4327-27D0-49CA-B255-82DDC50BAA4C}"/>
              </a:ext>
            </a:extLst>
          </p:cNvPr>
          <p:cNvSpPr/>
          <p:nvPr/>
        </p:nvSpPr>
        <p:spPr>
          <a:xfrm>
            <a:off x="7156835" y="872243"/>
            <a:ext cx="152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70F306-4561-44A5-A543-EB0B49FAE352}"/>
              </a:ext>
            </a:extLst>
          </p:cNvPr>
          <p:cNvSpPr/>
          <p:nvPr/>
        </p:nvSpPr>
        <p:spPr>
          <a:xfrm>
            <a:off x="7004435" y="870243"/>
            <a:ext cx="152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7B4DD4-49F6-4895-B4FF-D90374EEC969}"/>
              </a:ext>
            </a:extLst>
          </p:cNvPr>
          <p:cNvSpPr txBox="1"/>
          <p:nvPr/>
        </p:nvSpPr>
        <p:spPr>
          <a:xfrm>
            <a:off x="223785" y="2667420"/>
            <a:ext cx="3942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Calibri"/>
                <a:cs typeface="Arial" charset="0"/>
              </a:rPr>
              <a:t>Horz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</a:rPr>
              <a:t> and Vert cell tunes ~0.75 (270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)</a:t>
            </a:r>
            <a:endParaRPr lang="en-US" sz="18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</a:rPr>
              <a:t>14 cells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</a:rPr>
              <a:t>For a 10m straight dispersion reached 10m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Calibri"/>
                <a:cs typeface="Arial" charset="0"/>
              </a:rPr>
              <a:t>Sextupoles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</a:rPr>
              <a:t> cannot be placed every cell considering injection/extraction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Sextupoles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 are 180 + integer apart every other cell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Horz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sextupoles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 every other cell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Separate 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horz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 and vertical </a:t>
            </a:r>
            <a:r>
              <a:rPr lang="en-US" sz="1800" dirty="0" err="1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sextupoles</a:t>
            </a: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 </a:t>
            </a:r>
            <a:endParaRPr lang="en-US" sz="1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97CE0A-7037-4225-9D2C-10E2C2A9409F}"/>
              </a:ext>
            </a:extLst>
          </p:cNvPr>
          <p:cNvCxnSpPr>
            <a:cxnSpLocks/>
          </p:cNvCxnSpPr>
          <p:nvPr/>
        </p:nvCxnSpPr>
        <p:spPr>
          <a:xfrm flipV="1">
            <a:off x="1302979" y="1940689"/>
            <a:ext cx="1112030" cy="508008"/>
          </a:xfrm>
          <a:prstGeom prst="straightConnector1">
            <a:avLst/>
          </a:prstGeom>
          <a:ln w="190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83BFE6A-8DA6-494B-AD60-36DB37CF57C5}"/>
              </a:ext>
            </a:extLst>
          </p:cNvPr>
          <p:cNvSpPr/>
          <p:nvPr/>
        </p:nvSpPr>
        <p:spPr>
          <a:xfrm>
            <a:off x="4537264" y="864517"/>
            <a:ext cx="152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A94BCA-27AC-4C92-B3C7-2D22B85FCF6D}"/>
              </a:ext>
            </a:extLst>
          </p:cNvPr>
          <p:cNvCxnSpPr>
            <a:cxnSpLocks/>
          </p:cNvCxnSpPr>
          <p:nvPr/>
        </p:nvCxnSpPr>
        <p:spPr>
          <a:xfrm flipV="1">
            <a:off x="3963574" y="1863906"/>
            <a:ext cx="677128" cy="92790"/>
          </a:xfrm>
          <a:prstGeom prst="straightConnector1">
            <a:avLst/>
          </a:prstGeom>
          <a:ln w="190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FD9B0B-304F-48D7-A0F5-5D86DA5A02F0}"/>
              </a:ext>
            </a:extLst>
          </p:cNvPr>
          <p:cNvCxnSpPr>
            <a:cxnSpLocks/>
          </p:cNvCxnSpPr>
          <p:nvPr/>
        </p:nvCxnSpPr>
        <p:spPr>
          <a:xfrm flipV="1">
            <a:off x="2415010" y="1945784"/>
            <a:ext cx="1550659" cy="20878"/>
          </a:xfrm>
          <a:prstGeom prst="straightConnector1">
            <a:avLst/>
          </a:prstGeom>
          <a:ln w="190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A8B8A2B-806D-4085-84B2-463901AFDA21}"/>
              </a:ext>
            </a:extLst>
          </p:cNvPr>
          <p:cNvSpPr/>
          <p:nvPr/>
        </p:nvSpPr>
        <p:spPr>
          <a:xfrm>
            <a:off x="1037900" y="848496"/>
            <a:ext cx="152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FE8422-7F70-4209-873B-4F32A4D19A5C}"/>
              </a:ext>
            </a:extLst>
          </p:cNvPr>
          <p:cNvCxnSpPr>
            <a:cxnSpLocks/>
          </p:cNvCxnSpPr>
          <p:nvPr/>
        </p:nvCxnSpPr>
        <p:spPr>
          <a:xfrm flipV="1">
            <a:off x="1516056" y="1721968"/>
            <a:ext cx="2018973" cy="21749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B22321B-CE21-4689-873D-A272AF546138}"/>
              </a:ext>
            </a:extLst>
          </p:cNvPr>
          <p:cNvSpPr/>
          <p:nvPr/>
        </p:nvSpPr>
        <p:spPr>
          <a:xfrm>
            <a:off x="1262775" y="855686"/>
            <a:ext cx="82817" cy="12954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A038DB-363B-4BA3-98E4-8A290ED14A4C}"/>
              </a:ext>
            </a:extLst>
          </p:cNvPr>
          <p:cNvSpPr/>
          <p:nvPr/>
        </p:nvSpPr>
        <p:spPr>
          <a:xfrm>
            <a:off x="6811920" y="870243"/>
            <a:ext cx="82817" cy="12954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DB753D-0FA7-4464-9FE7-A528A5B370A5}"/>
              </a:ext>
            </a:extLst>
          </p:cNvPr>
          <p:cNvSpPr txBox="1"/>
          <p:nvPr/>
        </p:nvSpPr>
        <p:spPr>
          <a:xfrm>
            <a:off x="4055045" y="2131885"/>
            <a:ext cx="193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Travels off center through a focusing quad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0E584-3B33-487D-90E0-47F1EB91AA9D}"/>
              </a:ext>
            </a:extLst>
          </p:cNvPr>
          <p:cNvSpPr txBox="1"/>
          <p:nvPr/>
        </p:nvSpPr>
        <p:spPr>
          <a:xfrm>
            <a:off x="1901091" y="2021291"/>
            <a:ext cx="193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Beam injects via a septum magnet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9B92900-0116-4AA9-9EA1-02FD79398C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8" r="4051"/>
          <a:stretch/>
        </p:blipFill>
        <p:spPr>
          <a:xfrm>
            <a:off x="4166256" y="3236603"/>
            <a:ext cx="4876800" cy="2866929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8C6090A-C989-4B0A-AC3C-6C55D3F86D8E}"/>
              </a:ext>
            </a:extLst>
          </p:cNvPr>
          <p:cNvCxnSpPr>
            <a:cxnSpLocks/>
          </p:cNvCxnSpPr>
          <p:nvPr/>
        </p:nvCxnSpPr>
        <p:spPr>
          <a:xfrm>
            <a:off x="227919" y="1496198"/>
            <a:ext cx="7509862" cy="962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D8F725-496B-4F2E-A3B4-5190F51C0180}"/>
              </a:ext>
            </a:extLst>
          </p:cNvPr>
          <p:cNvCxnSpPr>
            <a:cxnSpLocks/>
          </p:cNvCxnSpPr>
          <p:nvPr/>
        </p:nvCxnSpPr>
        <p:spPr>
          <a:xfrm flipV="1">
            <a:off x="4527631" y="1649790"/>
            <a:ext cx="2398589" cy="221218"/>
          </a:xfrm>
          <a:prstGeom prst="straightConnector1">
            <a:avLst/>
          </a:prstGeom>
          <a:ln w="190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F7EA9A7-3B67-400F-AB73-09AD4EB86D37}"/>
              </a:ext>
            </a:extLst>
          </p:cNvPr>
          <p:cNvSpPr txBox="1"/>
          <p:nvPr/>
        </p:nvSpPr>
        <p:spPr>
          <a:xfrm>
            <a:off x="6341460" y="2205569"/>
            <a:ext cx="2590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An electrostatic kicker is pulsed and puts the injected beam on the closed orbit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B5C93-CD23-4495-AB2D-BA66261A509B}"/>
              </a:ext>
            </a:extLst>
          </p:cNvPr>
          <p:cNvSpPr txBox="1"/>
          <p:nvPr/>
        </p:nvSpPr>
        <p:spPr>
          <a:xfrm>
            <a:off x="5243258" y="5934633"/>
            <a:ext cx="16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Carol Johnstone</a:t>
            </a:r>
          </a:p>
        </p:txBody>
      </p:sp>
    </p:spTree>
    <p:extLst>
      <p:ext uri="{BB962C8B-B14F-4D97-AF65-F5344CB8AC3E}">
        <p14:creationId xmlns:p14="http://schemas.microsoft.com/office/powerpoint/2010/main" val="2383279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Single Turn Injection Diagram</a:t>
            </a:r>
            <a:endParaRPr lang="en-US" sz="2400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9C8CFF-0346-4C4C-8214-1929072E0BB6}"/>
              </a:ext>
            </a:extLst>
          </p:cNvPr>
          <p:cNvSpPr txBox="1"/>
          <p:nvPr/>
        </p:nvSpPr>
        <p:spPr>
          <a:xfrm>
            <a:off x="7188209" y="501800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  <a:sym typeface="Symbol"/>
              </a:rPr>
              <a:t>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AF67DE-1F76-4D2D-B8CF-C91F9D066FFA}"/>
              </a:ext>
            </a:extLst>
          </p:cNvPr>
          <p:cNvSpPr/>
          <p:nvPr/>
        </p:nvSpPr>
        <p:spPr>
          <a:xfrm>
            <a:off x="1333925" y="979401"/>
            <a:ext cx="152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D26A82-D032-470E-A596-B48D65027C48}"/>
              </a:ext>
            </a:extLst>
          </p:cNvPr>
          <p:cNvSpPr/>
          <p:nvPr/>
        </p:nvSpPr>
        <p:spPr>
          <a:xfrm>
            <a:off x="4398828" y="993795"/>
            <a:ext cx="152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344BD0-1DC1-4E29-82EB-D1AB26D95841}"/>
              </a:ext>
            </a:extLst>
          </p:cNvPr>
          <p:cNvSpPr/>
          <p:nvPr/>
        </p:nvSpPr>
        <p:spPr>
          <a:xfrm>
            <a:off x="7609325" y="1003148"/>
            <a:ext cx="152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4139AF-F1BC-48B2-9315-25B1FC0D059A}"/>
              </a:ext>
            </a:extLst>
          </p:cNvPr>
          <p:cNvSpPr/>
          <p:nvPr/>
        </p:nvSpPr>
        <p:spPr>
          <a:xfrm>
            <a:off x="7456925" y="1001148"/>
            <a:ext cx="152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EA42D7-59D6-432D-93DF-BD159CA7F384}"/>
              </a:ext>
            </a:extLst>
          </p:cNvPr>
          <p:cNvSpPr txBox="1"/>
          <p:nvPr/>
        </p:nvSpPr>
        <p:spPr>
          <a:xfrm>
            <a:off x="676275" y="2798325"/>
            <a:ext cx="39424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</a:rPr>
              <a:t>Thin ferromagnetic steel plate separates injected beam trajectory from circulating beam trajectory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Single turn injection with kicker gap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Can’t overlay identical beams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This is the reason for H- stripping injection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Stray fields in the circulating region are common with a magnetic septum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Electrostatic septa are weaker but no stray fields</a:t>
            </a:r>
            <a:endParaRPr lang="en-US" sz="1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C73AD15-2E45-4623-8FED-F13D61F5021C}"/>
              </a:ext>
            </a:extLst>
          </p:cNvPr>
          <p:cNvCxnSpPr>
            <a:cxnSpLocks/>
          </p:cNvCxnSpPr>
          <p:nvPr/>
        </p:nvCxnSpPr>
        <p:spPr>
          <a:xfrm flipV="1">
            <a:off x="1755469" y="2071594"/>
            <a:ext cx="1112030" cy="508008"/>
          </a:xfrm>
          <a:prstGeom prst="straightConnector1">
            <a:avLst/>
          </a:prstGeom>
          <a:ln w="190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7A139B8-7EC3-4647-9F44-5CE9E08073CA}"/>
              </a:ext>
            </a:extLst>
          </p:cNvPr>
          <p:cNvSpPr/>
          <p:nvPr/>
        </p:nvSpPr>
        <p:spPr>
          <a:xfrm>
            <a:off x="4989754" y="995422"/>
            <a:ext cx="152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47FC082-A681-40D0-8C62-6CCC8F2A54E0}"/>
              </a:ext>
            </a:extLst>
          </p:cNvPr>
          <p:cNvCxnSpPr>
            <a:cxnSpLocks/>
          </p:cNvCxnSpPr>
          <p:nvPr/>
        </p:nvCxnSpPr>
        <p:spPr>
          <a:xfrm flipV="1">
            <a:off x="4416064" y="1994811"/>
            <a:ext cx="677128" cy="92790"/>
          </a:xfrm>
          <a:prstGeom prst="straightConnector1">
            <a:avLst/>
          </a:prstGeom>
          <a:ln w="190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D358460-C8ED-49A7-A7C8-2CC1B671F575}"/>
              </a:ext>
            </a:extLst>
          </p:cNvPr>
          <p:cNvCxnSpPr>
            <a:cxnSpLocks/>
          </p:cNvCxnSpPr>
          <p:nvPr/>
        </p:nvCxnSpPr>
        <p:spPr>
          <a:xfrm flipV="1">
            <a:off x="2867500" y="2076689"/>
            <a:ext cx="1550659" cy="20878"/>
          </a:xfrm>
          <a:prstGeom prst="straightConnector1">
            <a:avLst/>
          </a:prstGeom>
          <a:ln w="190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72890257-CE8E-4284-9ECC-FD674DCF2B9E}"/>
              </a:ext>
            </a:extLst>
          </p:cNvPr>
          <p:cNvSpPr/>
          <p:nvPr/>
        </p:nvSpPr>
        <p:spPr>
          <a:xfrm>
            <a:off x="1490390" y="979401"/>
            <a:ext cx="152400" cy="1295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2EB821D-BAEA-429D-9347-3F88AF04FC46}"/>
              </a:ext>
            </a:extLst>
          </p:cNvPr>
          <p:cNvCxnSpPr>
            <a:cxnSpLocks/>
          </p:cNvCxnSpPr>
          <p:nvPr/>
        </p:nvCxnSpPr>
        <p:spPr>
          <a:xfrm flipV="1">
            <a:off x="1968546" y="1852873"/>
            <a:ext cx="2018973" cy="21749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AA84E68-F2D9-4546-AD93-76D7C3352222}"/>
              </a:ext>
            </a:extLst>
          </p:cNvPr>
          <p:cNvSpPr/>
          <p:nvPr/>
        </p:nvSpPr>
        <p:spPr>
          <a:xfrm>
            <a:off x="1715265" y="986591"/>
            <a:ext cx="82817" cy="12954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199BE4-EE4E-427A-BB97-A60D98B6AF6D}"/>
              </a:ext>
            </a:extLst>
          </p:cNvPr>
          <p:cNvSpPr/>
          <p:nvPr/>
        </p:nvSpPr>
        <p:spPr>
          <a:xfrm>
            <a:off x="7264410" y="1001148"/>
            <a:ext cx="82817" cy="12954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39D005-DCDE-49EB-A32A-8798D6E1E9B0}"/>
              </a:ext>
            </a:extLst>
          </p:cNvPr>
          <p:cNvSpPr txBox="1"/>
          <p:nvPr/>
        </p:nvSpPr>
        <p:spPr>
          <a:xfrm>
            <a:off x="5950275" y="2371075"/>
            <a:ext cx="2310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Calibri"/>
                <a:cs typeface="Arial" charset="0"/>
              </a:rPr>
              <a:t>Septum magnet concept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6EC85E-6D34-44E9-A70F-E16AD3DD058B}"/>
              </a:ext>
            </a:extLst>
          </p:cNvPr>
          <p:cNvSpPr txBox="1"/>
          <p:nvPr/>
        </p:nvSpPr>
        <p:spPr>
          <a:xfrm>
            <a:off x="2353581" y="2152196"/>
            <a:ext cx="193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Beam injects via a septum magnet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190DEF0-8F4E-4EC3-B3F7-4F59BA00F454}"/>
              </a:ext>
            </a:extLst>
          </p:cNvPr>
          <p:cNvCxnSpPr>
            <a:cxnSpLocks/>
          </p:cNvCxnSpPr>
          <p:nvPr/>
        </p:nvCxnSpPr>
        <p:spPr>
          <a:xfrm>
            <a:off x="680409" y="1627103"/>
            <a:ext cx="7509862" cy="962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B438E01-068E-4FB4-B91F-52F59BD28063}"/>
              </a:ext>
            </a:extLst>
          </p:cNvPr>
          <p:cNvCxnSpPr>
            <a:cxnSpLocks/>
          </p:cNvCxnSpPr>
          <p:nvPr/>
        </p:nvCxnSpPr>
        <p:spPr>
          <a:xfrm flipV="1">
            <a:off x="4980121" y="1780695"/>
            <a:ext cx="2398589" cy="221218"/>
          </a:xfrm>
          <a:prstGeom prst="straightConnector1">
            <a:avLst/>
          </a:prstGeom>
          <a:ln w="1905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2691CF4-DD80-4357-96BB-C0AFE35066B2}"/>
              </a:ext>
            </a:extLst>
          </p:cNvPr>
          <p:cNvSpPr/>
          <p:nvPr/>
        </p:nvSpPr>
        <p:spPr>
          <a:xfrm>
            <a:off x="5969010" y="3698262"/>
            <a:ext cx="45719" cy="924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767B7F-CE6F-4ECE-B4F6-E118B41C8534}"/>
              </a:ext>
            </a:extLst>
          </p:cNvPr>
          <p:cNvSpPr/>
          <p:nvPr/>
        </p:nvSpPr>
        <p:spPr>
          <a:xfrm>
            <a:off x="5939297" y="2774142"/>
            <a:ext cx="2101366" cy="9241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FF9847-EFED-4813-A741-E6F330296E0D}"/>
              </a:ext>
            </a:extLst>
          </p:cNvPr>
          <p:cNvSpPr/>
          <p:nvPr/>
        </p:nvSpPr>
        <p:spPr>
          <a:xfrm rot="5400000">
            <a:off x="6555365" y="3472975"/>
            <a:ext cx="2101366" cy="9241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439583-2C1B-4963-997E-02A1FCB0BC15}"/>
              </a:ext>
            </a:extLst>
          </p:cNvPr>
          <p:cNvSpPr/>
          <p:nvPr/>
        </p:nvSpPr>
        <p:spPr>
          <a:xfrm>
            <a:off x="5966742" y="4622382"/>
            <a:ext cx="2101366" cy="9241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602FF8F-D3FF-4E25-9F31-2C96E3EE1C28}"/>
              </a:ext>
            </a:extLst>
          </p:cNvPr>
          <p:cNvSpPr/>
          <p:nvPr/>
        </p:nvSpPr>
        <p:spPr>
          <a:xfrm>
            <a:off x="5065955" y="3698263"/>
            <a:ext cx="884321" cy="938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C7A1FC3-6A07-4E89-A524-A7EEA3530188}"/>
              </a:ext>
            </a:extLst>
          </p:cNvPr>
          <p:cNvSpPr/>
          <p:nvPr/>
        </p:nvSpPr>
        <p:spPr>
          <a:xfrm>
            <a:off x="6014730" y="3691163"/>
            <a:ext cx="924121" cy="938319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D5E374-A992-4642-A532-5A7C2F316D65}"/>
              </a:ext>
            </a:extLst>
          </p:cNvPr>
          <p:cNvSpPr/>
          <p:nvPr/>
        </p:nvSpPr>
        <p:spPr>
          <a:xfrm>
            <a:off x="7014282" y="3793553"/>
            <a:ext cx="1175989" cy="759097"/>
          </a:xfrm>
          <a:prstGeom prst="rect">
            <a:avLst/>
          </a:prstGeom>
          <a:solidFill>
            <a:srgbClr val="FFC000">
              <a:alpha val="48000"/>
            </a:srgbClr>
          </a:solidFill>
          <a:ln>
            <a:solidFill>
              <a:schemeClr val="accent1">
                <a:shade val="50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2F691BE-01A9-4822-B37D-457918C1DADB}"/>
              </a:ext>
            </a:extLst>
          </p:cNvPr>
          <p:cNvSpPr/>
          <p:nvPr/>
        </p:nvSpPr>
        <p:spPr>
          <a:xfrm>
            <a:off x="6426209" y="3189201"/>
            <a:ext cx="1140746" cy="210136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C3BE0D9-1887-4BE3-99CC-FED651A07D73}"/>
              </a:ext>
            </a:extLst>
          </p:cNvPr>
          <p:cNvCxnSpPr>
            <a:cxnSpLocks/>
          </p:cNvCxnSpPr>
          <p:nvPr/>
        </p:nvCxnSpPr>
        <p:spPr>
          <a:xfrm>
            <a:off x="6423955" y="3959643"/>
            <a:ext cx="2254" cy="3488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5E295854-0C31-4E58-A8D3-B10756D19E5D}"/>
              </a:ext>
            </a:extLst>
          </p:cNvPr>
          <p:cNvSpPr/>
          <p:nvPr/>
        </p:nvSpPr>
        <p:spPr>
          <a:xfrm>
            <a:off x="5991869" y="2961963"/>
            <a:ext cx="1958341" cy="2511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629855B-6652-42A5-BDB4-366581641242}"/>
              </a:ext>
            </a:extLst>
          </p:cNvPr>
          <p:cNvSpPr txBox="1"/>
          <p:nvPr/>
        </p:nvSpPr>
        <p:spPr>
          <a:xfrm>
            <a:off x="5336525" y="4027401"/>
            <a:ext cx="30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3B2085-9AB1-4267-A9E5-405144D6D200}"/>
              </a:ext>
            </a:extLst>
          </p:cNvPr>
          <p:cNvSpPr txBox="1"/>
          <p:nvPr/>
        </p:nvSpPr>
        <p:spPr>
          <a:xfrm>
            <a:off x="4521925" y="4896924"/>
            <a:ext cx="193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cs typeface="Arial" charset="0"/>
              </a:rPr>
              <a:t>Circulating beam trajectory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97B6DB-0524-4EFE-831B-CA69C6FA7099}"/>
              </a:ext>
            </a:extLst>
          </p:cNvPr>
          <p:cNvSpPr txBox="1"/>
          <p:nvPr/>
        </p:nvSpPr>
        <p:spPr>
          <a:xfrm>
            <a:off x="6319316" y="3983794"/>
            <a:ext cx="30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33CC33"/>
                </a:solidFill>
                <a:latin typeface="Arial" charset="0"/>
                <a:cs typeface="Arial" charset="0"/>
              </a:rPr>
              <a:t>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44D390A-8DCE-46C4-9227-79D3BE4DFEEB}"/>
              </a:ext>
            </a:extLst>
          </p:cNvPr>
          <p:cNvSpPr txBox="1"/>
          <p:nvPr/>
        </p:nvSpPr>
        <p:spPr>
          <a:xfrm>
            <a:off x="6556325" y="4570526"/>
            <a:ext cx="100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33CC33"/>
                </a:solidFill>
                <a:latin typeface="Calibri"/>
                <a:cs typeface="Arial" charset="0"/>
              </a:rPr>
              <a:t>Injected beam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801F6-AC39-483A-879D-A0CE2498603E}"/>
              </a:ext>
            </a:extLst>
          </p:cNvPr>
          <p:cNvSpPr txBox="1"/>
          <p:nvPr/>
        </p:nvSpPr>
        <p:spPr>
          <a:xfrm>
            <a:off x="6319316" y="5773340"/>
            <a:ext cx="16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Carol Johnstone</a:t>
            </a:r>
          </a:p>
        </p:txBody>
      </p:sp>
    </p:spTree>
    <p:extLst>
      <p:ext uri="{BB962C8B-B14F-4D97-AF65-F5344CB8AC3E}">
        <p14:creationId xmlns:p14="http://schemas.microsoft.com/office/powerpoint/2010/main" val="3034402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Single Turn Injection Diagram</a:t>
            </a:r>
            <a:endParaRPr lang="en-US" sz="2400" baseline="-250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BC4242D-77B1-44FF-A56F-C52EAF1DEFBE}"/>
              </a:ext>
            </a:extLst>
          </p:cNvPr>
          <p:cNvSpPr/>
          <p:nvPr/>
        </p:nvSpPr>
        <p:spPr>
          <a:xfrm>
            <a:off x="-26489" y="4595201"/>
            <a:ext cx="891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PAINTING VS SINGLE TURN INJECTION </a:t>
            </a:r>
          </a:p>
          <a:p>
            <a:pPr marL="857250" lvl="1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000" i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Two types of injection that do not involve charge changing</a:t>
            </a:r>
          </a:p>
          <a:p>
            <a:pPr marL="1280160" lvl="2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a) Injection painting which fills a larger ellipse off axis.</a:t>
            </a:r>
          </a:p>
          <a:p>
            <a:pPr marL="1280160" lvl="2" indent="-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b)  Beam injected off axis and a high voltage kicker kicks (x’) the one-turn injected beam on the reference trajectory usually N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Symbol" panose="05050102010706020507" pitchFamily="18" charset="2"/>
              </a:rPr>
              <a:t>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/2 in phase away from injection point.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CCC6B0C-EE62-4F4D-BB62-16D31AA230AB}"/>
              </a:ext>
            </a:extLst>
          </p:cNvPr>
          <p:cNvSpPr/>
          <p:nvPr/>
        </p:nvSpPr>
        <p:spPr>
          <a:xfrm>
            <a:off x="1793449" y="1517418"/>
            <a:ext cx="2286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37FA570-DF9A-442A-AE26-1E75419ED2AD}"/>
              </a:ext>
            </a:extLst>
          </p:cNvPr>
          <p:cNvSpPr/>
          <p:nvPr/>
        </p:nvSpPr>
        <p:spPr>
          <a:xfrm>
            <a:off x="5451049" y="1517418"/>
            <a:ext cx="22860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B5BD47A-2442-4335-A905-F6B153499E63}"/>
              </a:ext>
            </a:extLst>
          </p:cNvPr>
          <p:cNvSpPr/>
          <p:nvPr/>
        </p:nvSpPr>
        <p:spPr>
          <a:xfrm>
            <a:off x="3546049" y="235561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8B80185B-601F-46B4-B40C-04F08CA04CC2}"/>
              </a:ext>
            </a:extLst>
          </p:cNvPr>
          <p:cNvSpPr/>
          <p:nvPr/>
        </p:nvSpPr>
        <p:spPr>
          <a:xfrm>
            <a:off x="2707850" y="3115303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54F95FBB-F7C2-441F-ADAA-FB091355363E}"/>
              </a:ext>
            </a:extLst>
          </p:cNvPr>
          <p:cNvSpPr/>
          <p:nvPr/>
        </p:nvSpPr>
        <p:spPr>
          <a:xfrm>
            <a:off x="1827110" y="2304250"/>
            <a:ext cx="466077" cy="584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F610151-19A4-433D-821B-21A1DDDC7D14}"/>
              </a:ext>
            </a:extLst>
          </p:cNvPr>
          <p:cNvSpPr/>
          <p:nvPr/>
        </p:nvSpPr>
        <p:spPr>
          <a:xfrm>
            <a:off x="2745949" y="1536448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D7D6ED2-8790-495B-B6A5-0879C4848880}"/>
              </a:ext>
            </a:extLst>
          </p:cNvPr>
          <p:cNvSpPr txBox="1"/>
          <p:nvPr/>
        </p:nvSpPr>
        <p:spPr>
          <a:xfrm>
            <a:off x="2685021" y="1594257"/>
            <a:ext cx="6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3rd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978201-453F-461E-A278-A4C87F285BFC}"/>
              </a:ext>
            </a:extLst>
          </p:cNvPr>
          <p:cNvSpPr txBox="1"/>
          <p:nvPr/>
        </p:nvSpPr>
        <p:spPr>
          <a:xfrm>
            <a:off x="2663829" y="3192747"/>
            <a:ext cx="68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1st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732E528-1931-489E-8012-95D1A3F2AC89}"/>
              </a:ext>
            </a:extLst>
          </p:cNvPr>
          <p:cNvSpPr txBox="1"/>
          <p:nvPr/>
        </p:nvSpPr>
        <p:spPr>
          <a:xfrm>
            <a:off x="1796893" y="2384444"/>
            <a:ext cx="65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2</a:t>
            </a:r>
            <a:r>
              <a:rPr lang="en-US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4ECCC30-DB93-42AF-AA01-3D7D3435A048}"/>
              </a:ext>
            </a:extLst>
          </p:cNvPr>
          <p:cNvSpPr txBox="1"/>
          <p:nvPr/>
        </p:nvSpPr>
        <p:spPr>
          <a:xfrm>
            <a:off x="3537725" y="2437652"/>
            <a:ext cx="75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INJ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DEED923-78B1-458C-9326-33906575F95D}"/>
              </a:ext>
            </a:extLst>
          </p:cNvPr>
          <p:cNvSpPr txBox="1"/>
          <p:nvPr/>
        </p:nvSpPr>
        <p:spPr>
          <a:xfrm>
            <a:off x="255089" y="3663603"/>
            <a:ext cx="314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~0.25 machine tune, injection turn #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D88CE76-1D7C-498C-9FBE-BF450A73587A}"/>
              </a:ext>
            </a:extLst>
          </p:cNvPr>
          <p:cNvSpPr txBox="1"/>
          <p:nvPr/>
        </p:nvSpPr>
        <p:spPr>
          <a:xfrm>
            <a:off x="4107932" y="2823415"/>
            <a:ext cx="45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X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1758CEB-8B82-41F9-9521-3AD64C2669D0}"/>
              </a:ext>
            </a:extLst>
          </p:cNvPr>
          <p:cNvCxnSpPr>
            <a:cxnSpLocks/>
          </p:cNvCxnSpPr>
          <p:nvPr/>
        </p:nvCxnSpPr>
        <p:spPr>
          <a:xfrm>
            <a:off x="1488648" y="2622318"/>
            <a:ext cx="2889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4531CFB-6C31-406B-A61C-2E55D191A21B}"/>
              </a:ext>
            </a:extLst>
          </p:cNvPr>
          <p:cNvCxnSpPr>
            <a:cxnSpLocks/>
          </p:cNvCxnSpPr>
          <p:nvPr/>
        </p:nvCxnSpPr>
        <p:spPr>
          <a:xfrm>
            <a:off x="5298649" y="2579409"/>
            <a:ext cx="2889682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A9849E9-655C-442E-9859-824CD91AB91D}"/>
              </a:ext>
            </a:extLst>
          </p:cNvPr>
          <p:cNvCxnSpPr>
            <a:cxnSpLocks/>
          </p:cNvCxnSpPr>
          <p:nvPr/>
        </p:nvCxnSpPr>
        <p:spPr>
          <a:xfrm flipV="1">
            <a:off x="6657674" y="1344439"/>
            <a:ext cx="12577" cy="28228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8B7650CE-36E2-417B-8639-C0144AC2ACCA}"/>
              </a:ext>
            </a:extLst>
          </p:cNvPr>
          <p:cNvSpPr/>
          <p:nvPr/>
        </p:nvSpPr>
        <p:spPr>
          <a:xfrm>
            <a:off x="7278739" y="2329934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06F77CA-72AE-4FCE-8CE8-77C3601577AE}"/>
              </a:ext>
            </a:extLst>
          </p:cNvPr>
          <p:cNvSpPr/>
          <p:nvPr/>
        </p:nvSpPr>
        <p:spPr>
          <a:xfrm>
            <a:off x="6441649" y="1515014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C0A55D9-1A9D-482C-B4D5-300C3F534ECE}"/>
              </a:ext>
            </a:extLst>
          </p:cNvPr>
          <p:cNvSpPr/>
          <p:nvPr/>
        </p:nvSpPr>
        <p:spPr>
          <a:xfrm>
            <a:off x="6441649" y="2312709"/>
            <a:ext cx="457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FD16F33-25C8-41C0-BE82-526F63A2BE80}"/>
              </a:ext>
            </a:extLst>
          </p:cNvPr>
          <p:cNvCxnSpPr>
            <a:cxnSpLocks/>
          </p:cNvCxnSpPr>
          <p:nvPr/>
        </p:nvCxnSpPr>
        <p:spPr>
          <a:xfrm>
            <a:off x="6657673" y="1781715"/>
            <a:ext cx="0" cy="79769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CDA63101-4144-4F2A-8290-B7F68B565EA4}"/>
              </a:ext>
            </a:extLst>
          </p:cNvPr>
          <p:cNvSpPr txBox="1"/>
          <p:nvPr/>
        </p:nvSpPr>
        <p:spPr>
          <a:xfrm>
            <a:off x="6289250" y="159425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cs typeface="Arial" charset="0"/>
              </a:rPr>
              <a:t>Kicker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A35182-BEFA-4647-85D3-FCAABF405423}"/>
              </a:ext>
            </a:extLst>
          </p:cNvPr>
          <p:cNvSpPr txBox="1"/>
          <p:nvPr/>
        </p:nvSpPr>
        <p:spPr>
          <a:xfrm>
            <a:off x="6881164" y="3848384"/>
            <a:ext cx="16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Carol Johnstone</a:t>
            </a:r>
          </a:p>
        </p:txBody>
      </p:sp>
    </p:spTree>
    <p:extLst>
      <p:ext uri="{BB962C8B-B14F-4D97-AF65-F5344CB8AC3E}">
        <p14:creationId xmlns:p14="http://schemas.microsoft.com/office/powerpoint/2010/main" val="3436888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Outline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AutoShape 1">
            <a:extLst>
              <a:ext uri="{FF2B5EF4-FFF2-40B4-BE49-F238E27FC236}">
                <a16:creationId xmlns:a16="http://schemas.microsoft.com/office/drawing/2014/main" id="{3FB9006F-CD9F-4660-850B-D31399C10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46057"/>
            <a:ext cx="8686800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Motivation for new Rapid Cycling Synchrotron (RCS) design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Accelerator terminology and optics background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Description of Particle Undulation Form Factor (PUFF) cell phase advance study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Description of transitionless RCS lattice.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Apply PUFF study to RCS design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Summary of project and main parameters of RCS design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464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B268C8-8B7A-4292-91E3-6FE3674CBB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75" y="872359"/>
            <a:ext cx="7669868" cy="5280642"/>
          </a:xfrm>
          <a:prstGeom prst="rect">
            <a:avLst/>
          </a:prstGeom>
        </p:spPr>
      </p:pic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Fermilab Accelerator Complex	</a:t>
            </a:r>
            <a:endParaRPr lang="en-US" sz="24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EC4574-5CFB-4EA5-86C4-89642CFD0D84}"/>
              </a:ext>
            </a:extLst>
          </p:cNvPr>
          <p:cNvSpPr txBox="1"/>
          <p:nvPr/>
        </p:nvSpPr>
        <p:spPr>
          <a:xfrm>
            <a:off x="7644325" y="2285905"/>
            <a:ext cx="1485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087"/>
                </a:solidFill>
                <a:latin typeface="Calibri" charset="0"/>
              </a:rPr>
              <a:t>Short Baseline Neutrino: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3087"/>
                </a:solidFill>
                <a:latin typeface="Calibri" charset="0"/>
              </a:rPr>
              <a:t>MicroBooNE</a:t>
            </a:r>
            <a:r>
              <a:rPr lang="en-US" sz="1600" dirty="0">
                <a:solidFill>
                  <a:srgbClr val="003087"/>
                </a:solidFill>
                <a:latin typeface="Calibri" charset="0"/>
              </a:rPr>
              <a:t>, ICARUS, SBND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936D2-54E3-4881-9B91-CAADB510450E}"/>
              </a:ext>
            </a:extLst>
          </p:cNvPr>
          <p:cNvSpPr txBox="1"/>
          <p:nvPr/>
        </p:nvSpPr>
        <p:spPr>
          <a:xfrm>
            <a:off x="7526338" y="4219453"/>
            <a:ext cx="16034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087"/>
                </a:solidFill>
                <a:latin typeface="Calibri" charset="0"/>
              </a:rPr>
              <a:t>Long Baseline Neutrino: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3087"/>
                </a:solidFill>
                <a:latin typeface="Calibri" charset="0"/>
              </a:rPr>
              <a:t>NOvA</a:t>
            </a:r>
            <a:r>
              <a:rPr lang="en-US" sz="1600" dirty="0">
                <a:solidFill>
                  <a:srgbClr val="003087"/>
                </a:solidFill>
                <a:latin typeface="Calibri" charset="0"/>
              </a:rPr>
              <a:t>, (LBNF/DUNE)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321BE-D3D4-4F2C-AE1E-6A42100DCE90}"/>
              </a:ext>
            </a:extLst>
          </p:cNvPr>
          <p:cNvSpPr txBox="1"/>
          <p:nvPr/>
        </p:nvSpPr>
        <p:spPr>
          <a:xfrm>
            <a:off x="6127550" y="5693253"/>
            <a:ext cx="148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087"/>
                </a:solidFill>
                <a:latin typeface="Calibri" charset="0"/>
              </a:rPr>
              <a:t>Muon Campus: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3087"/>
                </a:solidFill>
                <a:latin typeface="Calibri" charset="0"/>
              </a:rPr>
              <a:t>(g-2, Mu2e)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3597F7-BFA6-4FCC-8CE6-8CB60B2E0676}"/>
              </a:ext>
            </a:extLst>
          </p:cNvPr>
          <p:cNvSpPr txBox="1"/>
          <p:nvPr/>
        </p:nvSpPr>
        <p:spPr>
          <a:xfrm>
            <a:off x="452437" y="3738620"/>
            <a:ext cx="1611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3087"/>
                </a:solidFill>
                <a:latin typeface="Calibri" charset="0"/>
              </a:rPr>
              <a:t>SwitchYard</a:t>
            </a:r>
            <a:r>
              <a:rPr lang="en-US" sz="1600" dirty="0">
                <a:solidFill>
                  <a:srgbClr val="003087"/>
                </a:solidFill>
                <a:latin typeface="Calibri" charset="0"/>
              </a:rPr>
              <a:t> 120: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3087"/>
                </a:solidFill>
                <a:latin typeface="Calibri" charset="0"/>
              </a:rPr>
              <a:t>SpinQuest</a:t>
            </a:r>
            <a:r>
              <a:rPr lang="en-US" sz="1600" dirty="0">
                <a:solidFill>
                  <a:srgbClr val="003087"/>
                </a:solidFill>
                <a:latin typeface="Calibri" charset="0"/>
              </a:rPr>
              <a:t>,                  test beam (FTBF)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63D564-E6AD-444C-8F1E-F9B98763A7E1}"/>
              </a:ext>
            </a:extLst>
          </p:cNvPr>
          <p:cNvSpPr txBox="1"/>
          <p:nvPr/>
        </p:nvSpPr>
        <p:spPr>
          <a:xfrm>
            <a:off x="452437" y="5879514"/>
            <a:ext cx="143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A.Valishev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375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21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PIP-II</a:t>
            </a:r>
            <a:endParaRPr lang="en-US" sz="2400" baseline="-25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D7FD55-46DF-4D94-ADAB-E7F7CA46D1F9}"/>
              </a:ext>
            </a:extLst>
          </p:cNvPr>
          <p:cNvSpPr txBox="1">
            <a:spLocks/>
          </p:cNvSpPr>
          <p:nvPr/>
        </p:nvSpPr>
        <p:spPr>
          <a:xfrm>
            <a:off x="4771638" y="979364"/>
            <a:ext cx="4143762" cy="5059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An 800-MeV superconducting H</a:t>
            </a:r>
            <a:r>
              <a:rPr lang="en-US" sz="2000" baseline="30000"/>
              <a:t>-</a:t>
            </a:r>
            <a:r>
              <a:rPr lang="en-US" sz="2000"/>
              <a:t>, CW-compatible Linac</a:t>
            </a:r>
          </a:p>
          <a:p>
            <a:r>
              <a:rPr lang="en-US" sz="2000"/>
              <a:t>Beam transport of 800-MeV H</a:t>
            </a:r>
            <a:r>
              <a:rPr lang="en-US" sz="2000" baseline="30000"/>
              <a:t>-</a:t>
            </a:r>
            <a:r>
              <a:rPr lang="en-US" sz="2000"/>
              <a:t> from the SRF Linac to the Booster.</a:t>
            </a:r>
          </a:p>
          <a:p>
            <a:r>
              <a:rPr lang="en-US" sz="2000"/>
              <a:t>A new injection area in the Booster</a:t>
            </a:r>
          </a:p>
          <a:p>
            <a:r>
              <a:rPr lang="en-US" sz="2000"/>
              <a:t>Modifications to the Booster, Main Injector, and Recycler Ring to enable &gt;1 MW power on LBNF target for 60-120 GeV.</a:t>
            </a:r>
          </a:p>
          <a:p>
            <a:r>
              <a:rPr lang="en-US" sz="2000"/>
              <a:t>Associated conventional facilities. The linac enclosure is compatible with upgrades.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900180-61B5-4F41-A682-E5CF5A5AC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59" y="979363"/>
            <a:ext cx="4330700" cy="50419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2E1FDA-47C7-48B4-9E12-964BA6942947}"/>
              </a:ext>
            </a:extLst>
          </p:cNvPr>
          <p:cNvSpPr txBox="1"/>
          <p:nvPr/>
        </p:nvSpPr>
        <p:spPr>
          <a:xfrm>
            <a:off x="452437" y="5928744"/>
            <a:ext cx="143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A.Valishev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86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Lattice Specification and Considerations</a:t>
            </a:r>
            <a:endParaRPr lang="en-US" sz="2400" baseline="-2500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7FA4AC9-0BC1-4C33-9B87-70B17FF827C5}"/>
              </a:ext>
            </a:extLst>
          </p:cNvPr>
          <p:cNvSpPr txBox="1">
            <a:spLocks/>
          </p:cNvSpPr>
          <p:nvPr/>
        </p:nvSpPr>
        <p:spPr>
          <a:xfrm>
            <a:off x="194491" y="899318"/>
            <a:ext cx="6428232" cy="5059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 </a:t>
            </a:r>
            <a:r>
              <a:rPr lang="en-US" sz="1800" b="1" i="1" dirty="0"/>
              <a:t>Normal Conducting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1.5T for ramping </a:t>
            </a:r>
          </a:p>
          <a:p>
            <a:r>
              <a:rPr lang="en-US" sz="1800" b="1" i="1" dirty="0"/>
              <a:t>Required straight Sections</a:t>
            </a:r>
            <a:r>
              <a:rPr lang="en-US" sz="1800" i="1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/>
              <a:t>RF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Currently 11 straight sections, or 66 m total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Dispersion suppressed or periodic placement of RF cavities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Injection and Extraction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10m straight section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Single turn injection</a:t>
            </a:r>
          </a:p>
          <a:p>
            <a:pPr lvl="3"/>
            <a:r>
              <a:rPr lang="en-US" dirty="0">
                <a:solidFill>
                  <a:srgbClr val="0070C0"/>
                </a:solidFill>
              </a:rPr>
              <a:t>Assumes a separate accumulator ring for H- to proton conversion</a:t>
            </a:r>
          </a:p>
          <a:p>
            <a:r>
              <a:rPr lang="en-US" sz="1800" b="1" i="1" dirty="0"/>
              <a:t>Periodic Lattice </a:t>
            </a:r>
            <a:endParaRPr lang="en-US" sz="1800" dirty="0"/>
          </a:p>
          <a:p>
            <a:pPr lvl="1"/>
            <a:r>
              <a:rPr lang="en-US" dirty="0">
                <a:sym typeface="Symbol" panose="05050102010706020507" pitchFamily="18" charset="2"/>
              </a:rPr>
              <a:t> 24 cells, transition either &lt; or &gt; 2 GeV or transitionless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76757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376757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93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Motivation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AutoShape 1">
            <a:extLst>
              <a:ext uri="{FF2B5EF4-FFF2-40B4-BE49-F238E27FC236}">
                <a16:creationId xmlns:a16="http://schemas.microsoft.com/office/drawing/2014/main" id="{3FB9006F-CD9F-4660-850B-D31399C10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46057"/>
            <a:ext cx="8830056" cy="534501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Future experiments requires greatly increased beam power.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spcBef>
                <a:spcPct val="0"/>
              </a:spcBef>
              <a:buClr>
                <a:srgbClr val="292934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The Fermilab flagship neutrino experiment, DUNE, requires 2.4 MW of 120 GeV Main Injector (MI) protons on target delivered by the external beamline, LBNF.</a:t>
            </a:r>
          </a:p>
          <a:p>
            <a:pPr lvl="1">
              <a:spcBef>
                <a:spcPct val="0"/>
              </a:spcBef>
              <a:buClr>
                <a:srgbClr val="292934"/>
              </a:buClr>
            </a:pPr>
            <a:endParaRPr lang="en-US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 new, high-intensity, 800-MeV superconducting H- </a:t>
            </a:r>
            <a:r>
              <a:rPr lang="en-US" altLang="en-US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Linac</a:t>
            </a: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 (PIP II) is under construction to deliver increased beam power.</a:t>
            </a:r>
          </a:p>
          <a:p>
            <a:pPr marL="342900" indent="-342900">
              <a:spcBef>
                <a:spcPct val="0"/>
              </a:spcBef>
              <a:buClr>
                <a:srgbClr val="292934"/>
              </a:buClr>
              <a:buFont typeface="+mj-lt"/>
              <a:buAutoNum type="arabicPeriod"/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However, once PIP-II is commissioned, the now 0.8 – 8 GeV Fermilab Booster becomes the bottleneck for achieving the required beam intensity in the MI.</a:t>
            </a:r>
          </a:p>
          <a:p>
            <a:pPr marL="742950" lvl="1" indent="-285750">
              <a:spcBef>
                <a:spcPct val="0"/>
              </a:spcBef>
              <a:buClr>
                <a:srgbClr val="292934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At 20 Hz, the Booster is only capable of delivery ~20 x 10</a:t>
            </a:r>
            <a:r>
              <a:rPr lang="en-US" altLang="en-US" sz="1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12</a:t>
            </a: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p/sec.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To achieve the 2.4 MW of beam power will require a new transitionless Rapid Cycling Synchrotron (RCS) with the following specifications</a:t>
            </a:r>
          </a:p>
          <a:p>
            <a:pPr marL="742950" lvl="1" indent="-285750">
              <a:spcBef>
                <a:spcPct val="0"/>
              </a:spcBef>
              <a:buClr>
                <a:srgbClr val="292934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2 GeV injection energy to mitigate space charge effects (planned upgrade for PIP II </a:t>
            </a:r>
            <a:r>
              <a:rPr lang="en-US" alt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Linac</a:t>
            </a: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742950" lvl="1" indent="-285750">
              <a:spcBef>
                <a:spcPct val="0"/>
              </a:spcBef>
              <a:buClr>
                <a:srgbClr val="292934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Higher extraction energy: 16 GeV</a:t>
            </a:r>
          </a:p>
          <a:p>
            <a:pPr marL="742950" lvl="1" indent="-285750">
              <a:spcBef>
                <a:spcPct val="0"/>
              </a:spcBef>
              <a:buClr>
                <a:srgbClr val="292934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Between 480 and 620 m circumference (5-6 Booster batches in the Main Injector) </a:t>
            </a:r>
          </a:p>
          <a:p>
            <a:pPr marL="742950" lvl="1" indent="-285750">
              <a:spcBef>
                <a:spcPct val="0"/>
              </a:spcBef>
              <a:buClr>
                <a:srgbClr val="292934"/>
              </a:buClr>
              <a:buFont typeface="Arial" panose="020B0604020202020204" pitchFamily="34" charset="0"/>
              <a:buChar char="•"/>
            </a:pPr>
            <a:r>
              <a:rPr lang="en-US" alt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Fermilab Booster multiturn injection will be upgraded from 400 MeV to accept 800 MeV H- beam from the PIP II </a:t>
            </a:r>
            <a:r>
              <a:rPr lang="en-US" alt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Linac</a:t>
            </a: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46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Background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id="{08FFEE8E-61A1-4DB0-9219-D0CE4CA8A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8832"/>
            <a:ext cx="841216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FODO Cell </a:t>
            </a:r>
            <a:r>
              <a:rPr lang="en-US" alt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–</a:t>
            </a:r>
            <a:r>
              <a:rPr lang="en-US" alt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 Quad, Drift, D Quad, Drift,  repeat for a periodic lattice.</a:t>
            </a:r>
          </a:p>
          <a:p>
            <a:pPr lvl="1">
              <a:spcBef>
                <a:spcPct val="0"/>
              </a:spcBef>
              <a:buClr>
                <a:srgbClr val="292934"/>
              </a:buClr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Dipoles which bend the beam in an arc are inserted in the drift section for a separated-function circular accelerator</a:t>
            </a:r>
          </a:p>
          <a:p>
            <a:pPr lvl="1">
              <a:spcBef>
                <a:spcPct val="0"/>
              </a:spcBef>
              <a:buClr>
                <a:srgbClr val="292934"/>
              </a:buClr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endParaRPr lang="en-US" alt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6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Betatron</a:t>
            </a:r>
            <a:r>
              <a:rPr lang="en-US" alt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 Functions </a:t>
            </a:r>
            <a:r>
              <a:rPr lang="en-US" alt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– “amplitude” or beam envelope in a transverse plane.</a:t>
            </a:r>
          </a:p>
          <a:p>
            <a:pPr lvl="1">
              <a:spcBef>
                <a:spcPct val="0"/>
              </a:spcBef>
              <a:buClr>
                <a:srgbClr val="292934"/>
              </a:buClr>
            </a:pPr>
            <a:r>
              <a:rPr lang="en-US" alt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Nominally vertical and horizontal with the dipoles or bending in the horizontal plane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Dispersion </a:t>
            </a:r>
            <a:r>
              <a:rPr lang="en-US" alt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– offset of the reference trajectory for off-momentum particles.</a:t>
            </a:r>
            <a:endParaRPr lang="en-US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Transition </a:t>
            </a:r>
            <a:r>
              <a:rPr lang="en-US" alt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– the energy when revolution time does not depend on momentum, longitudinal focusing of off momentum particles is lost – in the current Booster it occurs at 4 GeV.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Phase Advance </a:t>
            </a:r>
            <a:r>
              <a:rPr lang="en-US" alt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– Number of 2</a:t>
            </a:r>
            <a:r>
              <a:rPr lang="en-US" altLang="en-US" sz="1600" dirty="0">
                <a:latin typeface="Helvetica" panose="020B0604020202020204" pitchFamily="34" charset="0"/>
                <a:cs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oscillations a particle makes – per cell over a turn (machine tune) – always fractional # of oscillations to avoid resonances. </a:t>
            </a:r>
            <a:endParaRPr lang="en-US" alt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PPT - Transverse Beam Dynamics or how to keep all particles inside ...">
            <a:hlinkClick r:id="rId3"/>
            <a:extLst>
              <a:ext uri="{FF2B5EF4-FFF2-40B4-BE49-F238E27FC236}">
                <a16:creationId xmlns:a16="http://schemas.microsoft.com/office/drawing/2014/main" id="{E8B6EC43-B1D6-4B95-97F8-4063B82FA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83" y="3651576"/>
            <a:ext cx="3833495" cy="25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431199-8F95-444A-90E5-3621A9D9CBE7}"/>
              </a:ext>
            </a:extLst>
          </p:cNvPr>
          <p:cNvSpPr txBox="1"/>
          <p:nvPr/>
        </p:nvSpPr>
        <p:spPr>
          <a:xfrm>
            <a:off x="4529304" y="5701544"/>
            <a:ext cx="3915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/>
              <a:t>Betatron</a:t>
            </a:r>
            <a:r>
              <a:rPr lang="en-US" sz="1600" dirty="0"/>
              <a:t> Oscillation in Longitudinal Direction</a:t>
            </a:r>
          </a:p>
          <a:p>
            <a:pPr algn="ctr"/>
            <a:r>
              <a:rPr lang="en-US" sz="1600" dirty="0"/>
              <a:t>in FODO cell.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B9B7B8B-3643-42A8-8A64-EA274472D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9" y="3798335"/>
            <a:ext cx="3047338" cy="247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A1EB37-BECA-431B-9124-9ACC846F61E4}"/>
              </a:ext>
            </a:extLst>
          </p:cNvPr>
          <p:cNvSpPr txBox="1"/>
          <p:nvPr/>
        </p:nvSpPr>
        <p:spPr>
          <a:xfrm>
            <a:off x="464317" y="5984075"/>
            <a:ext cx="1055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Jeff Eldred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9036B-5ECA-4CCF-BC4B-109B3191F4F6}"/>
              </a:ext>
            </a:extLst>
          </p:cNvPr>
          <p:cNvSpPr txBox="1"/>
          <p:nvPr/>
        </p:nvSpPr>
        <p:spPr>
          <a:xfrm>
            <a:off x="5931922" y="5460742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S(m)</a:t>
            </a:r>
          </a:p>
        </p:txBody>
      </p:sp>
    </p:spTree>
    <p:extLst>
      <p:ext uri="{BB962C8B-B14F-4D97-AF65-F5344CB8AC3E}">
        <p14:creationId xmlns:p14="http://schemas.microsoft.com/office/powerpoint/2010/main" val="60355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Off-momentum Chromatic Correction: </a:t>
            </a:r>
            <a:r>
              <a:rPr lang="en-US" sz="2400" dirty="0" err="1"/>
              <a:t>Sextupoles</a:t>
            </a:r>
            <a:endParaRPr lang="en-US" sz="24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A852B1-34EE-4A00-BC0A-E1DBE406D3E7}"/>
              </a:ext>
            </a:extLst>
          </p:cNvPr>
          <p:cNvSpPr txBox="1"/>
          <p:nvPr/>
        </p:nvSpPr>
        <p:spPr>
          <a:xfrm>
            <a:off x="2795333" y="3188226"/>
            <a:ext cx="194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33CC33"/>
                </a:solidFill>
                <a:latin typeface="Arial" charset="0"/>
                <a:cs typeface="Arial" charset="0"/>
                <a:sym typeface="Symbol"/>
              </a:rPr>
              <a:t>Kick</a:t>
            </a:r>
            <a:r>
              <a:rPr lang="en-US" sz="1600" dirty="0">
                <a:solidFill>
                  <a:srgbClr val="33CC33"/>
                </a:solidFill>
                <a:latin typeface="Arial" charset="0"/>
                <a:cs typeface="Arial" charset="0"/>
                <a:sym typeface="Symbol"/>
              </a:rPr>
              <a:t> </a:t>
            </a:r>
            <a:r>
              <a:rPr lang="en-US" dirty="0">
                <a:solidFill>
                  <a:srgbClr val="33CC33"/>
                </a:solidFill>
                <a:latin typeface="Arial" charset="0"/>
                <a:cs typeface="Arial" charset="0"/>
                <a:sym typeface="Symbol"/>
              </a:rPr>
              <a:t></a:t>
            </a:r>
            <a:r>
              <a:rPr lang="en-US" baseline="-25000" dirty="0">
                <a:solidFill>
                  <a:srgbClr val="33CC33"/>
                </a:solidFill>
                <a:latin typeface="Arial" charset="0"/>
                <a:cs typeface="Arial" charset="0"/>
                <a:sym typeface="Symbol"/>
              </a:rPr>
              <a:t>sext </a:t>
            </a:r>
            <a:r>
              <a:rPr lang="en-US" b="1" dirty="0">
                <a:solidFill>
                  <a:srgbClr val="33CC33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</a:t>
            </a:r>
            <a:r>
              <a:rPr lang="en-US" dirty="0">
                <a:solidFill>
                  <a:srgbClr val="33CC33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 x</a:t>
            </a:r>
            <a:r>
              <a:rPr lang="en-US" baseline="30000" dirty="0">
                <a:solidFill>
                  <a:srgbClr val="33CC33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2</a:t>
            </a:r>
            <a:endParaRPr lang="en-US" dirty="0">
              <a:solidFill>
                <a:srgbClr val="33CC33"/>
              </a:solidFill>
              <a:latin typeface="Calibri"/>
              <a:cs typeface="Arial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0C3ADA-97F3-4A8C-9A5C-035095C170A1}"/>
              </a:ext>
            </a:extLst>
          </p:cNvPr>
          <p:cNvSpPr/>
          <p:nvPr/>
        </p:nvSpPr>
        <p:spPr>
          <a:xfrm>
            <a:off x="1355620" y="967100"/>
            <a:ext cx="152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8F6EFF-3B3E-44E1-AD28-0D1007FD020A}"/>
              </a:ext>
            </a:extLst>
          </p:cNvPr>
          <p:cNvCxnSpPr>
            <a:cxnSpLocks/>
            <a:stCxn id="30" idx="0"/>
          </p:cNvCxnSpPr>
          <p:nvPr/>
        </p:nvCxnSpPr>
        <p:spPr>
          <a:xfrm>
            <a:off x="1431820" y="967101"/>
            <a:ext cx="3402296" cy="478175"/>
          </a:xfrm>
          <a:prstGeom prst="straightConnector1">
            <a:avLst/>
          </a:prstGeom>
          <a:ln w="19050">
            <a:solidFill>
              <a:srgbClr val="00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4C1DD4B-13C1-42D8-9620-A72827490F2D}"/>
              </a:ext>
            </a:extLst>
          </p:cNvPr>
          <p:cNvCxnSpPr>
            <a:cxnSpLocks/>
            <a:stCxn id="30" idx="1"/>
          </p:cNvCxnSpPr>
          <p:nvPr/>
        </p:nvCxnSpPr>
        <p:spPr>
          <a:xfrm>
            <a:off x="1355620" y="1614801"/>
            <a:ext cx="3809992" cy="346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E16B29F-75ED-4DE4-A035-D75D968101A1}"/>
              </a:ext>
            </a:extLst>
          </p:cNvPr>
          <p:cNvSpPr txBox="1"/>
          <p:nvPr/>
        </p:nvSpPr>
        <p:spPr>
          <a:xfrm>
            <a:off x="2205701" y="1337684"/>
            <a:ext cx="589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33CC33"/>
                </a:solidFill>
                <a:latin typeface="Arial" charset="0"/>
                <a:cs typeface="Arial" charset="0"/>
              </a:rPr>
              <a:t>f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35639C0-8E6E-49EE-8AAD-E84EE2ACBF06}"/>
              </a:ext>
            </a:extLst>
          </p:cNvPr>
          <p:cNvCxnSpPr>
            <a:cxnSpLocks/>
          </p:cNvCxnSpPr>
          <p:nvPr/>
        </p:nvCxnSpPr>
        <p:spPr>
          <a:xfrm>
            <a:off x="1431821" y="1576700"/>
            <a:ext cx="2171945" cy="17402"/>
          </a:xfrm>
          <a:prstGeom prst="straightConnector1">
            <a:avLst/>
          </a:prstGeom>
          <a:ln w="15875">
            <a:solidFill>
              <a:srgbClr val="33CC33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EB9142A-E8AA-4046-B353-05F080498111}"/>
              </a:ext>
            </a:extLst>
          </p:cNvPr>
          <p:cNvCxnSpPr>
            <a:cxnSpLocks/>
            <a:stCxn id="30" idx="2"/>
          </p:cNvCxnSpPr>
          <p:nvPr/>
        </p:nvCxnSpPr>
        <p:spPr>
          <a:xfrm flipV="1">
            <a:off x="1431820" y="1839789"/>
            <a:ext cx="1238619" cy="42271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F921F66-42FC-4978-AA2E-6CFE31105BE7}"/>
              </a:ext>
            </a:extLst>
          </p:cNvPr>
          <p:cNvSpPr txBox="1"/>
          <p:nvPr/>
        </p:nvSpPr>
        <p:spPr>
          <a:xfrm>
            <a:off x="228599" y="2244462"/>
            <a:ext cx="8646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high/low Momentum is on outside/inside of ring per dispersion: </a:t>
            </a:r>
            <a:r>
              <a:rPr lang="en-US" i="1" dirty="0">
                <a:solidFill>
                  <a:prstClr val="black"/>
                </a:solidFill>
                <a:latin typeface="Calibri"/>
                <a:cs typeface="Arial" charset="0"/>
              </a:rPr>
              <a:t>dispersion defines central trajectory for off-momentum particles.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FD2BE6-DE3B-403B-982B-AE58607C9756}"/>
              </a:ext>
            </a:extLst>
          </p:cNvPr>
          <p:cNvSpPr txBox="1"/>
          <p:nvPr/>
        </p:nvSpPr>
        <p:spPr>
          <a:xfrm>
            <a:off x="5512450" y="1262688"/>
            <a:ext cx="25745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Blue: 	high momentum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Green: on momentum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Red: 	low momentum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6DB8AF-4194-4A96-86CB-1D27BEB3B82C}"/>
              </a:ext>
            </a:extLst>
          </p:cNvPr>
          <p:cNvSpPr/>
          <p:nvPr/>
        </p:nvSpPr>
        <p:spPr>
          <a:xfrm>
            <a:off x="1355620" y="3454015"/>
            <a:ext cx="170323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A43E99C-ED00-4981-A50C-DCA9C16EF572}"/>
              </a:ext>
            </a:extLst>
          </p:cNvPr>
          <p:cNvCxnSpPr>
            <a:cxnSpLocks/>
            <a:stCxn id="38" idx="0"/>
          </p:cNvCxnSpPr>
          <p:nvPr/>
        </p:nvCxnSpPr>
        <p:spPr>
          <a:xfrm>
            <a:off x="1440782" y="3454015"/>
            <a:ext cx="3343839" cy="519924"/>
          </a:xfrm>
          <a:prstGeom prst="straightConnector1">
            <a:avLst/>
          </a:prstGeom>
          <a:ln w="19050">
            <a:solidFill>
              <a:srgbClr val="00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1702572-B472-4C73-9A86-6E32A2EA66D3}"/>
              </a:ext>
            </a:extLst>
          </p:cNvPr>
          <p:cNvCxnSpPr>
            <a:cxnSpLocks/>
            <a:stCxn id="38" idx="1"/>
          </p:cNvCxnSpPr>
          <p:nvPr/>
        </p:nvCxnSpPr>
        <p:spPr>
          <a:xfrm>
            <a:off x="1355620" y="4101715"/>
            <a:ext cx="3666563" cy="625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CFA7C48-7307-42BC-9D77-834BD7950496}"/>
              </a:ext>
            </a:extLst>
          </p:cNvPr>
          <p:cNvCxnSpPr>
            <a:cxnSpLocks/>
            <a:stCxn id="38" idx="2"/>
          </p:cNvCxnSpPr>
          <p:nvPr/>
        </p:nvCxnSpPr>
        <p:spPr>
          <a:xfrm flipV="1">
            <a:off x="1440781" y="4289379"/>
            <a:ext cx="1081492" cy="4600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BA78295-9A0D-464E-9749-00E0A3BE2B69}"/>
              </a:ext>
            </a:extLst>
          </p:cNvPr>
          <p:cNvSpPr txBox="1"/>
          <p:nvPr/>
        </p:nvSpPr>
        <p:spPr>
          <a:xfrm>
            <a:off x="1946294" y="3705755"/>
            <a:ext cx="72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>
                <a:solidFill>
                  <a:prstClr val="black"/>
                </a:solidFill>
                <a:latin typeface="Arial" charset="0"/>
                <a:cs typeface="Arial" charset="0"/>
              </a:rPr>
              <a:t>f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099E357-1AE8-4976-809A-8B6A8EA65BA6}"/>
              </a:ext>
            </a:extLst>
          </p:cNvPr>
          <p:cNvCxnSpPr>
            <a:cxnSpLocks/>
          </p:cNvCxnSpPr>
          <p:nvPr/>
        </p:nvCxnSpPr>
        <p:spPr>
          <a:xfrm>
            <a:off x="1431820" y="4023968"/>
            <a:ext cx="2021150" cy="46617"/>
          </a:xfrm>
          <a:prstGeom prst="straightConnector1">
            <a:avLst/>
          </a:prstGeom>
          <a:ln w="1587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9E5DB33-D149-4123-A932-74459839B9D2}"/>
              </a:ext>
            </a:extLst>
          </p:cNvPr>
          <p:cNvCxnSpPr>
            <a:cxnSpLocks/>
            <a:stCxn id="38" idx="2"/>
          </p:cNvCxnSpPr>
          <p:nvPr/>
        </p:nvCxnSpPr>
        <p:spPr>
          <a:xfrm flipV="1">
            <a:off x="1440782" y="4289379"/>
            <a:ext cx="1972239" cy="46003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2A104C7-B9ED-4341-9F3F-53D7E48FE671}"/>
              </a:ext>
            </a:extLst>
          </p:cNvPr>
          <p:cNvCxnSpPr>
            <a:cxnSpLocks/>
          </p:cNvCxnSpPr>
          <p:nvPr/>
        </p:nvCxnSpPr>
        <p:spPr>
          <a:xfrm>
            <a:off x="1440782" y="3444588"/>
            <a:ext cx="1972239" cy="519924"/>
          </a:xfrm>
          <a:prstGeom prst="straightConnector1">
            <a:avLst/>
          </a:prstGeom>
          <a:ln w="19050">
            <a:solidFill>
              <a:srgbClr val="00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EED286D7-3BC4-4554-9425-723711ACD38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21810" y="3817463"/>
            <a:ext cx="319709" cy="62656"/>
          </a:xfrm>
          <a:prstGeom prst="curvedConnector3">
            <a:avLst>
              <a:gd name="adj1" fmla="val 50000"/>
            </a:avLst>
          </a:prstGeom>
          <a:ln w="15875">
            <a:solidFill>
              <a:srgbClr val="00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F6BAE3D3-2424-4279-BDAD-237434F9A0E5}"/>
              </a:ext>
            </a:extLst>
          </p:cNvPr>
          <p:cNvCxnSpPr>
            <a:cxnSpLocks/>
          </p:cNvCxnSpPr>
          <p:nvPr/>
        </p:nvCxnSpPr>
        <p:spPr>
          <a:xfrm>
            <a:off x="2308365" y="4421636"/>
            <a:ext cx="116186" cy="50665"/>
          </a:xfrm>
          <a:prstGeom prst="curvedConnector3">
            <a:avLst>
              <a:gd name="adj1" fmla="val 50000"/>
            </a:avLst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90049C6-0CB9-49D1-938E-2A871920F622}"/>
              </a:ext>
            </a:extLst>
          </p:cNvPr>
          <p:cNvSpPr txBox="1"/>
          <p:nvPr/>
        </p:nvSpPr>
        <p:spPr>
          <a:xfrm>
            <a:off x="359063" y="4982006"/>
            <a:ext cx="8646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kick is in the same direction on either side of reference orbit.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Sextupole corrects the focal length of off momentum particles and phase advance.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Zero out chromaticity independently in each plane with 2 families of sextupoles.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  <a:cs typeface="Arial" charset="0"/>
                <a:sym typeface="Symbol" panose="05050102010706020507" pitchFamily="18" charset="2"/>
              </a:rPr>
              <a:t>one at high x and one at high </a:t>
            </a:r>
            <a:r>
              <a:rPr lang="en-US" sz="1800" dirty="0">
                <a:solidFill>
                  <a:prstClr val="black"/>
                </a:solidFill>
                <a:latin typeface="Arial" charset="0"/>
                <a:cs typeface="Arial" charset="0"/>
                <a:sym typeface="Symbol" panose="05050102010706020507" pitchFamily="18" charset="2"/>
              </a:rPr>
              <a:t>y</a:t>
            </a:r>
            <a:endParaRPr lang="en-US" sz="18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B0A5BF-DE51-47AE-B43F-77C9049D4884}"/>
              </a:ext>
            </a:extLst>
          </p:cNvPr>
          <p:cNvSpPr/>
          <p:nvPr/>
        </p:nvSpPr>
        <p:spPr>
          <a:xfrm>
            <a:off x="1243916" y="3454015"/>
            <a:ext cx="82817" cy="12954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4483EC0-9268-49D2-8BB8-80C30FBAA043}"/>
              </a:ext>
            </a:extLst>
          </p:cNvPr>
          <p:cNvCxnSpPr>
            <a:cxnSpLocks/>
          </p:cNvCxnSpPr>
          <p:nvPr/>
        </p:nvCxnSpPr>
        <p:spPr>
          <a:xfrm>
            <a:off x="1355620" y="1356058"/>
            <a:ext cx="3809992" cy="938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43F0B63-4EA5-49A2-AD88-C931ED3FDC23}"/>
              </a:ext>
            </a:extLst>
          </p:cNvPr>
          <p:cNvCxnSpPr>
            <a:cxnSpLocks/>
          </p:cNvCxnSpPr>
          <p:nvPr/>
        </p:nvCxnSpPr>
        <p:spPr>
          <a:xfrm>
            <a:off x="1360024" y="1807570"/>
            <a:ext cx="3805588" cy="382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597D0BB-73AC-44A2-94AD-B0C81181FA22}"/>
              </a:ext>
            </a:extLst>
          </p:cNvPr>
          <p:cNvSpPr txBox="1"/>
          <p:nvPr/>
        </p:nvSpPr>
        <p:spPr>
          <a:xfrm>
            <a:off x="773808" y="921469"/>
            <a:ext cx="876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p &gt; p</a:t>
            </a:r>
            <a:r>
              <a:rPr lang="en-US" sz="1000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112176-15D0-418C-9BAA-E65C27EC2A68}"/>
              </a:ext>
            </a:extLst>
          </p:cNvPr>
          <p:cNvSpPr txBox="1"/>
          <p:nvPr/>
        </p:nvSpPr>
        <p:spPr>
          <a:xfrm>
            <a:off x="775749" y="2050769"/>
            <a:ext cx="876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p &lt; p</a:t>
            </a:r>
            <a:r>
              <a:rPr lang="en-US" sz="1000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AEB981-5862-4CD8-B589-5ABC99E2D595}"/>
              </a:ext>
            </a:extLst>
          </p:cNvPr>
          <p:cNvSpPr txBox="1"/>
          <p:nvPr/>
        </p:nvSpPr>
        <p:spPr>
          <a:xfrm>
            <a:off x="937005" y="1436266"/>
            <a:ext cx="876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  <a:r>
              <a:rPr lang="en-US" sz="1000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EE0AC99-2AEA-47D8-A08D-349C3C730E7E}"/>
              </a:ext>
            </a:extLst>
          </p:cNvPr>
          <p:cNvCxnSpPr/>
          <p:nvPr/>
        </p:nvCxnSpPr>
        <p:spPr>
          <a:xfrm>
            <a:off x="3565420" y="1085555"/>
            <a:ext cx="0" cy="957805"/>
          </a:xfrm>
          <a:prstGeom prst="line">
            <a:avLst/>
          </a:prstGeom>
          <a:ln w="19050">
            <a:solidFill>
              <a:srgbClr val="33CC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7F0D1D0-38B3-491C-BC0B-BF2A1FEB0EF6}"/>
                  </a:ext>
                </a:extLst>
              </p:cNvPr>
              <p:cNvSpPr txBox="1"/>
              <p:nvPr/>
            </p:nvSpPr>
            <p:spPr>
              <a:xfrm>
                <a:off x="5248836" y="3000131"/>
                <a:ext cx="3666564" cy="220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Adding a </a:t>
                </a:r>
                <a:r>
                  <a:rPr lang="en-US" sz="1600" b="1" dirty="0" err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sextupole</a:t>
                </a:r>
                <a:r>
                  <a:rPr lang="en-US" sz="1600" b="1" dirty="0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 lens: focusing higher momentum, defocusing lower momentum; this is known as correcting chromaticity given by:</a:t>
                </a:r>
              </a:p>
              <a:p>
                <a:pPr defTabSz="914400" eaLnBrk="0" hangingPunct="0">
                  <a:spcBef>
                    <a:spcPct val="20000"/>
                  </a:spcBef>
                  <a:buFont typeface="Arial" charset="0"/>
                  <a:buNone/>
                  <a:defRPr/>
                </a:pPr>
                <a:r>
                  <a:rPr kumimoji="0" 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den>
                    </m:f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𝜉</m:t>
                    </m:r>
                    <m:f>
                      <m:fPr>
                        <m:type m:val="skw"/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Δ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num>
                      <m:den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defTabSz="914400" eaLnBrk="0" hangingPunct="0">
                  <a:spcBef>
                    <a:spcPct val="20000"/>
                  </a:spcBef>
                  <a:buFont typeface="Arial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𝜉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𝑖𝑠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𝑐h𝑟𝑜𝑚𝑎𝑡𝑖𝑐𝑖𝑡𝑦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𝑖𝑠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𝑝h𝑎𝑠𝑒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𝑎𝑑𝑣𝑎𝑛𝑐𝑒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</m:t>
                      </m:r>
                    </m:oMath>
                  </m:oMathPara>
                </a14:m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defTabSz="914400" eaLnBrk="0" hangingPunct="0">
                  <a:spcBef>
                    <a:spcPct val="20000"/>
                  </a:spcBef>
                  <a:buFont typeface="Arial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𝑎𝑛𝑑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𝑖𝑠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𝑚𝑜𝑚𝑒𝑛𝑡𝑢𝑚</m:t>
                      </m:r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b="1" dirty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7F0D1D0-38B3-491C-BC0B-BF2A1FEB0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836" y="3000131"/>
                <a:ext cx="3666564" cy="2203167"/>
              </a:xfrm>
              <a:prstGeom prst="rect">
                <a:avLst/>
              </a:prstGeom>
              <a:blipFill>
                <a:blip r:embed="rId3"/>
                <a:stretch>
                  <a:fillRect l="-831" t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E97450D8-A1D3-4D91-AD96-64F5C15FFCEB}"/>
              </a:ext>
            </a:extLst>
          </p:cNvPr>
          <p:cNvSpPr/>
          <p:nvPr/>
        </p:nvSpPr>
        <p:spPr>
          <a:xfrm>
            <a:off x="1611105" y="3419059"/>
            <a:ext cx="82817" cy="254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8FC5429-069C-4424-9CE0-1D6B288027E1}"/>
              </a:ext>
            </a:extLst>
          </p:cNvPr>
          <p:cNvSpPr/>
          <p:nvPr/>
        </p:nvSpPr>
        <p:spPr>
          <a:xfrm>
            <a:off x="1652513" y="4528406"/>
            <a:ext cx="82817" cy="25494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786DBED-CF61-4E3C-B323-D978EB8CA534}"/>
              </a:ext>
            </a:extLst>
          </p:cNvPr>
          <p:cNvCxnSpPr>
            <a:cxnSpLocks/>
          </p:cNvCxnSpPr>
          <p:nvPr/>
        </p:nvCxnSpPr>
        <p:spPr>
          <a:xfrm>
            <a:off x="1212190" y="3930148"/>
            <a:ext cx="3809992" cy="938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9D05E3-24E0-4E5E-9002-8FE2CC05CA55}"/>
              </a:ext>
            </a:extLst>
          </p:cNvPr>
          <p:cNvCxnSpPr>
            <a:cxnSpLocks/>
          </p:cNvCxnSpPr>
          <p:nvPr/>
        </p:nvCxnSpPr>
        <p:spPr>
          <a:xfrm>
            <a:off x="1251996" y="4253157"/>
            <a:ext cx="3770187" cy="519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5578168-3DF9-4F9E-B24B-CE36A2BA2728}"/>
              </a:ext>
            </a:extLst>
          </p:cNvPr>
          <p:cNvSpPr txBox="1"/>
          <p:nvPr/>
        </p:nvSpPr>
        <p:spPr>
          <a:xfrm>
            <a:off x="686857" y="3358319"/>
            <a:ext cx="876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p &gt; p</a:t>
            </a:r>
            <a:r>
              <a:rPr lang="en-US" sz="1000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35F187E-A448-4C24-AADD-72A2E110B9CB}"/>
              </a:ext>
            </a:extLst>
          </p:cNvPr>
          <p:cNvSpPr txBox="1"/>
          <p:nvPr/>
        </p:nvSpPr>
        <p:spPr>
          <a:xfrm>
            <a:off x="917237" y="3918003"/>
            <a:ext cx="876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p</a:t>
            </a:r>
            <a:r>
              <a:rPr lang="en-US" sz="1000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87A55D-C7E7-45D1-9273-7A22CCBF9F44}"/>
              </a:ext>
            </a:extLst>
          </p:cNvPr>
          <p:cNvSpPr txBox="1"/>
          <p:nvPr/>
        </p:nvSpPr>
        <p:spPr>
          <a:xfrm>
            <a:off x="733588" y="4549058"/>
            <a:ext cx="876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p &lt; p</a:t>
            </a:r>
            <a:r>
              <a:rPr lang="en-US" sz="1000" baseline="-25000" dirty="0">
                <a:solidFill>
                  <a:prstClr val="black"/>
                </a:solidFill>
                <a:latin typeface="Arial" charset="0"/>
                <a:cs typeface="Arial" charset="0"/>
              </a:rPr>
              <a:t>0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FEAEE-0476-46F4-B1C0-17E85B742F80}"/>
              </a:ext>
            </a:extLst>
          </p:cNvPr>
          <p:cNvSpPr txBox="1"/>
          <p:nvPr/>
        </p:nvSpPr>
        <p:spPr>
          <a:xfrm>
            <a:off x="7461039" y="5815740"/>
            <a:ext cx="16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Carol Johnstone</a:t>
            </a:r>
          </a:p>
        </p:txBody>
      </p:sp>
    </p:spTree>
    <p:extLst>
      <p:ext uri="{BB962C8B-B14F-4D97-AF65-F5344CB8AC3E}">
        <p14:creationId xmlns:p14="http://schemas.microsoft.com/office/powerpoint/2010/main" val="524062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C34A87-6A88-439B-A355-87498C15C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2" y="3083285"/>
            <a:ext cx="4430598" cy="2938814"/>
          </a:xfrm>
          <a:prstGeom prst="rect">
            <a:avLst/>
          </a:prstGeom>
        </p:spPr>
      </p:pic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Linear vs. Higher Order Optics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id="{B9130C7D-26D6-46D7-A98F-93F497B3F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31887"/>
            <a:ext cx="841216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Large particle oscillations outside a stable, phase space area develop halo and beam loss on vacuum pipe and components.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Linear optics do not develop halo particles. Sextupoles distort the phase space ellipse, leading to particle loss at high amplitudes – this is known as a tune-shift-with-amplitude.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25E351-B213-41AE-8246-B877A1EE25D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56842" y="3165684"/>
            <a:ext cx="4428242" cy="2856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5D946-EDE1-4CCE-AF6B-577FBDA88EA1}"/>
              </a:ext>
            </a:extLst>
          </p:cNvPr>
          <p:cNvSpPr txBox="1"/>
          <p:nvPr/>
        </p:nvSpPr>
        <p:spPr>
          <a:xfrm>
            <a:off x="3379381" y="2869112"/>
            <a:ext cx="2829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Phase-space diagrams (prod. with MAD-X)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A3A76-80D6-4115-AB4F-DFA20897F4C1}"/>
              </a:ext>
            </a:extLst>
          </p:cNvPr>
          <p:cNvSpPr txBox="1"/>
          <p:nvPr/>
        </p:nvSpPr>
        <p:spPr>
          <a:xfrm>
            <a:off x="271764" y="5940509"/>
            <a:ext cx="2301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Linear optics (without sextupoles)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9FB94-D6CF-4C33-9C3E-79B244F5F062}"/>
              </a:ext>
            </a:extLst>
          </p:cNvPr>
          <p:cNvSpPr txBox="1"/>
          <p:nvPr/>
        </p:nvSpPr>
        <p:spPr>
          <a:xfrm>
            <a:off x="4797726" y="5936889"/>
            <a:ext cx="2590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Higher Order Optics (with sextupoles)</a:t>
            </a:r>
          </a:p>
        </p:txBody>
      </p:sp>
    </p:spTree>
    <p:extLst>
      <p:ext uri="{BB962C8B-B14F-4D97-AF65-F5344CB8AC3E}">
        <p14:creationId xmlns:p14="http://schemas.microsoft.com/office/powerpoint/2010/main" val="4229580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2F0251-62BE-4D49-9792-3689378D4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77842"/>
            <a:ext cx="4989651" cy="3290473"/>
          </a:xfrm>
          <a:prstGeom prst="rect">
            <a:avLst/>
          </a:prstGeom>
        </p:spPr>
      </p:pic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PUFF Cell Phase Advance Study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id="{B9130C7D-26D6-46D7-A98F-93F497B3F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43" y="1177969"/>
            <a:ext cx="6394122" cy="451481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PUFF</a:t>
            </a: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– Particle Undulation Form Factor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69FE0-2366-40A9-9F13-79E16E159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5" y="5299868"/>
            <a:ext cx="3920979" cy="662152"/>
          </a:xfrm>
          <a:prstGeom prst="rect">
            <a:avLst/>
          </a:prstGeom>
        </p:spPr>
      </p:pic>
      <p:sp>
        <p:nvSpPr>
          <p:cNvPr id="5" name="AutoShape 1">
            <a:extLst>
              <a:ext uri="{FF2B5EF4-FFF2-40B4-BE49-F238E27FC236}">
                <a16:creationId xmlns:a16="http://schemas.microsoft.com/office/drawing/2014/main" id="{8BBEB6EB-28BA-4F64-A30D-056CD44AD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886" y="2155863"/>
            <a:ext cx="2809240" cy="961073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Method to study higher order effects on particle orbits.</a:t>
            </a:r>
          </a:p>
        </p:txBody>
      </p:sp>
      <p:sp>
        <p:nvSpPr>
          <p:cNvPr id="14" name="AutoShape 1">
            <a:extLst>
              <a:ext uri="{FF2B5EF4-FFF2-40B4-BE49-F238E27FC236}">
                <a16:creationId xmlns:a16="http://schemas.microsoft.com/office/drawing/2014/main" id="{C909137C-4BCE-46CB-98F3-3741D377D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886" y="3553488"/>
            <a:ext cx="2963476" cy="1530033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Can be normalized to dispersion and beta function at sextupoles to account for varying sextupole strength.</a:t>
            </a:r>
          </a:p>
        </p:txBody>
      </p:sp>
    </p:spTree>
    <p:extLst>
      <p:ext uri="{BB962C8B-B14F-4D97-AF65-F5344CB8AC3E}">
        <p14:creationId xmlns:p14="http://schemas.microsoft.com/office/powerpoint/2010/main" val="3456497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-20682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Dependence of Normalized PUFF on Cell Phase Advance and Sextupole Placement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Your Name | Title of your Presentation</a:t>
            </a: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id="{4C10F0A1-DC34-4B48-9F19-AA8688E45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31887"/>
            <a:ext cx="841216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Picture 17" descr="A close up of a map&#10;&#10;Description automatically generated">
            <a:extLst>
              <a:ext uri="{FF2B5EF4-FFF2-40B4-BE49-F238E27FC236}">
                <a16:creationId xmlns:a16="http://schemas.microsoft.com/office/drawing/2014/main" id="{C7786A6F-D8DC-4714-A543-1663555D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35200"/>
            <a:ext cx="9247694" cy="4563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34A43-EDFF-479D-A340-D0001402EB4C}"/>
              </a:ext>
            </a:extLst>
          </p:cNvPr>
          <p:cNvSpPr txBox="1"/>
          <p:nvPr/>
        </p:nvSpPr>
        <p:spPr>
          <a:xfrm>
            <a:off x="60151" y="937929"/>
            <a:ext cx="44348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= Half integer resonance</a:t>
            </a:r>
          </a:p>
          <a:p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= Third integer Resonance</a:t>
            </a:r>
          </a:p>
          <a:p>
            <a:r>
              <a:rPr lang="en-US" sz="2000" b="1" dirty="0"/>
              <a:t>|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= Sextupoles in every cell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= Sextupoles in every other cell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|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= Sextupoles in every third cell</a:t>
            </a:r>
          </a:p>
        </p:txBody>
      </p:sp>
    </p:spTree>
    <p:extLst>
      <p:ext uri="{BB962C8B-B14F-4D97-AF65-F5344CB8AC3E}">
        <p14:creationId xmlns:p14="http://schemas.microsoft.com/office/powerpoint/2010/main" val="2284041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>
            <a:extLst>
              <a:ext uri="{FF2B5EF4-FFF2-40B4-BE49-F238E27FC236}">
                <a16:creationId xmlns:a16="http://schemas.microsoft.com/office/drawing/2014/main" id="{7C7AD923-E5D4-4473-AC16-6BC86B709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18F145-A987-4C44-BAAE-7563C623A22C}" type="slidenum">
              <a:rPr lang="en-US" altLang="en-US" sz="18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37557A-1FC3-4609-9EB7-E8504E97814B}"/>
              </a:ext>
            </a:extLst>
          </p:cNvPr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Imaginary Transition Lattice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1EEAD-5219-4BD8-A2CB-2A284A6D38D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</a:rPr>
              <a:t>Aaron Fawley | Synchrotron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 Design and Methodical Cell </a:t>
            </a:r>
            <a:r>
              <a:rPr lang="en-US" altLang="en-US" sz="1200" dirty="0">
                <a:latin typeface="Helvetica" panose="020B0604020202020204" pitchFamily="34" charset="0"/>
              </a:rPr>
              <a:t>Optics </a:t>
            </a:r>
            <a:r>
              <a:rPr lang="en-US" altLang="en-US" sz="1200" dirty="0">
                <a:latin typeface="Helvetica" panose="020B0604020202020204" pitchFamily="34" charset="0"/>
                <a:ea typeface="Geneva" pitchFamily="121" charset="-128"/>
              </a:rPr>
              <a:t>Study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DC8BEC7-E0E2-4248-9A99-71A6007066B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39E5FB-5934-4FBE-B1C2-5666ECDA87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8/5/2020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id="{DC880337-7D7D-41D5-B3E1-6B1D2FADA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28" y="1058316"/>
            <a:ext cx="8993172" cy="4965885"/>
          </a:xfrm>
          <a:custGeom>
            <a:avLst/>
            <a:gdLst>
              <a:gd name="T0" fmla="*/ 10041737 w 8228013"/>
              <a:gd name="T1" fmla="*/ 0 h 4875213"/>
              <a:gd name="T2" fmla="*/ 5020868 w 8228013"/>
              <a:gd name="T3" fmla="*/ 0 h 4875213"/>
              <a:gd name="T4" fmla="*/ 0 w 8228013"/>
              <a:gd name="T5" fmla="*/ 0 h 4875213"/>
              <a:gd name="T6" fmla="*/ 5020868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0975" algn="l"/>
                <a:tab pos="638175" algn="l"/>
                <a:tab pos="1095375" algn="l"/>
                <a:tab pos="1552575" algn="l"/>
                <a:tab pos="2009775" algn="l"/>
                <a:tab pos="2466975" algn="l"/>
                <a:tab pos="2924175" algn="l"/>
                <a:tab pos="3381375" algn="l"/>
                <a:tab pos="3838575" algn="l"/>
                <a:tab pos="4295775" algn="l"/>
                <a:tab pos="4752975" algn="l"/>
                <a:tab pos="5210175" algn="l"/>
                <a:tab pos="5667375" algn="l"/>
                <a:tab pos="6124575" algn="l"/>
                <a:tab pos="6581775" algn="l"/>
                <a:tab pos="7038975" algn="l"/>
                <a:tab pos="7496175" algn="l"/>
                <a:tab pos="7953375" algn="l"/>
                <a:tab pos="8410575" algn="l"/>
                <a:tab pos="8867775" algn="l"/>
                <a:tab pos="9324975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Reference pathlength depends on the closed orbit trajectory determined by the dipoles.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Off-momentum depends on offset from the central trajectory as follows.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endParaRPr lang="en-US" altLang="en-US" sz="18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</a:t>
            </a:r>
            <a:endParaRPr lang="en-US" altLang="en-US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292934"/>
              </a:buClr>
            </a:pP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					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4FC988-30B4-4F1C-91AB-ED8CBEBA5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98" y="4916360"/>
            <a:ext cx="2039873" cy="1300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C0E7AF-EAC9-4FD0-A55B-059F7A832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37" y="1748251"/>
            <a:ext cx="2039873" cy="1013602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096A4FB-EFE1-42B5-B242-5CA0CE9306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114" b="44035"/>
          <a:stretch/>
        </p:blipFill>
        <p:spPr>
          <a:xfrm>
            <a:off x="0" y="2761853"/>
            <a:ext cx="5247861" cy="35235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C4C70F-932C-482A-863C-791AC015ED3C}"/>
                  </a:ext>
                </a:extLst>
              </p:cNvPr>
              <p:cNvSpPr txBox="1"/>
              <p:nvPr/>
            </p:nvSpPr>
            <p:spPr>
              <a:xfrm>
                <a:off x="2956560" y="1748251"/>
                <a:ext cx="4435668" cy="784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0" hangingPunct="0">
                  <a:spcBef>
                    <a:spcPct val="20000"/>
                  </a:spcBef>
                  <a:buFont typeface="Arial" charset="0"/>
                  <a:buNone/>
                  <a:defRPr/>
                </a:pP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w</a:t>
                </a: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here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type m:val="skw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Δ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algn="ctr" defTabSz="914400" eaLnBrk="0" hangingPunct="0">
                  <a:spcBef>
                    <a:spcPct val="20000"/>
                  </a:spcBef>
                  <a:buFont typeface="Arial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𝑝𝑎𝑡h𝑙𝑒𝑛𝑔𝑡h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𝑚𝑜𝑚𝑒𝑛𝑡𝑢𝑚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C4C70F-932C-482A-863C-791AC015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560" y="1748251"/>
                <a:ext cx="4435668" cy="784317"/>
              </a:xfrm>
              <a:prstGeom prst="rect">
                <a:avLst/>
              </a:prstGeom>
              <a:blipFill>
                <a:blip r:embed="rId6"/>
                <a:stretch>
                  <a:fillRect t="-78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9E4474E-F865-47D3-BA4A-1FB7D19722EE}"/>
              </a:ext>
            </a:extLst>
          </p:cNvPr>
          <p:cNvSpPr txBox="1"/>
          <p:nvPr/>
        </p:nvSpPr>
        <p:spPr>
          <a:xfrm>
            <a:off x="5602785" y="2836061"/>
            <a:ext cx="29647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/>
              <a:t>Transition – is the </a:t>
            </a:r>
            <a:r>
              <a:rPr lang="en-US" sz="2000" dirty="0">
                <a:sym typeface="Symbol" panose="05050102010706020507" pitchFamily="18" charset="2"/>
              </a:rPr>
              <a:t>energy, </a:t>
            </a:r>
            <a:r>
              <a:rPr lang="en-US" b="1" dirty="0">
                <a:sym typeface="Symbol" panose="05050102010706020507" pitchFamily="18" charset="2"/>
              </a:rPr>
              <a:t></a:t>
            </a:r>
            <a:r>
              <a:rPr lang="en-US" sz="2000" b="1" baseline="-25000" dirty="0">
                <a:sym typeface="Symbol" panose="05050102010706020507" pitchFamily="18" charset="2"/>
              </a:rPr>
              <a:t>t</a:t>
            </a:r>
            <a:r>
              <a:rPr lang="en-US" sz="2000" dirty="0">
                <a:sym typeface="Symbol" panose="05050102010706020507" pitchFamily="18" charset="2"/>
              </a:rPr>
              <a:t>, </a:t>
            </a:r>
            <a:r>
              <a:rPr lang="en-US" sz="2000" dirty="0"/>
              <a:t>all momenta have the same revolution time, and this represents a localized instability during the acceleration cycle.</a:t>
            </a:r>
          </a:p>
        </p:txBody>
      </p:sp>
    </p:spTree>
    <p:extLst>
      <p:ext uri="{BB962C8B-B14F-4D97-AF65-F5344CB8AC3E}">
        <p14:creationId xmlns:p14="http://schemas.microsoft.com/office/powerpoint/2010/main" val="3242715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60938</TotalTime>
  <Words>1855</Words>
  <Application>Microsoft Office PowerPoint</Application>
  <PresentationFormat>On-screen Show (4:3)</PresentationFormat>
  <Paragraphs>446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Helvetica</vt:lpstr>
      <vt:lpstr>Times New Roman</vt:lpstr>
      <vt:lpstr>FNAL_TemplateMac_060514</vt:lpstr>
      <vt:lpstr>Fermilab: Footer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Fnal</dc:creator>
  <cp:lastModifiedBy>Fawley,Aaron</cp:lastModifiedBy>
  <cp:revision>612</cp:revision>
  <cp:lastPrinted>2014-01-20T19:40:21Z</cp:lastPrinted>
  <dcterms:created xsi:type="dcterms:W3CDTF">2016-06-09T21:29:32Z</dcterms:created>
  <dcterms:modified xsi:type="dcterms:W3CDTF">2020-08-05T15:02:59Z</dcterms:modified>
</cp:coreProperties>
</file>