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Helvetica Neue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07">
          <p15:clr>
            <a:srgbClr val="000000"/>
          </p15:clr>
        </p15:guide>
        <p15:guide id="2" orient="horz" pos="1274">
          <p15:clr>
            <a:srgbClr val="000000"/>
          </p15:clr>
        </p15:guide>
        <p15:guide id="3" orient="horz" pos="114">
          <p15:clr>
            <a:srgbClr val="000000"/>
          </p15:clr>
        </p15:guide>
        <p15:guide id="4" orient="horz" pos="2093">
          <p15:clr>
            <a:srgbClr val="000000"/>
          </p15:clr>
        </p15:guide>
        <p15:guide id="5" orient="horz" pos="453">
          <p15:clr>
            <a:srgbClr val="000000"/>
          </p15:clr>
        </p15:guide>
        <p15:guide id="6" orient="horz" pos="3001">
          <p15:clr>
            <a:srgbClr val="000000"/>
          </p15:clr>
        </p15:guide>
        <p15:guide id="7" pos="5616">
          <p15:clr>
            <a:srgbClr val="000000"/>
          </p15:clr>
        </p15:guide>
        <p15:guide id="8" pos="136">
          <p15:clr>
            <a:srgbClr val="000000"/>
          </p15:clr>
        </p15:guide>
        <p15:guide id="9" pos="589">
          <p15:clr>
            <a:srgbClr val="000000"/>
          </p15:clr>
        </p15:guide>
        <p15:guide id="10" pos="4453">
          <p15:clr>
            <a:srgbClr val="000000"/>
          </p15:clr>
        </p15:guide>
        <p15:guide id="11" pos="5163">
          <p15:clr>
            <a:srgbClr val="000000"/>
          </p15:clr>
        </p15:guide>
        <p15:guide id="12" pos="4632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07" orient="horz"/>
        <p:guide pos="1274" orient="horz"/>
        <p:guide pos="114" orient="horz"/>
        <p:guide pos="2093" orient="horz"/>
        <p:guide pos="453" orient="horz"/>
        <p:guide pos="3001" orient="horz"/>
        <p:guide pos="5616"/>
        <p:guide pos="136"/>
        <p:guide pos="589"/>
        <p:guide pos="4453"/>
        <p:guide pos="5163"/>
        <p:guide pos="463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20" Type="http://schemas.openxmlformats.org/officeDocument/2006/relationships/slide" Target="slides/slide15.xml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HelveticaNeue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6c7f32a0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86c7f32a01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6c7f32a0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86c7f32a01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6c7f32a0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86c7f32a01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6c7f32a0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86c7f32a01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6c7f32a0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86c7f32a01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6c7f327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86c7f327b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6c7f32a01_0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6c7f32a0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86c7f32a01_0_1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6c7f32a01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86c7f32a01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86c7f32a01_0_1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6c6d5b03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86c6d5b03a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6c7f32a01_0_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6c7f32a0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86c7f32a01_0_1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6c7f32a01_0_1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6c7f32a0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86c7f32a01_0_1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6c7f32a01_0_2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6c7f32a01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86c7f32a01_0_2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6c7f32a01_0_2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6c7f32a01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86c7f32a01_0_2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6c7f32a01_0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86c7f32a01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86c7f32a01_0_2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6c7f32a01_0_1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86c7f32a01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86c7f32a01_0_1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6c7f32a01_0_2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6c7f32a01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86c7f32a01_0_2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6c7f32a01_0_1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6c7f32a01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86c7f32a01_0_1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6c7f32a01_0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6c7f32a01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86c7f32a01_0_2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86c7f32a01_0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86c7f32a0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86c7f32a01_0_1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6c7f32a01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86c7f32a01_0_2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6c7f32a01_0_1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6c7f32a01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86c7f32a01_0_1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6c7f32a01_0_1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6c7f32a01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86c7f32a01_0_16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86c7f32a01_0_1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86c7f32a01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86c7f32a01_0_1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6c7f32a01_0_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6c7f32a01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86c7f32a01_0_2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6c6d5b03a_1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6c6d5b03a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86c6d5b03a_1_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86c7f32a0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86c7f32a01_0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6c7f32a0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86c7f32a01_0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6c7f32a0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86c7f32a01_0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6c7f32a0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86c7f32a01_0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6c7f32a0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86c7f32a01_0_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>
            <a:alpha val="0"/>
          </a:schemeClr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idx="1" type="body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/>
          <p:nvPr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/>
          <p:nvPr>
            <p:ph idx="2" type="body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14-0218-16D.lr.jpg" id="21" name="Google Shape;21;p2"/>
          <p:cNvPicPr preferRelativeResize="0"/>
          <p:nvPr/>
        </p:nvPicPr>
        <p:blipFill rotWithShape="1">
          <a:blip r:embed="rId2">
            <a:alphaModFix/>
          </a:blip>
          <a:srcRect b="29524" l="0" r="0" t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tle_header_16x9.pdf" id="22" name="Google Shape;22;p2"/>
          <p:cNvPicPr preferRelativeResize="0"/>
          <p:nvPr/>
        </p:nvPicPr>
        <p:blipFill rotWithShape="1">
          <a:blip r:embed="rId3">
            <a:alphaModFix/>
          </a:blip>
          <a:srcRect b="0" l="1455" r="0" t="0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Title &amp; Content">
  <p:cSld name="Logo Bottom: Title &amp;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idx="1" type="body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Comparison">
  <p:cSld name="Logo Bottom: Comparis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idx="1" type="body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2" type="body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3" type="body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4" type="body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Content &amp; Caption">
  <p:cSld name="Logo Bottom: Content &amp; Ca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idx="1" type="body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2" type="body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0" type="dt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1" type="ftr"/>
          </p:nvPr>
        </p:nvSpPr>
        <p:spPr>
          <a:xfrm>
            <a:off x="1530604" y="4878161"/>
            <a:ext cx="6262119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Picture &amp; Caption">
  <p:cSld name="Logo Bottom: Picture &amp; 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>
            <p:ph idx="2" type="pic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260"/>
              </a:spcBef>
              <a:spcAft>
                <a:spcPts val="0"/>
              </a:spcAft>
              <a:buClr>
                <a:srgbClr val="50505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6"/>
          <p:cNvSpPr txBox="1"/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Layout">
  <p:cSld name="Picture Layou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idx="10" type="dt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7"/>
          <p:cNvSpPr/>
          <p:nvPr>
            <p:ph idx="2" type="pic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Extra Logos">
  <p:cSld name="Logo Bottom: Extra Logo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idx="10" type="dt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1530603" y="4878161"/>
            <a:ext cx="6272278" cy="182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8"/>
          <p:cNvSpPr txBox="1"/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2" name="Google Shape;62;p8"/>
          <p:cNvSpPr/>
          <p:nvPr>
            <p:ph idx="2" type="pic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8"/>
          <p:cNvSpPr/>
          <p:nvPr>
            <p:ph idx="3" type="pic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/>
          <p:nvPr>
            <p:ph idx="4" type="pic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8"/>
          <p:cNvSpPr/>
          <p:nvPr>
            <p:ph idx="5" type="pic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8"/>
          <p:cNvSpPr/>
          <p:nvPr>
            <p:ph idx="6" type="pic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8"/>
          <p:cNvSpPr/>
          <p:nvPr>
            <p:ph idx="7" type="pic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8"/>
          <p:cNvSpPr/>
          <p:nvPr>
            <p:ph idx="8" type="pic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8"/>
          <p:cNvSpPr/>
          <p:nvPr>
            <p:ph idx="9" type="pic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8"/>
          <p:cNvSpPr/>
          <p:nvPr>
            <p:ph idx="13" type="pic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8"/>
          <p:cNvSpPr/>
          <p:nvPr>
            <p:ph idx="14" type="pic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8"/>
          <p:cNvSpPr/>
          <p:nvPr>
            <p:ph idx="15" type="pic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8"/>
          <p:cNvSpPr/>
          <p:nvPr>
            <p:ph idx="16" type="pic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8"/>
          <p:cNvSpPr/>
          <p:nvPr>
            <p:ph idx="17" type="pic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8"/>
          <p:cNvSpPr/>
          <p:nvPr>
            <p:ph idx="18" type="pic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8"/>
          <p:cNvSpPr/>
          <p:nvPr>
            <p:ph idx="19" type="pic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0"/>
          </a:schemeClr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0" type="dt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1" type="ftr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/>
          <p:nvPr/>
        </p:nvSpPr>
        <p:spPr>
          <a:xfrm>
            <a:off x="6450016" y="3358114"/>
            <a:ext cx="1076325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1"/>
          <p:cNvGrpSpPr/>
          <p:nvPr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5" name="Google Shape;15;p1"/>
            <p:cNvCxnSpPr/>
            <p:nvPr/>
          </p:nvCxnSpPr>
          <p:spPr>
            <a:xfrm>
              <a:off x="600217" y="6357936"/>
              <a:ext cx="7190785" cy="0"/>
            </a:xfrm>
            <a:prstGeom prst="straightConnector1">
              <a:avLst/>
            </a:prstGeom>
            <a:noFill/>
            <a:ln cap="flat" cmpd="sng" w="76200">
              <a:solidFill>
                <a:srgbClr val="99D6E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FermiLogo_RGB_NALBlue.png" id="16" name="Google Shape;16;p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19.png"/><Relationship Id="rId5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1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18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/>
          <p:nvPr>
            <p:ph idx="2" type="body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Helvetica Neue"/>
              <a:buNone/>
            </a:pPr>
            <a:r>
              <a:rPr lang="en-US"/>
              <a:t>Radioactive Cleaning Robot</a:t>
            </a:r>
            <a:endParaRPr sz="2400"/>
          </a:p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Helvetica Neue"/>
              <a:buNone/>
            </a:pPr>
            <a:r>
              <a:rPr lang="en-US"/>
              <a:t>Emily Stachowicz</a:t>
            </a:r>
            <a:endParaRPr/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Helvetica Neue"/>
              <a:buNone/>
            </a:pPr>
            <a:r>
              <a:rPr lang="en-US"/>
              <a:t>AD Robotics Initiative - CCI</a:t>
            </a:r>
            <a:endParaRPr/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Helvetica Neue"/>
              <a:buNone/>
            </a:pPr>
            <a:r>
              <a:rPr lang="en-US"/>
              <a:t>5 August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61" name="Google Shape;161;p18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8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3" name="Google Shape;16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8775" y="615350"/>
            <a:ext cx="5034051" cy="355755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69" name="Google Shape;169;p19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1" name="Google Shape;171;p19"/>
          <p:cNvPicPr preferRelativeResize="0"/>
          <p:nvPr/>
        </p:nvPicPr>
        <p:blipFill rotWithShape="1">
          <a:blip r:embed="rId3">
            <a:alphaModFix/>
          </a:blip>
          <a:srcRect b="0" l="3213" r="0" t="0"/>
          <a:stretch/>
        </p:blipFill>
        <p:spPr>
          <a:xfrm>
            <a:off x="2163100" y="654875"/>
            <a:ext cx="4872426" cy="3557551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77" name="Google Shape;177;p20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" name="Google Shape;179;p20"/>
          <p:cNvPicPr preferRelativeResize="0"/>
          <p:nvPr/>
        </p:nvPicPr>
        <p:blipFill rotWithShape="1">
          <a:blip r:embed="rId3">
            <a:alphaModFix/>
          </a:blip>
          <a:srcRect b="47137" l="0" r="52239" t="0"/>
          <a:stretch/>
        </p:blipFill>
        <p:spPr>
          <a:xfrm>
            <a:off x="484150" y="1164850"/>
            <a:ext cx="2275963" cy="226412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20"/>
          <p:cNvPicPr preferRelativeResize="0"/>
          <p:nvPr/>
        </p:nvPicPr>
        <p:blipFill rotWithShape="1">
          <a:blip r:embed="rId4">
            <a:alphaModFix/>
          </a:blip>
          <a:srcRect b="18414" l="0" r="63034" t="25066"/>
          <a:stretch/>
        </p:blipFill>
        <p:spPr>
          <a:xfrm>
            <a:off x="6211285" y="1162362"/>
            <a:ext cx="2485250" cy="2269089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0"/>
          <p:cNvPicPr preferRelativeResize="0"/>
          <p:nvPr/>
        </p:nvPicPr>
        <p:blipFill rotWithShape="1">
          <a:blip r:embed="rId5">
            <a:alphaModFix/>
          </a:blip>
          <a:srcRect b="16742" l="0" r="69253" t="54315"/>
          <a:stretch/>
        </p:blipFill>
        <p:spPr>
          <a:xfrm>
            <a:off x="3176967" y="1164850"/>
            <a:ext cx="2485258" cy="226412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87" name="Google Shape;187;p21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1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1250" y="460150"/>
            <a:ext cx="3627376" cy="3829401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95" name="Google Shape;195;p22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2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7" name="Google Shape;19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150" y="642950"/>
            <a:ext cx="4025976" cy="364482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" name="Google Shape;19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675" y="642950"/>
            <a:ext cx="3369320" cy="3644824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/>
          <p:nvPr>
            <p:ph idx="10" type="dt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04" name="Google Shape;204;p23"/>
          <p:cNvSpPr txBox="1"/>
          <p:nvPr>
            <p:ph idx="11" type="ftr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3"/>
          <p:cNvSpPr txBox="1"/>
          <p:nvPr>
            <p:ph idx="12" type="sldNum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576" y="518650"/>
            <a:ext cx="2276566" cy="349885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7" name="Google Shape;20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825" y="518650"/>
            <a:ext cx="4724401" cy="349886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13" name="Google Shape;213;p24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</p:txBody>
      </p:sp>
      <p:sp>
        <p:nvSpPr>
          <p:cNvPr id="214" name="Google Shape;214;p24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025" y="402925"/>
            <a:ext cx="4403950" cy="3905251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p25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23" name="Google Shape;223;p25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sp>
        <p:nvSpPr>
          <p:cNvPr id="224" name="Google Shape;224;p25"/>
          <p:cNvSpPr txBox="1"/>
          <p:nvPr/>
        </p:nvSpPr>
        <p:spPr>
          <a:xfrm>
            <a:off x="1410450" y="1668900"/>
            <a:ext cx="63231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CAD Models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>
            <p:ph idx="10" type="dt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30" name="Google Shape;230;p26"/>
          <p:cNvSpPr txBox="1"/>
          <p:nvPr>
            <p:ph idx="11" type="ftr"/>
          </p:nvPr>
        </p:nvSpPr>
        <p:spPr>
          <a:xfrm>
            <a:off x="1530604" y="4878161"/>
            <a:ext cx="6262119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6"/>
          <p:cNvSpPr txBox="1"/>
          <p:nvPr>
            <p:ph idx="12" type="sldNum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2" name="Google Shape;232;p26"/>
          <p:cNvPicPr preferRelativeResize="0"/>
          <p:nvPr/>
        </p:nvPicPr>
        <p:blipFill rotWithShape="1">
          <a:blip r:embed="rId3">
            <a:alphaModFix/>
          </a:blip>
          <a:srcRect b="0" l="24322" r="0" t="73725"/>
          <a:stretch/>
        </p:blipFill>
        <p:spPr>
          <a:xfrm>
            <a:off x="356750" y="1316347"/>
            <a:ext cx="5283475" cy="190092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3" name="Google Shape;2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1925" y="1365500"/>
            <a:ext cx="2105195" cy="1900924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p27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41" name="Google Shape;241;p27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sp>
        <p:nvSpPr>
          <p:cNvPr id="242" name="Google Shape;242;p27"/>
          <p:cNvSpPr txBox="1"/>
          <p:nvPr/>
        </p:nvSpPr>
        <p:spPr>
          <a:xfrm>
            <a:off x="1410450" y="1668900"/>
            <a:ext cx="63231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3" name="Google Shape;2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771" y="1135433"/>
            <a:ext cx="2589701" cy="2872626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4" name="Google Shape;2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1575" y="1135425"/>
            <a:ext cx="3859202" cy="290537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/>
          <p:nvPr>
            <p:ph idx="1" type="body"/>
          </p:nvPr>
        </p:nvSpPr>
        <p:spPr>
          <a:xfrm>
            <a:off x="228650" y="719154"/>
            <a:ext cx="8781900" cy="37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b="1" lang="en-US" sz="2100">
                <a:solidFill>
                  <a:srgbClr val="004C97"/>
                </a:solidFill>
              </a:rPr>
              <a:t>Problem</a:t>
            </a:r>
            <a:endParaRPr b="1" sz="20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Char char="•"/>
            </a:pPr>
            <a:r>
              <a:rPr lang="en-US"/>
              <a:t>Particle Accelerator Gives off Radioactive Dust</a:t>
            </a:r>
            <a:endParaRPr/>
          </a:p>
          <a:p>
            <a:pPr indent="-298450" lvl="1" marL="742950" rtl="0" algn="l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Char char="–"/>
            </a:pPr>
            <a:r>
              <a:rPr lang="en-US"/>
              <a:t>Dust build up can be harmful</a:t>
            </a:r>
            <a:endParaRPr/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Dust requires yearly, expensive cleaning</a:t>
            </a:r>
            <a:endParaRPr/>
          </a:p>
          <a:p>
            <a:pPr indent="-247650" lvl="1" marL="742950" rtl="0" algn="l">
              <a:spcBef>
                <a:spcPts val="48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Area must be shut down during this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4C97"/>
                </a:solidFill>
              </a:rPr>
              <a:t>Solution</a:t>
            </a:r>
            <a:endParaRPr sz="1100"/>
          </a:p>
          <a:p>
            <a:pPr indent="-342900" lvl="0" marL="4572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Radioactive Cleaning Robot can be used attract and contain the harmful dust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Can be ran year round to ensure constant cleaning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8" name="Google Shape;88;p10"/>
          <p:cNvSpPr txBox="1"/>
          <p:nvPr>
            <p:ph type="title"/>
          </p:nvPr>
        </p:nvSpPr>
        <p:spPr>
          <a:xfrm>
            <a:off x="221450" y="102741"/>
            <a:ext cx="86724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Radioactive Cleaning Robot</a:t>
            </a:r>
            <a:endParaRPr sz="2500"/>
          </a:p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151550" y="4880250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0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91" name="Google Shape;91;p10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Amanda Hoeksema &amp; Brenda Sanchez| AD ROBOTICS CCI </a:t>
            </a:r>
            <a:endParaRPr b="1"/>
          </a:p>
        </p:txBody>
      </p:sp>
      <p:pic>
        <p:nvPicPr>
          <p:cNvPr id="92" name="Google Shape;92;p10"/>
          <p:cNvPicPr preferRelativeResize="0"/>
          <p:nvPr/>
        </p:nvPicPr>
        <p:blipFill rotWithShape="1">
          <a:blip r:embed="rId3">
            <a:alphaModFix/>
          </a:blip>
          <a:srcRect b="4740" l="15538" r="22752" t="6148"/>
          <a:stretch/>
        </p:blipFill>
        <p:spPr>
          <a:xfrm>
            <a:off x="5923475" y="258600"/>
            <a:ext cx="2291349" cy="21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28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52" name="Google Shape;252;p28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sp>
        <p:nvSpPr>
          <p:cNvPr id="253" name="Google Shape;253;p28"/>
          <p:cNvSpPr txBox="1"/>
          <p:nvPr/>
        </p:nvSpPr>
        <p:spPr>
          <a:xfrm>
            <a:off x="1410450" y="1668900"/>
            <a:ext cx="63231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4" name="Google Shape;254;p28"/>
          <p:cNvPicPr preferRelativeResize="0"/>
          <p:nvPr/>
        </p:nvPicPr>
        <p:blipFill rotWithShape="1">
          <a:blip r:embed="rId3">
            <a:alphaModFix/>
          </a:blip>
          <a:srcRect b="2808" l="17944" r="17622" t="0"/>
          <a:stretch/>
        </p:blipFill>
        <p:spPr>
          <a:xfrm>
            <a:off x="636550" y="719150"/>
            <a:ext cx="3185401" cy="31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4000" y="719150"/>
            <a:ext cx="3689649" cy="318917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29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63" name="Google Shape;263;p29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264" name="Google Shape;264;p29"/>
          <p:cNvPicPr preferRelativeResize="0"/>
          <p:nvPr/>
        </p:nvPicPr>
        <p:blipFill rotWithShape="1">
          <a:blip r:embed="rId3">
            <a:alphaModFix/>
          </a:blip>
          <a:srcRect b="0" l="15233" r="28240" t="0"/>
          <a:stretch/>
        </p:blipFill>
        <p:spPr>
          <a:xfrm>
            <a:off x="2716250" y="180975"/>
            <a:ext cx="3711500" cy="43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1" name="Google Shape;271;p30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72" name="Google Shape;272;p30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273" name="Google Shape;273;p30"/>
          <p:cNvPicPr preferRelativeResize="0"/>
          <p:nvPr/>
        </p:nvPicPr>
        <p:blipFill rotWithShape="1">
          <a:blip r:embed="rId3">
            <a:alphaModFix/>
          </a:blip>
          <a:srcRect b="6296" l="15233" r="28240" t="11072"/>
          <a:stretch/>
        </p:blipFill>
        <p:spPr>
          <a:xfrm>
            <a:off x="438350" y="663675"/>
            <a:ext cx="3711500" cy="360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3675" y="719150"/>
            <a:ext cx="3411125" cy="3601074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31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82" name="Google Shape;282;p31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283" name="Google Shape;283;p31"/>
          <p:cNvPicPr preferRelativeResize="0"/>
          <p:nvPr/>
        </p:nvPicPr>
        <p:blipFill rotWithShape="1">
          <a:blip r:embed="rId3">
            <a:alphaModFix/>
          </a:blip>
          <a:srcRect b="15358" l="20001" r="21906" t="24764"/>
          <a:stretch/>
        </p:blipFill>
        <p:spPr>
          <a:xfrm>
            <a:off x="508225" y="1202625"/>
            <a:ext cx="4002550" cy="273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1"/>
          <p:cNvPicPr preferRelativeResize="0"/>
          <p:nvPr/>
        </p:nvPicPr>
        <p:blipFill rotWithShape="1">
          <a:blip r:embed="rId4">
            <a:alphaModFix/>
          </a:blip>
          <a:srcRect b="19937" l="24581" r="21747" t="16140"/>
          <a:stretch/>
        </p:blipFill>
        <p:spPr>
          <a:xfrm>
            <a:off x="5100500" y="1202625"/>
            <a:ext cx="3463575" cy="273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1" name="Google Shape;291;p32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292" name="Google Shape;292;p32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293" name="Google Shape;293;p32"/>
          <p:cNvPicPr preferRelativeResize="0"/>
          <p:nvPr/>
        </p:nvPicPr>
        <p:blipFill rotWithShape="1">
          <a:blip r:embed="rId3">
            <a:alphaModFix/>
          </a:blip>
          <a:srcRect b="2152" l="16590" r="15969" t="0"/>
          <a:stretch/>
        </p:blipFill>
        <p:spPr>
          <a:xfrm>
            <a:off x="681900" y="662975"/>
            <a:ext cx="3701750" cy="35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/>
          <p:cNvPicPr preferRelativeResize="0"/>
          <p:nvPr/>
        </p:nvPicPr>
        <p:blipFill rotWithShape="1">
          <a:blip r:embed="rId4">
            <a:alphaModFix/>
          </a:blip>
          <a:srcRect b="10706" l="18223" r="29305" t="0"/>
          <a:stretch/>
        </p:blipFill>
        <p:spPr>
          <a:xfrm>
            <a:off x="5040344" y="662975"/>
            <a:ext cx="3155930" cy="356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1" name="Google Shape;301;p33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302" name="Google Shape;302;p33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303" name="Google Shape;303;p33"/>
          <p:cNvPicPr preferRelativeResize="0"/>
          <p:nvPr/>
        </p:nvPicPr>
        <p:blipFill rotWithShape="1">
          <a:blip r:embed="rId3">
            <a:alphaModFix/>
          </a:blip>
          <a:srcRect b="0" l="13908" r="31094" t="26916"/>
          <a:stretch/>
        </p:blipFill>
        <p:spPr>
          <a:xfrm>
            <a:off x="736825" y="797937"/>
            <a:ext cx="3491924" cy="3080024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4" name="Google Shape;304;p33"/>
          <p:cNvPicPr preferRelativeResize="0"/>
          <p:nvPr/>
        </p:nvPicPr>
        <p:blipFill rotWithShape="1">
          <a:blip r:embed="rId4">
            <a:alphaModFix/>
          </a:blip>
          <a:srcRect b="0" l="14329" r="20861" t="14332"/>
          <a:stretch/>
        </p:blipFill>
        <p:spPr>
          <a:xfrm>
            <a:off x="4901000" y="806125"/>
            <a:ext cx="3491924" cy="306362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1" name="Google Shape;311;p34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312" name="Google Shape;312;p34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313" name="Google Shape;313;p34"/>
          <p:cNvPicPr preferRelativeResize="0"/>
          <p:nvPr/>
        </p:nvPicPr>
        <p:blipFill rotWithShape="1">
          <a:blip r:embed="rId3">
            <a:alphaModFix/>
          </a:blip>
          <a:srcRect b="23882" l="16168" r="35480" t="16049"/>
          <a:stretch/>
        </p:blipFill>
        <p:spPr>
          <a:xfrm>
            <a:off x="736825" y="719150"/>
            <a:ext cx="3669175" cy="302547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4" name="Google Shape;314;p34"/>
          <p:cNvPicPr preferRelativeResize="0"/>
          <p:nvPr/>
        </p:nvPicPr>
        <p:blipFill rotWithShape="1">
          <a:blip r:embed="rId4">
            <a:alphaModFix/>
          </a:blip>
          <a:srcRect b="13446" l="15545" r="29446" t="3031"/>
          <a:stretch/>
        </p:blipFill>
        <p:spPr>
          <a:xfrm>
            <a:off x="5279875" y="719150"/>
            <a:ext cx="3002002" cy="302547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1" name="Google Shape;321;p35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322" name="Google Shape;322;p35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323" name="Google Shape;323;p35"/>
          <p:cNvPicPr preferRelativeResize="0"/>
          <p:nvPr/>
        </p:nvPicPr>
        <p:blipFill rotWithShape="1">
          <a:blip r:embed="rId3">
            <a:alphaModFix/>
          </a:blip>
          <a:srcRect b="2381" l="17138" r="15467" t="0"/>
          <a:stretch/>
        </p:blipFill>
        <p:spPr>
          <a:xfrm>
            <a:off x="370200" y="428625"/>
            <a:ext cx="3926250" cy="37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5"/>
          <p:cNvPicPr preferRelativeResize="0"/>
          <p:nvPr/>
        </p:nvPicPr>
        <p:blipFill rotWithShape="1">
          <a:blip r:embed="rId4">
            <a:alphaModFix/>
          </a:blip>
          <a:srcRect b="12572" l="16306" r="28566" t="0"/>
          <a:stretch/>
        </p:blipFill>
        <p:spPr>
          <a:xfrm>
            <a:off x="4522825" y="428625"/>
            <a:ext cx="3585700" cy="377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p36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332" name="Google Shape;332;p36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333" name="Google Shape;333;p36"/>
          <p:cNvPicPr preferRelativeResize="0"/>
          <p:nvPr/>
        </p:nvPicPr>
        <p:blipFill rotWithShape="1">
          <a:blip r:embed="rId3">
            <a:alphaModFix/>
          </a:blip>
          <a:srcRect b="0" l="0" r="29258" t="0"/>
          <a:stretch/>
        </p:blipFill>
        <p:spPr>
          <a:xfrm>
            <a:off x="712750" y="800588"/>
            <a:ext cx="3461000" cy="32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 rotWithShape="1">
          <a:blip r:embed="rId4">
            <a:alphaModFix/>
          </a:blip>
          <a:srcRect b="0" l="0" r="26814" t="0"/>
          <a:stretch/>
        </p:blipFill>
        <p:spPr>
          <a:xfrm>
            <a:off x="5012000" y="800600"/>
            <a:ext cx="3530424" cy="3247351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1" name="Google Shape;341;p37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342" name="Google Shape;342;p37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343" name="Google Shape;3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499" y="511175"/>
            <a:ext cx="5581000" cy="370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/>
          <p:nvPr>
            <p:ph idx="1" type="body"/>
          </p:nvPr>
        </p:nvSpPr>
        <p:spPr>
          <a:xfrm>
            <a:off x="228650" y="719154"/>
            <a:ext cx="8781900" cy="37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b="1" lang="en-US" sz="2100">
                <a:solidFill>
                  <a:srgbClr val="004C97"/>
                </a:solidFill>
              </a:rPr>
              <a:t>Functionality </a:t>
            </a:r>
            <a:endParaRPr b="1" sz="20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Char char="•"/>
            </a:pPr>
            <a:r>
              <a:rPr lang="en-US"/>
              <a:t>Distributes “Tough Guy” powder</a:t>
            </a:r>
            <a:endParaRPr/>
          </a:p>
          <a:p>
            <a:pPr indent="-230187" lvl="1" marL="512762" rtl="0" algn="l">
              <a:spcBef>
                <a:spcPts val="48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Special powder attracts radioactive dust</a:t>
            </a:r>
            <a:endParaRPr/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Sucks up powder and dust combination </a:t>
            </a:r>
            <a:endParaRPr/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Air flows through the vacuum into the reservoir</a:t>
            </a:r>
            <a:endParaRPr/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Dust falls downward while air passes through the vacuum fan and filter </a:t>
            </a:r>
            <a:endParaRPr/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Remaining dust settles in the baffle system</a:t>
            </a:r>
            <a:endParaRPr/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Dust reservoir is removed and emptied via hatch/ramp combination</a:t>
            </a:r>
            <a:endParaRPr/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Powder is refilled through top hatch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98" name="Google Shape;98;p11"/>
          <p:cNvSpPr txBox="1"/>
          <p:nvPr>
            <p:ph type="title"/>
          </p:nvPr>
        </p:nvSpPr>
        <p:spPr>
          <a:xfrm>
            <a:off x="221450" y="102741"/>
            <a:ext cx="86724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Radioactive Cleaning Robot</a:t>
            </a:r>
            <a:endParaRPr sz="2500"/>
          </a:p>
        </p:txBody>
      </p:sp>
      <p:sp>
        <p:nvSpPr>
          <p:cNvPr id="99" name="Google Shape;99;p11"/>
          <p:cNvSpPr txBox="1"/>
          <p:nvPr>
            <p:ph idx="12" type="sldNum"/>
          </p:nvPr>
        </p:nvSpPr>
        <p:spPr>
          <a:xfrm>
            <a:off x="151550" y="4880250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1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01" name="Google Shape;101;p11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Amanda Hoeksema &amp; Brenda Sanchez| AD ROBOTICS CCI </a:t>
            </a:r>
            <a:endParaRPr b="1"/>
          </a:p>
        </p:txBody>
      </p:sp>
      <p:pic>
        <p:nvPicPr>
          <p:cNvPr id="102" name="Google Shape;102;p11"/>
          <p:cNvPicPr preferRelativeResize="0"/>
          <p:nvPr/>
        </p:nvPicPr>
        <p:blipFill rotWithShape="1">
          <a:blip r:embed="rId3">
            <a:alphaModFix/>
          </a:blip>
          <a:srcRect b="4740" l="15538" r="22752" t="6148"/>
          <a:stretch/>
        </p:blipFill>
        <p:spPr>
          <a:xfrm>
            <a:off x="5923475" y="258600"/>
            <a:ext cx="2291349" cy="21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0" name="Google Shape;350;p38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351" name="Google Shape;351;p38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352" name="Google Shape;3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500" y="514800"/>
            <a:ext cx="5581008" cy="3704401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9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39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360" name="Google Shape;360;p39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361" name="Google Shape;361;p39"/>
          <p:cNvPicPr preferRelativeResize="0"/>
          <p:nvPr/>
        </p:nvPicPr>
        <p:blipFill rotWithShape="1">
          <a:blip r:embed="rId3">
            <a:alphaModFix/>
          </a:blip>
          <a:srcRect b="16210" l="20004" r="38163" t="17542"/>
          <a:stretch/>
        </p:blipFill>
        <p:spPr>
          <a:xfrm>
            <a:off x="3457013" y="1326273"/>
            <a:ext cx="2369844" cy="2490974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2" name="Google Shape;362;p39"/>
          <p:cNvPicPr preferRelativeResize="0"/>
          <p:nvPr/>
        </p:nvPicPr>
        <p:blipFill rotWithShape="1">
          <a:blip r:embed="rId4">
            <a:alphaModFix/>
          </a:blip>
          <a:srcRect b="6376" l="21606" r="30853" t="21333"/>
          <a:stretch/>
        </p:blipFill>
        <p:spPr>
          <a:xfrm>
            <a:off x="542313" y="1326275"/>
            <a:ext cx="2468126" cy="2490974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3" name="Google Shape;363;p39"/>
          <p:cNvPicPr preferRelativeResize="0"/>
          <p:nvPr/>
        </p:nvPicPr>
        <p:blipFill rotWithShape="1">
          <a:blip r:embed="rId5">
            <a:alphaModFix/>
          </a:blip>
          <a:srcRect b="27983" l="37590" r="31315" t="21893"/>
          <a:stretch/>
        </p:blipFill>
        <p:spPr>
          <a:xfrm>
            <a:off x="6273413" y="1326275"/>
            <a:ext cx="2328275" cy="2490974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0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0" name="Google Shape;370;p40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371" name="Google Shape;371;p40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pic>
        <p:nvPicPr>
          <p:cNvPr id="372" name="Google Shape;372;p40"/>
          <p:cNvPicPr preferRelativeResize="0"/>
          <p:nvPr/>
        </p:nvPicPr>
        <p:blipFill rotWithShape="1">
          <a:blip r:embed="rId3">
            <a:alphaModFix/>
          </a:blip>
          <a:srcRect b="16138" l="31768" r="25439" t="9489"/>
          <a:stretch/>
        </p:blipFill>
        <p:spPr>
          <a:xfrm>
            <a:off x="5099000" y="586100"/>
            <a:ext cx="3160100" cy="364582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3" name="Google Shape;373;p40"/>
          <p:cNvPicPr preferRelativeResize="0"/>
          <p:nvPr/>
        </p:nvPicPr>
        <p:blipFill rotWithShape="1">
          <a:blip r:embed="rId4">
            <a:alphaModFix/>
          </a:blip>
          <a:srcRect b="9526" l="12876" r="33066" t="11089"/>
          <a:stretch/>
        </p:blipFill>
        <p:spPr>
          <a:xfrm>
            <a:off x="935050" y="586100"/>
            <a:ext cx="3740276" cy="364582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1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0" name="Google Shape;380;p41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381" name="Google Shape;381;p41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 </a:t>
            </a:r>
            <a:endParaRPr b="1"/>
          </a:p>
        </p:txBody>
      </p:sp>
      <p:sp>
        <p:nvSpPr>
          <p:cNvPr id="382" name="Google Shape;382;p41"/>
          <p:cNvSpPr txBox="1"/>
          <p:nvPr/>
        </p:nvSpPr>
        <p:spPr>
          <a:xfrm>
            <a:off x="1108950" y="418275"/>
            <a:ext cx="69261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 for attending!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Any questions?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3" name="Google Shape;383;p41"/>
          <p:cNvPicPr preferRelativeResize="0"/>
          <p:nvPr/>
        </p:nvPicPr>
        <p:blipFill rotWithShape="1">
          <a:blip r:embed="rId3">
            <a:alphaModFix/>
          </a:blip>
          <a:srcRect b="28306" l="8663" r="5129" t="18022"/>
          <a:stretch/>
        </p:blipFill>
        <p:spPr>
          <a:xfrm>
            <a:off x="503300" y="2425625"/>
            <a:ext cx="2257673" cy="1981153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4" name="Google Shape;384;p41"/>
          <p:cNvPicPr preferRelativeResize="0"/>
          <p:nvPr/>
        </p:nvPicPr>
        <p:blipFill rotWithShape="1">
          <a:blip r:embed="rId4">
            <a:alphaModFix/>
          </a:blip>
          <a:srcRect b="0" l="14289" r="17567" t="0"/>
          <a:stretch/>
        </p:blipFill>
        <p:spPr>
          <a:xfrm>
            <a:off x="6341675" y="2425625"/>
            <a:ext cx="2257675" cy="19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12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10" name="Google Shape;110;p12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</a:t>
            </a:r>
            <a:r>
              <a:rPr lang="en-US"/>
              <a:t>| AD ROBOTICS CCI </a:t>
            </a:r>
            <a:endParaRPr b="1"/>
          </a:p>
        </p:txBody>
      </p:sp>
      <p:sp>
        <p:nvSpPr>
          <p:cNvPr id="111" name="Google Shape;111;p12"/>
          <p:cNvSpPr txBox="1"/>
          <p:nvPr/>
        </p:nvSpPr>
        <p:spPr>
          <a:xfrm>
            <a:off x="1410450" y="1668900"/>
            <a:ext cx="63231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Concept Sketches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17" name="Google Shape;117;p13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3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5125" y="853975"/>
            <a:ext cx="3118475" cy="292295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" name="Google Shape;12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25" y="853975"/>
            <a:ext cx="4578475" cy="292295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26" name="Google Shape;126;p14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4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8" name="Google Shape;12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6575" y="822325"/>
            <a:ext cx="2246250" cy="2922951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400" y="822325"/>
            <a:ext cx="4578474" cy="2922949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35" name="Google Shape;135;p15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5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025" y="409150"/>
            <a:ext cx="3664125" cy="3990951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43" name="Google Shape;143;p16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6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5" name="Google Shape;14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00" y="914800"/>
            <a:ext cx="3914874" cy="303677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124" y="916225"/>
            <a:ext cx="3830831" cy="303677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8/5/20</a:t>
            </a:r>
            <a:endParaRPr/>
          </a:p>
        </p:txBody>
      </p:sp>
      <p:sp>
        <p:nvSpPr>
          <p:cNvPr id="152" name="Google Shape;152;p17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Emily Stachowicz | AD ROBOTICS CCI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7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4" name="Google Shape;15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175" y="977150"/>
            <a:ext cx="3839250" cy="279837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600" y="977150"/>
            <a:ext cx="4086434" cy="2798375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