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80" r:id="rId3"/>
    <p:sldId id="281" r:id="rId4"/>
    <p:sldId id="282" r:id="rId5"/>
    <p:sldId id="284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572"/>
    <a:srgbClr val="0028A8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DEF0-CBA4-4DE4-9BC6-8102D206D828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4511-3039-415A-839D-03FF184D3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0BA5C-7F1F-4473-B627-C11B182BD212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A516F-E7A2-4494-A129-8B20CF67E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069"/>
            <a:ext cx="5486400" cy="4184726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8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2133600" cy="365125"/>
          </a:xfrm>
        </p:spPr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5784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578475"/>
            <a:ext cx="2133600" cy="365125"/>
          </a:xfrm>
        </p:spPr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13437"/>
            <a:ext cx="9144000" cy="944563"/>
            <a:chOff x="0" y="0"/>
            <a:chExt cx="9144000" cy="944563"/>
          </a:xfrm>
        </p:grpSpPr>
        <p:pic>
          <p:nvPicPr>
            <p:cNvPr id="8" name="Picture 26" descr="PPT_Page_bann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620000" y="530423"/>
              <a:ext cx="1392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Office of Science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848600" y="533400"/>
              <a:ext cx="990600" cy="1588"/>
            </a:xfrm>
            <a:prstGeom prst="line">
              <a:avLst/>
            </a:prstGeom>
            <a:ln w="31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26164"/>
            <a:ext cx="2895600" cy="7318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D140F-FAA0-C545-8974-3212AC457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0CB51-8B54-4BAC-8C56-EBCE070AAD60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1268" name="Picture 2" descr="la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52400" y="-381000"/>
            <a:ext cx="9144000" cy="3162300"/>
          </a:xfrm>
          <a:noFill/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rgbClr val="FFFF00"/>
                </a:solidFill>
              </a:rPr>
              <a:t/>
            </a:r>
            <a:br>
              <a:rPr lang="en-US" sz="3600" b="0" dirty="0" smtClean="0">
                <a:solidFill>
                  <a:srgbClr val="FFFF00"/>
                </a:solidFill>
              </a:rPr>
            </a:br>
            <a:r>
              <a:rPr lang="en-US" sz="3600" b="0" dirty="0" smtClean="0">
                <a:solidFill>
                  <a:srgbClr val="FFC000"/>
                </a:solidFill>
              </a:rPr>
              <a:t>MICE Magnet Update</a:t>
            </a:r>
            <a:r>
              <a:rPr lang="en-US" sz="3600" b="0" dirty="0" smtClean="0">
                <a:solidFill>
                  <a:srgbClr val="FFFF00"/>
                </a:solidFill>
              </a:rPr>
              <a:t/>
            </a:r>
            <a:br>
              <a:rPr lang="en-US" sz="3600" b="0" dirty="0" smtClean="0">
                <a:solidFill>
                  <a:srgbClr val="FFFF00"/>
                </a:solidFill>
              </a:rPr>
            </a:br>
            <a:r>
              <a:rPr lang="en-US" sz="3600" b="0" dirty="0" smtClean="0">
                <a:solidFill>
                  <a:srgbClr val="FFFF00"/>
                </a:solidFill>
              </a:rPr>
              <a:t/>
            </a:r>
            <a:br>
              <a:rPr lang="en-US" sz="3600" b="0" dirty="0" smtClean="0">
                <a:solidFill>
                  <a:srgbClr val="FFFF00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>Steve Gourlay</a:t>
            </a:r>
            <a:r>
              <a:rPr lang="en-US" sz="2000" b="0" smtClean="0">
                <a:solidFill>
                  <a:schemeClr val="bg1"/>
                </a:solidFill>
              </a:rPr>
              <a:t/>
            </a:r>
            <a:br>
              <a:rPr lang="en-US" sz="2000" b="0" smtClean="0">
                <a:solidFill>
                  <a:schemeClr val="bg1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/>
            </a:r>
            <a:br>
              <a:rPr lang="en-US" sz="2000" b="0" dirty="0" smtClean="0">
                <a:solidFill>
                  <a:schemeClr val="bg1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/>
            </a:r>
            <a:br>
              <a:rPr lang="en-US" sz="2000" b="0" dirty="0" smtClean="0">
                <a:solidFill>
                  <a:schemeClr val="bg1"/>
                </a:solidFill>
              </a:rPr>
            </a:br>
            <a:r>
              <a:rPr lang="en-US" sz="1800" b="0" dirty="0" smtClean="0">
                <a:solidFill>
                  <a:schemeClr val="bg1"/>
                </a:solidFill>
              </a:rPr>
              <a:t>May 23, 2011</a:t>
            </a:r>
            <a:r>
              <a:rPr lang="en-US" sz="2000" b="0" dirty="0" smtClean="0">
                <a:solidFill>
                  <a:schemeClr val="bg1"/>
                </a:solidFill>
              </a:rPr>
              <a:t/>
            </a:r>
            <a:br>
              <a:rPr lang="en-US" sz="20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  <a:latin typeface="Lucida Grande" pitchFamily="16" charset="0"/>
              </a:rPr>
              <a:t/>
            </a:r>
            <a:br>
              <a:rPr lang="en-US" sz="800" b="0" dirty="0" smtClean="0">
                <a:solidFill>
                  <a:schemeClr val="bg1"/>
                </a:solidFill>
                <a:latin typeface="Lucida Grande" pitchFamily="16" charset="0"/>
              </a:rPr>
            </a:br>
            <a:endParaRPr lang="en-US" sz="3200" b="0" dirty="0" smtClean="0">
              <a:solidFill>
                <a:schemeClr val="bg1"/>
              </a:solidFill>
              <a:latin typeface="Copperplate" pitchFamily="16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5913437"/>
            <a:ext cx="9144000" cy="944563"/>
            <a:chOff x="0" y="0"/>
            <a:chExt cx="9144000" cy="944563"/>
          </a:xfrm>
        </p:grpSpPr>
        <p:pic>
          <p:nvPicPr>
            <p:cNvPr id="7" name="Picture 26" descr="PPT_Page_bann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620000" y="530423"/>
              <a:ext cx="1392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Office of Science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848600" y="533400"/>
              <a:ext cx="990600" cy="1588"/>
            </a:xfrm>
            <a:prstGeom prst="line">
              <a:avLst/>
            </a:prstGeom>
            <a:ln w="31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Design Modification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Reduction of heat leaks to cold mass</a:t>
            </a:r>
          </a:p>
          <a:p>
            <a:r>
              <a:rPr lang="en-US" sz="2000" dirty="0" smtClean="0"/>
              <a:t>Addition of more cooling power</a:t>
            </a:r>
          </a:p>
          <a:p>
            <a:r>
              <a:rPr lang="en-US" sz="2000" dirty="0" smtClean="0"/>
              <a:t>Modification of cold leads near the </a:t>
            </a:r>
            <a:r>
              <a:rPr lang="en-US" sz="2000" dirty="0" err="1" smtClean="0"/>
              <a:t>feedthroughs</a:t>
            </a:r>
            <a:r>
              <a:rPr lang="en-US" sz="2000" dirty="0" smtClean="0"/>
              <a:t> to prevent burn-out</a:t>
            </a:r>
          </a:p>
          <a:p>
            <a:r>
              <a:rPr lang="en-US" sz="2000" dirty="0" smtClean="0"/>
              <a:t>Improved vacuum pumping and instrumentation</a:t>
            </a:r>
          </a:p>
          <a:p>
            <a:r>
              <a:rPr lang="en-US" sz="2000" dirty="0" smtClean="0"/>
              <a:t>Cover, wherever possible, all 4.2K areas with actively cooled shield</a:t>
            </a:r>
          </a:p>
          <a:p>
            <a:r>
              <a:rPr lang="en-US" sz="2000" dirty="0" smtClean="0"/>
              <a:t>Baffles added to vent lines</a:t>
            </a:r>
          </a:p>
          <a:p>
            <a:r>
              <a:rPr lang="en-US" sz="2000" dirty="0" smtClean="0"/>
              <a:t>Possible thermal acoustic oscillations in vent lines will be monitored with fast pressure gauges</a:t>
            </a:r>
          </a:p>
          <a:p>
            <a:r>
              <a:rPr lang="en-US" sz="2000" dirty="0" smtClean="0"/>
              <a:t>Improved application of MLI</a:t>
            </a:r>
          </a:p>
          <a:p>
            <a:pPr lvl="1"/>
            <a:r>
              <a:rPr lang="en-US" sz="1600" dirty="0" smtClean="0"/>
              <a:t>Bore insulation was over compressed</a:t>
            </a:r>
          </a:p>
          <a:p>
            <a:r>
              <a:rPr lang="en-US" sz="2000" dirty="0" smtClean="0"/>
              <a:t>Optimized sensor wires with proper heat sinking</a:t>
            </a:r>
          </a:p>
          <a:p>
            <a:r>
              <a:rPr lang="en-US" sz="2000" dirty="0" smtClean="0"/>
              <a:t>Remake radiation shields using 1100 series aluminum</a:t>
            </a:r>
          </a:p>
          <a:p>
            <a:r>
              <a:rPr lang="en-US" sz="2000" dirty="0" smtClean="0"/>
              <a:t>Improve thermal contact between cooler and shield</a:t>
            </a:r>
          </a:p>
          <a:p>
            <a:r>
              <a:rPr lang="en-US" sz="2000" dirty="0" smtClean="0"/>
              <a:t>Much more instrumentation and monitoring</a:t>
            </a:r>
          </a:p>
          <a:p>
            <a:r>
              <a:rPr lang="en-US" sz="2000" dirty="0" smtClean="0"/>
              <a:t>24/7 supervision by MICE/LBNL personnel</a:t>
            </a:r>
          </a:p>
          <a:p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Coupling Coils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Cryostat design out for review</a:t>
            </a:r>
          </a:p>
          <a:p>
            <a:pPr lvl="1"/>
            <a:r>
              <a:rPr lang="en-US" sz="1700" dirty="0" smtClean="0"/>
              <a:t>Wang Li from SINAP visited for 1.5 weeks to review with </a:t>
            </a:r>
            <a:r>
              <a:rPr lang="en-US" sz="1700" dirty="0" err="1" smtClean="0"/>
              <a:t>Tapio</a:t>
            </a:r>
            <a:r>
              <a:rPr lang="en-US" sz="1700" dirty="0" smtClean="0"/>
              <a:t> </a:t>
            </a:r>
            <a:r>
              <a:rPr lang="en-US" sz="1700" dirty="0" err="1" smtClean="0"/>
              <a:t>Niinikoski</a:t>
            </a:r>
            <a:endParaRPr lang="en-US" sz="1700" dirty="0" smtClean="0"/>
          </a:p>
          <a:p>
            <a:pPr lvl="1"/>
            <a:r>
              <a:rPr lang="en-US" sz="1700" dirty="0" smtClean="0"/>
              <a:t>Some changes were made to potentially reduce heat leak and make installation of the MLI simpler.</a:t>
            </a:r>
          </a:p>
          <a:p>
            <a:endParaRPr lang="en-US" sz="800" dirty="0" smtClean="0"/>
          </a:p>
          <a:p>
            <a:r>
              <a:rPr lang="en-US" sz="2000" dirty="0" err="1" smtClean="0"/>
              <a:t>Derun</a:t>
            </a:r>
            <a:r>
              <a:rPr lang="en-US" sz="2000" dirty="0" smtClean="0"/>
              <a:t> Li visited </a:t>
            </a:r>
            <a:r>
              <a:rPr lang="en-US" sz="2000" dirty="0" err="1" smtClean="0"/>
              <a:t>QiHuan</a:t>
            </a:r>
            <a:r>
              <a:rPr lang="en-US" sz="2000" dirty="0" smtClean="0"/>
              <a:t> Company along with </a:t>
            </a:r>
            <a:r>
              <a:rPr lang="en-US" sz="2000" dirty="0" err="1" smtClean="0"/>
              <a:t>Feng</a:t>
            </a:r>
            <a:r>
              <a:rPr lang="en-US" sz="2000" dirty="0" smtClean="0"/>
              <a:t> Yu and ICST Director</a:t>
            </a:r>
          </a:p>
          <a:p>
            <a:pPr lvl="1"/>
            <a:r>
              <a:rPr lang="en-US" sz="1700" dirty="0" smtClean="0"/>
              <a:t>cold mass welding to be completed at HIT - cover and tubes</a:t>
            </a:r>
          </a:p>
          <a:p>
            <a:pPr lvl="1"/>
            <a:r>
              <a:rPr lang="en-US" sz="1700" dirty="0" smtClean="0"/>
              <a:t>welding to start on 6/1 (complete in 3-4 weeks)</a:t>
            </a:r>
          </a:p>
          <a:p>
            <a:pPr lvl="1"/>
            <a:r>
              <a:rPr lang="en-US" sz="1700" dirty="0" smtClean="0"/>
              <a:t>HIT will test the 1/4 length coil at their facility</a:t>
            </a:r>
          </a:p>
          <a:p>
            <a:pPr lvl="1"/>
            <a:r>
              <a:rPr lang="en-US" sz="1700" dirty="0" smtClean="0"/>
              <a:t>they placed a contract with an outside company</a:t>
            </a:r>
          </a:p>
          <a:p>
            <a:pPr lvl="1"/>
            <a:r>
              <a:rPr lang="en-US" sz="1700" dirty="0" smtClean="0"/>
              <a:t>test to start in ~45 days</a:t>
            </a:r>
          </a:p>
          <a:p>
            <a:pPr lvl="1"/>
            <a:endParaRPr lang="en-US" sz="800" dirty="0" smtClean="0"/>
          </a:p>
          <a:p>
            <a:r>
              <a:rPr lang="en-US" sz="2000" dirty="0" smtClean="0"/>
              <a:t>Drawing plan at LBNL has been finalized </a:t>
            </a:r>
          </a:p>
          <a:p>
            <a:pPr lvl="1"/>
            <a:r>
              <a:rPr lang="en-US" sz="1700" dirty="0" smtClean="0"/>
              <a:t>model will reflect the </a:t>
            </a:r>
            <a:r>
              <a:rPr lang="en-US" sz="1700" dirty="0" err="1" smtClean="0"/>
              <a:t>QiHuan</a:t>
            </a:r>
            <a:r>
              <a:rPr lang="en-US" sz="1700" dirty="0" smtClean="0"/>
              <a:t> as-built cold mass</a:t>
            </a:r>
          </a:p>
          <a:p>
            <a:pPr lvl="1"/>
            <a:r>
              <a:rPr lang="en-US" sz="1700" dirty="0" smtClean="0"/>
              <a:t>eventually will have a full set of </a:t>
            </a:r>
            <a:r>
              <a:rPr lang="en-US" sz="1700" dirty="0" err="1" smtClean="0"/>
              <a:t>dwgs</a:t>
            </a:r>
            <a:r>
              <a:rPr lang="en-US" sz="1700" dirty="0" smtClean="0"/>
              <a:t> w/</a:t>
            </a:r>
            <a:r>
              <a:rPr lang="en-US" sz="1700" dirty="0" err="1" smtClean="0"/>
              <a:t>english</a:t>
            </a:r>
            <a:r>
              <a:rPr lang="en-US" sz="1700" dirty="0" smtClean="0"/>
              <a:t> translations on LBNL title block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Near-Term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First coil will be sent to LBNL for impregnation of gap between coil and band</a:t>
            </a:r>
          </a:p>
          <a:p>
            <a:pPr lvl="1"/>
            <a:r>
              <a:rPr lang="en-US" sz="1400" dirty="0" smtClean="0"/>
              <a:t>Tentatively scheduled to arrive in August</a:t>
            </a:r>
          </a:p>
          <a:p>
            <a:endParaRPr lang="en-US" sz="900" dirty="0" smtClean="0"/>
          </a:p>
          <a:p>
            <a:r>
              <a:rPr lang="en-US" sz="1800" dirty="0" smtClean="0"/>
              <a:t>Universally agreed that we need to test the first coil before continuing with winding</a:t>
            </a:r>
          </a:p>
          <a:p>
            <a:r>
              <a:rPr lang="en-US" sz="1800" dirty="0" smtClean="0"/>
              <a:t>We have located a </a:t>
            </a:r>
            <a:r>
              <a:rPr lang="en-US" sz="1800" dirty="0" err="1" smtClean="0"/>
              <a:t>dewar</a:t>
            </a:r>
            <a:r>
              <a:rPr lang="en-US" sz="1800" dirty="0" smtClean="0"/>
              <a:t> large enough for the test at NHMFL</a:t>
            </a:r>
          </a:p>
          <a:p>
            <a:pPr lvl="1"/>
            <a:r>
              <a:rPr lang="en-US" sz="1400" dirty="0" smtClean="0"/>
              <a:t>They can not test before late next summer but are willing to ship the </a:t>
            </a:r>
            <a:r>
              <a:rPr lang="en-US" sz="1400" dirty="0" err="1" smtClean="0"/>
              <a:t>dewar</a:t>
            </a:r>
            <a:r>
              <a:rPr lang="en-US" sz="1400" dirty="0" smtClean="0"/>
              <a:t> wherever we need it</a:t>
            </a:r>
          </a:p>
          <a:p>
            <a:endParaRPr lang="en-US" sz="800" dirty="0" smtClean="0"/>
          </a:p>
          <a:p>
            <a:pPr lvl="2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Options for next steps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MIT Plasma Science Fusion Center (PSFC)</a:t>
            </a:r>
          </a:p>
          <a:p>
            <a:pPr lvl="1"/>
            <a:r>
              <a:rPr lang="en-US" sz="1600" dirty="0" smtClean="0"/>
              <a:t>They will assess possibility of testing at MIT facility</a:t>
            </a:r>
          </a:p>
          <a:p>
            <a:pPr lvl="1"/>
            <a:r>
              <a:rPr lang="en-US" sz="1600" dirty="0" smtClean="0"/>
              <a:t>Also could provide additional manpower</a:t>
            </a:r>
          </a:p>
          <a:p>
            <a:pPr lvl="2"/>
            <a:r>
              <a:rPr lang="en-US" sz="1400" dirty="0" smtClean="0"/>
              <a:t>Mechanical analysis of coil</a:t>
            </a:r>
          </a:p>
          <a:p>
            <a:pPr lvl="2"/>
            <a:r>
              <a:rPr lang="en-US" sz="1400" dirty="0" smtClean="0"/>
              <a:t>Cryostat design review</a:t>
            </a:r>
          </a:p>
          <a:p>
            <a:pPr lvl="2"/>
            <a:r>
              <a:rPr lang="en-US" sz="1400" dirty="0" smtClean="0"/>
              <a:t>Quench Protection</a:t>
            </a:r>
          </a:p>
          <a:p>
            <a:pPr lvl="2"/>
            <a:r>
              <a:rPr lang="en-US" sz="1400" dirty="0" smtClean="0"/>
              <a:t>Lead </a:t>
            </a:r>
            <a:r>
              <a:rPr lang="en-US" sz="1400" dirty="0" smtClean="0"/>
              <a:t>design</a:t>
            </a:r>
          </a:p>
          <a:p>
            <a:pPr lvl="1"/>
            <a:r>
              <a:rPr lang="en-US" sz="1800" dirty="0" smtClean="0"/>
              <a:t>SOW and cost estimate in a couple of weeks</a:t>
            </a:r>
            <a:endParaRPr lang="en-US" sz="1800" dirty="0" smtClean="0"/>
          </a:p>
          <a:p>
            <a:pPr lvl="2"/>
            <a:endParaRPr lang="en-US" sz="1400" dirty="0" smtClean="0"/>
          </a:p>
          <a:p>
            <a:r>
              <a:rPr lang="en-US" sz="1800" dirty="0" smtClean="0"/>
              <a:t>Fermilab?</a:t>
            </a:r>
          </a:p>
          <a:p>
            <a:pPr lvl="1"/>
            <a:r>
              <a:rPr lang="en-US" sz="1600" dirty="0" smtClean="0"/>
              <a:t>Logical choice for test and </a:t>
            </a:r>
            <a:r>
              <a:rPr lang="en-US" sz="1600" dirty="0" err="1" smtClean="0"/>
              <a:t>cryostating</a:t>
            </a:r>
            <a:r>
              <a:rPr lang="en-US" sz="1600" dirty="0" smtClean="0"/>
              <a:t> of at least the first coil since it will stay at </a:t>
            </a:r>
            <a:r>
              <a:rPr lang="en-US" sz="1600" dirty="0" smtClean="0"/>
              <a:t>FNAL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Testing</a:t>
            </a:r>
          </a:p>
          <a:p>
            <a:pPr lvl="3"/>
            <a:r>
              <a:rPr lang="en-US" sz="1300" b="1" dirty="0" smtClean="0"/>
              <a:t>S</a:t>
            </a:r>
            <a:r>
              <a:rPr lang="en-US" sz="1300" b="1" dirty="0" smtClean="0"/>
              <a:t>etup/install </a:t>
            </a:r>
            <a:r>
              <a:rPr lang="en-US" sz="1300" b="1" dirty="0" err="1" smtClean="0"/>
              <a:t>dewar</a:t>
            </a:r>
            <a:r>
              <a:rPr lang="en-US" sz="1300" b="1" dirty="0" smtClean="0"/>
              <a:t>, </a:t>
            </a:r>
            <a:r>
              <a:rPr lang="en-US" sz="1300" b="1" dirty="0" err="1" smtClean="0"/>
              <a:t>instumentation</a:t>
            </a:r>
            <a:r>
              <a:rPr lang="en-US" sz="1300" b="1" dirty="0" smtClean="0"/>
              <a:t>/</a:t>
            </a:r>
            <a:r>
              <a:rPr lang="en-US" sz="1300" b="1" dirty="0" err="1" smtClean="0"/>
              <a:t>disgnostics</a:t>
            </a:r>
            <a:r>
              <a:rPr lang="en-US" sz="1300" b="1" dirty="0" smtClean="0"/>
              <a:t> </a:t>
            </a:r>
          </a:p>
          <a:p>
            <a:pPr lvl="4"/>
            <a:r>
              <a:rPr lang="en-US" sz="1300" b="1" dirty="0" smtClean="0"/>
              <a:t>FNAL - 2.0 FTE over two months</a:t>
            </a:r>
          </a:p>
          <a:p>
            <a:pPr lvl="3"/>
            <a:r>
              <a:rPr lang="en-US" sz="1300" b="1" dirty="0" smtClean="0"/>
              <a:t>Test</a:t>
            </a:r>
          </a:p>
          <a:p>
            <a:pPr lvl="4"/>
            <a:r>
              <a:rPr lang="en-US" sz="1300" b="1" dirty="0" smtClean="0"/>
              <a:t>LBNL/FNAL – 3.0/2.0 FTE for a month</a:t>
            </a:r>
          </a:p>
          <a:p>
            <a:pPr lvl="4"/>
            <a:endParaRPr lang="en-US" sz="1200" dirty="0" smtClean="0"/>
          </a:p>
          <a:p>
            <a:pPr lvl="2"/>
            <a:r>
              <a:rPr lang="en-US" sz="1600" dirty="0" err="1" smtClean="0"/>
              <a:t>Cryostating</a:t>
            </a:r>
            <a:endParaRPr lang="en-US" sz="1600" dirty="0" smtClean="0"/>
          </a:p>
          <a:p>
            <a:pPr lvl="3"/>
            <a:r>
              <a:rPr lang="en-US" sz="1300" b="1" dirty="0" smtClean="0"/>
              <a:t>Drawing review</a:t>
            </a:r>
          </a:p>
          <a:p>
            <a:pPr lvl="4"/>
            <a:r>
              <a:rPr lang="en-US" sz="1300" b="1" dirty="0" smtClean="0"/>
              <a:t>LBNL/FNAL – 1 p-m/0.5 p-m</a:t>
            </a:r>
          </a:p>
          <a:p>
            <a:pPr lvl="3"/>
            <a:r>
              <a:rPr lang="en-US" sz="1300" b="1" dirty="0" smtClean="0"/>
              <a:t>Assembly and parts modifications</a:t>
            </a:r>
          </a:p>
          <a:p>
            <a:pPr lvl="4"/>
            <a:r>
              <a:rPr lang="en-US" sz="1300" b="1" dirty="0" smtClean="0"/>
              <a:t>LBNL/FNAL – 0.5/2.0 FTE for 3 months</a:t>
            </a:r>
            <a:endParaRPr lang="en-US" sz="1300" b="1" dirty="0" smtClean="0"/>
          </a:p>
          <a:p>
            <a:pPr lvl="1"/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Beyond this?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Wait and see how </a:t>
            </a:r>
            <a:r>
              <a:rPr lang="en-US" sz="1800" dirty="0" err="1" smtClean="0"/>
              <a:t>QiHuan</a:t>
            </a:r>
            <a:r>
              <a:rPr lang="en-US" sz="1800" dirty="0" smtClean="0"/>
              <a:t> does on </a:t>
            </a:r>
            <a:r>
              <a:rPr lang="en-US" sz="1800" dirty="0" err="1" smtClean="0"/>
              <a:t>coldmass</a:t>
            </a:r>
            <a:r>
              <a:rPr lang="en-US" sz="1800" dirty="0" smtClean="0"/>
              <a:t> welding</a:t>
            </a:r>
          </a:p>
          <a:p>
            <a:pPr lvl="1"/>
            <a:r>
              <a:rPr lang="en-US" sz="1700" dirty="0" smtClean="0"/>
              <a:t>Can they do subsequent </a:t>
            </a:r>
            <a:r>
              <a:rPr lang="en-US" sz="1700" dirty="0" err="1" smtClean="0"/>
              <a:t>cryostating</a:t>
            </a:r>
            <a:r>
              <a:rPr lang="en-US" sz="1700" dirty="0" smtClean="0"/>
              <a:t>?</a:t>
            </a:r>
          </a:p>
          <a:p>
            <a:pPr lvl="1"/>
            <a:endParaRPr lang="en-US" sz="1700" dirty="0" smtClean="0"/>
          </a:p>
          <a:p>
            <a:r>
              <a:rPr lang="en-US" sz="1800" dirty="0" smtClean="0"/>
              <a:t>¼ coil test at HIT</a:t>
            </a:r>
          </a:p>
          <a:p>
            <a:pPr lvl="1"/>
            <a:r>
              <a:rPr lang="en-US" sz="1600" dirty="0" smtClean="0"/>
              <a:t>Can HIT do the testing</a:t>
            </a:r>
          </a:p>
          <a:p>
            <a:pPr lvl="2"/>
            <a:endParaRPr lang="en-US" sz="1200" dirty="0" smtClean="0"/>
          </a:p>
          <a:p>
            <a:r>
              <a:rPr lang="en-US" sz="1800" dirty="0" smtClean="0"/>
              <a:t>We gain a big advantage by working the bugs out of each procedure in the US</a:t>
            </a:r>
          </a:p>
          <a:p>
            <a:pPr lvl="1"/>
            <a:r>
              <a:rPr lang="en-US" sz="1600" dirty="0" smtClean="0"/>
              <a:t>Hand-off shouldn’t be as risky</a:t>
            </a:r>
          </a:p>
          <a:p>
            <a:pPr lvl="1"/>
            <a:r>
              <a:rPr lang="en-US" sz="1600" dirty="0" smtClean="0"/>
              <a:t>But must have personnel based in China for significant intervals at critical times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Overall Strategy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Resolve QP issue ASAP</a:t>
            </a:r>
          </a:p>
          <a:p>
            <a:endParaRPr lang="en-US" sz="900" dirty="0" smtClean="0"/>
          </a:p>
          <a:p>
            <a:r>
              <a:rPr lang="en-US" sz="2800" dirty="0" smtClean="0"/>
              <a:t>Aim for process-limited schedule</a:t>
            </a:r>
          </a:p>
          <a:p>
            <a:pPr lvl="1"/>
            <a:r>
              <a:rPr lang="en-US" sz="2400" dirty="0" smtClean="0"/>
              <a:t>Parallel tasks wherever possible</a:t>
            </a:r>
          </a:p>
          <a:p>
            <a:pPr lvl="1"/>
            <a:r>
              <a:rPr lang="en-US" sz="2400" dirty="0" smtClean="0"/>
              <a:t>Saturate Wang resources</a:t>
            </a:r>
          </a:p>
          <a:p>
            <a:pPr lvl="1"/>
            <a:r>
              <a:rPr lang="en-US" sz="2400" dirty="0" smtClean="0"/>
              <a:t>Augment with MICE/LBNL personnel</a:t>
            </a:r>
          </a:p>
          <a:p>
            <a:pPr lvl="2"/>
            <a:r>
              <a:rPr lang="en-US" sz="2000" dirty="0" smtClean="0"/>
              <a:t>Supervision</a:t>
            </a:r>
          </a:p>
          <a:p>
            <a:pPr lvl="2"/>
            <a:r>
              <a:rPr lang="en-US" sz="2000" dirty="0" smtClean="0"/>
              <a:t>Hands-on</a:t>
            </a:r>
          </a:p>
          <a:p>
            <a:pPr lvl="2"/>
            <a:endParaRPr lang="en-US" sz="800" dirty="0" smtClean="0"/>
          </a:p>
          <a:p>
            <a:r>
              <a:rPr lang="en-US" sz="2800" dirty="0" smtClean="0"/>
              <a:t>Schedule takes priority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Resources and Responsibilities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Wang – core assembly team, design implementation</a:t>
            </a:r>
          </a:p>
          <a:p>
            <a:pPr lvl="1"/>
            <a:r>
              <a:rPr lang="en-US" sz="1800" dirty="0" err="1" smtClean="0"/>
              <a:t>Machnist</a:t>
            </a:r>
            <a:r>
              <a:rPr lang="en-US" sz="1800" dirty="0" smtClean="0"/>
              <a:t> X 2</a:t>
            </a:r>
          </a:p>
          <a:p>
            <a:pPr lvl="1"/>
            <a:r>
              <a:rPr lang="en-US" sz="1800" dirty="0" smtClean="0"/>
              <a:t>ME, EE, Eng/Phys</a:t>
            </a:r>
          </a:p>
          <a:p>
            <a:pPr lvl="1"/>
            <a:r>
              <a:rPr lang="en-US" sz="1800" dirty="0" smtClean="0"/>
              <a:t>Techs - ?</a:t>
            </a:r>
          </a:p>
          <a:p>
            <a:pPr lvl="1"/>
            <a:r>
              <a:rPr lang="en-US" sz="1800" dirty="0" smtClean="0"/>
              <a:t>Welder – also works at SLAC</a:t>
            </a:r>
          </a:p>
          <a:p>
            <a:r>
              <a:rPr lang="en-US" sz="2400" dirty="0" smtClean="0"/>
              <a:t>LBNL/MICE</a:t>
            </a:r>
          </a:p>
          <a:p>
            <a:pPr lvl="1"/>
            <a:r>
              <a:rPr lang="en-US" sz="1800" dirty="0" smtClean="0"/>
              <a:t>Steve </a:t>
            </a:r>
            <a:r>
              <a:rPr lang="en-US" sz="1800" dirty="0" err="1" smtClean="0"/>
              <a:t>Virostek</a:t>
            </a:r>
            <a:r>
              <a:rPr lang="en-US" sz="1800" dirty="0" smtClean="0"/>
              <a:t> – Overall coordination, fill in the gaps</a:t>
            </a:r>
          </a:p>
          <a:p>
            <a:pPr lvl="1"/>
            <a:r>
              <a:rPr lang="en-US" sz="1800" dirty="0" smtClean="0"/>
              <a:t>Roy </a:t>
            </a:r>
            <a:r>
              <a:rPr lang="en-US" sz="1800" dirty="0" err="1" smtClean="0"/>
              <a:t>Preece</a:t>
            </a:r>
            <a:r>
              <a:rPr lang="en-US" sz="1800" dirty="0" smtClean="0"/>
              <a:t> – Onsite supervision/coordination</a:t>
            </a:r>
          </a:p>
          <a:p>
            <a:pPr lvl="1"/>
            <a:r>
              <a:rPr lang="en-US" sz="1800" dirty="0" smtClean="0"/>
              <a:t>Dennis Calais – Onsite tech</a:t>
            </a:r>
          </a:p>
          <a:p>
            <a:pPr lvl="1"/>
            <a:r>
              <a:rPr lang="en-US" sz="1800" dirty="0" err="1" smtClean="0"/>
              <a:t>Cryo</a:t>
            </a:r>
            <a:r>
              <a:rPr lang="en-US" sz="1800" dirty="0" smtClean="0"/>
              <a:t> tech - TBD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Resources cont’d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LBNL Support team</a:t>
            </a:r>
          </a:p>
          <a:p>
            <a:pPr lvl="1"/>
            <a:r>
              <a:rPr lang="en-US" sz="2000" dirty="0" err="1" smtClean="0"/>
              <a:t>Soren</a:t>
            </a:r>
            <a:r>
              <a:rPr lang="en-US" sz="2000" dirty="0" smtClean="0"/>
              <a:t> Prestemon – QP, assembly</a:t>
            </a:r>
          </a:p>
          <a:p>
            <a:pPr lvl="1"/>
            <a:r>
              <a:rPr lang="en-US" sz="2000" dirty="0" err="1" smtClean="0"/>
              <a:t>Tapio</a:t>
            </a:r>
            <a:r>
              <a:rPr lang="en-US" sz="2000" dirty="0" smtClean="0"/>
              <a:t> </a:t>
            </a:r>
            <a:r>
              <a:rPr lang="en-US" sz="2000" dirty="0" err="1" smtClean="0"/>
              <a:t>Niinikoski</a:t>
            </a:r>
            <a:r>
              <a:rPr lang="en-US" sz="2000" dirty="0" smtClean="0"/>
              <a:t> – </a:t>
            </a:r>
            <a:r>
              <a:rPr lang="en-US" sz="2000" dirty="0" err="1" smtClean="0"/>
              <a:t>Cryo</a:t>
            </a:r>
            <a:r>
              <a:rPr lang="en-US" sz="2000" dirty="0" smtClean="0"/>
              <a:t> design/assembly – 50%?</a:t>
            </a:r>
          </a:p>
          <a:p>
            <a:pPr lvl="1"/>
            <a:r>
              <a:rPr lang="en-US" sz="2000" dirty="0" err="1" smtClean="0"/>
              <a:t>Heng</a:t>
            </a:r>
            <a:r>
              <a:rPr lang="en-US" sz="2000" dirty="0" smtClean="0"/>
              <a:t> Pan – QP/</a:t>
            </a:r>
            <a:r>
              <a:rPr lang="en-US" sz="2000" dirty="0" err="1" smtClean="0"/>
              <a:t>Cryo</a:t>
            </a:r>
            <a:endParaRPr lang="en-US" sz="2000" dirty="0" smtClean="0"/>
          </a:p>
          <a:p>
            <a:pPr lvl="1"/>
            <a:r>
              <a:rPr lang="en-US" sz="2000" dirty="0" smtClean="0"/>
              <a:t>Adrian </a:t>
            </a:r>
            <a:r>
              <a:rPr lang="en-US" sz="2000" dirty="0" err="1" smtClean="0"/>
              <a:t>Hodgkinson</a:t>
            </a:r>
            <a:r>
              <a:rPr lang="en-US" sz="2000" dirty="0" smtClean="0"/>
              <a:t> – </a:t>
            </a:r>
            <a:r>
              <a:rPr lang="en-US" sz="2000" dirty="0" err="1" smtClean="0"/>
              <a:t>Cryo</a:t>
            </a:r>
            <a:r>
              <a:rPr lang="en-US" sz="2000" dirty="0" smtClean="0"/>
              <a:t> assembly 10%?</a:t>
            </a:r>
          </a:p>
          <a:p>
            <a:pPr lvl="1"/>
            <a:r>
              <a:rPr lang="en-US" sz="2000" dirty="0" smtClean="0"/>
              <a:t>Jon Joseph – Power supplies/interlocks</a:t>
            </a:r>
          </a:p>
          <a:p>
            <a:pPr lvl="1"/>
            <a:r>
              <a:rPr lang="en-US" sz="2000" dirty="0" smtClean="0"/>
              <a:t>Mike </a:t>
            </a:r>
            <a:r>
              <a:rPr lang="en-US" sz="2000" dirty="0" err="1" smtClean="0"/>
              <a:t>Zisman</a:t>
            </a:r>
            <a:r>
              <a:rPr lang="en-US" sz="2000" dirty="0" smtClean="0"/>
              <a:t> – Project management/technical assistance</a:t>
            </a:r>
          </a:p>
          <a:p>
            <a:pPr lvl="1"/>
            <a:r>
              <a:rPr lang="en-US" sz="2000" dirty="0" smtClean="0"/>
              <a:t>Allan </a:t>
            </a:r>
            <a:r>
              <a:rPr lang="en-US" sz="2000" dirty="0" err="1" smtClean="0"/>
              <a:t>DeMello</a:t>
            </a:r>
            <a:r>
              <a:rPr lang="en-US" sz="2000" dirty="0" smtClean="0"/>
              <a:t> – Engineering/CAD</a:t>
            </a:r>
          </a:p>
          <a:p>
            <a:pPr lvl="1"/>
            <a:r>
              <a:rPr lang="en-US" sz="2000" dirty="0" smtClean="0"/>
              <a:t>Steve Gourlay – Technical assistance, resources, overall responsibility</a:t>
            </a:r>
          </a:p>
          <a:p>
            <a:pPr lvl="1"/>
            <a:endParaRPr lang="en-US" sz="800" dirty="0" smtClean="0"/>
          </a:p>
          <a:p>
            <a:r>
              <a:rPr lang="en-US" sz="2400" dirty="0" smtClean="0"/>
              <a:t>Fermilab</a:t>
            </a:r>
          </a:p>
          <a:p>
            <a:pPr lvl="1"/>
            <a:r>
              <a:rPr lang="en-US" sz="2000" dirty="0" smtClean="0"/>
              <a:t>Vladimir </a:t>
            </a:r>
            <a:r>
              <a:rPr lang="en-US" sz="2000" dirty="0" err="1" smtClean="0"/>
              <a:t>Kashikhin</a:t>
            </a:r>
            <a:r>
              <a:rPr lang="en-US" sz="2000" dirty="0" smtClean="0"/>
              <a:t> + others</a:t>
            </a:r>
          </a:p>
          <a:p>
            <a:pPr lvl="1"/>
            <a:r>
              <a:rPr lang="en-US" sz="2000" dirty="0" smtClean="0"/>
              <a:t>QP</a:t>
            </a:r>
          </a:p>
          <a:p>
            <a:pPr lvl="1"/>
            <a:r>
              <a:rPr lang="en-US" sz="2000" dirty="0" smtClean="0"/>
              <a:t>Sensor calibration</a:t>
            </a:r>
          </a:p>
          <a:p>
            <a:pPr lvl="1"/>
            <a:r>
              <a:rPr lang="en-US" sz="2000" dirty="0" smtClean="0"/>
              <a:t>Short-sample measurements</a:t>
            </a:r>
          </a:p>
          <a:p>
            <a:pPr lvl="1"/>
            <a:r>
              <a:rPr lang="en-US" sz="2000" dirty="0" smtClean="0"/>
              <a:t>Improved vacuum system</a:t>
            </a:r>
          </a:p>
          <a:p>
            <a:pPr lvl="1"/>
            <a:r>
              <a:rPr lang="en-US" sz="2000" dirty="0" smtClean="0"/>
              <a:t>+++?</a:t>
            </a:r>
          </a:p>
          <a:p>
            <a:pPr lvl="1"/>
            <a:endParaRPr lang="en-US" sz="900" dirty="0" smtClean="0"/>
          </a:p>
          <a:p>
            <a:r>
              <a:rPr lang="en-US" sz="2400" dirty="0" smtClean="0"/>
              <a:t>Others</a:t>
            </a:r>
          </a:p>
          <a:p>
            <a:pPr lvl="1"/>
            <a:r>
              <a:rPr lang="en-US" sz="2000" dirty="0" smtClean="0"/>
              <a:t>MIT (Coupling coils)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Spectrometer Solenoids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Spectrometer Solenoid Workshop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May 10 – 11, 2011 at LBNL</a:t>
            </a:r>
          </a:p>
          <a:p>
            <a:endParaRPr lang="en-US" sz="1700" dirty="0" smtClean="0"/>
          </a:p>
          <a:p>
            <a:r>
              <a:rPr lang="en-US" dirty="0" smtClean="0"/>
              <a:t>Attendees: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Alan </a:t>
            </a:r>
            <a:r>
              <a:rPr lang="en-US" sz="2400" dirty="0" err="1" smtClean="0"/>
              <a:t>Bross</a:t>
            </a:r>
            <a:r>
              <a:rPr lang="en-US" sz="2400" dirty="0" smtClean="0"/>
              <a:t>, Vladimir </a:t>
            </a:r>
            <a:r>
              <a:rPr lang="en-US" sz="2400" dirty="0" err="1" smtClean="0"/>
              <a:t>Kashikhin</a:t>
            </a:r>
            <a:r>
              <a:rPr lang="en-US" sz="2400" dirty="0" smtClean="0"/>
              <a:t>, FNAL</a:t>
            </a:r>
          </a:p>
          <a:p>
            <a:pPr>
              <a:lnSpc>
                <a:spcPct val="110000"/>
              </a:lnSpc>
              <a:buNone/>
            </a:pP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400" dirty="0" smtClean="0"/>
              <a:t>Andy Nichols, Mike </a:t>
            </a:r>
            <a:r>
              <a:rPr lang="en-US" sz="2400" dirty="0" err="1" smtClean="0"/>
              <a:t>Courthold</a:t>
            </a:r>
            <a:r>
              <a:rPr lang="en-US" sz="2400" dirty="0" smtClean="0"/>
              <a:t>, Roy M. </a:t>
            </a:r>
            <a:r>
              <a:rPr lang="en-US" sz="2400" dirty="0" err="1" smtClean="0"/>
              <a:t>Preece</a:t>
            </a:r>
            <a:r>
              <a:rPr lang="en-US" sz="2400" dirty="0" smtClean="0"/>
              <a:t>, RAL</a:t>
            </a:r>
          </a:p>
          <a:p>
            <a:pPr>
              <a:lnSpc>
                <a:spcPct val="110000"/>
              </a:lnSpc>
              <a:buNone/>
            </a:pPr>
            <a:endParaRPr lang="en-US" sz="1300" dirty="0" smtClean="0"/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Alexey</a:t>
            </a:r>
            <a:r>
              <a:rPr lang="en-US" sz="2400" dirty="0" smtClean="0"/>
              <a:t> </a:t>
            </a:r>
            <a:r>
              <a:rPr lang="en-US" sz="2400" dirty="0" err="1" smtClean="0"/>
              <a:t>Radovinsky</a:t>
            </a:r>
            <a:r>
              <a:rPr lang="en-US" sz="2400" dirty="0" smtClean="0"/>
              <a:t>, Joe </a:t>
            </a:r>
            <a:r>
              <a:rPr lang="en-US" sz="2400" dirty="0" err="1" smtClean="0"/>
              <a:t>Minervini</a:t>
            </a:r>
            <a:r>
              <a:rPr lang="en-US" sz="2400" dirty="0" smtClean="0"/>
              <a:t>, Brad Smith, MIT</a:t>
            </a:r>
          </a:p>
          <a:p>
            <a:pPr>
              <a:lnSpc>
                <a:spcPct val="110000"/>
              </a:lnSpc>
              <a:buNone/>
            </a:pPr>
            <a:endParaRPr lang="en-US" sz="1100" dirty="0" smtClean="0"/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	Pasquale </a:t>
            </a:r>
            <a:r>
              <a:rPr lang="en-US" sz="2400" dirty="0" err="1" smtClean="0"/>
              <a:t>Fabbricatore</a:t>
            </a:r>
            <a:r>
              <a:rPr lang="en-US" sz="2400" dirty="0" smtClean="0"/>
              <a:t>, INFN, </a:t>
            </a:r>
            <a:r>
              <a:rPr lang="en-US" sz="2400" dirty="0" err="1" smtClean="0"/>
              <a:t>Genova</a:t>
            </a:r>
            <a:endParaRPr lang="en-US" sz="2400" dirty="0" smtClean="0"/>
          </a:p>
          <a:p>
            <a:pPr>
              <a:lnSpc>
                <a:spcPct val="110000"/>
              </a:lnSpc>
              <a:buNone/>
            </a:pPr>
            <a:endParaRPr lang="en-US" sz="1100" dirty="0" smtClean="0"/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	Wang Li, SINAP </a:t>
            </a:r>
          </a:p>
          <a:p>
            <a:pPr>
              <a:lnSpc>
                <a:spcPct val="110000"/>
              </a:lnSpc>
              <a:buNone/>
            </a:pPr>
            <a:endParaRPr lang="en-US" sz="1100" dirty="0" smtClean="0"/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	Allan </a:t>
            </a:r>
            <a:r>
              <a:rPr lang="en-US" sz="2400" dirty="0" err="1" smtClean="0"/>
              <a:t>DeMello</a:t>
            </a:r>
            <a:r>
              <a:rPr lang="en-US" sz="2400" dirty="0" smtClean="0"/>
              <a:t>, </a:t>
            </a:r>
            <a:r>
              <a:rPr lang="en-US" sz="2400" dirty="0" err="1" smtClean="0"/>
              <a:t>Derun</a:t>
            </a:r>
            <a:r>
              <a:rPr lang="en-US" sz="2400" dirty="0" smtClean="0"/>
              <a:t> Li, </a:t>
            </a:r>
            <a:r>
              <a:rPr lang="en-US" sz="2400" dirty="0" err="1" smtClean="0"/>
              <a:t>Heng</a:t>
            </a:r>
            <a:r>
              <a:rPr lang="en-US" sz="2400" dirty="0" smtClean="0"/>
              <a:t> Pan, </a:t>
            </a:r>
            <a:r>
              <a:rPr lang="en-US" sz="2400" dirty="0" err="1" smtClean="0"/>
              <a:t>Soren</a:t>
            </a:r>
            <a:r>
              <a:rPr lang="en-US" sz="2400" dirty="0" smtClean="0"/>
              <a:t> Prestemon, Steve </a:t>
            </a:r>
            <a:r>
              <a:rPr lang="en-US" sz="2400" dirty="0" err="1" smtClean="0"/>
              <a:t>Virostek</a:t>
            </a:r>
            <a:r>
              <a:rPr lang="en-US" sz="2400" dirty="0" smtClean="0"/>
              <a:t>, Steve Gourlay, </a:t>
            </a:r>
            <a:r>
              <a:rPr lang="en-US" sz="2400" dirty="0" err="1" smtClean="0"/>
              <a:t>Tapio</a:t>
            </a:r>
            <a:r>
              <a:rPr lang="en-US" sz="2400" dirty="0" smtClean="0"/>
              <a:t> </a:t>
            </a:r>
            <a:r>
              <a:rPr lang="en-US" sz="2400" dirty="0" err="1" smtClean="0"/>
              <a:t>Niinikoski</a:t>
            </a:r>
            <a:r>
              <a:rPr lang="en-US" sz="2400" dirty="0" smtClean="0"/>
              <a:t>, Michael </a:t>
            </a:r>
            <a:r>
              <a:rPr lang="en-US" sz="2400" dirty="0" err="1" smtClean="0"/>
              <a:t>Zisman</a:t>
            </a:r>
            <a:r>
              <a:rPr lang="en-US" sz="2400" dirty="0" smtClean="0"/>
              <a:t>, LBNL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Two primary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Quench Protection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Differences previously seen between LBNL and FNAL analysis are converging. Sources of remaining differences are being systematically evaluated and determined.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agreed that we would add external active quench protection to the HTS leads (diodes + resistors + Switch). Also should protect in case of power outage.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cooling scheme (addition of heat sink) will be implemented for the by-pass resistors. A bench test will be performed in the next week or so.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will consider implementing an active quench protection system IF a subsequent hot-spot analysis with thermal contact between the coils and mandrel removed and quench-back is turned off, results in a temperature higher than 150K. This work should be done in a week or so.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Shipping</a:t>
            </a:r>
          </a:p>
          <a:p>
            <a:endParaRPr lang="en-US" sz="2500" dirty="0" smtClean="0"/>
          </a:p>
          <a:p>
            <a:pPr lvl="1"/>
            <a:r>
              <a:rPr lang="en-US" dirty="0" smtClean="0"/>
              <a:t>It is a sign of progress that we are now worrying about shipping. We will look at three critical areas: cold mass, shield and HTS leads. Initial focus will be on the shield as they are beginning assembly.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items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211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1300" dirty="0" smtClean="0"/>
          </a:p>
          <a:p>
            <a:r>
              <a:rPr lang="en-US" dirty="0" smtClean="0"/>
              <a:t>Still concern over additional 100W heat leak to 70K. Due to lack of a “smoking gun”, we must emphasize great care in assembling the MLI. We added time to the schedule for this process.</a:t>
            </a:r>
          </a:p>
          <a:p>
            <a:pPr lvl="1"/>
            <a:r>
              <a:rPr lang="en-US" dirty="0" smtClean="0"/>
              <a:t>Many minor </a:t>
            </a:r>
            <a:r>
              <a:rPr lang="en-US" dirty="0" err="1" smtClean="0"/>
              <a:t>mods</a:t>
            </a:r>
            <a:r>
              <a:rPr lang="en-US" dirty="0" smtClean="0"/>
              <a:t> to reduce heat leak. It should be noted that heat leak appeared with addition of LN2 reservoir which has now been removed</a:t>
            </a:r>
          </a:p>
          <a:p>
            <a:endParaRPr lang="en-US" sz="1500" dirty="0" smtClean="0"/>
          </a:p>
          <a:p>
            <a:r>
              <a:rPr lang="en-US" dirty="0" smtClean="0"/>
              <a:t>Some discussion on how to attach the stand. Weld or bolt. Stand must meet installation requirements. Need to discuss at collaboration meeting.</a:t>
            </a:r>
          </a:p>
          <a:p>
            <a:endParaRPr lang="en-US" sz="1500" dirty="0" smtClean="0"/>
          </a:p>
          <a:p>
            <a:r>
              <a:rPr lang="en-US" dirty="0" smtClean="0"/>
              <a:t>A significantly augmented instrumentation plan has gone through initial review and some changes were made. Should be distributed next week for comment.</a:t>
            </a:r>
          </a:p>
          <a:p>
            <a:endParaRPr lang="en-US" sz="1500" dirty="0" smtClean="0"/>
          </a:p>
          <a:p>
            <a:r>
              <a:rPr lang="en-US" dirty="0" smtClean="0"/>
              <a:t>Power supplies are sufficient but trim supply ground loop problem needs to be fixed.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A complete set of as-built drawings has been compiled</a:t>
            </a:r>
          </a:p>
          <a:p>
            <a:pPr lvl="1"/>
            <a:r>
              <a:rPr lang="en-US" sz="1400" dirty="0" smtClean="0"/>
              <a:t>200 detail fabrication drawings representing the latest assembly</a:t>
            </a:r>
          </a:p>
          <a:p>
            <a:pPr lvl="1"/>
            <a:r>
              <a:rPr lang="en-US" sz="1400" dirty="0" smtClean="0"/>
              <a:t>Preliminary 3D CAD model developed at LBNL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Heat loads reassessed </a:t>
            </a:r>
          </a:p>
          <a:p>
            <a:pPr lvl="1"/>
            <a:r>
              <a:rPr lang="en-US" sz="1400" dirty="0" smtClean="0"/>
              <a:t>Focus on heat leak into 4.2 K (helium boil-off)</a:t>
            </a:r>
          </a:p>
          <a:p>
            <a:pPr lvl="1"/>
            <a:r>
              <a:rPr lang="en-US" sz="1400" dirty="0" smtClean="0"/>
              <a:t>Shield and vacuum insulation</a:t>
            </a:r>
          </a:p>
          <a:p>
            <a:pPr lvl="2"/>
            <a:r>
              <a:rPr lang="en-US" sz="1300" b="1" dirty="0" smtClean="0"/>
              <a:t>Shield might have been an issue with earlier design (not in equilibrium during testing</a:t>
            </a:r>
            <a:r>
              <a:rPr lang="en-US" sz="10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EM calculations redone for testing and operation</a:t>
            </a:r>
          </a:p>
          <a:p>
            <a:pPr lvl="1"/>
            <a:r>
              <a:rPr lang="en-US" sz="1400" dirty="0" smtClean="0"/>
              <a:t>Self and mutual inductance</a:t>
            </a:r>
          </a:p>
          <a:p>
            <a:pPr lvl="1"/>
            <a:r>
              <a:rPr lang="en-US" sz="1400" dirty="0" smtClean="0"/>
              <a:t>Hot spot temperature and coil voltage for different scenarios</a:t>
            </a:r>
          </a:p>
          <a:p>
            <a:endParaRPr lang="en-US" sz="1800" dirty="0" smtClean="0"/>
          </a:p>
          <a:p>
            <a:r>
              <a:rPr lang="en-US" sz="1800" dirty="0" smtClean="0"/>
              <a:t>Mechanical supports of internal components have been reassessed</a:t>
            </a:r>
          </a:p>
          <a:p>
            <a:pPr lvl="1"/>
            <a:r>
              <a:rPr lang="en-US" sz="1400" dirty="0" err="1" smtClean="0"/>
              <a:t>Cooldown</a:t>
            </a:r>
            <a:r>
              <a:rPr lang="en-US" sz="1400" dirty="0" smtClean="0"/>
              <a:t> stresses on components and supports</a:t>
            </a:r>
          </a:p>
          <a:p>
            <a:pPr lvl="1"/>
            <a:r>
              <a:rPr lang="en-US" sz="1400" dirty="0" smtClean="0"/>
              <a:t>Relative motion of components that could cause thermal shorts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11617</TotalTime>
  <Words>1078</Words>
  <Application>Microsoft Office PowerPoint</Application>
  <PresentationFormat>On-screen Show (4:3)</PresentationFormat>
  <Paragraphs>208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MICE Magnet Update  Steve Gourlay   May 23, 2011  </vt:lpstr>
      <vt:lpstr>Overall Strategy</vt:lpstr>
      <vt:lpstr>Resources and Responsibilities</vt:lpstr>
      <vt:lpstr>Resources cont’d</vt:lpstr>
      <vt:lpstr>Slide 5</vt:lpstr>
      <vt:lpstr>Spectrometer Solenoid Workshop</vt:lpstr>
      <vt:lpstr>Two primary issues</vt:lpstr>
      <vt:lpstr>Other items</vt:lpstr>
      <vt:lpstr>Status</vt:lpstr>
      <vt:lpstr>Design Modification Plan</vt:lpstr>
      <vt:lpstr>Slide 11</vt:lpstr>
      <vt:lpstr>Status</vt:lpstr>
      <vt:lpstr>Near-Term Plan</vt:lpstr>
      <vt:lpstr>Options for next steps </vt:lpstr>
      <vt:lpstr>Beyond this? 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Vanecek</dc:creator>
  <cp:lastModifiedBy>Steve A. Gourlay</cp:lastModifiedBy>
  <cp:revision>415</cp:revision>
  <cp:lastPrinted>2008-11-21T15:54:00Z</cp:lastPrinted>
  <dcterms:created xsi:type="dcterms:W3CDTF">2008-11-21T15:51:05Z</dcterms:created>
  <dcterms:modified xsi:type="dcterms:W3CDTF">2011-05-19T15:40:26Z</dcterms:modified>
</cp:coreProperties>
</file>